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6" r:id="rId2"/>
    <p:sldId id="262" r:id="rId3"/>
    <p:sldId id="794" r:id="rId4"/>
    <p:sldId id="303" r:id="rId5"/>
    <p:sldId id="799" r:id="rId6"/>
    <p:sldId id="798" r:id="rId7"/>
    <p:sldId id="304" r:id="rId8"/>
    <p:sldId id="797" r:id="rId9"/>
    <p:sldId id="269" r:id="rId10"/>
    <p:sldId id="270" r:id="rId11"/>
    <p:sldId id="268" r:id="rId12"/>
    <p:sldId id="265" r:id="rId13"/>
    <p:sldId id="266" r:id="rId14"/>
    <p:sldId id="795" r:id="rId15"/>
    <p:sldId id="796" r:id="rId16"/>
    <p:sldId id="800" r:id="rId17"/>
    <p:sldId id="802" r:id="rId18"/>
    <p:sldId id="261" r:id="rId19"/>
    <p:sldId id="267" r:id="rId20"/>
    <p:sldId id="258" r:id="rId21"/>
    <p:sldId id="259" r:id="rId22"/>
    <p:sldId id="260" r:id="rId23"/>
    <p:sldId id="264" r:id="rId24"/>
    <p:sldId id="803" r:id="rId25"/>
    <p:sldId id="804" r:id="rId26"/>
    <p:sldId id="263" r:id="rId27"/>
    <p:sldId id="257" r:id="rId28"/>
    <p:sldId id="801" r:id="rId29"/>
    <p:sldId id="790" r:id="rId30"/>
    <p:sldId id="791" r:id="rId31"/>
    <p:sldId id="79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388" autoAdjust="0"/>
  </p:normalViewPr>
  <p:slideViewPr>
    <p:cSldViewPr snapToGrid="0">
      <p:cViewPr varScale="1">
        <p:scale>
          <a:sx n="50" d="100"/>
          <a:sy n="50" d="100"/>
        </p:scale>
        <p:origin x="32" y="20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F07245-E0D9-41BF-A1DE-7FECEC4DBD30}"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GB"/>
        </a:p>
      </dgm:t>
    </dgm:pt>
    <dgm:pt modelId="{AEF8C275-E99E-4728-8498-0882CED4D678}">
      <dgm:prSet phldrT="[Text]"/>
      <dgm:spPr/>
      <dgm:t>
        <a:bodyPr/>
        <a:lstStyle/>
        <a:p>
          <a:r>
            <a:rPr lang="en-GB"/>
            <a:t>Identification of a dol</a:t>
          </a:r>
          <a:endParaRPr lang="en-GB" dirty="0"/>
        </a:p>
      </dgm:t>
    </dgm:pt>
    <dgm:pt modelId="{AA7568FE-0600-4F55-AA6C-865044691D00}" type="parTrans" cxnId="{39DE0CA5-62DF-4313-A4B8-F2AE0AC437C8}">
      <dgm:prSet/>
      <dgm:spPr/>
      <dgm:t>
        <a:bodyPr/>
        <a:lstStyle/>
        <a:p>
          <a:endParaRPr lang="en-GB"/>
        </a:p>
      </dgm:t>
    </dgm:pt>
    <dgm:pt modelId="{453C28EA-5B67-4961-AAD1-5B3CE335605F}" type="sibTrans" cxnId="{39DE0CA5-62DF-4313-A4B8-F2AE0AC437C8}">
      <dgm:prSet/>
      <dgm:spPr/>
      <dgm:t>
        <a:bodyPr/>
        <a:lstStyle/>
        <a:p>
          <a:endParaRPr lang="en-GB"/>
        </a:p>
      </dgm:t>
    </dgm:pt>
    <dgm:pt modelId="{C6AC93EA-1608-43BF-B268-28C4F5035329}">
      <dgm:prSet phldrT="[Text]"/>
      <dgm:spPr/>
      <dgm:t>
        <a:bodyPr/>
        <a:lstStyle/>
        <a:p>
          <a:r>
            <a:rPr lang="en-GB"/>
            <a:t>Mental Capacity</a:t>
          </a:r>
        </a:p>
        <a:p>
          <a:r>
            <a:rPr lang="en-GB"/>
            <a:t>Mental Disorder</a:t>
          </a:r>
        </a:p>
        <a:p>
          <a:r>
            <a:rPr lang="en-GB"/>
            <a:t>N&amp;P</a:t>
          </a:r>
        </a:p>
        <a:p>
          <a:r>
            <a:rPr lang="en-GB"/>
            <a:t>Consultation</a:t>
          </a:r>
          <a:endParaRPr lang="en-GB" dirty="0"/>
        </a:p>
      </dgm:t>
    </dgm:pt>
    <dgm:pt modelId="{2AF5CC3E-C607-425C-8FCE-D8A32E9057B4}" type="parTrans" cxnId="{7F2005BD-F055-4A7F-9C9B-C8B6F687C9FD}">
      <dgm:prSet/>
      <dgm:spPr/>
      <dgm:t>
        <a:bodyPr/>
        <a:lstStyle/>
        <a:p>
          <a:endParaRPr lang="en-GB"/>
        </a:p>
      </dgm:t>
    </dgm:pt>
    <dgm:pt modelId="{100A6944-0F0C-4760-AB57-5FFFE2311B10}" type="sibTrans" cxnId="{7F2005BD-F055-4A7F-9C9B-C8B6F687C9FD}">
      <dgm:prSet/>
      <dgm:spPr/>
      <dgm:t>
        <a:bodyPr/>
        <a:lstStyle/>
        <a:p>
          <a:endParaRPr lang="en-GB"/>
        </a:p>
      </dgm:t>
    </dgm:pt>
    <dgm:pt modelId="{9B840CF9-2C3B-474B-8ADF-B68B0CCFCF97}">
      <dgm:prSet phldrT="[Text]"/>
      <dgm:spPr/>
      <dgm:t>
        <a:bodyPr/>
        <a:lstStyle/>
        <a:p>
          <a:r>
            <a:rPr lang="en-GB"/>
            <a:t>Pre-Authorisation Review</a:t>
          </a:r>
          <a:endParaRPr lang="en-GB" dirty="0"/>
        </a:p>
      </dgm:t>
    </dgm:pt>
    <dgm:pt modelId="{5A0650E3-0C5B-4419-94D2-69A1684BF39A}" type="parTrans" cxnId="{EB1B08EC-D587-49BC-8154-D2D57D702A33}">
      <dgm:prSet/>
      <dgm:spPr/>
      <dgm:t>
        <a:bodyPr/>
        <a:lstStyle/>
        <a:p>
          <a:endParaRPr lang="en-GB"/>
        </a:p>
      </dgm:t>
    </dgm:pt>
    <dgm:pt modelId="{3CB0ECE5-8BB5-414A-8766-FB9723FD0FAE}" type="sibTrans" cxnId="{EB1B08EC-D587-49BC-8154-D2D57D702A33}">
      <dgm:prSet/>
      <dgm:spPr/>
      <dgm:t>
        <a:bodyPr/>
        <a:lstStyle/>
        <a:p>
          <a:endParaRPr lang="en-GB"/>
        </a:p>
      </dgm:t>
    </dgm:pt>
    <dgm:pt modelId="{11192923-FD6C-4E2C-B3B1-8466427A40D9}">
      <dgm:prSet phldrT="[Text]"/>
      <dgm:spPr/>
      <dgm:t>
        <a:bodyPr/>
        <a:lstStyle/>
        <a:p>
          <a:r>
            <a:rPr lang="en-GB"/>
            <a:t>IMCA if no Appropriate Person</a:t>
          </a:r>
          <a:endParaRPr lang="en-GB" dirty="0"/>
        </a:p>
      </dgm:t>
    </dgm:pt>
    <dgm:pt modelId="{96242DD5-58D1-45A4-892C-810FAA6143E0}" type="parTrans" cxnId="{F28D4B33-83A7-4567-B93D-CA9412E87B34}">
      <dgm:prSet/>
      <dgm:spPr/>
      <dgm:t>
        <a:bodyPr/>
        <a:lstStyle/>
        <a:p>
          <a:endParaRPr lang="en-GB"/>
        </a:p>
      </dgm:t>
    </dgm:pt>
    <dgm:pt modelId="{7A51F5EA-316B-4F4F-AFE1-B441CF0AEFA7}" type="sibTrans" cxnId="{F28D4B33-83A7-4567-B93D-CA9412E87B34}">
      <dgm:prSet/>
      <dgm:spPr/>
      <dgm:t>
        <a:bodyPr/>
        <a:lstStyle/>
        <a:p>
          <a:endParaRPr lang="en-GB"/>
        </a:p>
      </dgm:t>
    </dgm:pt>
    <dgm:pt modelId="{7A56DBF2-AFC7-4232-9721-0BA89778AC04}">
      <dgm:prSet phldrT="[Text]"/>
      <dgm:spPr/>
      <dgm:t>
        <a:bodyPr/>
        <a:lstStyle/>
        <a:p>
          <a:r>
            <a:rPr lang="en-GB"/>
            <a:t>Authorisation</a:t>
          </a:r>
          <a:endParaRPr lang="en-GB" dirty="0"/>
        </a:p>
      </dgm:t>
    </dgm:pt>
    <dgm:pt modelId="{B0C89E25-E431-456A-9468-29DF26501080}" type="parTrans" cxnId="{351DF815-E146-431B-AAB0-9096D0718CD3}">
      <dgm:prSet/>
      <dgm:spPr/>
      <dgm:t>
        <a:bodyPr/>
        <a:lstStyle/>
        <a:p>
          <a:endParaRPr lang="en-GB"/>
        </a:p>
      </dgm:t>
    </dgm:pt>
    <dgm:pt modelId="{FC95D7A8-2181-4FA7-99FB-0165F10C8245}" type="sibTrans" cxnId="{351DF815-E146-431B-AAB0-9096D0718CD3}">
      <dgm:prSet/>
      <dgm:spPr/>
      <dgm:t>
        <a:bodyPr/>
        <a:lstStyle/>
        <a:p>
          <a:endParaRPr lang="en-GB"/>
        </a:p>
      </dgm:t>
    </dgm:pt>
    <dgm:pt modelId="{0C07A284-A568-4A6E-8A53-B48B625B4D04}" type="pres">
      <dgm:prSet presAssocID="{7EF07245-E0D9-41BF-A1DE-7FECEC4DBD30}" presName="CompostProcess" presStyleCnt="0">
        <dgm:presLayoutVars>
          <dgm:dir/>
          <dgm:resizeHandles val="exact"/>
        </dgm:presLayoutVars>
      </dgm:prSet>
      <dgm:spPr/>
    </dgm:pt>
    <dgm:pt modelId="{750EB152-38DE-4FBB-AD76-D43629FF1817}" type="pres">
      <dgm:prSet presAssocID="{7EF07245-E0D9-41BF-A1DE-7FECEC4DBD30}" presName="arrow" presStyleLbl="bgShp" presStyleIdx="0" presStyleCnt="1" custScaleX="117647" custLinFactNeighborX="394" custLinFactNeighborY="-2014"/>
      <dgm:spPr/>
    </dgm:pt>
    <dgm:pt modelId="{B7FFA9AB-68AD-47BA-9C82-80D2898926D0}" type="pres">
      <dgm:prSet presAssocID="{7EF07245-E0D9-41BF-A1DE-7FECEC4DBD30}" presName="linearProcess" presStyleCnt="0"/>
      <dgm:spPr/>
    </dgm:pt>
    <dgm:pt modelId="{8B898139-8C06-41E3-9A44-1C6B0FCF6EF5}" type="pres">
      <dgm:prSet presAssocID="{AEF8C275-E99E-4728-8498-0882CED4D678}" presName="textNode" presStyleLbl="node1" presStyleIdx="0" presStyleCnt="5" custScaleX="63988" custLinFactNeighborX="-38235" custLinFactNeighborY="4015">
        <dgm:presLayoutVars>
          <dgm:bulletEnabled val="1"/>
        </dgm:presLayoutVars>
      </dgm:prSet>
      <dgm:spPr/>
    </dgm:pt>
    <dgm:pt modelId="{DB2EC7BD-D3AA-4413-8038-79BE3D524F8A}" type="pres">
      <dgm:prSet presAssocID="{453C28EA-5B67-4961-AAD1-5B3CE335605F}" presName="sibTrans" presStyleCnt="0"/>
      <dgm:spPr/>
    </dgm:pt>
    <dgm:pt modelId="{492671DC-DD56-4504-BA98-FEDDCE094B15}" type="pres">
      <dgm:prSet presAssocID="{C6AC93EA-1608-43BF-B268-28C4F5035329}" presName="textNode" presStyleLbl="node1" presStyleIdx="1" presStyleCnt="5" custScaleX="70712" custLinFactX="51300" custLinFactNeighborX="100000" custLinFactNeighborY="1568">
        <dgm:presLayoutVars>
          <dgm:bulletEnabled val="1"/>
        </dgm:presLayoutVars>
      </dgm:prSet>
      <dgm:spPr/>
    </dgm:pt>
    <dgm:pt modelId="{777EDE9E-AB90-4881-BBCA-7FF6A84913A8}" type="pres">
      <dgm:prSet presAssocID="{100A6944-0F0C-4760-AB57-5FFFE2311B10}" presName="sibTrans" presStyleCnt="0"/>
      <dgm:spPr/>
    </dgm:pt>
    <dgm:pt modelId="{1F77490C-FA0C-4DFF-BF05-0955B3CFEE36}" type="pres">
      <dgm:prSet presAssocID="{9B840CF9-2C3B-474B-8ADF-B68B0CCFCF97}" presName="textNode" presStyleLbl="node1" presStyleIdx="2" presStyleCnt="5" custScaleX="54091" custLinFactX="49518" custLinFactNeighborX="100000" custLinFactNeighborY="267">
        <dgm:presLayoutVars>
          <dgm:bulletEnabled val="1"/>
        </dgm:presLayoutVars>
      </dgm:prSet>
      <dgm:spPr/>
    </dgm:pt>
    <dgm:pt modelId="{8E6CC26A-C6F9-4847-8B41-614F5B0DE020}" type="pres">
      <dgm:prSet presAssocID="{3CB0ECE5-8BB5-414A-8766-FB9723FD0FAE}" presName="sibTrans" presStyleCnt="0"/>
      <dgm:spPr/>
    </dgm:pt>
    <dgm:pt modelId="{31B729C0-EB29-4773-B211-23F13B9BE758}" type="pres">
      <dgm:prSet presAssocID="{11192923-FD6C-4E2C-B3B1-8466427A40D9}" presName="textNode" presStyleLbl="node1" presStyleIdx="3" presStyleCnt="5" custScaleX="56478" custLinFactX="-125994" custLinFactNeighborX="-200000" custLinFactNeighborY="4544">
        <dgm:presLayoutVars>
          <dgm:bulletEnabled val="1"/>
        </dgm:presLayoutVars>
      </dgm:prSet>
      <dgm:spPr/>
    </dgm:pt>
    <dgm:pt modelId="{FB035268-4E39-47CE-8C17-332D1ACEB7C5}" type="pres">
      <dgm:prSet presAssocID="{7A51F5EA-316B-4F4F-AFE1-B441CF0AEFA7}" presName="sibTrans" presStyleCnt="0"/>
      <dgm:spPr/>
    </dgm:pt>
    <dgm:pt modelId="{F062C6A5-203B-4172-8186-5AFCC38A4C23}" type="pres">
      <dgm:prSet presAssocID="{7A56DBF2-AFC7-4232-9721-0BA89778AC04}" presName="textNode" presStyleLbl="node1" presStyleIdx="4" presStyleCnt="5" custScaleX="56478" custLinFactX="-2021" custLinFactNeighborX="-100000" custLinFactNeighborY="2632">
        <dgm:presLayoutVars>
          <dgm:bulletEnabled val="1"/>
        </dgm:presLayoutVars>
      </dgm:prSet>
      <dgm:spPr/>
    </dgm:pt>
  </dgm:ptLst>
  <dgm:cxnLst>
    <dgm:cxn modelId="{351DF815-E146-431B-AAB0-9096D0718CD3}" srcId="{7EF07245-E0D9-41BF-A1DE-7FECEC4DBD30}" destId="{7A56DBF2-AFC7-4232-9721-0BA89778AC04}" srcOrd="4" destOrd="0" parTransId="{B0C89E25-E431-456A-9468-29DF26501080}" sibTransId="{FC95D7A8-2181-4FA7-99FB-0165F10C8245}"/>
    <dgm:cxn modelId="{769D202F-6C08-410B-B93A-3157B96A5DF8}" type="presOf" srcId="{7EF07245-E0D9-41BF-A1DE-7FECEC4DBD30}" destId="{0C07A284-A568-4A6E-8A53-B48B625B4D04}" srcOrd="0" destOrd="0" presId="urn:microsoft.com/office/officeart/2005/8/layout/hProcess9"/>
    <dgm:cxn modelId="{DA863C32-02AD-401E-8B7D-1F2F02623848}" type="presOf" srcId="{AEF8C275-E99E-4728-8498-0882CED4D678}" destId="{8B898139-8C06-41E3-9A44-1C6B0FCF6EF5}" srcOrd="0" destOrd="0" presId="urn:microsoft.com/office/officeart/2005/8/layout/hProcess9"/>
    <dgm:cxn modelId="{F28D4B33-83A7-4567-B93D-CA9412E87B34}" srcId="{7EF07245-E0D9-41BF-A1DE-7FECEC4DBD30}" destId="{11192923-FD6C-4E2C-B3B1-8466427A40D9}" srcOrd="3" destOrd="0" parTransId="{96242DD5-58D1-45A4-892C-810FAA6143E0}" sibTransId="{7A51F5EA-316B-4F4F-AFE1-B441CF0AEFA7}"/>
    <dgm:cxn modelId="{DD535133-D05E-4958-9201-19FAC875E852}" type="presOf" srcId="{9B840CF9-2C3B-474B-8ADF-B68B0CCFCF97}" destId="{1F77490C-FA0C-4DFF-BF05-0955B3CFEE36}" srcOrd="0" destOrd="0" presId="urn:microsoft.com/office/officeart/2005/8/layout/hProcess9"/>
    <dgm:cxn modelId="{D2B3D73D-017D-4C07-8570-F3766241C72E}" type="presOf" srcId="{C6AC93EA-1608-43BF-B268-28C4F5035329}" destId="{492671DC-DD56-4504-BA98-FEDDCE094B15}" srcOrd="0" destOrd="0" presId="urn:microsoft.com/office/officeart/2005/8/layout/hProcess9"/>
    <dgm:cxn modelId="{286BDD4F-D72E-4703-9286-5AC55E6298FA}" type="presOf" srcId="{11192923-FD6C-4E2C-B3B1-8466427A40D9}" destId="{31B729C0-EB29-4773-B211-23F13B9BE758}" srcOrd="0" destOrd="0" presId="urn:microsoft.com/office/officeart/2005/8/layout/hProcess9"/>
    <dgm:cxn modelId="{6643C192-F162-43B1-B8BE-EE813F3D376C}" type="presOf" srcId="{7A56DBF2-AFC7-4232-9721-0BA89778AC04}" destId="{F062C6A5-203B-4172-8186-5AFCC38A4C23}" srcOrd="0" destOrd="0" presId="urn:microsoft.com/office/officeart/2005/8/layout/hProcess9"/>
    <dgm:cxn modelId="{39DE0CA5-62DF-4313-A4B8-F2AE0AC437C8}" srcId="{7EF07245-E0D9-41BF-A1DE-7FECEC4DBD30}" destId="{AEF8C275-E99E-4728-8498-0882CED4D678}" srcOrd="0" destOrd="0" parTransId="{AA7568FE-0600-4F55-AA6C-865044691D00}" sibTransId="{453C28EA-5B67-4961-AAD1-5B3CE335605F}"/>
    <dgm:cxn modelId="{7F2005BD-F055-4A7F-9C9B-C8B6F687C9FD}" srcId="{7EF07245-E0D9-41BF-A1DE-7FECEC4DBD30}" destId="{C6AC93EA-1608-43BF-B268-28C4F5035329}" srcOrd="1" destOrd="0" parTransId="{2AF5CC3E-C607-425C-8FCE-D8A32E9057B4}" sibTransId="{100A6944-0F0C-4760-AB57-5FFFE2311B10}"/>
    <dgm:cxn modelId="{EB1B08EC-D587-49BC-8154-D2D57D702A33}" srcId="{7EF07245-E0D9-41BF-A1DE-7FECEC4DBD30}" destId="{9B840CF9-2C3B-474B-8ADF-B68B0CCFCF97}" srcOrd="2" destOrd="0" parTransId="{5A0650E3-0C5B-4419-94D2-69A1684BF39A}" sibTransId="{3CB0ECE5-8BB5-414A-8766-FB9723FD0FAE}"/>
    <dgm:cxn modelId="{F12ACB22-03F7-4AAE-A7C8-1AC70B0F9A10}" type="presParOf" srcId="{0C07A284-A568-4A6E-8A53-B48B625B4D04}" destId="{750EB152-38DE-4FBB-AD76-D43629FF1817}" srcOrd="0" destOrd="0" presId="urn:microsoft.com/office/officeart/2005/8/layout/hProcess9"/>
    <dgm:cxn modelId="{8A12A4E3-1E8C-4844-ADCD-B6CC5ECA8255}" type="presParOf" srcId="{0C07A284-A568-4A6E-8A53-B48B625B4D04}" destId="{B7FFA9AB-68AD-47BA-9C82-80D2898926D0}" srcOrd="1" destOrd="0" presId="urn:microsoft.com/office/officeart/2005/8/layout/hProcess9"/>
    <dgm:cxn modelId="{E1E9D0E3-F45C-44EC-84E3-FBBA5C1676BD}" type="presParOf" srcId="{B7FFA9AB-68AD-47BA-9C82-80D2898926D0}" destId="{8B898139-8C06-41E3-9A44-1C6B0FCF6EF5}" srcOrd="0" destOrd="0" presId="urn:microsoft.com/office/officeart/2005/8/layout/hProcess9"/>
    <dgm:cxn modelId="{C07F3516-3DC7-430A-85EC-824DFE08F053}" type="presParOf" srcId="{B7FFA9AB-68AD-47BA-9C82-80D2898926D0}" destId="{DB2EC7BD-D3AA-4413-8038-79BE3D524F8A}" srcOrd="1" destOrd="0" presId="urn:microsoft.com/office/officeart/2005/8/layout/hProcess9"/>
    <dgm:cxn modelId="{620791AD-EBB6-4359-ACAC-2EB4DF084711}" type="presParOf" srcId="{B7FFA9AB-68AD-47BA-9C82-80D2898926D0}" destId="{492671DC-DD56-4504-BA98-FEDDCE094B15}" srcOrd="2" destOrd="0" presId="urn:microsoft.com/office/officeart/2005/8/layout/hProcess9"/>
    <dgm:cxn modelId="{A834F44E-F7CB-48FA-BF26-85AC2B17B9B7}" type="presParOf" srcId="{B7FFA9AB-68AD-47BA-9C82-80D2898926D0}" destId="{777EDE9E-AB90-4881-BBCA-7FF6A84913A8}" srcOrd="3" destOrd="0" presId="urn:microsoft.com/office/officeart/2005/8/layout/hProcess9"/>
    <dgm:cxn modelId="{7815E434-606B-450D-9929-F8B9BF62425B}" type="presParOf" srcId="{B7FFA9AB-68AD-47BA-9C82-80D2898926D0}" destId="{1F77490C-FA0C-4DFF-BF05-0955B3CFEE36}" srcOrd="4" destOrd="0" presId="urn:microsoft.com/office/officeart/2005/8/layout/hProcess9"/>
    <dgm:cxn modelId="{8C4F12D6-BB86-46CD-BEC5-5FCEFC0673FC}" type="presParOf" srcId="{B7FFA9AB-68AD-47BA-9C82-80D2898926D0}" destId="{8E6CC26A-C6F9-4847-8B41-614F5B0DE020}" srcOrd="5" destOrd="0" presId="urn:microsoft.com/office/officeart/2005/8/layout/hProcess9"/>
    <dgm:cxn modelId="{F5B8F6F4-5427-42C2-93E5-B80A7F46CE74}" type="presParOf" srcId="{B7FFA9AB-68AD-47BA-9C82-80D2898926D0}" destId="{31B729C0-EB29-4773-B211-23F13B9BE758}" srcOrd="6" destOrd="0" presId="urn:microsoft.com/office/officeart/2005/8/layout/hProcess9"/>
    <dgm:cxn modelId="{DB389C33-7AE1-4661-AFBF-930A1C2EFBCD}" type="presParOf" srcId="{B7FFA9AB-68AD-47BA-9C82-80D2898926D0}" destId="{FB035268-4E39-47CE-8C17-332D1ACEB7C5}" srcOrd="7" destOrd="0" presId="urn:microsoft.com/office/officeart/2005/8/layout/hProcess9"/>
    <dgm:cxn modelId="{E084ECD3-9DC1-4AD3-8439-4801500B1150}" type="presParOf" srcId="{B7FFA9AB-68AD-47BA-9C82-80D2898926D0}" destId="{F062C6A5-203B-4172-8186-5AFCC38A4C23}"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EB152-38DE-4FBB-AD76-D43629FF1817}">
      <dsp:nvSpPr>
        <dsp:cNvPr id="0" name=""/>
        <dsp:cNvSpPr/>
      </dsp:nvSpPr>
      <dsp:spPr>
        <a:xfrm>
          <a:off x="4" y="0"/>
          <a:ext cx="9031773" cy="4451465"/>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898139-8C06-41E3-9A44-1C6B0FCF6EF5}">
      <dsp:nvSpPr>
        <dsp:cNvPr id="0" name=""/>
        <dsp:cNvSpPr/>
      </dsp:nvSpPr>
      <dsp:spPr>
        <a:xfrm>
          <a:off x="0" y="1406930"/>
          <a:ext cx="1783900" cy="178058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Identification of a dol</a:t>
          </a:r>
          <a:endParaRPr lang="en-GB" sz="1700" kern="1200" dirty="0"/>
        </a:p>
      </dsp:txBody>
      <dsp:txXfrm>
        <a:off x="86921" y="1493851"/>
        <a:ext cx="1610058" cy="1606744"/>
      </dsp:txXfrm>
    </dsp:sp>
    <dsp:sp modelId="{492671DC-DD56-4504-BA98-FEDDCE094B15}">
      <dsp:nvSpPr>
        <dsp:cNvPr id="0" name=""/>
        <dsp:cNvSpPr/>
      </dsp:nvSpPr>
      <dsp:spPr>
        <a:xfrm>
          <a:off x="3523812" y="1363359"/>
          <a:ext cx="1971356" cy="178058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Mental Capacity</a:t>
          </a:r>
        </a:p>
        <a:p>
          <a:pPr marL="0" lvl="0" indent="0" algn="ctr" defTabSz="755650">
            <a:lnSpc>
              <a:spcPct val="90000"/>
            </a:lnSpc>
            <a:spcBef>
              <a:spcPct val="0"/>
            </a:spcBef>
            <a:spcAft>
              <a:spcPct val="35000"/>
            </a:spcAft>
            <a:buNone/>
          </a:pPr>
          <a:r>
            <a:rPr lang="en-GB" sz="1700" kern="1200"/>
            <a:t>Mental Disorder</a:t>
          </a:r>
        </a:p>
        <a:p>
          <a:pPr marL="0" lvl="0" indent="0" algn="ctr" defTabSz="755650">
            <a:lnSpc>
              <a:spcPct val="90000"/>
            </a:lnSpc>
            <a:spcBef>
              <a:spcPct val="0"/>
            </a:spcBef>
            <a:spcAft>
              <a:spcPct val="35000"/>
            </a:spcAft>
            <a:buNone/>
          </a:pPr>
          <a:r>
            <a:rPr lang="en-GB" sz="1700" kern="1200"/>
            <a:t>N&amp;P</a:t>
          </a:r>
        </a:p>
        <a:p>
          <a:pPr marL="0" lvl="0" indent="0" algn="ctr" defTabSz="755650">
            <a:lnSpc>
              <a:spcPct val="90000"/>
            </a:lnSpc>
            <a:spcBef>
              <a:spcPct val="0"/>
            </a:spcBef>
            <a:spcAft>
              <a:spcPct val="35000"/>
            </a:spcAft>
            <a:buNone/>
          </a:pPr>
          <a:r>
            <a:rPr lang="en-GB" sz="1700" kern="1200"/>
            <a:t>Consultation</a:t>
          </a:r>
          <a:endParaRPr lang="en-GB" sz="1700" kern="1200" dirty="0"/>
        </a:p>
      </dsp:txBody>
      <dsp:txXfrm>
        <a:off x="3610733" y="1450280"/>
        <a:ext cx="1797514" cy="1606744"/>
      </dsp:txXfrm>
    </dsp:sp>
    <dsp:sp modelId="{1F77490C-FA0C-4DFF-BF05-0955B3CFEE36}">
      <dsp:nvSpPr>
        <dsp:cNvPr id="0" name=""/>
        <dsp:cNvSpPr/>
      </dsp:nvSpPr>
      <dsp:spPr>
        <a:xfrm>
          <a:off x="5598796" y="1340193"/>
          <a:ext cx="1507985" cy="178058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Pre-Authorisation Review</a:t>
          </a:r>
          <a:endParaRPr lang="en-GB" sz="1700" kern="1200" dirty="0"/>
        </a:p>
      </dsp:txBody>
      <dsp:txXfrm>
        <a:off x="5672410" y="1413807"/>
        <a:ext cx="1360757" cy="1633358"/>
      </dsp:txXfrm>
    </dsp:sp>
    <dsp:sp modelId="{31B729C0-EB29-4773-B211-23F13B9BE758}">
      <dsp:nvSpPr>
        <dsp:cNvPr id="0" name=""/>
        <dsp:cNvSpPr/>
      </dsp:nvSpPr>
      <dsp:spPr>
        <a:xfrm>
          <a:off x="1907126" y="1416349"/>
          <a:ext cx="1574531" cy="178058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IMCA if no Appropriate Person</a:t>
          </a:r>
          <a:endParaRPr lang="en-GB" sz="1700" kern="1200" dirty="0"/>
        </a:p>
      </dsp:txBody>
      <dsp:txXfrm>
        <a:off x="1983988" y="1493211"/>
        <a:ext cx="1420807" cy="1626862"/>
      </dsp:txXfrm>
    </dsp:sp>
    <dsp:sp modelId="{F062C6A5-203B-4172-8186-5AFCC38A4C23}">
      <dsp:nvSpPr>
        <dsp:cNvPr id="0" name=""/>
        <dsp:cNvSpPr/>
      </dsp:nvSpPr>
      <dsp:spPr>
        <a:xfrm>
          <a:off x="7244474" y="1382304"/>
          <a:ext cx="1574531" cy="178058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Authorisation</a:t>
          </a:r>
          <a:endParaRPr lang="en-GB" sz="1700" kern="1200" dirty="0"/>
        </a:p>
      </dsp:txBody>
      <dsp:txXfrm>
        <a:off x="7321336" y="1459166"/>
        <a:ext cx="1420807" cy="162686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531E53-3FEB-403D-ACF7-A80EC303573F}" type="datetimeFigureOut">
              <a:rPr lang="en-GB" smtClean="0"/>
              <a:t>14/06/2022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4D88E-1F33-431A-97C5-B52F7E9E46B9}" type="slidenum">
              <a:rPr lang="en-GB" smtClean="0"/>
              <a:t>‹#›</a:t>
            </a:fld>
            <a:endParaRPr lang="en-GB"/>
          </a:p>
        </p:txBody>
      </p:sp>
    </p:spTree>
    <p:extLst>
      <p:ext uri="{BB962C8B-B14F-4D97-AF65-F5344CB8AC3E}">
        <p14:creationId xmlns:p14="http://schemas.microsoft.com/office/powerpoint/2010/main" val="4115962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simon</a:t>
            </a:r>
            <a:endParaRPr lang="en-GB" dirty="0"/>
          </a:p>
        </p:txBody>
      </p:sp>
      <p:sp>
        <p:nvSpPr>
          <p:cNvPr id="4" name="Slide Number Placeholder 3"/>
          <p:cNvSpPr>
            <a:spLocks noGrp="1"/>
          </p:cNvSpPr>
          <p:nvPr>
            <p:ph type="sldNum" sz="quarter" idx="5"/>
          </p:nvPr>
        </p:nvSpPr>
        <p:spPr/>
        <p:txBody>
          <a:bodyPr/>
          <a:lstStyle/>
          <a:p>
            <a:fld id="{9194D88E-1F33-431A-97C5-B52F7E9E46B9}" type="slidenum">
              <a:rPr lang="en-GB" smtClean="0"/>
              <a:t>2</a:t>
            </a:fld>
            <a:endParaRPr lang="en-GB"/>
          </a:p>
        </p:txBody>
      </p:sp>
    </p:spTree>
    <p:extLst>
      <p:ext uri="{BB962C8B-B14F-4D97-AF65-F5344CB8AC3E}">
        <p14:creationId xmlns:p14="http://schemas.microsoft.com/office/powerpoint/2010/main" val="3687950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simon</a:t>
            </a:r>
            <a:endParaRPr lang="en-GB" dirty="0"/>
          </a:p>
        </p:txBody>
      </p:sp>
      <p:sp>
        <p:nvSpPr>
          <p:cNvPr id="4" name="Slide Number Placeholder 3"/>
          <p:cNvSpPr>
            <a:spLocks noGrp="1"/>
          </p:cNvSpPr>
          <p:nvPr>
            <p:ph type="sldNum" sz="quarter" idx="5"/>
          </p:nvPr>
        </p:nvSpPr>
        <p:spPr/>
        <p:txBody>
          <a:bodyPr/>
          <a:lstStyle/>
          <a:p>
            <a:fld id="{9194D88E-1F33-431A-97C5-B52F7E9E46B9}" type="slidenum">
              <a:rPr lang="en-GB" smtClean="0"/>
              <a:t>11</a:t>
            </a:fld>
            <a:endParaRPr lang="en-GB"/>
          </a:p>
        </p:txBody>
      </p:sp>
    </p:spTree>
    <p:extLst>
      <p:ext uri="{BB962C8B-B14F-4D97-AF65-F5344CB8AC3E}">
        <p14:creationId xmlns:p14="http://schemas.microsoft.com/office/powerpoint/2010/main" val="186176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 </a:t>
            </a:r>
          </a:p>
          <a:p>
            <a:r>
              <a:rPr lang="en-GB" dirty="0"/>
              <a:t>Can relay on previous assessment/evidence of mental disorder</a:t>
            </a:r>
          </a:p>
        </p:txBody>
      </p:sp>
      <p:sp>
        <p:nvSpPr>
          <p:cNvPr id="4" name="Slide Number Placeholder 3"/>
          <p:cNvSpPr>
            <a:spLocks noGrp="1"/>
          </p:cNvSpPr>
          <p:nvPr>
            <p:ph type="sldNum" sz="quarter" idx="5"/>
          </p:nvPr>
        </p:nvSpPr>
        <p:spPr/>
        <p:txBody>
          <a:bodyPr/>
          <a:lstStyle/>
          <a:p>
            <a:fld id="{9194D88E-1F33-431A-97C5-B52F7E9E46B9}" type="slidenum">
              <a:rPr lang="en-GB" smtClean="0"/>
              <a:t>12</a:t>
            </a:fld>
            <a:endParaRPr lang="en-GB"/>
          </a:p>
        </p:txBody>
      </p:sp>
    </p:spTree>
    <p:extLst>
      <p:ext uri="{BB962C8B-B14F-4D97-AF65-F5344CB8AC3E}">
        <p14:creationId xmlns:p14="http://schemas.microsoft.com/office/powerpoint/2010/main" val="4081433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Simon</a:t>
            </a:r>
          </a:p>
        </p:txBody>
      </p:sp>
      <p:sp>
        <p:nvSpPr>
          <p:cNvPr id="4" name="Slide Number Placeholder 3"/>
          <p:cNvSpPr>
            <a:spLocks noGrp="1"/>
          </p:cNvSpPr>
          <p:nvPr>
            <p:ph type="sldNum" sz="quarter" idx="5"/>
          </p:nvPr>
        </p:nvSpPr>
        <p:spPr/>
        <p:txBody>
          <a:bodyPr/>
          <a:lstStyle/>
          <a:p>
            <a:fld id="{9194D88E-1F33-431A-97C5-B52F7E9E46B9}" type="slidenum">
              <a:rPr lang="en-GB" smtClean="0"/>
              <a:t>13</a:t>
            </a:fld>
            <a:endParaRPr lang="en-GB"/>
          </a:p>
        </p:txBody>
      </p:sp>
    </p:spTree>
    <p:extLst>
      <p:ext uri="{BB962C8B-B14F-4D97-AF65-F5344CB8AC3E}">
        <p14:creationId xmlns:p14="http://schemas.microsoft.com/office/powerpoint/2010/main" val="3786470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444444"/>
                </a:solidFill>
                <a:effectLst/>
                <a:latin typeface="Raleway" pitchFamily="2" charset="0"/>
              </a:rPr>
              <a:t>Simon</a:t>
            </a:r>
          </a:p>
          <a:p>
            <a:r>
              <a:rPr lang="en-GB" b="0" i="0" dirty="0">
                <a:solidFill>
                  <a:srgbClr val="444444"/>
                </a:solidFill>
                <a:effectLst/>
                <a:latin typeface="Raleway" pitchFamily="2" charset="0"/>
              </a:rPr>
              <a:t>One question we may want to think about is whether it would be appropriate to distinguish between ‘assessment’ and ‘determination’ and require that at least one part of these two tasks is carried out by a qualified social worker?</a:t>
            </a:r>
            <a:endParaRPr lang="en-GB" dirty="0"/>
          </a:p>
        </p:txBody>
      </p:sp>
      <p:sp>
        <p:nvSpPr>
          <p:cNvPr id="4" name="Slide Number Placeholder 3"/>
          <p:cNvSpPr>
            <a:spLocks noGrp="1"/>
          </p:cNvSpPr>
          <p:nvPr>
            <p:ph type="sldNum" sz="quarter" idx="5"/>
          </p:nvPr>
        </p:nvSpPr>
        <p:spPr/>
        <p:txBody>
          <a:bodyPr/>
          <a:lstStyle/>
          <a:p>
            <a:fld id="{9194D88E-1F33-431A-97C5-B52F7E9E46B9}" type="slidenum">
              <a:rPr lang="en-GB" smtClean="0"/>
              <a:t>14</a:t>
            </a:fld>
            <a:endParaRPr lang="en-GB"/>
          </a:p>
        </p:txBody>
      </p:sp>
    </p:spTree>
    <p:extLst>
      <p:ext uri="{BB962C8B-B14F-4D97-AF65-F5344CB8AC3E}">
        <p14:creationId xmlns:p14="http://schemas.microsoft.com/office/powerpoint/2010/main" val="147786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444444"/>
                </a:solidFill>
                <a:effectLst/>
                <a:latin typeface="Raleway" pitchFamily="2" charset="0"/>
              </a:rPr>
              <a:t> Simon</a:t>
            </a:r>
          </a:p>
          <a:p>
            <a:r>
              <a:rPr lang="en-GB" b="0" i="0" dirty="0">
                <a:solidFill>
                  <a:srgbClr val="444444"/>
                </a:solidFill>
                <a:effectLst/>
                <a:latin typeface="Raleway" pitchFamily="2" charset="0"/>
              </a:rPr>
              <a:t>It is likely that CQC / Ofsted will use this as a marker against which to stress-test the performance of Responsible Bodies.</a:t>
            </a:r>
          </a:p>
          <a:p>
            <a:endParaRPr lang="en-GB" b="0" i="0" dirty="0">
              <a:solidFill>
                <a:srgbClr val="444444"/>
              </a:solidFill>
              <a:effectLst/>
              <a:latin typeface="Raleway" pitchFamily="2" charset="0"/>
            </a:endParaRPr>
          </a:p>
          <a:p>
            <a:endParaRPr lang="en-GB" dirty="0"/>
          </a:p>
        </p:txBody>
      </p:sp>
      <p:sp>
        <p:nvSpPr>
          <p:cNvPr id="4" name="Slide Number Placeholder 3"/>
          <p:cNvSpPr>
            <a:spLocks noGrp="1"/>
          </p:cNvSpPr>
          <p:nvPr>
            <p:ph type="sldNum" sz="quarter" idx="5"/>
          </p:nvPr>
        </p:nvSpPr>
        <p:spPr/>
        <p:txBody>
          <a:bodyPr/>
          <a:lstStyle/>
          <a:p>
            <a:fld id="{9194D88E-1F33-431A-97C5-B52F7E9E46B9}" type="slidenum">
              <a:rPr lang="en-GB" smtClean="0"/>
              <a:t>15</a:t>
            </a:fld>
            <a:endParaRPr lang="en-GB"/>
          </a:p>
        </p:txBody>
      </p:sp>
    </p:spTree>
    <p:extLst>
      <p:ext uri="{BB962C8B-B14F-4D97-AF65-F5344CB8AC3E}">
        <p14:creationId xmlns:p14="http://schemas.microsoft.com/office/powerpoint/2010/main" val="2999230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Simon</a:t>
            </a:r>
          </a:p>
        </p:txBody>
      </p:sp>
      <p:sp>
        <p:nvSpPr>
          <p:cNvPr id="4" name="Slide Number Placeholder 3"/>
          <p:cNvSpPr>
            <a:spLocks noGrp="1"/>
          </p:cNvSpPr>
          <p:nvPr>
            <p:ph type="sldNum" sz="quarter" idx="5"/>
          </p:nvPr>
        </p:nvSpPr>
        <p:spPr/>
        <p:txBody>
          <a:bodyPr/>
          <a:lstStyle/>
          <a:p>
            <a:fld id="{9194D88E-1F33-431A-97C5-B52F7E9E46B9}" type="slidenum">
              <a:rPr lang="en-GB" smtClean="0"/>
              <a:t>16</a:t>
            </a:fld>
            <a:endParaRPr lang="en-GB"/>
          </a:p>
        </p:txBody>
      </p:sp>
    </p:spTree>
    <p:extLst>
      <p:ext uri="{BB962C8B-B14F-4D97-AF65-F5344CB8AC3E}">
        <p14:creationId xmlns:p14="http://schemas.microsoft.com/office/powerpoint/2010/main" val="2886341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Simon</a:t>
            </a:r>
          </a:p>
        </p:txBody>
      </p:sp>
      <p:sp>
        <p:nvSpPr>
          <p:cNvPr id="4" name="Slide Number Placeholder 3"/>
          <p:cNvSpPr>
            <a:spLocks noGrp="1"/>
          </p:cNvSpPr>
          <p:nvPr>
            <p:ph type="sldNum" sz="quarter" idx="5"/>
          </p:nvPr>
        </p:nvSpPr>
        <p:spPr/>
        <p:txBody>
          <a:bodyPr/>
          <a:lstStyle/>
          <a:p>
            <a:fld id="{9194D88E-1F33-431A-97C5-B52F7E9E46B9}" type="slidenum">
              <a:rPr lang="en-GB" smtClean="0"/>
              <a:t>17</a:t>
            </a:fld>
            <a:endParaRPr lang="en-GB"/>
          </a:p>
        </p:txBody>
      </p:sp>
    </p:spTree>
    <p:extLst>
      <p:ext uri="{BB962C8B-B14F-4D97-AF65-F5344CB8AC3E}">
        <p14:creationId xmlns:p14="http://schemas.microsoft.com/office/powerpoint/2010/main" val="409096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a:t>
            </a:r>
          </a:p>
        </p:txBody>
      </p:sp>
      <p:sp>
        <p:nvSpPr>
          <p:cNvPr id="4" name="Slide Number Placeholder 3"/>
          <p:cNvSpPr>
            <a:spLocks noGrp="1"/>
          </p:cNvSpPr>
          <p:nvPr>
            <p:ph type="sldNum" sz="quarter" idx="5"/>
          </p:nvPr>
        </p:nvSpPr>
        <p:spPr/>
        <p:txBody>
          <a:bodyPr/>
          <a:lstStyle/>
          <a:p>
            <a:fld id="{9194D88E-1F33-431A-97C5-B52F7E9E46B9}" type="slidenum">
              <a:rPr lang="en-GB" smtClean="0"/>
              <a:t>18</a:t>
            </a:fld>
            <a:endParaRPr lang="en-GB"/>
          </a:p>
        </p:txBody>
      </p:sp>
    </p:spTree>
    <p:extLst>
      <p:ext uri="{BB962C8B-B14F-4D97-AF65-F5344CB8AC3E}">
        <p14:creationId xmlns:p14="http://schemas.microsoft.com/office/powerpoint/2010/main" val="2223206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a:t>
            </a:r>
          </a:p>
          <a:p>
            <a:r>
              <a:rPr lang="en-GB" dirty="0"/>
              <a:t>Explain where the AMCP comes into the process</a:t>
            </a:r>
          </a:p>
          <a:p>
            <a:endParaRPr lang="en-GB" dirty="0"/>
          </a:p>
        </p:txBody>
      </p:sp>
      <p:sp>
        <p:nvSpPr>
          <p:cNvPr id="4" name="Slide Number Placeholder 3"/>
          <p:cNvSpPr>
            <a:spLocks noGrp="1"/>
          </p:cNvSpPr>
          <p:nvPr>
            <p:ph type="sldNum" sz="quarter" idx="5"/>
          </p:nvPr>
        </p:nvSpPr>
        <p:spPr/>
        <p:txBody>
          <a:bodyPr/>
          <a:lstStyle/>
          <a:p>
            <a:fld id="{9194D88E-1F33-431A-97C5-B52F7E9E46B9}" type="slidenum">
              <a:rPr lang="en-GB" smtClean="0"/>
              <a:t>19</a:t>
            </a:fld>
            <a:endParaRPr lang="en-GB"/>
          </a:p>
        </p:txBody>
      </p:sp>
    </p:spTree>
    <p:extLst>
      <p:ext uri="{BB962C8B-B14F-4D97-AF65-F5344CB8AC3E}">
        <p14:creationId xmlns:p14="http://schemas.microsoft.com/office/powerpoint/2010/main" val="4073376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Simon</a:t>
            </a:r>
          </a:p>
        </p:txBody>
      </p:sp>
      <p:sp>
        <p:nvSpPr>
          <p:cNvPr id="4" name="Slide Number Placeholder 3"/>
          <p:cNvSpPr>
            <a:spLocks noGrp="1"/>
          </p:cNvSpPr>
          <p:nvPr>
            <p:ph type="sldNum" sz="quarter" idx="5"/>
          </p:nvPr>
        </p:nvSpPr>
        <p:spPr/>
        <p:txBody>
          <a:bodyPr/>
          <a:lstStyle/>
          <a:p>
            <a:fld id="{9194D88E-1F33-431A-97C5-B52F7E9E46B9}" type="slidenum">
              <a:rPr lang="en-GB" smtClean="0"/>
              <a:t>20</a:t>
            </a:fld>
            <a:endParaRPr lang="en-GB"/>
          </a:p>
        </p:txBody>
      </p:sp>
    </p:spTree>
    <p:extLst>
      <p:ext uri="{BB962C8B-B14F-4D97-AF65-F5344CB8AC3E}">
        <p14:creationId xmlns:p14="http://schemas.microsoft.com/office/powerpoint/2010/main" val="2497685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a:t>
            </a:r>
          </a:p>
        </p:txBody>
      </p:sp>
      <p:sp>
        <p:nvSpPr>
          <p:cNvPr id="4" name="Slide Number Placeholder 3"/>
          <p:cNvSpPr>
            <a:spLocks noGrp="1"/>
          </p:cNvSpPr>
          <p:nvPr>
            <p:ph type="sldNum" sz="quarter" idx="5"/>
          </p:nvPr>
        </p:nvSpPr>
        <p:spPr/>
        <p:txBody>
          <a:bodyPr/>
          <a:lstStyle/>
          <a:p>
            <a:fld id="{9194D88E-1F33-431A-97C5-B52F7E9E46B9}" type="slidenum">
              <a:rPr lang="en-GB" smtClean="0"/>
              <a:t>3</a:t>
            </a:fld>
            <a:endParaRPr lang="en-GB"/>
          </a:p>
        </p:txBody>
      </p:sp>
    </p:spTree>
    <p:extLst>
      <p:ext uri="{BB962C8B-B14F-4D97-AF65-F5344CB8AC3E}">
        <p14:creationId xmlns:p14="http://schemas.microsoft.com/office/powerpoint/2010/main" val="1187507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Simon</a:t>
            </a:r>
          </a:p>
        </p:txBody>
      </p:sp>
      <p:sp>
        <p:nvSpPr>
          <p:cNvPr id="4" name="Slide Number Placeholder 3"/>
          <p:cNvSpPr>
            <a:spLocks noGrp="1"/>
          </p:cNvSpPr>
          <p:nvPr>
            <p:ph type="sldNum" sz="quarter" idx="5"/>
          </p:nvPr>
        </p:nvSpPr>
        <p:spPr/>
        <p:txBody>
          <a:bodyPr/>
          <a:lstStyle/>
          <a:p>
            <a:fld id="{9194D88E-1F33-431A-97C5-B52F7E9E46B9}" type="slidenum">
              <a:rPr lang="en-GB" smtClean="0"/>
              <a:t>21</a:t>
            </a:fld>
            <a:endParaRPr lang="en-GB"/>
          </a:p>
        </p:txBody>
      </p:sp>
    </p:spTree>
    <p:extLst>
      <p:ext uri="{BB962C8B-B14F-4D97-AF65-F5344CB8AC3E}">
        <p14:creationId xmlns:p14="http://schemas.microsoft.com/office/powerpoint/2010/main" val="1899644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Simon</a:t>
            </a:r>
          </a:p>
        </p:txBody>
      </p:sp>
      <p:sp>
        <p:nvSpPr>
          <p:cNvPr id="4" name="Slide Number Placeholder 3"/>
          <p:cNvSpPr>
            <a:spLocks noGrp="1"/>
          </p:cNvSpPr>
          <p:nvPr>
            <p:ph type="sldNum" sz="quarter" idx="5"/>
          </p:nvPr>
        </p:nvSpPr>
        <p:spPr/>
        <p:txBody>
          <a:bodyPr/>
          <a:lstStyle/>
          <a:p>
            <a:fld id="{9194D88E-1F33-431A-97C5-B52F7E9E46B9}" type="slidenum">
              <a:rPr lang="en-GB" smtClean="0"/>
              <a:t>22</a:t>
            </a:fld>
            <a:endParaRPr lang="en-GB"/>
          </a:p>
        </p:txBody>
      </p:sp>
    </p:spTree>
    <p:extLst>
      <p:ext uri="{BB962C8B-B14F-4D97-AF65-F5344CB8AC3E}">
        <p14:creationId xmlns:p14="http://schemas.microsoft.com/office/powerpoint/2010/main" val="4054994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Simon</a:t>
            </a:r>
          </a:p>
        </p:txBody>
      </p:sp>
      <p:sp>
        <p:nvSpPr>
          <p:cNvPr id="4" name="Slide Number Placeholder 3"/>
          <p:cNvSpPr>
            <a:spLocks noGrp="1"/>
          </p:cNvSpPr>
          <p:nvPr>
            <p:ph type="sldNum" sz="quarter" idx="5"/>
          </p:nvPr>
        </p:nvSpPr>
        <p:spPr/>
        <p:txBody>
          <a:bodyPr/>
          <a:lstStyle/>
          <a:p>
            <a:fld id="{9194D88E-1F33-431A-97C5-B52F7E9E46B9}" type="slidenum">
              <a:rPr lang="en-GB" smtClean="0"/>
              <a:t>24</a:t>
            </a:fld>
            <a:endParaRPr lang="en-GB"/>
          </a:p>
        </p:txBody>
      </p:sp>
    </p:spTree>
    <p:extLst>
      <p:ext uri="{BB962C8B-B14F-4D97-AF65-F5344CB8AC3E}">
        <p14:creationId xmlns:p14="http://schemas.microsoft.com/office/powerpoint/2010/main" val="3336989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Simon</a:t>
            </a:r>
          </a:p>
        </p:txBody>
      </p:sp>
      <p:sp>
        <p:nvSpPr>
          <p:cNvPr id="4" name="Slide Number Placeholder 3"/>
          <p:cNvSpPr>
            <a:spLocks noGrp="1"/>
          </p:cNvSpPr>
          <p:nvPr>
            <p:ph type="sldNum" sz="quarter" idx="5"/>
          </p:nvPr>
        </p:nvSpPr>
        <p:spPr/>
        <p:txBody>
          <a:bodyPr/>
          <a:lstStyle/>
          <a:p>
            <a:fld id="{9194D88E-1F33-431A-97C5-B52F7E9E46B9}" type="slidenum">
              <a:rPr lang="en-GB" smtClean="0"/>
              <a:t>25</a:t>
            </a:fld>
            <a:endParaRPr lang="en-GB"/>
          </a:p>
        </p:txBody>
      </p:sp>
    </p:spTree>
    <p:extLst>
      <p:ext uri="{BB962C8B-B14F-4D97-AF65-F5344CB8AC3E}">
        <p14:creationId xmlns:p14="http://schemas.microsoft.com/office/powerpoint/2010/main" val="5992035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a:t>
            </a:r>
          </a:p>
        </p:txBody>
      </p:sp>
      <p:sp>
        <p:nvSpPr>
          <p:cNvPr id="4" name="Slide Number Placeholder 3"/>
          <p:cNvSpPr>
            <a:spLocks noGrp="1"/>
          </p:cNvSpPr>
          <p:nvPr>
            <p:ph type="sldNum" sz="quarter" idx="5"/>
          </p:nvPr>
        </p:nvSpPr>
        <p:spPr/>
        <p:txBody>
          <a:bodyPr/>
          <a:lstStyle/>
          <a:p>
            <a:fld id="{9194D88E-1F33-431A-97C5-B52F7E9E46B9}" type="slidenum">
              <a:rPr lang="en-GB" smtClean="0"/>
              <a:t>26</a:t>
            </a:fld>
            <a:endParaRPr lang="en-GB"/>
          </a:p>
        </p:txBody>
      </p:sp>
    </p:spTree>
    <p:extLst>
      <p:ext uri="{BB962C8B-B14F-4D97-AF65-F5344CB8AC3E}">
        <p14:creationId xmlns:p14="http://schemas.microsoft.com/office/powerpoint/2010/main" val="2331719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Simon</a:t>
            </a:r>
          </a:p>
        </p:txBody>
      </p:sp>
      <p:sp>
        <p:nvSpPr>
          <p:cNvPr id="4" name="Slide Number Placeholder 3"/>
          <p:cNvSpPr>
            <a:spLocks noGrp="1"/>
          </p:cNvSpPr>
          <p:nvPr>
            <p:ph type="sldNum" sz="quarter" idx="5"/>
          </p:nvPr>
        </p:nvSpPr>
        <p:spPr/>
        <p:txBody>
          <a:bodyPr/>
          <a:lstStyle/>
          <a:p>
            <a:fld id="{9194D88E-1F33-431A-97C5-B52F7E9E46B9}" type="slidenum">
              <a:rPr lang="en-GB" smtClean="0"/>
              <a:t>27</a:t>
            </a:fld>
            <a:endParaRPr lang="en-GB"/>
          </a:p>
        </p:txBody>
      </p:sp>
    </p:spTree>
    <p:extLst>
      <p:ext uri="{BB962C8B-B14F-4D97-AF65-F5344CB8AC3E}">
        <p14:creationId xmlns:p14="http://schemas.microsoft.com/office/powerpoint/2010/main" val="18042132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Simon</a:t>
            </a:r>
          </a:p>
        </p:txBody>
      </p:sp>
      <p:sp>
        <p:nvSpPr>
          <p:cNvPr id="4" name="Slide Number Placeholder 3"/>
          <p:cNvSpPr>
            <a:spLocks noGrp="1"/>
          </p:cNvSpPr>
          <p:nvPr>
            <p:ph type="sldNum" sz="quarter" idx="5"/>
          </p:nvPr>
        </p:nvSpPr>
        <p:spPr/>
        <p:txBody>
          <a:bodyPr/>
          <a:lstStyle/>
          <a:p>
            <a:fld id="{9194D88E-1F33-431A-97C5-B52F7E9E46B9}" type="slidenum">
              <a:rPr lang="en-GB" smtClean="0"/>
              <a:t>28</a:t>
            </a:fld>
            <a:endParaRPr lang="en-GB"/>
          </a:p>
        </p:txBody>
      </p:sp>
    </p:spTree>
    <p:extLst>
      <p:ext uri="{BB962C8B-B14F-4D97-AF65-F5344CB8AC3E}">
        <p14:creationId xmlns:p14="http://schemas.microsoft.com/office/powerpoint/2010/main" val="261305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a:t>
            </a:r>
          </a:p>
        </p:txBody>
      </p:sp>
      <p:sp>
        <p:nvSpPr>
          <p:cNvPr id="4" name="Slide Number Placeholder 3"/>
          <p:cNvSpPr>
            <a:spLocks noGrp="1"/>
          </p:cNvSpPr>
          <p:nvPr>
            <p:ph type="sldNum" sz="quarter" idx="5"/>
          </p:nvPr>
        </p:nvSpPr>
        <p:spPr/>
        <p:txBody>
          <a:bodyPr/>
          <a:lstStyle/>
          <a:p>
            <a:fld id="{9194D88E-1F33-431A-97C5-B52F7E9E46B9}" type="slidenum">
              <a:rPr lang="en-GB" smtClean="0"/>
              <a:t>4</a:t>
            </a:fld>
            <a:endParaRPr lang="en-GB"/>
          </a:p>
        </p:txBody>
      </p:sp>
    </p:spTree>
    <p:extLst>
      <p:ext uri="{BB962C8B-B14F-4D97-AF65-F5344CB8AC3E}">
        <p14:creationId xmlns:p14="http://schemas.microsoft.com/office/powerpoint/2010/main" val="3775594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444444"/>
                </a:solidFill>
                <a:effectLst/>
                <a:latin typeface="Raleway" pitchFamily="2" charset="0"/>
              </a:rPr>
              <a:t>Simon</a:t>
            </a:r>
          </a:p>
          <a:p>
            <a:r>
              <a:rPr lang="en-GB" b="0" i="0" dirty="0">
                <a:solidFill>
                  <a:srgbClr val="444444"/>
                </a:solidFill>
                <a:effectLst/>
                <a:latin typeface="Raleway" pitchFamily="2" charset="0"/>
              </a:rPr>
              <a:t>First and foremost, this is a combined Code for MCA &amp; LPS.  </a:t>
            </a:r>
          </a:p>
          <a:p>
            <a:r>
              <a:rPr lang="en-GB" dirty="0"/>
              <a:t>There are other objectives</a:t>
            </a:r>
          </a:p>
        </p:txBody>
      </p:sp>
      <p:sp>
        <p:nvSpPr>
          <p:cNvPr id="4" name="Slide Number Placeholder 3"/>
          <p:cNvSpPr>
            <a:spLocks noGrp="1"/>
          </p:cNvSpPr>
          <p:nvPr>
            <p:ph type="sldNum" sz="quarter" idx="5"/>
          </p:nvPr>
        </p:nvSpPr>
        <p:spPr/>
        <p:txBody>
          <a:bodyPr/>
          <a:lstStyle/>
          <a:p>
            <a:fld id="{9194D88E-1F33-431A-97C5-B52F7E9E46B9}" type="slidenum">
              <a:rPr lang="en-GB" smtClean="0"/>
              <a:t>5</a:t>
            </a:fld>
            <a:endParaRPr lang="en-GB"/>
          </a:p>
        </p:txBody>
      </p:sp>
    </p:spTree>
    <p:extLst>
      <p:ext uri="{BB962C8B-B14F-4D97-AF65-F5344CB8AC3E}">
        <p14:creationId xmlns:p14="http://schemas.microsoft.com/office/powerpoint/2010/main" val="3973213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GB" sz="1200" b="0" i="0" u="none" strike="noStrike" kern="1200" cap="none" spc="0" normalizeH="0" baseline="0" noProof="0">
                <a:ln>
                  <a:noFill/>
                </a:ln>
                <a:solidFill>
                  <a:srgbClr val="444444"/>
                </a:solidFill>
                <a:effectLst/>
                <a:uLnTx/>
                <a:uFillTx/>
                <a:latin typeface="Raleway" pitchFamily="2" charset="0"/>
                <a:ea typeface="+mn-ea"/>
                <a:cs typeface="+mn-cs"/>
              </a:rPr>
              <a:t>First and foremost, this is a combined Code for MCA &amp; LPS</a:t>
            </a:r>
            <a:endParaRPr lang="en-GB"/>
          </a:p>
        </p:txBody>
      </p:sp>
      <p:sp>
        <p:nvSpPr>
          <p:cNvPr id="4" name="Slide Number Placeholder 3"/>
          <p:cNvSpPr>
            <a:spLocks noGrp="1"/>
          </p:cNvSpPr>
          <p:nvPr>
            <p:ph type="sldNum" sz="quarter" idx="5"/>
          </p:nvPr>
        </p:nvSpPr>
        <p:spPr/>
        <p:txBody>
          <a:bodyPr/>
          <a:lstStyle/>
          <a:p>
            <a:fld id="{9194D88E-1F33-431A-97C5-B52F7E9E46B9}" type="slidenum">
              <a:rPr lang="en-GB" smtClean="0"/>
              <a:t>6</a:t>
            </a:fld>
            <a:endParaRPr lang="en-GB"/>
          </a:p>
        </p:txBody>
      </p:sp>
    </p:spTree>
    <p:extLst>
      <p:ext uri="{BB962C8B-B14F-4D97-AF65-F5344CB8AC3E}">
        <p14:creationId xmlns:p14="http://schemas.microsoft.com/office/powerpoint/2010/main" val="809340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444444"/>
                </a:solidFill>
                <a:effectLst/>
                <a:latin typeface="Raleway" panose="020B0604020202020204" pitchFamily="2" charset="0"/>
              </a:rPr>
              <a:t>It is important to emphasise that the purpose of a Code is not to set out an operational protocol, but rather to outline how the Act is intended to work in practice.</a:t>
            </a:r>
            <a:endParaRPr lang="en-GB" dirty="0"/>
          </a:p>
        </p:txBody>
      </p:sp>
      <p:sp>
        <p:nvSpPr>
          <p:cNvPr id="4" name="Slide Number Placeholder 3"/>
          <p:cNvSpPr>
            <a:spLocks noGrp="1"/>
          </p:cNvSpPr>
          <p:nvPr>
            <p:ph type="sldNum" sz="quarter" idx="5"/>
          </p:nvPr>
        </p:nvSpPr>
        <p:spPr/>
        <p:txBody>
          <a:bodyPr/>
          <a:lstStyle/>
          <a:p>
            <a:fld id="{9194D88E-1F33-431A-97C5-B52F7E9E46B9}" type="slidenum">
              <a:rPr lang="en-GB" smtClean="0"/>
              <a:t>7</a:t>
            </a:fld>
            <a:endParaRPr lang="en-GB"/>
          </a:p>
        </p:txBody>
      </p:sp>
    </p:spTree>
    <p:extLst>
      <p:ext uri="{BB962C8B-B14F-4D97-AF65-F5344CB8AC3E}">
        <p14:creationId xmlns:p14="http://schemas.microsoft.com/office/powerpoint/2010/main" val="804750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a:t>
            </a:r>
          </a:p>
          <a:p>
            <a:r>
              <a:rPr lang="en-GB" dirty="0"/>
              <a:t>All Settings – Residential Educational Establishments</a:t>
            </a:r>
          </a:p>
        </p:txBody>
      </p:sp>
      <p:sp>
        <p:nvSpPr>
          <p:cNvPr id="4" name="Slide Number Placeholder 3"/>
          <p:cNvSpPr>
            <a:spLocks noGrp="1"/>
          </p:cNvSpPr>
          <p:nvPr>
            <p:ph type="sldNum" sz="quarter" idx="5"/>
          </p:nvPr>
        </p:nvSpPr>
        <p:spPr/>
        <p:txBody>
          <a:bodyPr/>
          <a:lstStyle/>
          <a:p>
            <a:fld id="{9194D88E-1F33-431A-97C5-B52F7E9E46B9}" type="slidenum">
              <a:rPr lang="en-GB" smtClean="0"/>
              <a:t>8</a:t>
            </a:fld>
            <a:endParaRPr lang="en-GB"/>
          </a:p>
        </p:txBody>
      </p:sp>
    </p:spTree>
    <p:extLst>
      <p:ext uri="{BB962C8B-B14F-4D97-AF65-F5344CB8AC3E}">
        <p14:creationId xmlns:p14="http://schemas.microsoft.com/office/powerpoint/2010/main" val="463087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Simon.  Contrast to current LA is the SB.  Only one. </a:t>
            </a:r>
          </a:p>
        </p:txBody>
      </p:sp>
      <p:sp>
        <p:nvSpPr>
          <p:cNvPr id="4" name="Slide Number Placeholder 3"/>
          <p:cNvSpPr>
            <a:spLocks noGrp="1"/>
          </p:cNvSpPr>
          <p:nvPr>
            <p:ph type="sldNum" sz="quarter" idx="5"/>
          </p:nvPr>
        </p:nvSpPr>
        <p:spPr/>
        <p:txBody>
          <a:bodyPr/>
          <a:lstStyle/>
          <a:p>
            <a:fld id="{9194D88E-1F33-431A-97C5-B52F7E9E46B9}" type="slidenum">
              <a:rPr lang="en-GB" smtClean="0"/>
              <a:t>9</a:t>
            </a:fld>
            <a:endParaRPr lang="en-GB"/>
          </a:p>
        </p:txBody>
      </p:sp>
    </p:spTree>
    <p:extLst>
      <p:ext uri="{BB962C8B-B14F-4D97-AF65-F5344CB8AC3E}">
        <p14:creationId xmlns:p14="http://schemas.microsoft.com/office/powerpoint/2010/main" val="81463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Simon</a:t>
            </a:r>
          </a:p>
          <a:p>
            <a:r>
              <a:rPr lang="en-GB" dirty="0"/>
              <a:t>No wrong door!</a:t>
            </a:r>
          </a:p>
          <a:p>
            <a:endParaRPr lang="en-GB" dirty="0"/>
          </a:p>
        </p:txBody>
      </p:sp>
      <p:sp>
        <p:nvSpPr>
          <p:cNvPr id="4" name="Slide Number Placeholder 3"/>
          <p:cNvSpPr>
            <a:spLocks noGrp="1"/>
          </p:cNvSpPr>
          <p:nvPr>
            <p:ph type="sldNum" sz="quarter" idx="5"/>
          </p:nvPr>
        </p:nvSpPr>
        <p:spPr/>
        <p:txBody>
          <a:bodyPr/>
          <a:lstStyle/>
          <a:p>
            <a:fld id="{9194D88E-1F33-431A-97C5-B52F7E9E46B9}" type="slidenum">
              <a:rPr lang="en-GB" smtClean="0"/>
              <a:t>10</a:t>
            </a:fld>
            <a:endParaRPr lang="en-GB"/>
          </a:p>
        </p:txBody>
      </p:sp>
    </p:spTree>
    <p:extLst>
      <p:ext uri="{BB962C8B-B14F-4D97-AF65-F5344CB8AC3E}">
        <p14:creationId xmlns:p14="http://schemas.microsoft.com/office/powerpoint/2010/main" val="3812525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D9812-AF41-4F37-A9AB-3C780AD562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FCE9DEC-9BE7-4649-92DF-4C1A4FE4A1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0356C64-F681-4055-86E3-0B46AB3792F8}"/>
              </a:ext>
            </a:extLst>
          </p:cNvPr>
          <p:cNvSpPr>
            <a:spLocks noGrp="1"/>
          </p:cNvSpPr>
          <p:nvPr>
            <p:ph type="dt" sz="half" idx="10"/>
          </p:nvPr>
        </p:nvSpPr>
        <p:spPr/>
        <p:txBody>
          <a:bodyPr/>
          <a:lstStyle/>
          <a:p>
            <a:fld id="{EC3DEA87-312D-4CE1-BF82-DF3B85A788CF}" type="datetime1">
              <a:rPr lang="en-GB" smtClean="0"/>
              <a:t>14/06/2022</a:t>
            </a:fld>
            <a:endParaRPr lang="en-GB"/>
          </a:p>
        </p:txBody>
      </p:sp>
      <p:sp>
        <p:nvSpPr>
          <p:cNvPr id="5" name="Footer Placeholder 4">
            <a:extLst>
              <a:ext uri="{FF2B5EF4-FFF2-40B4-BE49-F238E27FC236}">
                <a16:creationId xmlns:a16="http://schemas.microsoft.com/office/drawing/2014/main" id="{64183D99-04B7-48B4-8EA9-EBD7D30818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3E2FAA-5701-4706-971D-03BFE913C8E2}"/>
              </a:ext>
            </a:extLst>
          </p:cNvPr>
          <p:cNvSpPr>
            <a:spLocks noGrp="1"/>
          </p:cNvSpPr>
          <p:nvPr>
            <p:ph type="sldNum" sz="quarter" idx="12"/>
          </p:nvPr>
        </p:nvSpPr>
        <p:spPr/>
        <p:txBody>
          <a:bodyPr/>
          <a:lstStyle/>
          <a:p>
            <a:fld id="{3C297447-36EB-4E4A-850A-696CDA2DC29A}" type="slidenum">
              <a:rPr lang="en-GB" smtClean="0"/>
              <a:t>‹#›</a:t>
            </a:fld>
            <a:endParaRPr lang="en-GB"/>
          </a:p>
        </p:txBody>
      </p:sp>
    </p:spTree>
    <p:extLst>
      <p:ext uri="{BB962C8B-B14F-4D97-AF65-F5344CB8AC3E}">
        <p14:creationId xmlns:p14="http://schemas.microsoft.com/office/powerpoint/2010/main" val="2018494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AA74F-B9F5-4D1E-A65F-BEEB429BE1F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122CFEC-5BF7-4ED1-8790-63AFFA84D9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4F2495-B494-43C6-9404-21D2FD8F114D}"/>
              </a:ext>
            </a:extLst>
          </p:cNvPr>
          <p:cNvSpPr>
            <a:spLocks noGrp="1"/>
          </p:cNvSpPr>
          <p:nvPr>
            <p:ph type="dt" sz="half" idx="10"/>
          </p:nvPr>
        </p:nvSpPr>
        <p:spPr/>
        <p:txBody>
          <a:bodyPr/>
          <a:lstStyle/>
          <a:p>
            <a:fld id="{262AC78E-4A2A-4283-9E3B-8E66263FA249}" type="datetime1">
              <a:rPr lang="en-GB" smtClean="0"/>
              <a:t>14/06/2022</a:t>
            </a:fld>
            <a:endParaRPr lang="en-GB"/>
          </a:p>
        </p:txBody>
      </p:sp>
      <p:sp>
        <p:nvSpPr>
          <p:cNvPr id="5" name="Footer Placeholder 4">
            <a:extLst>
              <a:ext uri="{FF2B5EF4-FFF2-40B4-BE49-F238E27FC236}">
                <a16:creationId xmlns:a16="http://schemas.microsoft.com/office/drawing/2014/main" id="{E44BE325-62D7-473F-9464-76237B8271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6E0A94-7320-4D7B-906E-6F110C074D8D}"/>
              </a:ext>
            </a:extLst>
          </p:cNvPr>
          <p:cNvSpPr>
            <a:spLocks noGrp="1"/>
          </p:cNvSpPr>
          <p:nvPr>
            <p:ph type="sldNum" sz="quarter" idx="12"/>
          </p:nvPr>
        </p:nvSpPr>
        <p:spPr/>
        <p:txBody>
          <a:bodyPr/>
          <a:lstStyle/>
          <a:p>
            <a:fld id="{3C297447-36EB-4E4A-850A-696CDA2DC29A}" type="slidenum">
              <a:rPr lang="en-GB" smtClean="0"/>
              <a:t>‹#›</a:t>
            </a:fld>
            <a:endParaRPr lang="en-GB"/>
          </a:p>
        </p:txBody>
      </p:sp>
    </p:spTree>
    <p:extLst>
      <p:ext uri="{BB962C8B-B14F-4D97-AF65-F5344CB8AC3E}">
        <p14:creationId xmlns:p14="http://schemas.microsoft.com/office/powerpoint/2010/main" val="1186213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5EBC4D-9438-4E52-A04E-EB29079513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5D8D3AF-3E3F-43AB-81DB-C814134A58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3990B3-54F6-4710-8FB2-92B6A0D630F7}"/>
              </a:ext>
            </a:extLst>
          </p:cNvPr>
          <p:cNvSpPr>
            <a:spLocks noGrp="1"/>
          </p:cNvSpPr>
          <p:nvPr>
            <p:ph type="dt" sz="half" idx="10"/>
          </p:nvPr>
        </p:nvSpPr>
        <p:spPr/>
        <p:txBody>
          <a:bodyPr/>
          <a:lstStyle/>
          <a:p>
            <a:fld id="{1393192D-4969-46B2-9424-1CD8C8781711}" type="datetime1">
              <a:rPr lang="en-GB" smtClean="0"/>
              <a:t>14/06/2022</a:t>
            </a:fld>
            <a:endParaRPr lang="en-GB"/>
          </a:p>
        </p:txBody>
      </p:sp>
      <p:sp>
        <p:nvSpPr>
          <p:cNvPr id="5" name="Footer Placeholder 4">
            <a:extLst>
              <a:ext uri="{FF2B5EF4-FFF2-40B4-BE49-F238E27FC236}">
                <a16:creationId xmlns:a16="http://schemas.microsoft.com/office/drawing/2014/main" id="{9B433EAE-4E7E-483D-984B-B1AAB9B4C1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D76961-47CB-4372-A43B-EAC74AAF780A}"/>
              </a:ext>
            </a:extLst>
          </p:cNvPr>
          <p:cNvSpPr>
            <a:spLocks noGrp="1"/>
          </p:cNvSpPr>
          <p:nvPr>
            <p:ph type="sldNum" sz="quarter" idx="12"/>
          </p:nvPr>
        </p:nvSpPr>
        <p:spPr/>
        <p:txBody>
          <a:bodyPr/>
          <a:lstStyle/>
          <a:p>
            <a:fld id="{3C297447-36EB-4E4A-850A-696CDA2DC29A}" type="slidenum">
              <a:rPr lang="en-GB" smtClean="0"/>
              <a:t>‹#›</a:t>
            </a:fld>
            <a:endParaRPr lang="en-GB"/>
          </a:p>
        </p:txBody>
      </p:sp>
    </p:spTree>
    <p:extLst>
      <p:ext uri="{BB962C8B-B14F-4D97-AF65-F5344CB8AC3E}">
        <p14:creationId xmlns:p14="http://schemas.microsoft.com/office/powerpoint/2010/main" val="881087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B7819-05E4-403C-96F9-54A1BB1164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FCFED0-EEEC-4069-B776-8E5361E362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A13DFF-BF0B-4B12-91CE-F703FC8303E8}"/>
              </a:ext>
            </a:extLst>
          </p:cNvPr>
          <p:cNvSpPr>
            <a:spLocks noGrp="1"/>
          </p:cNvSpPr>
          <p:nvPr>
            <p:ph type="dt" sz="half" idx="10"/>
          </p:nvPr>
        </p:nvSpPr>
        <p:spPr/>
        <p:txBody>
          <a:bodyPr/>
          <a:lstStyle/>
          <a:p>
            <a:fld id="{DDD5DBA6-490A-421B-AC3A-1A23E64B7126}" type="datetime1">
              <a:rPr lang="en-GB" smtClean="0"/>
              <a:t>14/06/2022</a:t>
            </a:fld>
            <a:endParaRPr lang="en-GB"/>
          </a:p>
        </p:txBody>
      </p:sp>
      <p:sp>
        <p:nvSpPr>
          <p:cNvPr id="5" name="Footer Placeholder 4">
            <a:extLst>
              <a:ext uri="{FF2B5EF4-FFF2-40B4-BE49-F238E27FC236}">
                <a16:creationId xmlns:a16="http://schemas.microsoft.com/office/drawing/2014/main" id="{979C3F80-09C4-42B6-916E-DA140ABE42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783B13-E6D8-477C-B008-8639E791FE20}"/>
              </a:ext>
            </a:extLst>
          </p:cNvPr>
          <p:cNvSpPr>
            <a:spLocks noGrp="1"/>
          </p:cNvSpPr>
          <p:nvPr>
            <p:ph type="sldNum" sz="quarter" idx="12"/>
          </p:nvPr>
        </p:nvSpPr>
        <p:spPr/>
        <p:txBody>
          <a:bodyPr/>
          <a:lstStyle/>
          <a:p>
            <a:fld id="{3C297447-36EB-4E4A-850A-696CDA2DC29A}" type="slidenum">
              <a:rPr lang="en-GB" smtClean="0"/>
              <a:t>‹#›</a:t>
            </a:fld>
            <a:endParaRPr lang="en-GB"/>
          </a:p>
        </p:txBody>
      </p:sp>
    </p:spTree>
    <p:extLst>
      <p:ext uri="{BB962C8B-B14F-4D97-AF65-F5344CB8AC3E}">
        <p14:creationId xmlns:p14="http://schemas.microsoft.com/office/powerpoint/2010/main" val="424107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B5DB-9F39-40AF-B828-1DD21665E8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AA3D72E-0421-4A7C-991C-B20EB312CB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666301-05F3-4651-A9CB-992E81AA1367}"/>
              </a:ext>
            </a:extLst>
          </p:cNvPr>
          <p:cNvSpPr>
            <a:spLocks noGrp="1"/>
          </p:cNvSpPr>
          <p:nvPr>
            <p:ph type="dt" sz="half" idx="10"/>
          </p:nvPr>
        </p:nvSpPr>
        <p:spPr/>
        <p:txBody>
          <a:bodyPr/>
          <a:lstStyle/>
          <a:p>
            <a:fld id="{2BDA02C6-3FF7-4B31-8C63-75ED59A1917B}" type="datetime1">
              <a:rPr lang="en-GB" smtClean="0"/>
              <a:t>14/06/2022</a:t>
            </a:fld>
            <a:endParaRPr lang="en-GB"/>
          </a:p>
        </p:txBody>
      </p:sp>
      <p:sp>
        <p:nvSpPr>
          <p:cNvPr id="5" name="Footer Placeholder 4">
            <a:extLst>
              <a:ext uri="{FF2B5EF4-FFF2-40B4-BE49-F238E27FC236}">
                <a16:creationId xmlns:a16="http://schemas.microsoft.com/office/drawing/2014/main" id="{44E9F7DF-D902-4C92-BE99-C7053125EC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BD3E29-3719-43C8-8910-CCC9A77EC0D5}"/>
              </a:ext>
            </a:extLst>
          </p:cNvPr>
          <p:cNvSpPr>
            <a:spLocks noGrp="1"/>
          </p:cNvSpPr>
          <p:nvPr>
            <p:ph type="sldNum" sz="quarter" idx="12"/>
          </p:nvPr>
        </p:nvSpPr>
        <p:spPr/>
        <p:txBody>
          <a:bodyPr/>
          <a:lstStyle/>
          <a:p>
            <a:fld id="{3C297447-36EB-4E4A-850A-696CDA2DC29A}" type="slidenum">
              <a:rPr lang="en-GB" smtClean="0"/>
              <a:t>‹#›</a:t>
            </a:fld>
            <a:endParaRPr lang="en-GB"/>
          </a:p>
        </p:txBody>
      </p:sp>
    </p:spTree>
    <p:extLst>
      <p:ext uri="{BB962C8B-B14F-4D97-AF65-F5344CB8AC3E}">
        <p14:creationId xmlns:p14="http://schemas.microsoft.com/office/powerpoint/2010/main" val="2731474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A5910-AF6B-45CC-B0D7-2C05069A2A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8B36C1-A49E-4850-874B-E4064886AC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06C776A-3D37-4D3A-A44C-38F7BF0C2F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9424A13-6FB6-4FED-B4DD-D6E35001D7AA}"/>
              </a:ext>
            </a:extLst>
          </p:cNvPr>
          <p:cNvSpPr>
            <a:spLocks noGrp="1"/>
          </p:cNvSpPr>
          <p:nvPr>
            <p:ph type="dt" sz="half" idx="10"/>
          </p:nvPr>
        </p:nvSpPr>
        <p:spPr/>
        <p:txBody>
          <a:bodyPr/>
          <a:lstStyle/>
          <a:p>
            <a:fld id="{4AE71D4A-D170-4A60-B7D8-2F30644A6D7C}" type="datetime1">
              <a:rPr lang="en-GB" smtClean="0"/>
              <a:t>14/06/2022</a:t>
            </a:fld>
            <a:endParaRPr lang="en-GB"/>
          </a:p>
        </p:txBody>
      </p:sp>
      <p:sp>
        <p:nvSpPr>
          <p:cNvPr id="6" name="Footer Placeholder 5">
            <a:extLst>
              <a:ext uri="{FF2B5EF4-FFF2-40B4-BE49-F238E27FC236}">
                <a16:creationId xmlns:a16="http://schemas.microsoft.com/office/drawing/2014/main" id="{4A599599-9ECC-4A8E-9F95-0BD259D4F0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D00150-DF44-4118-BF24-F9CFDA80BC7A}"/>
              </a:ext>
            </a:extLst>
          </p:cNvPr>
          <p:cNvSpPr>
            <a:spLocks noGrp="1"/>
          </p:cNvSpPr>
          <p:nvPr>
            <p:ph type="sldNum" sz="quarter" idx="12"/>
          </p:nvPr>
        </p:nvSpPr>
        <p:spPr/>
        <p:txBody>
          <a:bodyPr/>
          <a:lstStyle/>
          <a:p>
            <a:fld id="{3C297447-36EB-4E4A-850A-696CDA2DC29A}" type="slidenum">
              <a:rPr lang="en-GB" smtClean="0"/>
              <a:t>‹#›</a:t>
            </a:fld>
            <a:endParaRPr lang="en-GB"/>
          </a:p>
        </p:txBody>
      </p:sp>
    </p:spTree>
    <p:extLst>
      <p:ext uri="{BB962C8B-B14F-4D97-AF65-F5344CB8AC3E}">
        <p14:creationId xmlns:p14="http://schemas.microsoft.com/office/powerpoint/2010/main" val="81796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8FCB-0895-4B31-85DC-972A5B3445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5EA11B-E25B-4F11-B4D1-1014673CD8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815720-BC57-494A-85C9-40C43455E0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14F8EA4-8D97-46DF-A63D-741D84B05F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ECB263-0075-457C-B0E9-A4A73649C7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A91A877-D2FF-41ED-A4E3-4FC9F9CFC31F}"/>
              </a:ext>
            </a:extLst>
          </p:cNvPr>
          <p:cNvSpPr>
            <a:spLocks noGrp="1"/>
          </p:cNvSpPr>
          <p:nvPr>
            <p:ph type="dt" sz="half" idx="10"/>
          </p:nvPr>
        </p:nvSpPr>
        <p:spPr/>
        <p:txBody>
          <a:bodyPr/>
          <a:lstStyle/>
          <a:p>
            <a:fld id="{F38B8471-943C-42F7-A514-C86A0FD5E89D}" type="datetime1">
              <a:rPr lang="en-GB" smtClean="0"/>
              <a:t>14/06/2022</a:t>
            </a:fld>
            <a:endParaRPr lang="en-GB"/>
          </a:p>
        </p:txBody>
      </p:sp>
      <p:sp>
        <p:nvSpPr>
          <p:cNvPr id="8" name="Footer Placeholder 7">
            <a:extLst>
              <a:ext uri="{FF2B5EF4-FFF2-40B4-BE49-F238E27FC236}">
                <a16:creationId xmlns:a16="http://schemas.microsoft.com/office/drawing/2014/main" id="{379A4E48-0799-4516-84C7-CDB7B4D4839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B18E784-F413-4D94-8698-0E3BF251C916}"/>
              </a:ext>
            </a:extLst>
          </p:cNvPr>
          <p:cNvSpPr>
            <a:spLocks noGrp="1"/>
          </p:cNvSpPr>
          <p:nvPr>
            <p:ph type="sldNum" sz="quarter" idx="12"/>
          </p:nvPr>
        </p:nvSpPr>
        <p:spPr/>
        <p:txBody>
          <a:bodyPr/>
          <a:lstStyle/>
          <a:p>
            <a:fld id="{3C297447-36EB-4E4A-850A-696CDA2DC29A}" type="slidenum">
              <a:rPr lang="en-GB" smtClean="0"/>
              <a:t>‹#›</a:t>
            </a:fld>
            <a:endParaRPr lang="en-GB"/>
          </a:p>
        </p:txBody>
      </p:sp>
    </p:spTree>
    <p:extLst>
      <p:ext uri="{BB962C8B-B14F-4D97-AF65-F5344CB8AC3E}">
        <p14:creationId xmlns:p14="http://schemas.microsoft.com/office/powerpoint/2010/main" val="614962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DE704-3E0E-4BD5-99AE-39CC2E58975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1DB669-4F48-49B4-BCF8-A0D5F0EEE49A}"/>
              </a:ext>
            </a:extLst>
          </p:cNvPr>
          <p:cNvSpPr>
            <a:spLocks noGrp="1"/>
          </p:cNvSpPr>
          <p:nvPr>
            <p:ph type="dt" sz="half" idx="10"/>
          </p:nvPr>
        </p:nvSpPr>
        <p:spPr/>
        <p:txBody>
          <a:bodyPr/>
          <a:lstStyle/>
          <a:p>
            <a:fld id="{F61457B1-A951-4B34-BA3D-1EAFA0D4F808}" type="datetime1">
              <a:rPr lang="en-GB" smtClean="0"/>
              <a:t>14/06/2022</a:t>
            </a:fld>
            <a:endParaRPr lang="en-GB"/>
          </a:p>
        </p:txBody>
      </p:sp>
      <p:sp>
        <p:nvSpPr>
          <p:cNvPr id="4" name="Footer Placeholder 3">
            <a:extLst>
              <a:ext uri="{FF2B5EF4-FFF2-40B4-BE49-F238E27FC236}">
                <a16:creationId xmlns:a16="http://schemas.microsoft.com/office/drawing/2014/main" id="{B3D2F520-20D4-4522-B57B-93DC0F262BD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666B311-C3B5-454E-88F7-0215DEC4E58B}"/>
              </a:ext>
            </a:extLst>
          </p:cNvPr>
          <p:cNvSpPr>
            <a:spLocks noGrp="1"/>
          </p:cNvSpPr>
          <p:nvPr>
            <p:ph type="sldNum" sz="quarter" idx="12"/>
          </p:nvPr>
        </p:nvSpPr>
        <p:spPr/>
        <p:txBody>
          <a:bodyPr/>
          <a:lstStyle/>
          <a:p>
            <a:fld id="{3C297447-36EB-4E4A-850A-696CDA2DC29A}" type="slidenum">
              <a:rPr lang="en-GB" smtClean="0"/>
              <a:t>‹#›</a:t>
            </a:fld>
            <a:endParaRPr lang="en-GB"/>
          </a:p>
        </p:txBody>
      </p:sp>
    </p:spTree>
    <p:extLst>
      <p:ext uri="{BB962C8B-B14F-4D97-AF65-F5344CB8AC3E}">
        <p14:creationId xmlns:p14="http://schemas.microsoft.com/office/powerpoint/2010/main" val="757082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619C18-4A5E-49E3-9A8A-8826B3E0572D}"/>
              </a:ext>
            </a:extLst>
          </p:cNvPr>
          <p:cNvSpPr>
            <a:spLocks noGrp="1"/>
          </p:cNvSpPr>
          <p:nvPr>
            <p:ph type="dt" sz="half" idx="10"/>
          </p:nvPr>
        </p:nvSpPr>
        <p:spPr/>
        <p:txBody>
          <a:bodyPr/>
          <a:lstStyle/>
          <a:p>
            <a:fld id="{54974B6B-3184-479C-80B3-1B8D031B18EB}" type="datetime1">
              <a:rPr lang="en-GB" smtClean="0"/>
              <a:t>14/06/2022</a:t>
            </a:fld>
            <a:endParaRPr lang="en-GB"/>
          </a:p>
        </p:txBody>
      </p:sp>
      <p:sp>
        <p:nvSpPr>
          <p:cNvPr id="3" name="Footer Placeholder 2">
            <a:extLst>
              <a:ext uri="{FF2B5EF4-FFF2-40B4-BE49-F238E27FC236}">
                <a16:creationId xmlns:a16="http://schemas.microsoft.com/office/drawing/2014/main" id="{F7F3D932-5E53-447A-838B-251562E3914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7B5587D-FD74-4AA9-B9C3-749F5FFE4444}"/>
              </a:ext>
            </a:extLst>
          </p:cNvPr>
          <p:cNvSpPr>
            <a:spLocks noGrp="1"/>
          </p:cNvSpPr>
          <p:nvPr>
            <p:ph type="sldNum" sz="quarter" idx="12"/>
          </p:nvPr>
        </p:nvSpPr>
        <p:spPr/>
        <p:txBody>
          <a:bodyPr/>
          <a:lstStyle/>
          <a:p>
            <a:fld id="{3C297447-36EB-4E4A-850A-696CDA2DC29A}" type="slidenum">
              <a:rPr lang="en-GB" smtClean="0"/>
              <a:t>‹#›</a:t>
            </a:fld>
            <a:endParaRPr lang="en-GB"/>
          </a:p>
        </p:txBody>
      </p:sp>
    </p:spTree>
    <p:extLst>
      <p:ext uri="{BB962C8B-B14F-4D97-AF65-F5344CB8AC3E}">
        <p14:creationId xmlns:p14="http://schemas.microsoft.com/office/powerpoint/2010/main" val="344073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527BE-CDF5-448A-8A1E-69626C3064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63C8F28-7346-4418-AC9E-2F80AEB47C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14CF1F-2A93-4CA7-B749-1A337D5470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629F45-D645-427A-B26F-D8F5009B56E0}"/>
              </a:ext>
            </a:extLst>
          </p:cNvPr>
          <p:cNvSpPr>
            <a:spLocks noGrp="1"/>
          </p:cNvSpPr>
          <p:nvPr>
            <p:ph type="dt" sz="half" idx="10"/>
          </p:nvPr>
        </p:nvSpPr>
        <p:spPr/>
        <p:txBody>
          <a:bodyPr/>
          <a:lstStyle/>
          <a:p>
            <a:fld id="{98804571-253F-41B5-94A3-F51684D7633F}" type="datetime1">
              <a:rPr lang="en-GB" smtClean="0"/>
              <a:t>14/06/2022</a:t>
            </a:fld>
            <a:endParaRPr lang="en-GB"/>
          </a:p>
        </p:txBody>
      </p:sp>
      <p:sp>
        <p:nvSpPr>
          <p:cNvPr id="6" name="Footer Placeholder 5">
            <a:extLst>
              <a:ext uri="{FF2B5EF4-FFF2-40B4-BE49-F238E27FC236}">
                <a16:creationId xmlns:a16="http://schemas.microsoft.com/office/drawing/2014/main" id="{79464E7E-52EF-48CE-BF60-1DC156815F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76E865-9FA0-46AF-B0DD-A68482704E63}"/>
              </a:ext>
            </a:extLst>
          </p:cNvPr>
          <p:cNvSpPr>
            <a:spLocks noGrp="1"/>
          </p:cNvSpPr>
          <p:nvPr>
            <p:ph type="sldNum" sz="quarter" idx="12"/>
          </p:nvPr>
        </p:nvSpPr>
        <p:spPr/>
        <p:txBody>
          <a:bodyPr/>
          <a:lstStyle/>
          <a:p>
            <a:fld id="{3C297447-36EB-4E4A-850A-696CDA2DC29A}" type="slidenum">
              <a:rPr lang="en-GB" smtClean="0"/>
              <a:t>‹#›</a:t>
            </a:fld>
            <a:endParaRPr lang="en-GB"/>
          </a:p>
        </p:txBody>
      </p:sp>
    </p:spTree>
    <p:extLst>
      <p:ext uri="{BB962C8B-B14F-4D97-AF65-F5344CB8AC3E}">
        <p14:creationId xmlns:p14="http://schemas.microsoft.com/office/powerpoint/2010/main" val="4192684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40D70-76BA-4292-92CE-643CCDD8C7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2837D57-E0AD-4C89-B61B-51518FF5FD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FF28207-44DA-4BBA-972B-4C94511C49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2020D0-915D-41EC-A305-B04B330BCAEB}"/>
              </a:ext>
            </a:extLst>
          </p:cNvPr>
          <p:cNvSpPr>
            <a:spLocks noGrp="1"/>
          </p:cNvSpPr>
          <p:nvPr>
            <p:ph type="dt" sz="half" idx="10"/>
          </p:nvPr>
        </p:nvSpPr>
        <p:spPr/>
        <p:txBody>
          <a:bodyPr/>
          <a:lstStyle/>
          <a:p>
            <a:fld id="{54EE92D5-DFAF-4F28-9FF3-B9D27B1A0D7D}" type="datetime1">
              <a:rPr lang="en-GB" smtClean="0"/>
              <a:t>14/06/2022</a:t>
            </a:fld>
            <a:endParaRPr lang="en-GB"/>
          </a:p>
        </p:txBody>
      </p:sp>
      <p:sp>
        <p:nvSpPr>
          <p:cNvPr id="6" name="Footer Placeholder 5">
            <a:extLst>
              <a:ext uri="{FF2B5EF4-FFF2-40B4-BE49-F238E27FC236}">
                <a16:creationId xmlns:a16="http://schemas.microsoft.com/office/drawing/2014/main" id="{FCAB8C98-9A72-4534-BC03-96983412AF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4525C7-B09B-45C0-87BA-D51B36391E42}"/>
              </a:ext>
            </a:extLst>
          </p:cNvPr>
          <p:cNvSpPr>
            <a:spLocks noGrp="1"/>
          </p:cNvSpPr>
          <p:nvPr>
            <p:ph type="sldNum" sz="quarter" idx="12"/>
          </p:nvPr>
        </p:nvSpPr>
        <p:spPr/>
        <p:txBody>
          <a:bodyPr/>
          <a:lstStyle/>
          <a:p>
            <a:fld id="{3C297447-36EB-4E4A-850A-696CDA2DC29A}" type="slidenum">
              <a:rPr lang="en-GB" smtClean="0"/>
              <a:t>‹#›</a:t>
            </a:fld>
            <a:endParaRPr lang="en-GB"/>
          </a:p>
        </p:txBody>
      </p:sp>
    </p:spTree>
    <p:extLst>
      <p:ext uri="{BB962C8B-B14F-4D97-AF65-F5344CB8AC3E}">
        <p14:creationId xmlns:p14="http://schemas.microsoft.com/office/powerpoint/2010/main" val="1265977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02E240-A7E8-444E-91B6-C6D9D0DE1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EAC3448-734A-484A-958C-8C92041982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92D525-6969-42FA-A0B9-94A76458F4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E654B-C226-4D59-A29B-946EA226A745}" type="datetime1">
              <a:rPr lang="en-GB" smtClean="0"/>
              <a:t>14/06/2022</a:t>
            </a:fld>
            <a:endParaRPr lang="en-GB"/>
          </a:p>
        </p:txBody>
      </p:sp>
      <p:sp>
        <p:nvSpPr>
          <p:cNvPr id="5" name="Footer Placeholder 4">
            <a:extLst>
              <a:ext uri="{FF2B5EF4-FFF2-40B4-BE49-F238E27FC236}">
                <a16:creationId xmlns:a16="http://schemas.microsoft.com/office/drawing/2014/main" id="{C0196B21-DCB5-45BC-965C-B0C5838008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CED8C24-F3E9-40FD-B3D4-3927A282DE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97447-36EB-4E4A-850A-696CDA2DC29A}" type="slidenum">
              <a:rPr lang="en-GB" smtClean="0"/>
              <a:t>‹#›</a:t>
            </a:fld>
            <a:endParaRPr lang="en-GB"/>
          </a:p>
        </p:txBody>
      </p:sp>
    </p:spTree>
    <p:extLst>
      <p:ext uri="{BB962C8B-B14F-4D97-AF65-F5344CB8AC3E}">
        <p14:creationId xmlns:p14="http://schemas.microsoft.com/office/powerpoint/2010/main" val="3319098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www.bailii.org/uk/cases/UKSC/2014/19.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research.local.gov.uk/jfe/form/SV_dm1UbS2qRTBrkcm" TargetMode="External"/><Relationship Id="rId2" Type="http://schemas.openxmlformats.org/officeDocument/2006/relationships/hyperlink" Target="mailto:mcagovernance@gloucestershire.gov.uk"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rson holding a hand">
            <a:extLst>
              <a:ext uri="{FF2B5EF4-FFF2-40B4-BE49-F238E27FC236}">
                <a16:creationId xmlns:a16="http://schemas.microsoft.com/office/drawing/2014/main" id="{B7F753ED-3270-40DB-8B3A-C256979F0CAC}"/>
              </a:ext>
            </a:extLst>
          </p:cNvPr>
          <p:cNvPicPr>
            <a:picLocks noChangeAspect="1"/>
          </p:cNvPicPr>
          <p:nvPr/>
        </p:nvPicPr>
        <p:blipFill rotWithShape="1">
          <a:blip r:embed="rId2">
            <a:extLst>
              <a:ext uri="{28A0092B-C50C-407E-A947-70E740481C1C}">
                <a14:useLocalDpi xmlns:a14="http://schemas.microsoft.com/office/drawing/2010/main" val="0"/>
              </a:ext>
            </a:extLst>
          </a:blip>
          <a:srcRect t="5362" r="23298" b="3730"/>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D1DD5D-ADDC-47BB-9F54-AF59608CCFB8}"/>
              </a:ext>
            </a:extLst>
          </p:cNvPr>
          <p:cNvSpPr>
            <a:spLocks noGrp="1"/>
          </p:cNvSpPr>
          <p:nvPr>
            <p:ph type="ctrTitle"/>
          </p:nvPr>
        </p:nvSpPr>
        <p:spPr>
          <a:xfrm>
            <a:off x="291628" y="1523999"/>
            <a:ext cx="5016657" cy="4181095"/>
          </a:xfrm>
        </p:spPr>
        <p:txBody>
          <a:bodyPr anchor="b">
            <a:normAutofit fontScale="90000"/>
          </a:bodyPr>
          <a:lstStyle/>
          <a:p>
            <a:pPr algn="l"/>
            <a:br>
              <a:rPr lang="en-GB" sz="3000" dirty="0"/>
            </a:br>
            <a:br>
              <a:rPr lang="en-GB" sz="3000" dirty="0"/>
            </a:br>
            <a:r>
              <a:rPr lang="en-GB" sz="3600" dirty="0">
                <a:latin typeface="Arial" panose="020B0604020202020204" pitchFamily="34" charset="0"/>
                <a:cs typeface="Arial" panose="020B0604020202020204" pitchFamily="34" charset="0"/>
              </a:rPr>
              <a:t>LIBERTY PROTECTION SAFEGUARDS –</a:t>
            </a:r>
            <a:br>
              <a:rPr lang="en-GB" sz="3600"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CONSULTATION</a:t>
            </a:r>
            <a:r>
              <a:rPr kumimoji="0" lang="en-GB" sz="3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EVENTS</a:t>
            </a:r>
            <a:br>
              <a:rPr kumimoji="0" lang="en-GB" sz="3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r>
              <a:rPr kumimoji="0" lang="en-GB" sz="3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8 &amp; 13 JUNE 2022 </a:t>
            </a:r>
            <a:br>
              <a:rPr kumimoji="0" lang="en-GB" sz="3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br>
              <a:rPr kumimoji="0" lang="en-GB" sz="3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r>
              <a:rPr kumimoji="0" lang="en-GB"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Simon Thomason- MCA Governance Manager</a:t>
            </a:r>
            <a:br>
              <a:rPr kumimoji="0" lang="en-GB"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GB"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Sarah Jasper – </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Head of Safeguarding Adults and Deprivation of Liberty Safeguards</a:t>
            </a:r>
            <a:r>
              <a:rPr lang="en-GB" sz="2200" dirty="0">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GCC, One Glos and NHS GCCG logos.">
            <a:extLst>
              <a:ext uri="{FF2B5EF4-FFF2-40B4-BE49-F238E27FC236}">
                <a16:creationId xmlns:a16="http://schemas.microsoft.com/office/drawing/2014/main" id="{F90380F9-8877-40D7-9467-22B9B862CFF6}"/>
              </a:ext>
            </a:extLst>
          </p:cNvPr>
          <p:cNvPicPr>
            <a:picLocks noChangeAspect="1"/>
          </p:cNvPicPr>
          <p:nvPr/>
        </p:nvPicPr>
        <p:blipFill>
          <a:blip r:embed="rId3"/>
          <a:stretch>
            <a:fillRect/>
          </a:stretch>
        </p:blipFill>
        <p:spPr>
          <a:xfrm>
            <a:off x="5584641" y="6217114"/>
            <a:ext cx="6438095" cy="580952"/>
          </a:xfrm>
          <a:prstGeom prst="rect">
            <a:avLst/>
          </a:prstGeom>
        </p:spPr>
      </p:pic>
    </p:spTree>
    <p:extLst>
      <p:ext uri="{BB962C8B-B14F-4D97-AF65-F5344CB8AC3E}">
        <p14:creationId xmlns:p14="http://schemas.microsoft.com/office/powerpoint/2010/main" val="2750500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E8E46-3B7B-49A5-AFE8-EF09B413648F}"/>
              </a:ext>
            </a:extLst>
          </p:cNvPr>
          <p:cNvSpPr>
            <a:spLocks noGrp="1"/>
          </p:cNvSpPr>
          <p:nvPr>
            <p:ph type="title"/>
          </p:nvPr>
        </p:nvSpPr>
        <p:spPr/>
        <p:txBody>
          <a:bodyPr>
            <a:noAutofit/>
          </a:bodyPr>
          <a:lstStyle/>
          <a:p>
            <a:pPr algn="ctr"/>
            <a:r>
              <a:rPr lang="en-GB" sz="3200" b="1" dirty="0">
                <a:solidFill>
                  <a:schemeClr val="tx2"/>
                </a:solidFill>
                <a:latin typeface="Arial" panose="020B0604020202020204" pitchFamily="34" charset="0"/>
                <a:cs typeface="Arial" panose="020B0604020202020204" pitchFamily="34" charset="0"/>
              </a:rPr>
              <a:t>What is the role of the Responsible Body?</a:t>
            </a:r>
            <a:br>
              <a:rPr lang="en-GB" sz="3200" b="1" dirty="0">
                <a:solidFill>
                  <a:schemeClr val="tx2"/>
                </a:solidFill>
                <a:latin typeface="Arial" panose="020B0604020202020204" pitchFamily="34" charset="0"/>
                <a:cs typeface="Arial" panose="020B0604020202020204" pitchFamily="34" charset="0"/>
              </a:rPr>
            </a:br>
            <a:r>
              <a:rPr lang="en-GB" sz="3200" b="1" dirty="0">
                <a:solidFill>
                  <a:schemeClr val="tx2"/>
                </a:solidFill>
                <a:latin typeface="Arial" panose="020B0604020202020204" pitchFamily="34" charset="0"/>
                <a:cs typeface="Arial" panose="020B0604020202020204" pitchFamily="34" charset="0"/>
              </a:rPr>
              <a:t>(Chapter 14)</a:t>
            </a:r>
            <a:br>
              <a:rPr lang="en-GB" sz="3200" b="1" dirty="0">
                <a:solidFill>
                  <a:schemeClr val="tx2"/>
                </a:solidFill>
                <a:latin typeface="Arial" panose="020B0604020202020204" pitchFamily="34" charset="0"/>
                <a:cs typeface="Arial" panose="020B0604020202020204" pitchFamily="34" charset="0"/>
              </a:rPr>
            </a:br>
            <a:endParaRPr lang="en-GB" sz="3200" b="1" dirty="0">
              <a:solidFill>
                <a:schemeClr val="tx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8F0C72C-3B9E-4BFC-8816-6888B0DA770E}"/>
              </a:ext>
            </a:extLst>
          </p:cNvPr>
          <p:cNvSpPr>
            <a:spLocks noGrp="1"/>
          </p:cNvSpPr>
          <p:nvPr>
            <p:ph idx="1"/>
          </p:nvPr>
        </p:nvSpPr>
        <p:spPr/>
        <p:txBody>
          <a:bodyPr>
            <a:normAutofit fontScale="92500" lnSpcReduction="10000"/>
          </a:bodyPr>
          <a:lstStyle/>
          <a:p>
            <a:r>
              <a:rPr lang="en-GB" dirty="0"/>
              <a:t>Should have mechanisms in place to help identify when arrangements may amount to a deprivation of liberty</a:t>
            </a:r>
          </a:p>
          <a:p>
            <a:r>
              <a:rPr lang="en-GB" dirty="0"/>
              <a:t>Publish information – including for families &amp; self-funders on how to make referrals</a:t>
            </a:r>
          </a:p>
          <a:p>
            <a:r>
              <a:rPr lang="en-GB" dirty="0"/>
              <a:t>Combine the LPS process with existing health and care assessments,  planning &amp; reviews</a:t>
            </a:r>
          </a:p>
          <a:p>
            <a:r>
              <a:rPr lang="en-GB" dirty="0"/>
              <a:t>Make referrals to the AMCP team</a:t>
            </a:r>
          </a:p>
          <a:p>
            <a:r>
              <a:rPr lang="en-GB" dirty="0"/>
              <a:t>Has ownership of the person’s authorisation record (but can &amp; should delegate)</a:t>
            </a:r>
          </a:p>
          <a:p>
            <a:r>
              <a:rPr lang="en-GB" dirty="0"/>
              <a:t>Review the authorisation &amp; decide the format of the review</a:t>
            </a:r>
          </a:p>
          <a:p>
            <a:r>
              <a:rPr lang="en-GB" dirty="0"/>
              <a:t>Make renewal decisions</a:t>
            </a:r>
          </a:p>
        </p:txBody>
      </p:sp>
      <p:sp>
        <p:nvSpPr>
          <p:cNvPr id="4" name="Slide Number Placeholder 3">
            <a:extLst>
              <a:ext uri="{FF2B5EF4-FFF2-40B4-BE49-F238E27FC236}">
                <a16:creationId xmlns:a16="http://schemas.microsoft.com/office/drawing/2014/main" id="{3595DE11-D36C-4912-B068-BF10284A3B36}"/>
              </a:ext>
            </a:extLst>
          </p:cNvPr>
          <p:cNvSpPr>
            <a:spLocks noGrp="1"/>
          </p:cNvSpPr>
          <p:nvPr>
            <p:ph type="sldNum" sz="quarter" idx="12"/>
          </p:nvPr>
        </p:nvSpPr>
        <p:spPr/>
        <p:txBody>
          <a:bodyPr/>
          <a:lstStyle/>
          <a:p>
            <a:fld id="{3C297447-36EB-4E4A-850A-696CDA2DC29A}" type="slidenum">
              <a:rPr lang="en-GB" smtClean="0"/>
              <a:t>10</a:t>
            </a:fld>
            <a:endParaRPr lang="en-GB"/>
          </a:p>
        </p:txBody>
      </p:sp>
      <p:pic>
        <p:nvPicPr>
          <p:cNvPr id="5" name="Picture 4">
            <a:extLst>
              <a:ext uri="{FF2B5EF4-FFF2-40B4-BE49-F238E27FC236}">
                <a16:creationId xmlns:a16="http://schemas.microsoft.com/office/drawing/2014/main" id="{81F58C50-4EF2-4944-B2C0-402E81A7BB0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496327" y="6202399"/>
            <a:ext cx="6438095" cy="580952"/>
          </a:xfrm>
          <a:prstGeom prst="rect">
            <a:avLst/>
          </a:prstGeom>
        </p:spPr>
      </p:pic>
    </p:spTree>
    <p:extLst>
      <p:ext uri="{BB962C8B-B14F-4D97-AF65-F5344CB8AC3E}">
        <p14:creationId xmlns:p14="http://schemas.microsoft.com/office/powerpoint/2010/main" val="308094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017BCC-C47F-4502-AD51-E0CEBA8C01CD}"/>
              </a:ext>
            </a:extLst>
          </p:cNvPr>
          <p:cNvSpPr>
            <a:spLocks noGrp="1"/>
          </p:cNvSpPr>
          <p:nvPr>
            <p:ph idx="1"/>
          </p:nvPr>
        </p:nvSpPr>
        <p:spPr>
          <a:xfrm>
            <a:off x="776056" y="1097656"/>
            <a:ext cx="10515600" cy="4351338"/>
          </a:xfrm>
        </p:spPr>
        <p:txBody>
          <a:bodyPr>
            <a:normAutofit/>
          </a:bodyPr>
          <a:lstStyle/>
          <a:p>
            <a:endParaRPr lang="en-GB" dirty="0"/>
          </a:p>
          <a:p>
            <a:r>
              <a:rPr lang="en-GB" dirty="0"/>
              <a:t>Responsible body must refer to AMCP when the person is objecting to the arrangements &amp; independent hospital cases</a:t>
            </a:r>
          </a:p>
          <a:p>
            <a:endParaRPr lang="en-GB" dirty="0"/>
          </a:p>
          <a:p>
            <a:r>
              <a:rPr lang="en-GB" dirty="0"/>
              <a:t>In addition, cases may be referred if high levels of restraint are being used or it is borderline</a:t>
            </a:r>
          </a:p>
          <a:p>
            <a:pPr marL="0" indent="0">
              <a:buNone/>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4F03BF79-2E0F-44A7-BE36-6680E5B2A761}"/>
              </a:ext>
            </a:extLst>
          </p:cNvPr>
          <p:cNvSpPr>
            <a:spLocks noGrp="1"/>
          </p:cNvSpPr>
          <p:nvPr>
            <p:ph type="sldNum" sz="quarter" idx="12"/>
          </p:nvPr>
        </p:nvSpPr>
        <p:spPr/>
        <p:txBody>
          <a:bodyPr/>
          <a:lstStyle/>
          <a:p>
            <a:fld id="{3C297447-36EB-4E4A-850A-696CDA2DC29A}" type="slidenum">
              <a:rPr lang="en-GB" smtClean="0"/>
              <a:t>11</a:t>
            </a:fld>
            <a:endParaRPr lang="en-GB"/>
          </a:p>
        </p:txBody>
      </p:sp>
      <p:pic>
        <p:nvPicPr>
          <p:cNvPr id="2" name="Picture 1">
            <a:extLst>
              <a:ext uri="{FF2B5EF4-FFF2-40B4-BE49-F238E27FC236}">
                <a16:creationId xmlns:a16="http://schemas.microsoft.com/office/drawing/2014/main" id="{B6D86688-9848-4E37-9B3E-8BFD8501475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91552" y="6065874"/>
            <a:ext cx="6438095" cy="580952"/>
          </a:xfrm>
          <a:prstGeom prst="rect">
            <a:avLst/>
          </a:prstGeom>
        </p:spPr>
      </p:pic>
      <p:sp>
        <p:nvSpPr>
          <p:cNvPr id="5" name="Title 4">
            <a:extLst>
              <a:ext uri="{FF2B5EF4-FFF2-40B4-BE49-F238E27FC236}">
                <a16:creationId xmlns:a16="http://schemas.microsoft.com/office/drawing/2014/main" id="{7F95E612-AC7A-447A-896D-6D40409C5E66}"/>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Role of responsible body cont.</a:t>
            </a:r>
          </a:p>
        </p:txBody>
      </p:sp>
    </p:spTree>
    <p:extLst>
      <p:ext uri="{BB962C8B-B14F-4D97-AF65-F5344CB8AC3E}">
        <p14:creationId xmlns:p14="http://schemas.microsoft.com/office/powerpoint/2010/main" val="296338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40B3C-6B97-4FA4-A5F7-BE1FDB725FA5}"/>
              </a:ext>
            </a:extLst>
          </p:cNvPr>
          <p:cNvSpPr>
            <a:spLocks noGrp="1"/>
          </p:cNvSpPr>
          <p:nvPr>
            <p:ph type="title"/>
          </p:nvPr>
        </p:nvSpPr>
        <p:spPr/>
        <p:txBody>
          <a:bodyPr/>
          <a:lstStyle/>
          <a:p>
            <a:pPr algn="ctr"/>
            <a:r>
              <a:rPr lang="en-GB" dirty="0">
                <a:solidFill>
                  <a:schemeClr val="tx2"/>
                </a:solidFill>
                <a:latin typeface="Arial" panose="020B0604020202020204" pitchFamily="34" charset="0"/>
                <a:cs typeface="Arial" panose="020B0604020202020204" pitchFamily="34" charset="0"/>
              </a:rPr>
              <a:t>The 3 assessments</a:t>
            </a:r>
          </a:p>
        </p:txBody>
      </p:sp>
      <p:sp>
        <p:nvSpPr>
          <p:cNvPr id="3" name="Content Placeholder 2">
            <a:extLst>
              <a:ext uri="{FF2B5EF4-FFF2-40B4-BE49-F238E27FC236}">
                <a16:creationId xmlns:a16="http://schemas.microsoft.com/office/drawing/2014/main" id="{A826C479-0455-4DB6-A675-1F918B536016}"/>
              </a:ext>
            </a:extLst>
          </p:cNvPr>
          <p:cNvSpPr>
            <a:spLocks noGrp="1"/>
          </p:cNvSpPr>
          <p:nvPr>
            <p:ph idx="1"/>
          </p:nvPr>
        </p:nvSpPr>
        <p:spPr>
          <a:xfrm>
            <a:off x="838200" y="1825625"/>
            <a:ext cx="10515600" cy="4667250"/>
          </a:xfrm>
        </p:spPr>
        <p:txBody>
          <a:bodyPr>
            <a:normAutofit lnSpcReduction="10000"/>
          </a:bodyPr>
          <a:lstStyle/>
          <a:p>
            <a:endParaRPr lang="en-GB" dirty="0"/>
          </a:p>
          <a:p>
            <a:pPr marL="0" indent="0">
              <a:buNone/>
            </a:pPr>
            <a:r>
              <a:rPr lang="en-GB" b="1" dirty="0">
                <a:latin typeface="Arial" panose="020B0604020202020204" pitchFamily="34" charset="0"/>
                <a:cs typeface="Arial" panose="020B0604020202020204" pitchFamily="34" charset="0"/>
              </a:rPr>
              <a:t>Medical assessment </a:t>
            </a:r>
            <a:r>
              <a:rPr lang="en-GB" dirty="0">
                <a:latin typeface="Arial" panose="020B0604020202020204" pitchFamily="34" charset="0"/>
                <a:cs typeface="Arial" panose="020B0604020202020204" pitchFamily="34" charset="0"/>
              </a:rPr>
              <a:t>– does the person have a mental disorder (</a:t>
            </a:r>
            <a:r>
              <a:rPr lang="en-GB" dirty="0"/>
              <a:t>previous or equivalent medical assessment or a medical assessment carried out for a different purpose can be relied on?) </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Capacity assessment </a:t>
            </a:r>
            <a:r>
              <a:rPr lang="en-GB" dirty="0">
                <a:latin typeface="Arial" panose="020B0604020202020204" pitchFamily="34" charset="0"/>
                <a:cs typeface="Arial" panose="020B0604020202020204" pitchFamily="34" charset="0"/>
              </a:rPr>
              <a:t>- person lacks capacity to consent to the arrangements</a:t>
            </a:r>
          </a:p>
          <a:p>
            <a:endParaRPr lang="en-GB" dirty="0">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Necessary &amp; proportionate assessment </a:t>
            </a:r>
            <a:r>
              <a:rPr lang="en-GB" dirty="0">
                <a:latin typeface="Arial" panose="020B0604020202020204" pitchFamily="34" charset="0"/>
                <a:cs typeface="Arial" panose="020B0604020202020204" pitchFamily="34" charset="0"/>
              </a:rPr>
              <a:t>- necessary to prevent harm to person, &amp; proportionate to likelihood &amp; seriousness of such harm</a:t>
            </a:r>
          </a:p>
        </p:txBody>
      </p:sp>
      <p:sp>
        <p:nvSpPr>
          <p:cNvPr id="4" name="Slide Number Placeholder 3">
            <a:extLst>
              <a:ext uri="{FF2B5EF4-FFF2-40B4-BE49-F238E27FC236}">
                <a16:creationId xmlns:a16="http://schemas.microsoft.com/office/drawing/2014/main" id="{F8EED6FD-9165-4170-895F-1FC84D10CA5A}"/>
              </a:ext>
            </a:extLst>
          </p:cNvPr>
          <p:cNvSpPr>
            <a:spLocks noGrp="1"/>
          </p:cNvSpPr>
          <p:nvPr>
            <p:ph type="sldNum" sz="quarter" idx="12"/>
          </p:nvPr>
        </p:nvSpPr>
        <p:spPr/>
        <p:txBody>
          <a:bodyPr/>
          <a:lstStyle/>
          <a:p>
            <a:fld id="{3C297447-36EB-4E4A-850A-696CDA2DC29A}" type="slidenum">
              <a:rPr lang="en-GB" smtClean="0"/>
              <a:t>12</a:t>
            </a:fld>
            <a:endParaRPr lang="en-GB"/>
          </a:p>
        </p:txBody>
      </p:sp>
      <p:pic>
        <p:nvPicPr>
          <p:cNvPr id="5" name="Picture 4">
            <a:extLst>
              <a:ext uri="{FF2B5EF4-FFF2-40B4-BE49-F238E27FC236}">
                <a16:creationId xmlns:a16="http://schemas.microsoft.com/office/drawing/2014/main" id="{F6BA6715-B8F6-4BCA-92C4-B08389FA736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24902" y="6140523"/>
            <a:ext cx="6438095" cy="580952"/>
          </a:xfrm>
          <a:prstGeom prst="rect">
            <a:avLst/>
          </a:prstGeom>
        </p:spPr>
      </p:pic>
    </p:spTree>
    <p:extLst>
      <p:ext uri="{BB962C8B-B14F-4D97-AF65-F5344CB8AC3E}">
        <p14:creationId xmlns:p14="http://schemas.microsoft.com/office/powerpoint/2010/main" val="386260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58866-FE30-4EEF-837D-D5E84BE3EDCE}"/>
              </a:ext>
            </a:extLst>
          </p:cNvPr>
          <p:cNvSpPr>
            <a:spLocks noGrp="1"/>
          </p:cNvSpPr>
          <p:nvPr>
            <p:ph type="title"/>
          </p:nvPr>
        </p:nvSpPr>
        <p:spPr/>
        <p:txBody>
          <a:bodyPr/>
          <a:lstStyle/>
          <a:p>
            <a:pPr algn="ctr"/>
            <a:r>
              <a:rPr lang="en-GB" b="1" dirty="0">
                <a:solidFill>
                  <a:schemeClr val="tx2"/>
                </a:solidFill>
                <a:latin typeface="Arial" panose="020B0604020202020204" pitchFamily="34" charset="0"/>
                <a:cs typeface="Arial" panose="020B0604020202020204" pitchFamily="34" charset="0"/>
              </a:rPr>
              <a:t>Who can carry out the assessments?</a:t>
            </a:r>
            <a:br>
              <a:rPr lang="en-GB" b="1" dirty="0">
                <a:solidFill>
                  <a:schemeClr val="tx2"/>
                </a:solidFill>
                <a:latin typeface="Arial" panose="020B0604020202020204" pitchFamily="34" charset="0"/>
                <a:cs typeface="Arial" panose="020B0604020202020204" pitchFamily="34" charset="0"/>
              </a:rPr>
            </a:br>
            <a:endParaRPr lang="en-GB" dirty="0">
              <a:solidFill>
                <a:schemeClr val="tx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4D3C296-5178-43B9-94A2-D07751DDBEFB}"/>
              </a:ext>
            </a:extLst>
          </p:cNvPr>
          <p:cNvSpPr>
            <a:spLocks noGrp="1"/>
          </p:cNvSpPr>
          <p:nvPr>
            <p:ph idx="1"/>
          </p:nvPr>
        </p:nvSpPr>
        <p:spPr>
          <a:xfrm>
            <a:off x="838200" y="1397314"/>
            <a:ext cx="10515600" cy="4586702"/>
          </a:xfrm>
        </p:spPr>
        <p:txBody>
          <a:bodyPr>
            <a:normAutofit fontScale="55000" lnSpcReduction="20000"/>
          </a:bodyPr>
          <a:lstStyle/>
          <a:p>
            <a:pPr algn="l"/>
            <a:endParaRPr lang="en-GB" sz="4500" b="1" i="0" u="none" strike="noStrike" baseline="0" dirty="0">
              <a:solidFill>
                <a:srgbClr val="000000"/>
              </a:solidFill>
              <a:latin typeface="Arial" panose="020B0604020202020204" pitchFamily="34" charset="0"/>
              <a:cs typeface="Arial" panose="020B0604020202020204" pitchFamily="34" charset="0"/>
            </a:endParaRPr>
          </a:p>
          <a:p>
            <a:pPr algn="l"/>
            <a:r>
              <a:rPr lang="en-GB" sz="4500" b="1" i="0" u="none" strike="noStrike" baseline="0" dirty="0">
                <a:solidFill>
                  <a:srgbClr val="000000"/>
                </a:solidFill>
                <a:latin typeface="Arial" panose="020B0604020202020204" pitchFamily="34" charset="0"/>
                <a:cs typeface="Arial" panose="020B0604020202020204" pitchFamily="34" charset="0"/>
              </a:rPr>
              <a:t>Capacity assessment </a:t>
            </a:r>
            <a:r>
              <a:rPr lang="en-GB" sz="4500" b="0" i="0" u="none" strike="noStrike" baseline="0" dirty="0">
                <a:solidFill>
                  <a:srgbClr val="000000"/>
                </a:solidFill>
                <a:latin typeface="Arial" panose="020B0604020202020204" pitchFamily="34" charset="0"/>
                <a:cs typeface="Arial" panose="020B0604020202020204" pitchFamily="34" charset="0"/>
              </a:rPr>
              <a:t>– Registered Medical </a:t>
            </a:r>
            <a:r>
              <a:rPr lang="en-GB" sz="4500" dirty="0">
                <a:solidFill>
                  <a:srgbClr val="000000"/>
                </a:solidFill>
                <a:latin typeface="Arial" panose="020B0604020202020204" pitchFamily="34" charset="0"/>
                <a:cs typeface="Arial" panose="020B0604020202020204" pitchFamily="34" charset="0"/>
              </a:rPr>
              <a:t>P</a:t>
            </a:r>
            <a:r>
              <a:rPr lang="en-GB" sz="4500" b="0" i="0" u="none" strike="noStrike" baseline="0" dirty="0">
                <a:solidFill>
                  <a:srgbClr val="000000"/>
                </a:solidFill>
                <a:latin typeface="Arial" panose="020B0604020202020204" pitchFamily="34" charset="0"/>
                <a:cs typeface="Arial" panose="020B0604020202020204" pitchFamily="34" charset="0"/>
              </a:rPr>
              <a:t>ractitioner; Registered Nurse ;Registered Occupational Therapist; Registered Social </a:t>
            </a:r>
            <a:r>
              <a:rPr lang="en-GB" sz="4500" dirty="0">
                <a:solidFill>
                  <a:srgbClr val="000000"/>
                </a:solidFill>
                <a:latin typeface="Arial" panose="020B0604020202020204" pitchFamily="34" charset="0"/>
                <a:cs typeface="Arial" panose="020B0604020202020204" pitchFamily="34" charset="0"/>
              </a:rPr>
              <a:t>W</a:t>
            </a:r>
            <a:r>
              <a:rPr lang="en-GB" sz="4500" b="0" i="0" u="none" strike="noStrike" baseline="0" dirty="0">
                <a:solidFill>
                  <a:srgbClr val="000000"/>
                </a:solidFill>
                <a:latin typeface="Arial" panose="020B0604020202020204" pitchFamily="34" charset="0"/>
                <a:cs typeface="Arial" panose="020B0604020202020204" pitchFamily="34" charset="0"/>
              </a:rPr>
              <a:t>orker; Registered Psychologist ; Registered Speech and Language </a:t>
            </a:r>
            <a:r>
              <a:rPr lang="en-GB" sz="4500" dirty="0">
                <a:solidFill>
                  <a:srgbClr val="000000"/>
                </a:solidFill>
                <a:latin typeface="Arial" panose="020B0604020202020204" pitchFamily="34" charset="0"/>
                <a:cs typeface="Arial" panose="020B0604020202020204" pitchFamily="34" charset="0"/>
              </a:rPr>
              <a:t>T</a:t>
            </a:r>
            <a:r>
              <a:rPr lang="en-GB" sz="4500" b="0" i="0" u="none" strike="noStrike" baseline="0" dirty="0">
                <a:solidFill>
                  <a:srgbClr val="000000"/>
                </a:solidFill>
                <a:latin typeface="Arial" panose="020B0604020202020204" pitchFamily="34" charset="0"/>
                <a:cs typeface="Arial" panose="020B0604020202020204" pitchFamily="34" charset="0"/>
              </a:rPr>
              <a:t>herapist</a:t>
            </a:r>
          </a:p>
          <a:p>
            <a:pPr algn="l"/>
            <a:r>
              <a:rPr lang="en-GB" sz="4500" b="0" i="0" u="none" strike="noStrike" baseline="0" dirty="0">
                <a:solidFill>
                  <a:srgbClr val="FFFFFF"/>
                </a:solidFill>
                <a:latin typeface="Arial" panose="020B0604020202020204" pitchFamily="34" charset="0"/>
                <a:cs typeface="Arial" panose="020B0604020202020204" pitchFamily="34" charset="0"/>
              </a:rPr>
              <a:t> medical practitioner</a:t>
            </a:r>
          </a:p>
          <a:p>
            <a:pPr algn="l"/>
            <a:r>
              <a:rPr lang="en-GB" sz="4500" b="1" i="0" u="none" strike="noStrike" baseline="0" dirty="0">
                <a:solidFill>
                  <a:srgbClr val="000000"/>
                </a:solidFill>
                <a:latin typeface="Arial" panose="020B0604020202020204" pitchFamily="34" charset="0"/>
                <a:cs typeface="Arial" panose="020B0604020202020204" pitchFamily="34" charset="0"/>
              </a:rPr>
              <a:t>Medical assessment </a:t>
            </a:r>
            <a:r>
              <a:rPr lang="en-GB" sz="4500" b="0" i="0" u="none" strike="noStrike" baseline="0" dirty="0">
                <a:solidFill>
                  <a:srgbClr val="000000"/>
                </a:solidFill>
                <a:latin typeface="Arial" panose="020B0604020202020204" pitchFamily="34" charset="0"/>
                <a:cs typeface="Arial" panose="020B0604020202020204" pitchFamily="34" charset="0"/>
              </a:rPr>
              <a:t>- </a:t>
            </a:r>
            <a:r>
              <a:rPr kumimoji="0" lang="en-GB" sz="45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Registered </a:t>
            </a:r>
            <a:r>
              <a:rPr lang="en-GB" sz="4500" dirty="0">
                <a:solidFill>
                  <a:srgbClr val="000000"/>
                </a:solidFill>
                <a:latin typeface="Arial" panose="020B0604020202020204" pitchFamily="34" charset="0"/>
                <a:cs typeface="Arial" panose="020B0604020202020204" pitchFamily="34" charset="0"/>
              </a:rPr>
              <a:t>M</a:t>
            </a:r>
            <a:r>
              <a:rPr kumimoji="0" lang="en-GB" sz="45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edical</a:t>
            </a:r>
            <a:r>
              <a:rPr kumimoji="0" lang="en-GB" sz="45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lang="en-GB" sz="4500" dirty="0">
                <a:solidFill>
                  <a:srgbClr val="000000"/>
                </a:solidFill>
                <a:latin typeface="Arial" panose="020B0604020202020204" pitchFamily="34" charset="0"/>
                <a:cs typeface="Arial" panose="020B0604020202020204" pitchFamily="34" charset="0"/>
              </a:rPr>
              <a:t>P</a:t>
            </a:r>
            <a:r>
              <a:rPr kumimoji="0" lang="en-GB" sz="45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ractitioner</a:t>
            </a:r>
            <a:r>
              <a:rPr kumimoji="0" lang="en-GB" sz="45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Registered Psychologist </a:t>
            </a:r>
            <a:endParaRPr lang="en-GB" sz="4500" b="0" i="0" u="none" strike="noStrike" baseline="0" dirty="0">
              <a:solidFill>
                <a:srgbClr val="000000"/>
              </a:solidFill>
              <a:latin typeface="Arial" panose="020B0604020202020204" pitchFamily="34" charset="0"/>
              <a:cs typeface="Arial" panose="020B0604020202020204" pitchFamily="34" charset="0"/>
            </a:endParaRPr>
          </a:p>
          <a:p>
            <a:pPr algn="l"/>
            <a:endParaRPr lang="en-GB" sz="4500" b="0" i="0" u="none" strike="noStrike" baseline="0" dirty="0">
              <a:solidFill>
                <a:srgbClr val="000000"/>
              </a:solidFill>
              <a:latin typeface="Arial" panose="020B0604020202020204" pitchFamily="34" charset="0"/>
              <a:cs typeface="Arial" panose="020B0604020202020204" pitchFamily="34" charset="0"/>
            </a:endParaRPr>
          </a:p>
          <a:p>
            <a:pPr algn="l"/>
            <a:r>
              <a:rPr lang="en-GB" sz="4500" b="1" i="0" u="none" strike="noStrike" baseline="0" dirty="0">
                <a:solidFill>
                  <a:srgbClr val="000000"/>
                </a:solidFill>
                <a:latin typeface="Arial" panose="020B0604020202020204" pitchFamily="34" charset="0"/>
                <a:cs typeface="Arial" panose="020B0604020202020204" pitchFamily="34" charset="0"/>
              </a:rPr>
              <a:t>Necessary &amp; proportionate assessment </a:t>
            </a:r>
            <a:r>
              <a:rPr lang="en-GB" sz="4500" b="0" i="0" u="none" strike="noStrike" baseline="0" dirty="0">
                <a:solidFill>
                  <a:srgbClr val="000000"/>
                </a:solidFill>
                <a:latin typeface="Arial" panose="020B0604020202020204" pitchFamily="34" charset="0"/>
                <a:cs typeface="Arial" panose="020B0604020202020204" pitchFamily="34" charset="0"/>
              </a:rPr>
              <a:t>– as Capacity Assessment</a:t>
            </a:r>
          </a:p>
          <a:p>
            <a:pPr algn="l"/>
            <a:endParaRPr lang="en-GB" sz="4500" dirty="0">
              <a:solidFill>
                <a:srgbClr val="000000"/>
              </a:solidFill>
              <a:latin typeface="Arial" panose="020B0604020202020204" pitchFamily="34" charset="0"/>
              <a:cs typeface="Arial" panose="020B0604020202020204" pitchFamily="34" charset="0"/>
            </a:endParaRPr>
          </a:p>
          <a:p>
            <a:r>
              <a:rPr lang="en-GB" sz="3100" dirty="0">
                <a:solidFill>
                  <a:prstClr val="black"/>
                </a:solidFill>
                <a:latin typeface="Arial" panose="020B0604020202020204" pitchFamily="34" charset="0"/>
                <a:cs typeface="Arial" panose="020B0604020202020204" pitchFamily="34" charset="0"/>
              </a:rPr>
              <a:t>Are the listed professionals the right ones?</a:t>
            </a:r>
            <a:endParaRPr lang="en-GB" sz="4500" b="0" i="0" u="none" strike="noStrike" baseline="0" dirty="0">
              <a:solidFill>
                <a:srgbClr val="000000"/>
              </a:solidFill>
              <a:latin typeface="Arial" panose="020B0604020202020204" pitchFamily="34" charset="0"/>
              <a:cs typeface="Arial" panose="020B0604020202020204" pitchFamily="34" charset="0"/>
            </a:endParaRPr>
          </a:p>
          <a:p>
            <a:pPr algn="l"/>
            <a:endParaRPr lang="en-GB" dirty="0"/>
          </a:p>
        </p:txBody>
      </p:sp>
      <p:sp>
        <p:nvSpPr>
          <p:cNvPr id="4" name="Slide Number Placeholder 3">
            <a:extLst>
              <a:ext uri="{FF2B5EF4-FFF2-40B4-BE49-F238E27FC236}">
                <a16:creationId xmlns:a16="http://schemas.microsoft.com/office/drawing/2014/main" id="{AE73C948-6206-4567-B437-F881F6FAF924}"/>
              </a:ext>
            </a:extLst>
          </p:cNvPr>
          <p:cNvSpPr>
            <a:spLocks noGrp="1"/>
          </p:cNvSpPr>
          <p:nvPr>
            <p:ph type="sldNum" sz="quarter" idx="12"/>
          </p:nvPr>
        </p:nvSpPr>
        <p:spPr/>
        <p:txBody>
          <a:bodyPr/>
          <a:lstStyle/>
          <a:p>
            <a:fld id="{3C297447-36EB-4E4A-850A-696CDA2DC29A}" type="slidenum">
              <a:rPr lang="en-GB" smtClean="0"/>
              <a:t>13</a:t>
            </a:fld>
            <a:endParaRPr lang="en-GB"/>
          </a:p>
        </p:txBody>
      </p:sp>
      <p:pic>
        <p:nvPicPr>
          <p:cNvPr id="5" name="Picture 4">
            <a:extLst>
              <a:ext uri="{FF2B5EF4-FFF2-40B4-BE49-F238E27FC236}">
                <a16:creationId xmlns:a16="http://schemas.microsoft.com/office/drawing/2014/main" id="{7F10BED7-FBF2-4221-AF1A-E5B666C45D4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91552" y="6121473"/>
            <a:ext cx="6438095" cy="580952"/>
          </a:xfrm>
          <a:prstGeom prst="rect">
            <a:avLst/>
          </a:prstGeom>
        </p:spPr>
      </p:pic>
    </p:spTree>
    <p:extLst>
      <p:ext uri="{BB962C8B-B14F-4D97-AF65-F5344CB8AC3E}">
        <p14:creationId xmlns:p14="http://schemas.microsoft.com/office/powerpoint/2010/main" val="269873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B1A5-B142-4267-9DA8-9F8C154E4B0B}"/>
              </a:ext>
            </a:extLst>
          </p:cNvPr>
          <p:cNvSpPr>
            <a:spLocks noGrp="1"/>
          </p:cNvSpPr>
          <p:nvPr>
            <p:ph type="title"/>
          </p:nvPr>
        </p:nvSpPr>
        <p:spPr>
          <a:xfrm>
            <a:off x="838200" y="365126"/>
            <a:ext cx="10515600" cy="965506"/>
          </a:xfrm>
        </p:spPr>
        <p:txBody>
          <a:bodyPr>
            <a:normAutofit/>
          </a:bodyPr>
          <a:lstStyle/>
          <a:p>
            <a:pPr algn="ctr"/>
            <a:r>
              <a:rPr kumimoji="0" lang="en-GB" sz="4000" b="1" i="0" u="none" strike="noStrike" kern="1200" cap="none" spc="0" normalizeH="0" baseline="0" noProof="0" dirty="0">
                <a:ln>
                  <a:noFill/>
                </a:ln>
                <a:solidFill>
                  <a:srgbClr val="44546A"/>
                </a:solidFill>
                <a:effectLst/>
                <a:uLnTx/>
                <a:uFillTx/>
                <a:latin typeface="Arial" panose="020B0604020202020204" pitchFamily="34" charset="0"/>
                <a:ea typeface="+mj-ea"/>
                <a:cs typeface="Arial" panose="020B0604020202020204" pitchFamily="34" charset="0"/>
              </a:rPr>
              <a:t>Who can carry out the assessments? (2)</a:t>
            </a:r>
            <a:endParaRPr lang="en-GB" sz="4000" dirty="0"/>
          </a:p>
        </p:txBody>
      </p:sp>
      <p:sp>
        <p:nvSpPr>
          <p:cNvPr id="3" name="Content Placeholder 2">
            <a:extLst>
              <a:ext uri="{FF2B5EF4-FFF2-40B4-BE49-F238E27FC236}">
                <a16:creationId xmlns:a16="http://schemas.microsoft.com/office/drawing/2014/main" id="{B7D8F574-F611-47C9-A06D-96F2E8F31414}"/>
              </a:ext>
            </a:extLst>
          </p:cNvPr>
          <p:cNvSpPr>
            <a:spLocks noGrp="1"/>
          </p:cNvSpPr>
          <p:nvPr>
            <p:ph idx="1"/>
          </p:nvPr>
        </p:nvSpPr>
        <p:spPr>
          <a:xfrm>
            <a:off x="838200" y="1330632"/>
            <a:ext cx="10515600" cy="4846331"/>
          </a:xfrm>
        </p:spPr>
        <p:txBody>
          <a:bodyPr>
            <a:normAutofit fontScale="25000" lnSpcReduction="20000"/>
          </a:bodyPr>
          <a:lstStyle/>
          <a:p>
            <a:endParaRPr lang="en-GB" sz="6400" dirty="0">
              <a:latin typeface="Arial" panose="020B0604020202020204" pitchFamily="34" charset="0"/>
              <a:cs typeface="Arial" panose="020B0604020202020204" pitchFamily="34" charset="0"/>
            </a:endParaRPr>
          </a:p>
          <a:p>
            <a:endParaRPr lang="en-GB" sz="6400" dirty="0">
              <a:latin typeface="Arial" panose="020B0604020202020204" pitchFamily="34" charset="0"/>
              <a:cs typeface="Arial" panose="020B0604020202020204" pitchFamily="34" charset="0"/>
            </a:endParaRPr>
          </a:p>
          <a:p>
            <a:r>
              <a:rPr lang="en-GB" sz="6400" dirty="0">
                <a:latin typeface="Arial" panose="020B0604020202020204" pitchFamily="34" charset="0"/>
                <a:cs typeface="Arial" panose="020B0604020202020204" pitchFamily="34" charset="0"/>
              </a:rPr>
              <a:t>One objective is to incorporate LPS within existing care and health planning processes</a:t>
            </a:r>
          </a:p>
          <a:p>
            <a:endParaRPr lang="en-GB" sz="6400" dirty="0">
              <a:latin typeface="Arial" panose="020B0604020202020204" pitchFamily="34" charset="0"/>
              <a:cs typeface="Arial" panose="020B0604020202020204" pitchFamily="34" charset="0"/>
            </a:endParaRPr>
          </a:p>
          <a:p>
            <a:r>
              <a:rPr lang="en-GB" sz="6400" dirty="0">
                <a:latin typeface="Arial" panose="020B0604020202020204" pitchFamily="34" charset="0"/>
                <a:cs typeface="Arial" panose="020B0604020202020204" pitchFamily="34" charset="0"/>
              </a:rPr>
              <a:t>Only certain professionals can carry out the LPS assessments</a:t>
            </a:r>
          </a:p>
          <a:p>
            <a:endParaRPr lang="en-GB" sz="6400" dirty="0">
              <a:latin typeface="Arial" panose="020B0604020202020204" pitchFamily="34" charset="0"/>
              <a:cs typeface="Arial" panose="020B0604020202020204" pitchFamily="34" charset="0"/>
            </a:endParaRPr>
          </a:p>
          <a:p>
            <a:r>
              <a:rPr lang="en-GB" sz="6400" dirty="0">
                <a:latin typeface="Arial" panose="020B0604020202020204" pitchFamily="34" charset="0"/>
                <a:cs typeface="Arial" panose="020B0604020202020204" pitchFamily="34" charset="0"/>
              </a:rPr>
              <a:t>The majority of social care assessments are carried out by non qualified social workers (social care assessors)</a:t>
            </a:r>
          </a:p>
          <a:p>
            <a:endParaRPr lang="en-GB" sz="6400" dirty="0">
              <a:latin typeface="Arial" panose="020B0604020202020204" pitchFamily="34" charset="0"/>
              <a:cs typeface="Arial" panose="020B0604020202020204" pitchFamily="34" charset="0"/>
            </a:endParaRPr>
          </a:p>
          <a:p>
            <a:r>
              <a:rPr lang="en-GB" sz="6400" b="1" dirty="0">
                <a:latin typeface="Arial" panose="020B0604020202020204" pitchFamily="34" charset="0"/>
                <a:cs typeface="Arial" panose="020B0604020202020204" pitchFamily="34" charset="0"/>
              </a:rPr>
              <a:t>“if an unqualified social worker is carrying out a needs assessment under the Care Act 2014, it may be appropriate for them to assist the LPS assessor in undertaking the necessary and proportionate assessment and determination. This may also be the case for the capacity and medical assessments.” Chapter 13.29</a:t>
            </a:r>
          </a:p>
          <a:p>
            <a:r>
              <a:rPr lang="en-GB" sz="6400" dirty="0">
                <a:latin typeface="Arial" panose="020B0604020202020204" pitchFamily="34" charset="0"/>
                <a:cs typeface="Arial" panose="020B0604020202020204" pitchFamily="34" charset="0"/>
              </a:rPr>
              <a:t>However…</a:t>
            </a:r>
          </a:p>
          <a:p>
            <a:pPr lvl="0"/>
            <a:r>
              <a:rPr lang="en-GB" sz="7200" b="1" dirty="0">
                <a:solidFill>
                  <a:prstClr val="black"/>
                </a:solidFill>
                <a:latin typeface="Arial" panose="020B0604020202020204" pitchFamily="34" charset="0"/>
                <a:cs typeface="Arial" panose="020B0604020202020204" pitchFamily="34" charset="0"/>
              </a:rPr>
              <a:t>For example, the assessor may ask a non-qualified social worker to </a:t>
            </a:r>
            <a:r>
              <a:rPr lang="en-GB" sz="7200" b="1" u="sng" dirty="0">
                <a:solidFill>
                  <a:prstClr val="black"/>
                </a:solidFill>
                <a:latin typeface="Arial" panose="020B0604020202020204" pitchFamily="34" charset="0"/>
                <a:cs typeface="Arial" panose="020B0604020202020204" pitchFamily="34" charset="0"/>
              </a:rPr>
              <a:t>carry out some elements </a:t>
            </a:r>
            <a:r>
              <a:rPr lang="en-GB" sz="7200" b="1" dirty="0">
                <a:solidFill>
                  <a:prstClr val="black"/>
                </a:solidFill>
                <a:latin typeface="Arial" panose="020B0604020202020204" pitchFamily="34" charset="0"/>
                <a:cs typeface="Arial" panose="020B0604020202020204" pitchFamily="34" charset="0"/>
              </a:rPr>
              <a:t>of the necessary and proportionate assessment and determination on their behalf.  Chapter 16.13</a:t>
            </a:r>
          </a:p>
          <a:p>
            <a:pPr lvl="0"/>
            <a:r>
              <a:rPr lang="en-GB" sz="7200" dirty="0">
                <a:solidFill>
                  <a:prstClr val="black"/>
                </a:solidFill>
                <a:latin typeface="Arial" panose="020B0604020202020204" pitchFamily="34" charset="0"/>
                <a:cs typeface="Arial" panose="020B0604020202020204" pitchFamily="34" charset="0"/>
              </a:rPr>
              <a:t>Is this clear?</a:t>
            </a:r>
          </a:p>
          <a:p>
            <a:endParaRPr lang="en-GB" sz="6400" dirty="0">
              <a:latin typeface="Arial" panose="020B0604020202020204" pitchFamily="34" charset="0"/>
              <a:cs typeface="Arial" panose="020B0604020202020204" pitchFamily="34" charset="0"/>
            </a:endParaRPr>
          </a:p>
          <a:p>
            <a:endParaRPr lang="en-GB" sz="6400" dirty="0">
              <a:latin typeface="Arial" panose="020B0604020202020204" pitchFamily="34" charset="0"/>
              <a:cs typeface="Arial" panose="020B0604020202020204" pitchFamily="34" charset="0"/>
            </a:endParaRPr>
          </a:p>
          <a:p>
            <a:endParaRPr lang="en-GB" sz="6400" dirty="0">
              <a:latin typeface="Arial" panose="020B0604020202020204" pitchFamily="34" charset="0"/>
              <a:cs typeface="Arial" panose="020B0604020202020204" pitchFamily="34" charset="0"/>
            </a:endParaRPr>
          </a:p>
          <a:p>
            <a:pPr marL="0" indent="0">
              <a:buNone/>
            </a:pPr>
            <a:endParaRPr lang="en-GB" sz="5600" dirty="0">
              <a:latin typeface="Arial" panose="020B0604020202020204" pitchFamily="34" charset="0"/>
              <a:cs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CAAB7690-FB8E-4C2C-B906-3FB2C18DDA24}"/>
              </a:ext>
            </a:extLst>
          </p:cNvPr>
          <p:cNvSpPr>
            <a:spLocks noGrp="1"/>
          </p:cNvSpPr>
          <p:nvPr>
            <p:ph type="sldNum" sz="quarter" idx="12"/>
          </p:nvPr>
        </p:nvSpPr>
        <p:spPr/>
        <p:txBody>
          <a:bodyPr/>
          <a:lstStyle/>
          <a:p>
            <a:fld id="{3C297447-36EB-4E4A-850A-696CDA2DC29A}" type="slidenum">
              <a:rPr lang="en-GB" smtClean="0"/>
              <a:t>14</a:t>
            </a:fld>
            <a:endParaRPr lang="en-GB"/>
          </a:p>
        </p:txBody>
      </p:sp>
      <p:pic>
        <p:nvPicPr>
          <p:cNvPr id="5" name="Picture 4">
            <a:extLst>
              <a:ext uri="{FF2B5EF4-FFF2-40B4-BE49-F238E27FC236}">
                <a16:creationId xmlns:a16="http://schemas.microsoft.com/office/drawing/2014/main" id="{2439DB9B-BF91-495B-9714-4B0E77BD706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05852" y="6065874"/>
            <a:ext cx="6438095" cy="580952"/>
          </a:xfrm>
          <a:prstGeom prst="rect">
            <a:avLst/>
          </a:prstGeom>
        </p:spPr>
      </p:pic>
    </p:spTree>
    <p:extLst>
      <p:ext uri="{BB962C8B-B14F-4D97-AF65-F5344CB8AC3E}">
        <p14:creationId xmlns:p14="http://schemas.microsoft.com/office/powerpoint/2010/main" val="340691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A2BA2-F0C9-4844-9F4A-8F3DB75C9B66}"/>
              </a:ext>
            </a:extLst>
          </p:cNvPr>
          <p:cNvSpPr>
            <a:spLocks noGrp="1"/>
          </p:cNvSpPr>
          <p:nvPr>
            <p:ph type="title"/>
          </p:nvPr>
        </p:nvSpPr>
        <p:spPr/>
        <p:txBody>
          <a:bodyPr>
            <a:normAutofit/>
          </a:bodyPr>
          <a:lstStyle/>
          <a:p>
            <a:pPr algn="ctr"/>
            <a:r>
              <a:rPr lang="en-GB" sz="3600" dirty="0">
                <a:solidFill>
                  <a:schemeClr val="tx2"/>
                </a:solidFill>
                <a:latin typeface="Arial" panose="020B0604020202020204" pitchFamily="34" charset="0"/>
                <a:cs typeface="Arial" panose="020B0604020202020204" pitchFamily="34" charset="0"/>
              </a:rPr>
              <a:t>Timeframe for completing LPS Authorisation </a:t>
            </a:r>
          </a:p>
        </p:txBody>
      </p:sp>
      <p:sp>
        <p:nvSpPr>
          <p:cNvPr id="3" name="Content Placeholder 2">
            <a:extLst>
              <a:ext uri="{FF2B5EF4-FFF2-40B4-BE49-F238E27FC236}">
                <a16:creationId xmlns:a16="http://schemas.microsoft.com/office/drawing/2014/main" id="{897106E5-A93E-4A6A-B0AE-034BED28FBD7}"/>
              </a:ext>
            </a:extLst>
          </p:cNvPr>
          <p:cNvSpPr>
            <a:spLocks noGrp="1"/>
          </p:cNvSpPr>
          <p:nvPr>
            <p:ph idx="1"/>
          </p:nvPr>
        </p:nvSpPr>
        <p:spPr/>
        <p:txBody>
          <a:bodyPr/>
          <a:lstStyle/>
          <a:p>
            <a:endParaRPr lang="en-GB" dirty="0"/>
          </a:p>
          <a:p>
            <a:r>
              <a:rPr lang="en-GB" b="1" dirty="0">
                <a:latin typeface="Arial" panose="020B0604020202020204" pitchFamily="34" charset="0"/>
                <a:cs typeface="Arial" panose="020B0604020202020204" pitchFamily="34" charset="0"/>
              </a:rPr>
              <a:t>21 </a:t>
            </a:r>
            <a:r>
              <a:rPr lang="en-GB" b="0" i="0" dirty="0">
                <a:solidFill>
                  <a:srgbClr val="444444"/>
                </a:solidFill>
                <a:effectLst/>
                <a:latin typeface="Arial" panose="020B0604020202020204" pitchFamily="34" charset="0"/>
                <a:cs typeface="Arial" panose="020B0604020202020204" pitchFamily="34" charset="0"/>
              </a:rPr>
              <a:t>calendar days from of receipt of referral</a:t>
            </a:r>
            <a:r>
              <a:rPr lang="en-GB" dirty="0">
                <a:latin typeface="Arial" panose="020B0604020202020204" pitchFamily="34" charset="0"/>
                <a:cs typeface="Arial" panose="020B0604020202020204" pitchFamily="34" charset="0"/>
              </a:rPr>
              <a:t> for completing LPS authorisations – (Chapter 13:26)</a:t>
            </a:r>
          </a:p>
          <a:p>
            <a:endParaRPr lang="en-GB" dirty="0">
              <a:latin typeface="Arial" panose="020B0604020202020204" pitchFamily="34" charset="0"/>
              <a:cs typeface="Arial" panose="020B0604020202020204" pitchFamily="34" charset="0"/>
            </a:endParaRPr>
          </a:p>
          <a:p>
            <a:r>
              <a:rPr lang="en-GB" dirty="0">
                <a:solidFill>
                  <a:srgbClr val="444444"/>
                </a:solidFill>
                <a:latin typeface="Arial" panose="020B0604020202020204" pitchFamily="34" charset="0"/>
                <a:cs typeface="Arial" panose="020B0604020202020204" pitchFamily="34" charset="0"/>
              </a:rPr>
              <a:t>Not a statutory timeframe, but will be used as a marker for OFSTED/CQC.</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Is that a realistic timeframe? </a:t>
            </a:r>
          </a:p>
          <a:p>
            <a:endParaRPr lang="en-GB" dirty="0"/>
          </a:p>
        </p:txBody>
      </p:sp>
      <p:sp>
        <p:nvSpPr>
          <p:cNvPr id="4" name="Slide Number Placeholder 3">
            <a:extLst>
              <a:ext uri="{FF2B5EF4-FFF2-40B4-BE49-F238E27FC236}">
                <a16:creationId xmlns:a16="http://schemas.microsoft.com/office/drawing/2014/main" id="{8C2CEAB8-1369-40BE-8D97-E996F8FBDE51}"/>
              </a:ext>
            </a:extLst>
          </p:cNvPr>
          <p:cNvSpPr>
            <a:spLocks noGrp="1"/>
          </p:cNvSpPr>
          <p:nvPr>
            <p:ph type="sldNum" sz="quarter" idx="12"/>
          </p:nvPr>
        </p:nvSpPr>
        <p:spPr/>
        <p:txBody>
          <a:bodyPr/>
          <a:lstStyle/>
          <a:p>
            <a:fld id="{3C297447-36EB-4E4A-850A-696CDA2DC29A}" type="slidenum">
              <a:rPr lang="en-GB" smtClean="0"/>
              <a:t>15</a:t>
            </a:fld>
            <a:endParaRPr lang="en-GB"/>
          </a:p>
        </p:txBody>
      </p:sp>
      <p:pic>
        <p:nvPicPr>
          <p:cNvPr id="5" name="Picture 4">
            <a:extLst>
              <a:ext uri="{FF2B5EF4-FFF2-40B4-BE49-F238E27FC236}">
                <a16:creationId xmlns:a16="http://schemas.microsoft.com/office/drawing/2014/main" id="{49CE7055-8A25-490F-B8B1-6A39D963A27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05852" y="6065874"/>
            <a:ext cx="6438095" cy="580952"/>
          </a:xfrm>
          <a:prstGeom prst="rect">
            <a:avLst/>
          </a:prstGeom>
        </p:spPr>
      </p:pic>
    </p:spTree>
    <p:extLst>
      <p:ext uri="{BB962C8B-B14F-4D97-AF65-F5344CB8AC3E}">
        <p14:creationId xmlns:p14="http://schemas.microsoft.com/office/powerpoint/2010/main" val="84040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8A415-2DA6-44FC-8385-C5B859149F2C}"/>
              </a:ext>
            </a:extLst>
          </p:cNvPr>
          <p:cNvSpPr>
            <a:spLocks noGrp="1"/>
          </p:cNvSpPr>
          <p:nvPr>
            <p:ph type="title"/>
          </p:nvPr>
        </p:nvSpPr>
        <p:spPr/>
        <p:txBody>
          <a:bodyPr/>
          <a:lstStyle/>
          <a:p>
            <a:pPr algn="ctr"/>
            <a:r>
              <a:rPr lang="en-GB" dirty="0">
                <a:solidFill>
                  <a:schemeClr val="tx2"/>
                </a:solidFill>
                <a:latin typeface="Arial" panose="020B0604020202020204" pitchFamily="34" charset="0"/>
                <a:cs typeface="Arial" panose="020B0604020202020204" pitchFamily="34" charset="0"/>
              </a:rPr>
              <a:t>Role of Care Home Managers </a:t>
            </a:r>
            <a:br>
              <a:rPr lang="en-GB" dirty="0">
                <a:solidFill>
                  <a:schemeClr val="tx2"/>
                </a:solidFill>
                <a:latin typeface="Arial" panose="020B0604020202020204" pitchFamily="34" charset="0"/>
                <a:cs typeface="Arial" panose="020B0604020202020204" pitchFamily="34" charset="0"/>
              </a:rPr>
            </a:br>
            <a:r>
              <a:rPr lang="en-GB" dirty="0">
                <a:solidFill>
                  <a:schemeClr val="tx2"/>
                </a:solidFill>
                <a:latin typeface="Arial" panose="020B0604020202020204" pitchFamily="34" charset="0"/>
                <a:cs typeface="Arial" panose="020B0604020202020204" pitchFamily="34" charset="0"/>
              </a:rPr>
              <a:t>(Chapter 13)</a:t>
            </a:r>
          </a:p>
        </p:txBody>
      </p:sp>
      <p:sp>
        <p:nvSpPr>
          <p:cNvPr id="3" name="Content Placeholder 2">
            <a:extLst>
              <a:ext uri="{FF2B5EF4-FFF2-40B4-BE49-F238E27FC236}">
                <a16:creationId xmlns:a16="http://schemas.microsoft.com/office/drawing/2014/main" id="{B50D155A-15CD-42F4-B47A-EB81DD545417}"/>
              </a:ext>
            </a:extLst>
          </p:cNvPr>
          <p:cNvSpPr>
            <a:spLocks noGrp="1"/>
          </p:cNvSpPr>
          <p:nvPr>
            <p:ph idx="1"/>
          </p:nvPr>
        </p:nvSpPr>
        <p:spPr>
          <a:xfrm>
            <a:off x="650631" y="2067902"/>
            <a:ext cx="10515600" cy="4004652"/>
          </a:xfrm>
        </p:spPr>
        <p:txBody>
          <a:bodyPr>
            <a:normAutofit fontScale="700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Care home manager role – what was proposed </a:t>
            </a:r>
          </a:p>
          <a:p>
            <a:pPr algn="l"/>
            <a:endParaRPr lang="en-GB" sz="3200" b="0" i="0" u="none" strike="noStrike" baseline="0" dirty="0">
              <a:solidFill>
                <a:srgbClr val="000000"/>
              </a:solidFill>
              <a:latin typeface="Arial" panose="020B0604020202020204" pitchFamily="34" charset="0"/>
              <a:cs typeface="Arial" panose="020B0604020202020204" pitchFamily="34" charset="0"/>
            </a:endParaRPr>
          </a:p>
          <a:p>
            <a:r>
              <a:rPr lang="en-GB" sz="3200" b="0" i="0" u="none" strike="noStrike" baseline="0" dirty="0">
                <a:solidFill>
                  <a:srgbClr val="000000"/>
                </a:solidFill>
                <a:latin typeface="Arial" panose="020B0604020202020204" pitchFamily="34" charset="0"/>
                <a:cs typeface="Arial" panose="020B0604020202020204" pitchFamily="34" charset="0"/>
              </a:rPr>
              <a:t>In the original proposals the care home manager role would mean that in some cases, care home managers could carry out some preparatory work for an authorisation, including commissioning the assessments for someone in their care home. </a:t>
            </a:r>
          </a:p>
          <a:p>
            <a:r>
              <a:rPr lang="en-GB" sz="3200" b="0" i="0" u="none" strike="noStrike" baseline="0" dirty="0">
                <a:solidFill>
                  <a:srgbClr val="000000"/>
                </a:solidFill>
                <a:latin typeface="Arial" panose="020B0604020202020204" pitchFamily="34" charset="0"/>
                <a:cs typeface="Arial" panose="020B0604020202020204" pitchFamily="34" charset="0"/>
              </a:rPr>
              <a:t>The government has heard representations from across the sector. Some care home managers told DHSC they would not have time to carry out this role and others argued there could be a conflict of interest for care home managers in such cases. The government has considered its position very carefully and has decided not to implement this aspect for now.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do you agree it should be dropped? </a:t>
            </a:r>
          </a:p>
          <a:p>
            <a:endParaRPr lang="en-GB" dirty="0"/>
          </a:p>
        </p:txBody>
      </p:sp>
      <p:sp>
        <p:nvSpPr>
          <p:cNvPr id="4" name="Slide Number Placeholder 3">
            <a:extLst>
              <a:ext uri="{FF2B5EF4-FFF2-40B4-BE49-F238E27FC236}">
                <a16:creationId xmlns:a16="http://schemas.microsoft.com/office/drawing/2014/main" id="{8A85E83A-A42F-4AFF-A8DF-0AC030B1C32B}"/>
              </a:ext>
            </a:extLst>
          </p:cNvPr>
          <p:cNvSpPr>
            <a:spLocks noGrp="1"/>
          </p:cNvSpPr>
          <p:nvPr>
            <p:ph type="sldNum" sz="quarter" idx="12"/>
          </p:nvPr>
        </p:nvSpPr>
        <p:spPr/>
        <p:txBody>
          <a:bodyPr/>
          <a:lstStyle/>
          <a:p>
            <a:fld id="{3C297447-36EB-4E4A-850A-696CDA2DC29A}" type="slidenum">
              <a:rPr lang="en-GB" smtClean="0"/>
              <a:t>16</a:t>
            </a:fld>
            <a:endParaRPr lang="en-GB"/>
          </a:p>
        </p:txBody>
      </p:sp>
      <p:pic>
        <p:nvPicPr>
          <p:cNvPr id="5" name="Picture 4">
            <a:extLst>
              <a:ext uri="{FF2B5EF4-FFF2-40B4-BE49-F238E27FC236}">
                <a16:creationId xmlns:a16="http://schemas.microsoft.com/office/drawing/2014/main" id="{C9F1173A-3800-471C-B6CB-2700B1BC550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91552" y="6140523"/>
            <a:ext cx="6438095" cy="580952"/>
          </a:xfrm>
          <a:prstGeom prst="rect">
            <a:avLst/>
          </a:prstGeom>
        </p:spPr>
      </p:pic>
    </p:spTree>
    <p:extLst>
      <p:ext uri="{BB962C8B-B14F-4D97-AF65-F5344CB8AC3E}">
        <p14:creationId xmlns:p14="http://schemas.microsoft.com/office/powerpoint/2010/main" val="84997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0CE96-C692-43C6-854D-E5D5181DD9F0}"/>
              </a:ext>
            </a:extLst>
          </p:cNvPr>
          <p:cNvSpPr>
            <a:spLocks noGrp="1"/>
          </p:cNvSpPr>
          <p:nvPr>
            <p:ph type="title"/>
          </p:nvPr>
        </p:nvSpPr>
        <p:spPr/>
        <p:txBody>
          <a:bodyPr/>
          <a:lstStyle/>
          <a:p>
            <a:pPr algn="ctr"/>
            <a:r>
              <a:rPr lang="en-GB" b="1" dirty="0">
                <a:solidFill>
                  <a:schemeClr val="tx2"/>
                </a:solidFill>
                <a:latin typeface="Arial" panose="020B0604020202020204" pitchFamily="34" charset="0"/>
                <a:cs typeface="Arial" panose="020B0604020202020204" pitchFamily="34" charset="0"/>
              </a:rPr>
              <a:t>THE APPROPRIATE PERSON </a:t>
            </a:r>
          </a:p>
        </p:txBody>
      </p:sp>
      <p:sp>
        <p:nvSpPr>
          <p:cNvPr id="3" name="Content Placeholder 2">
            <a:extLst>
              <a:ext uri="{FF2B5EF4-FFF2-40B4-BE49-F238E27FC236}">
                <a16:creationId xmlns:a16="http://schemas.microsoft.com/office/drawing/2014/main" id="{2771D56E-E863-497A-912F-768EF11119DF}"/>
              </a:ext>
            </a:extLst>
          </p:cNvPr>
          <p:cNvSpPr>
            <a:spLocks noGrp="1"/>
          </p:cNvSpPr>
          <p:nvPr>
            <p:ph idx="1"/>
          </p:nvPr>
        </p:nvSpPr>
        <p:spPr/>
        <p:txBody>
          <a:bodyPr/>
          <a:lstStyle/>
          <a:p>
            <a:endParaRPr lang="en-GB" b="0" i="0" dirty="0">
              <a:solidFill>
                <a:srgbClr val="444444"/>
              </a:solidFill>
              <a:effectLst/>
              <a:latin typeface="Raleway" pitchFamily="2" charset="0"/>
            </a:endParaRPr>
          </a:p>
          <a:p>
            <a:r>
              <a:rPr lang="en-GB" dirty="0">
                <a:solidFill>
                  <a:srgbClr val="444444"/>
                </a:solidFill>
                <a:latin typeface="Arial" panose="020B0604020202020204" pitchFamily="34" charset="0"/>
                <a:cs typeface="Arial" panose="020B0604020202020204" pitchFamily="34" charset="0"/>
              </a:rPr>
              <a:t>Not a role defined in the MCA 2005 or the MCA (Amendment) Act 2019</a:t>
            </a:r>
          </a:p>
          <a:p>
            <a:r>
              <a:rPr lang="en-GB" b="0" i="0" dirty="0">
                <a:solidFill>
                  <a:srgbClr val="444444"/>
                </a:solidFill>
                <a:effectLst/>
                <a:latin typeface="Arial" panose="020B0604020202020204" pitchFamily="34" charset="0"/>
                <a:cs typeface="Arial" panose="020B0604020202020204" pitchFamily="34" charset="0"/>
              </a:rPr>
              <a:t>no role for the equivalent of paid Relevant Person’s Representative (under DOLS). </a:t>
            </a:r>
          </a:p>
          <a:p>
            <a:r>
              <a:rPr lang="en-GB" dirty="0">
                <a:solidFill>
                  <a:srgbClr val="444444"/>
                </a:solidFill>
                <a:latin typeface="Arial" panose="020B0604020202020204" pitchFamily="34" charset="0"/>
                <a:cs typeface="Arial" panose="020B0604020202020204" pitchFamily="34" charset="0"/>
              </a:rPr>
              <a:t>DHSC expects that Appropriate Person will be an unpaid role.</a:t>
            </a:r>
          </a:p>
          <a:p>
            <a:r>
              <a:rPr lang="en-GB" b="0" i="0" dirty="0">
                <a:solidFill>
                  <a:srgbClr val="444444"/>
                </a:solidFill>
                <a:effectLst/>
                <a:latin typeface="Arial" panose="020B0604020202020204" pitchFamily="34" charset="0"/>
                <a:cs typeface="Arial" panose="020B0604020202020204" pitchFamily="34" charset="0"/>
              </a:rPr>
              <a:t>Where there is no person who can be an unpaid Appropriate Person, a (paid) IMCA will be required throughout so long as it is in the person’s best interests</a:t>
            </a:r>
            <a:endParaRPr lang="en-GB"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FECC0EA-4E46-4C28-838A-29A9794E0273}"/>
              </a:ext>
            </a:extLst>
          </p:cNvPr>
          <p:cNvSpPr>
            <a:spLocks noGrp="1"/>
          </p:cNvSpPr>
          <p:nvPr>
            <p:ph type="sldNum" sz="quarter" idx="12"/>
          </p:nvPr>
        </p:nvSpPr>
        <p:spPr/>
        <p:txBody>
          <a:bodyPr/>
          <a:lstStyle/>
          <a:p>
            <a:fld id="{3C297447-36EB-4E4A-850A-696CDA2DC29A}" type="slidenum">
              <a:rPr lang="en-GB" smtClean="0"/>
              <a:t>17</a:t>
            </a:fld>
            <a:endParaRPr lang="en-GB"/>
          </a:p>
        </p:txBody>
      </p:sp>
      <p:pic>
        <p:nvPicPr>
          <p:cNvPr id="5" name="Picture 4">
            <a:extLst>
              <a:ext uri="{FF2B5EF4-FFF2-40B4-BE49-F238E27FC236}">
                <a16:creationId xmlns:a16="http://schemas.microsoft.com/office/drawing/2014/main" id="{3C7ECBE7-3B91-4E2B-9508-E3F648D64D1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28859" y="6136208"/>
            <a:ext cx="6444031" cy="585267"/>
          </a:xfrm>
          <a:prstGeom prst="rect">
            <a:avLst/>
          </a:prstGeom>
        </p:spPr>
      </p:pic>
    </p:spTree>
    <p:extLst>
      <p:ext uri="{BB962C8B-B14F-4D97-AF65-F5344CB8AC3E}">
        <p14:creationId xmlns:p14="http://schemas.microsoft.com/office/powerpoint/2010/main" val="249304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837A8-2AFA-4F65-8C75-585B12425D44}"/>
              </a:ext>
            </a:extLst>
          </p:cNvPr>
          <p:cNvSpPr>
            <a:spLocks noGrp="1"/>
          </p:cNvSpPr>
          <p:nvPr>
            <p:ph type="title"/>
          </p:nvPr>
        </p:nvSpPr>
        <p:spPr>
          <a:xfrm>
            <a:off x="838200" y="365125"/>
            <a:ext cx="10515600" cy="868871"/>
          </a:xfrm>
        </p:spPr>
        <p:txBody>
          <a:bodyPr>
            <a:normAutofit fontScale="90000"/>
          </a:bodyPr>
          <a:lstStyle/>
          <a:p>
            <a:pPr algn="ctr"/>
            <a:br>
              <a:rPr lang="en-GB" sz="4000" b="1" dirty="0">
                <a:solidFill>
                  <a:schemeClr val="tx2"/>
                </a:solidFill>
                <a:latin typeface="Arial Black" panose="020B0A04020102020204" pitchFamily="34" charset="0"/>
              </a:rPr>
            </a:br>
            <a:r>
              <a:rPr lang="en-GB" sz="4000" b="1" dirty="0">
                <a:solidFill>
                  <a:schemeClr val="tx2"/>
                </a:solidFill>
                <a:latin typeface="Arial Black" panose="020B0A04020102020204" pitchFamily="34" charset="0"/>
              </a:rPr>
              <a:t>Who can be Approved Mental Capacity Professionals?</a:t>
            </a:r>
            <a:br>
              <a:rPr lang="en-GB" dirty="0"/>
            </a:br>
            <a:endParaRPr lang="en-GB" dirty="0"/>
          </a:p>
        </p:txBody>
      </p:sp>
      <p:sp>
        <p:nvSpPr>
          <p:cNvPr id="3" name="Content Placeholder 2">
            <a:extLst>
              <a:ext uri="{FF2B5EF4-FFF2-40B4-BE49-F238E27FC236}">
                <a16:creationId xmlns:a16="http://schemas.microsoft.com/office/drawing/2014/main" id="{2C431743-A1E1-4264-BFE4-CC3C2729D965}"/>
              </a:ext>
            </a:extLst>
          </p:cNvPr>
          <p:cNvSpPr>
            <a:spLocks noGrp="1"/>
          </p:cNvSpPr>
          <p:nvPr>
            <p:ph idx="1"/>
          </p:nvPr>
        </p:nvSpPr>
        <p:spPr/>
        <p:txBody>
          <a:bodyPr>
            <a:normAutofit/>
          </a:bodyPr>
          <a:lstStyle/>
          <a:p>
            <a:r>
              <a:rPr lang="en-GB" dirty="0">
                <a:latin typeface="Arial" panose="020B0604020202020204" pitchFamily="34" charset="0"/>
                <a:cs typeface="Arial" panose="020B0604020202020204" pitchFamily="34" charset="0"/>
              </a:rPr>
              <a:t>Registered nurse</a:t>
            </a:r>
          </a:p>
          <a:p>
            <a:r>
              <a:rPr lang="en-GB" dirty="0">
                <a:latin typeface="Arial" panose="020B0604020202020204" pitchFamily="34" charset="0"/>
                <a:cs typeface="Arial" panose="020B0604020202020204" pitchFamily="34" charset="0"/>
              </a:rPr>
              <a:t>Registered social worker</a:t>
            </a:r>
          </a:p>
          <a:p>
            <a:r>
              <a:rPr lang="en-GB" dirty="0">
                <a:latin typeface="Arial" panose="020B0604020202020204" pitchFamily="34" charset="0"/>
                <a:cs typeface="Arial" panose="020B0604020202020204" pitchFamily="34" charset="0"/>
              </a:rPr>
              <a:t>Registered psychologist</a:t>
            </a:r>
          </a:p>
          <a:p>
            <a:r>
              <a:rPr lang="en-GB" dirty="0">
                <a:latin typeface="Arial" panose="020B0604020202020204" pitchFamily="34" charset="0"/>
                <a:cs typeface="Arial" panose="020B0604020202020204" pitchFamily="34" charset="0"/>
              </a:rPr>
              <a:t>Registered speech and language therapist</a:t>
            </a:r>
          </a:p>
          <a:p>
            <a:r>
              <a:rPr lang="en-GB" dirty="0">
                <a:latin typeface="Arial" panose="020B0604020202020204" pitchFamily="34" charset="0"/>
                <a:cs typeface="Arial" panose="020B0604020202020204" pitchFamily="34" charset="0"/>
              </a:rPr>
              <a:t>Registered occupational therapist</a:t>
            </a:r>
          </a:p>
          <a:p>
            <a:r>
              <a:rPr lang="en-GB" dirty="0">
                <a:latin typeface="Arial" panose="020B0604020202020204" pitchFamily="34" charset="0"/>
                <a:cs typeface="Arial" panose="020B0604020202020204" pitchFamily="34" charset="0"/>
              </a:rPr>
              <a:t>Additional requirements: 2 years PQE; Completed specialist training; Necessary skills to analyse complex evidence etc; Knowledge of best practice; Enhanced DBS check; Appropriate indemnity</a:t>
            </a:r>
          </a:p>
        </p:txBody>
      </p:sp>
      <p:sp>
        <p:nvSpPr>
          <p:cNvPr id="4" name="Slide Number Placeholder 3">
            <a:extLst>
              <a:ext uri="{FF2B5EF4-FFF2-40B4-BE49-F238E27FC236}">
                <a16:creationId xmlns:a16="http://schemas.microsoft.com/office/drawing/2014/main" id="{9E33DBC1-DEA1-43BB-B787-9BB1A1A5A556}"/>
              </a:ext>
            </a:extLst>
          </p:cNvPr>
          <p:cNvSpPr>
            <a:spLocks noGrp="1"/>
          </p:cNvSpPr>
          <p:nvPr>
            <p:ph type="sldNum" sz="quarter" idx="12"/>
          </p:nvPr>
        </p:nvSpPr>
        <p:spPr/>
        <p:txBody>
          <a:bodyPr/>
          <a:lstStyle/>
          <a:p>
            <a:fld id="{3C297447-36EB-4E4A-850A-696CDA2DC29A}" type="slidenum">
              <a:rPr lang="en-GB" smtClean="0"/>
              <a:t>18</a:t>
            </a:fld>
            <a:endParaRPr lang="en-GB" dirty="0"/>
          </a:p>
        </p:txBody>
      </p:sp>
      <p:pic>
        <p:nvPicPr>
          <p:cNvPr id="5" name="Picture 4">
            <a:extLst>
              <a:ext uri="{FF2B5EF4-FFF2-40B4-BE49-F238E27FC236}">
                <a16:creationId xmlns:a16="http://schemas.microsoft.com/office/drawing/2014/main" id="{44B2A362-44B5-4FD0-9E12-16A31ED2EAD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53841" y="6277048"/>
            <a:ext cx="6438095" cy="580952"/>
          </a:xfrm>
          <a:prstGeom prst="rect">
            <a:avLst/>
          </a:prstGeom>
        </p:spPr>
      </p:pic>
    </p:spTree>
    <p:extLst>
      <p:ext uri="{BB962C8B-B14F-4D97-AF65-F5344CB8AC3E}">
        <p14:creationId xmlns:p14="http://schemas.microsoft.com/office/powerpoint/2010/main" val="314498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88D56-BB95-4A30-B0A4-EA5D7192F999}"/>
              </a:ext>
            </a:extLst>
          </p:cNvPr>
          <p:cNvSpPr>
            <a:spLocks noGrp="1"/>
          </p:cNvSpPr>
          <p:nvPr>
            <p:ph type="title"/>
          </p:nvPr>
        </p:nvSpPr>
        <p:spPr/>
        <p:txBody>
          <a:bodyPr/>
          <a:lstStyle/>
          <a:p>
            <a:pPr algn="ctr"/>
            <a:r>
              <a:rPr lang="en-GB" sz="4400" b="1" i="0" u="none" strike="noStrike" baseline="0" dirty="0">
                <a:latin typeface="Arial" panose="020B0604020202020204" pitchFamily="34" charset="0"/>
                <a:cs typeface="Arial" panose="020B0604020202020204" pitchFamily="34" charset="0"/>
              </a:rPr>
              <a:t>Approved Mental Capacity Professionals (AMCPs)</a:t>
            </a: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F8389C-4917-49D0-A9D0-2855E36CA67E}"/>
              </a:ext>
            </a:extLst>
          </p:cNvPr>
          <p:cNvSpPr>
            <a:spLocks noGrp="1"/>
          </p:cNvSpPr>
          <p:nvPr>
            <p:ph idx="1"/>
          </p:nvPr>
        </p:nvSpPr>
        <p:spPr/>
        <p:txBody>
          <a:bodyPr>
            <a:normAutofit/>
          </a:bodyPr>
          <a:lstStyle/>
          <a:p>
            <a:pPr marL="0" indent="0">
              <a:buNone/>
            </a:pPr>
            <a:r>
              <a:rPr lang="en-GB" sz="2400" b="1" dirty="0">
                <a:solidFill>
                  <a:schemeClr val="tx2"/>
                </a:solidFill>
                <a:latin typeface="Arial" panose="020B0604020202020204" pitchFamily="34" charset="0"/>
                <a:cs typeface="Arial" panose="020B0604020202020204" pitchFamily="34" charset="0"/>
              </a:rPr>
              <a:t>No objections: </a:t>
            </a:r>
          </a:p>
          <a:p>
            <a:r>
              <a:rPr lang="en-GB" sz="2400" dirty="0">
                <a:latin typeface="Arial" panose="020B0604020202020204" pitchFamily="34" charset="0"/>
                <a:cs typeface="Arial" panose="020B0604020202020204" pitchFamily="34" charset="0"/>
              </a:rPr>
              <a:t>Pre-authorisation review:</a:t>
            </a:r>
          </a:p>
          <a:p>
            <a:pPr lvl="1"/>
            <a:r>
              <a:rPr lang="en-GB" dirty="0">
                <a:latin typeface="Arial" panose="020B0604020202020204" pitchFamily="34" charset="0"/>
                <a:cs typeface="Arial" panose="020B0604020202020204" pitchFamily="34" charset="0"/>
              </a:rPr>
              <a:t>Review on the papers</a:t>
            </a:r>
          </a:p>
          <a:p>
            <a:pPr lvl="1"/>
            <a:r>
              <a:rPr lang="en-GB" dirty="0">
                <a:latin typeface="Arial" panose="020B0604020202020204" pitchFamily="34" charset="0"/>
                <a:cs typeface="Arial" panose="020B0604020202020204" pitchFamily="34" charset="0"/>
              </a:rPr>
              <a:t>Reviewer must have applied understanding of LPS &amp; MCA</a:t>
            </a:r>
          </a:p>
          <a:p>
            <a:r>
              <a:rPr lang="en-GB" sz="2400" dirty="0">
                <a:solidFill>
                  <a:prstClr val="black"/>
                </a:solidFill>
                <a:latin typeface="Arial" panose="020B0604020202020204" pitchFamily="34" charset="0"/>
                <a:cs typeface="Arial" panose="020B0604020202020204" pitchFamily="34" charset="0"/>
              </a:rPr>
              <a:t>Pre-authorisation reviewer cannot be involved in person’s day to-day care or providing any treatment</a:t>
            </a:r>
          </a:p>
          <a:p>
            <a:pPr marL="457200" lvl="1" indent="0">
              <a:buNone/>
            </a:pPr>
            <a:endParaRPr lang="en-GB" dirty="0">
              <a:latin typeface="Arial" panose="020B0604020202020204" pitchFamily="34" charset="0"/>
              <a:cs typeface="Arial" panose="020B0604020202020204" pitchFamily="34" charset="0"/>
            </a:endParaRPr>
          </a:p>
          <a:p>
            <a:pPr marL="0" indent="0">
              <a:buNone/>
            </a:pPr>
            <a:r>
              <a:rPr lang="en-GB" sz="2400" b="1" dirty="0">
                <a:solidFill>
                  <a:schemeClr val="tx2"/>
                </a:solidFill>
                <a:latin typeface="Arial" panose="020B0604020202020204" pitchFamily="34" charset="0"/>
                <a:cs typeface="Arial" panose="020B0604020202020204" pitchFamily="34" charset="0"/>
              </a:rPr>
              <a:t>Objection or independent hospital:</a:t>
            </a:r>
          </a:p>
          <a:p>
            <a:r>
              <a:rPr lang="en-GB" sz="2400" dirty="0">
                <a:latin typeface="Arial" panose="020B0604020202020204" pitchFamily="34" charset="0"/>
                <a:cs typeface="Arial" panose="020B0604020202020204" pitchFamily="34" charset="0"/>
              </a:rPr>
              <a:t>AMCP reviews the case meets person &amp; consults others</a:t>
            </a:r>
          </a:p>
          <a:p>
            <a:pPr marL="0" indent="0">
              <a:buNone/>
            </a:pPr>
            <a:endParaRPr lang="en-GB" sz="2400" b="1" dirty="0">
              <a:solidFill>
                <a:schemeClr val="tx2"/>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1B78D89-05EC-442B-944A-7B899868EAE2}"/>
              </a:ext>
            </a:extLst>
          </p:cNvPr>
          <p:cNvSpPr>
            <a:spLocks noGrp="1"/>
          </p:cNvSpPr>
          <p:nvPr>
            <p:ph type="sldNum" sz="quarter" idx="12"/>
          </p:nvPr>
        </p:nvSpPr>
        <p:spPr/>
        <p:txBody>
          <a:bodyPr/>
          <a:lstStyle/>
          <a:p>
            <a:fld id="{3C297447-36EB-4E4A-850A-696CDA2DC29A}" type="slidenum">
              <a:rPr lang="en-GB" smtClean="0"/>
              <a:t>19</a:t>
            </a:fld>
            <a:endParaRPr lang="en-GB"/>
          </a:p>
        </p:txBody>
      </p:sp>
      <p:pic>
        <p:nvPicPr>
          <p:cNvPr id="5" name="Picture 4">
            <a:extLst>
              <a:ext uri="{FF2B5EF4-FFF2-40B4-BE49-F238E27FC236}">
                <a16:creationId xmlns:a16="http://schemas.microsoft.com/office/drawing/2014/main" id="{5C3468C1-C0F3-4E2D-8165-271523A622A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486802" y="6140523"/>
            <a:ext cx="6438095" cy="580952"/>
          </a:xfrm>
          <a:prstGeom prst="rect">
            <a:avLst/>
          </a:prstGeom>
        </p:spPr>
      </p:pic>
    </p:spTree>
    <p:extLst>
      <p:ext uri="{BB962C8B-B14F-4D97-AF65-F5344CB8AC3E}">
        <p14:creationId xmlns:p14="http://schemas.microsoft.com/office/powerpoint/2010/main" val="426459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AA0CF-5B46-450D-809B-9AF6FFFFD47B}"/>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Timeline</a:t>
            </a:r>
          </a:p>
        </p:txBody>
      </p:sp>
      <p:pic>
        <p:nvPicPr>
          <p:cNvPr id="5" name="Content Placeholder 4" descr="Spring 2022 - Summer 2022: public consultation on LPS (16 weeks).&#10;Summer 2022 - Winter 2022/23: consideration of consultation responses.&#10;Winter 2022/23: Government response to the consultation published.&#10;Next stages: code of practice and regulations laid before parliament. Some provisions in the legislation will come into force earlier to allow for training etc. Pre-launch implementation period begins, including training and sector readiness (aiming for at least 6 months).&#10;Launch of LPS.">
            <a:extLst>
              <a:ext uri="{FF2B5EF4-FFF2-40B4-BE49-F238E27FC236}">
                <a16:creationId xmlns:a16="http://schemas.microsoft.com/office/drawing/2014/main" id="{3DBE2F55-6DF2-4D25-B951-32BE9075C844}"/>
              </a:ext>
            </a:extLst>
          </p:cNvPr>
          <p:cNvPicPr>
            <a:picLocks noGrp="1" noChangeAspect="1"/>
          </p:cNvPicPr>
          <p:nvPr>
            <p:ph idx="1"/>
          </p:nvPr>
        </p:nvPicPr>
        <p:blipFill>
          <a:blip r:embed="rId3"/>
          <a:stretch>
            <a:fillRect/>
          </a:stretch>
        </p:blipFill>
        <p:spPr>
          <a:xfrm>
            <a:off x="204022" y="779237"/>
            <a:ext cx="11783956" cy="5120631"/>
          </a:xfrm>
        </p:spPr>
      </p:pic>
      <p:sp>
        <p:nvSpPr>
          <p:cNvPr id="2" name="Slide Number Placeholder 1">
            <a:extLst>
              <a:ext uri="{FF2B5EF4-FFF2-40B4-BE49-F238E27FC236}">
                <a16:creationId xmlns:a16="http://schemas.microsoft.com/office/drawing/2014/main" id="{3EEF77C1-CFE3-48D3-BE1B-F0B030D7D395}"/>
              </a:ext>
              <a:ext uri="{C183D7F6-B498-43B3-948B-1728B52AA6E4}">
                <adec:decorative xmlns:adec="http://schemas.microsoft.com/office/drawing/2017/decorative" val="1"/>
              </a:ext>
            </a:extLst>
          </p:cNvPr>
          <p:cNvSpPr>
            <a:spLocks noGrp="1"/>
          </p:cNvSpPr>
          <p:nvPr>
            <p:ph type="sldNum" sz="quarter" idx="12"/>
          </p:nvPr>
        </p:nvSpPr>
        <p:spPr/>
        <p:txBody>
          <a:bodyPr/>
          <a:lstStyle/>
          <a:p>
            <a:fld id="{3C297447-36EB-4E4A-850A-696CDA2DC29A}" type="slidenum">
              <a:rPr lang="en-GB" smtClean="0"/>
              <a:t>2</a:t>
            </a:fld>
            <a:endParaRPr lang="en-GB"/>
          </a:p>
        </p:txBody>
      </p:sp>
      <p:pic>
        <p:nvPicPr>
          <p:cNvPr id="3" name="Picture 2">
            <a:extLst>
              <a:ext uri="{FF2B5EF4-FFF2-40B4-BE49-F238E27FC236}">
                <a16:creationId xmlns:a16="http://schemas.microsoft.com/office/drawing/2014/main" id="{65A08D0F-7C0F-4309-846F-C146FF4C39B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655662" y="6248436"/>
            <a:ext cx="6438095" cy="580952"/>
          </a:xfrm>
          <a:prstGeom prst="rect">
            <a:avLst/>
          </a:prstGeom>
        </p:spPr>
      </p:pic>
    </p:spTree>
    <p:extLst>
      <p:ext uri="{BB962C8B-B14F-4D97-AF65-F5344CB8AC3E}">
        <p14:creationId xmlns:p14="http://schemas.microsoft.com/office/powerpoint/2010/main" val="3534960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F8130-6679-4C8F-8D6F-45BF2F96C9C3}"/>
              </a:ext>
            </a:extLst>
          </p:cNvPr>
          <p:cNvSpPr>
            <a:spLocks noGrp="1"/>
          </p:cNvSpPr>
          <p:nvPr>
            <p:ph type="title"/>
          </p:nvPr>
        </p:nvSpPr>
        <p:spPr/>
        <p:txBody>
          <a:bodyPr>
            <a:normAutofit/>
          </a:bodyPr>
          <a:lstStyle/>
          <a:p>
            <a:pPr algn="ctr"/>
            <a:r>
              <a:rPr lang="en-GB" sz="3600" b="1" dirty="0">
                <a:solidFill>
                  <a:schemeClr val="tx2"/>
                </a:solidFill>
                <a:latin typeface="Arial" panose="020B0604020202020204" pitchFamily="34" charset="0"/>
                <a:cs typeface="Arial" panose="020B0604020202020204" pitchFamily="34" charset="0"/>
              </a:rPr>
              <a:t>Definition of Deprivation of Liberty</a:t>
            </a:r>
          </a:p>
        </p:txBody>
      </p:sp>
      <p:sp>
        <p:nvSpPr>
          <p:cNvPr id="3" name="Content Placeholder 2">
            <a:extLst>
              <a:ext uri="{FF2B5EF4-FFF2-40B4-BE49-F238E27FC236}">
                <a16:creationId xmlns:a16="http://schemas.microsoft.com/office/drawing/2014/main" id="{05E417FA-6887-423F-9BA8-6E673F183048}"/>
              </a:ext>
            </a:extLst>
          </p:cNvPr>
          <p:cNvSpPr>
            <a:spLocks noGrp="1"/>
          </p:cNvSpPr>
          <p:nvPr>
            <p:ph idx="1"/>
          </p:nvPr>
        </p:nvSpPr>
        <p:spPr/>
        <p:txBody>
          <a:bodyPr>
            <a:normAutofit/>
          </a:bodyPr>
          <a:lstStyle/>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The Acid Test (Supreme Court decision “Cheshire West”</a:t>
            </a:r>
            <a:r>
              <a:rPr lang="en-GB" sz="1600" b="0" i="0" u="none" strike="noStrike" dirty="0">
                <a:solidFill>
                  <a:srgbClr val="50370A"/>
                </a:solidFill>
                <a:effectLst/>
                <a:latin typeface="Roboto" panose="02000000000000000000" pitchFamily="2" charset="0"/>
                <a:hlinkClick r:id="rId3"/>
              </a:rPr>
              <a:t> </a:t>
            </a:r>
            <a:r>
              <a:rPr lang="en-GB" sz="1800" b="0" i="0" u="none" strike="noStrike" dirty="0">
                <a:solidFill>
                  <a:srgbClr val="50370A"/>
                </a:solidFill>
                <a:effectLst/>
                <a:latin typeface="Roboto" panose="02000000000000000000" pitchFamily="2" charset="0"/>
                <a:hlinkClick r:id="rId3"/>
              </a:rPr>
              <a:t>[2014] UKSC 19</a:t>
            </a:r>
            <a:r>
              <a:rPr lang="en-GB" sz="18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a:t>
            </a:r>
          </a:p>
          <a:p>
            <a:endParaRPr lang="en-GB" sz="2400" dirty="0">
              <a:latin typeface="Arial" panose="020B0604020202020204" pitchFamily="34" charset="0"/>
              <a:cs typeface="Arial" panose="020B0604020202020204" pitchFamily="34" charset="0"/>
            </a:endParaRPr>
          </a:p>
          <a:p>
            <a:r>
              <a:rPr lang="en-GB" sz="2400" b="0" i="0" dirty="0">
                <a:solidFill>
                  <a:srgbClr val="222222"/>
                </a:solidFill>
                <a:effectLst/>
                <a:latin typeface="Arial" panose="020B0604020202020204" pitchFamily="34" charset="0"/>
                <a:cs typeface="Arial" panose="020B0604020202020204" pitchFamily="34" charset="0"/>
              </a:rPr>
              <a:t>a person must be under continuous supervision and control and not free to leave to be objectively deprived of their liberty</a:t>
            </a:r>
          </a:p>
          <a:p>
            <a:endParaRPr lang="en-GB" sz="2400" dirty="0">
              <a:solidFill>
                <a:srgbClr val="222222"/>
              </a:solidFill>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24D4F97-6B9D-4D40-91D6-9DD021EF2D8A}"/>
              </a:ext>
            </a:extLst>
          </p:cNvPr>
          <p:cNvSpPr>
            <a:spLocks noGrp="1"/>
          </p:cNvSpPr>
          <p:nvPr>
            <p:ph type="sldNum" sz="quarter" idx="12"/>
          </p:nvPr>
        </p:nvSpPr>
        <p:spPr/>
        <p:txBody>
          <a:bodyPr/>
          <a:lstStyle/>
          <a:p>
            <a:fld id="{3C297447-36EB-4E4A-850A-696CDA2DC29A}" type="slidenum">
              <a:rPr lang="en-GB" smtClean="0"/>
              <a:t>20</a:t>
            </a:fld>
            <a:endParaRPr lang="en-GB"/>
          </a:p>
        </p:txBody>
      </p:sp>
      <p:pic>
        <p:nvPicPr>
          <p:cNvPr id="5" name="Picture 4">
            <a:extLst>
              <a:ext uri="{FF2B5EF4-FFF2-40B4-BE49-F238E27FC236}">
                <a16:creationId xmlns:a16="http://schemas.microsoft.com/office/drawing/2014/main" id="{33D237C2-6184-4D14-BB48-8F79EE9BCA3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505852" y="6140523"/>
            <a:ext cx="6438095" cy="580952"/>
          </a:xfrm>
          <a:prstGeom prst="rect">
            <a:avLst/>
          </a:prstGeom>
        </p:spPr>
      </p:pic>
    </p:spTree>
    <p:extLst>
      <p:ext uri="{BB962C8B-B14F-4D97-AF65-F5344CB8AC3E}">
        <p14:creationId xmlns:p14="http://schemas.microsoft.com/office/powerpoint/2010/main" val="40455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9CEC9-1A88-468A-85B1-AF4C3B6EAB42}"/>
              </a:ext>
            </a:extLst>
          </p:cNvPr>
          <p:cNvSpPr>
            <a:spLocks noGrp="1"/>
          </p:cNvSpPr>
          <p:nvPr>
            <p:ph type="title"/>
          </p:nvPr>
        </p:nvSpPr>
        <p:spPr/>
        <p:txBody>
          <a:bodyPr>
            <a:normAutofit/>
          </a:bodyPr>
          <a:lstStyle/>
          <a:p>
            <a:pPr algn="ctr"/>
            <a:r>
              <a:rPr lang="en-GB" sz="3600" dirty="0">
                <a:latin typeface="Arial" panose="020B0604020202020204" pitchFamily="34" charset="0"/>
                <a:cs typeface="Arial" panose="020B0604020202020204" pitchFamily="34" charset="0"/>
              </a:rPr>
              <a:t>FREEDOM TO LEAVE</a:t>
            </a:r>
          </a:p>
        </p:txBody>
      </p:sp>
      <p:sp>
        <p:nvSpPr>
          <p:cNvPr id="3" name="Content Placeholder 2">
            <a:extLst>
              <a:ext uri="{FF2B5EF4-FFF2-40B4-BE49-F238E27FC236}">
                <a16:creationId xmlns:a16="http://schemas.microsoft.com/office/drawing/2014/main" id="{098E1830-825E-4207-BDFE-F4DA41F73B6C}"/>
              </a:ext>
            </a:extLst>
          </p:cNvPr>
          <p:cNvSpPr>
            <a:spLocks noGrp="1"/>
          </p:cNvSpPr>
          <p:nvPr>
            <p:ph idx="1"/>
          </p:nvPr>
        </p:nvSpPr>
        <p:spPr/>
        <p:txBody>
          <a:bodyPr/>
          <a:lstStyle/>
          <a:p>
            <a:pPr marL="0" indent="0">
              <a:buNone/>
            </a:pPr>
            <a:endParaRPr lang="en-GB" dirty="0"/>
          </a:p>
          <a:p>
            <a:pPr marL="0" indent="0">
              <a:buNone/>
            </a:pPr>
            <a:r>
              <a:rPr lang="en-GB" sz="2400" b="0" i="0" dirty="0">
                <a:solidFill>
                  <a:srgbClr val="222222"/>
                </a:solidFill>
                <a:effectLst/>
                <a:latin typeface="Arial" panose="020B0604020202020204" pitchFamily="34" charset="0"/>
                <a:cs typeface="Arial" panose="020B0604020202020204" pitchFamily="34" charset="0"/>
              </a:rPr>
              <a:t>freedom to leave means freedom to leave permanently, in the sense of being able to live with whomever the person chooses. </a:t>
            </a:r>
          </a:p>
          <a:p>
            <a:pPr marL="0" indent="0">
              <a:buNone/>
            </a:pPr>
            <a:endParaRPr lang="en-GB" sz="2400" b="0" i="0" dirty="0">
              <a:solidFill>
                <a:srgbClr val="222222"/>
              </a:solidFill>
              <a:effectLst/>
              <a:latin typeface="Arial" panose="020B0604020202020204" pitchFamily="34" charset="0"/>
              <a:cs typeface="Arial" panose="020B0604020202020204" pitchFamily="34" charset="0"/>
            </a:endParaRPr>
          </a:p>
          <a:p>
            <a:pPr marL="0" indent="0">
              <a:buNone/>
            </a:pPr>
            <a:r>
              <a:rPr lang="en-GB" sz="2400" b="0" i="0" dirty="0">
                <a:solidFill>
                  <a:srgbClr val="222222"/>
                </a:solidFill>
                <a:effectLst/>
                <a:latin typeface="Arial" panose="020B0604020202020204" pitchFamily="34" charset="0"/>
                <a:cs typeface="Arial" panose="020B0604020202020204" pitchFamily="34" charset="0"/>
              </a:rPr>
              <a:t>This may need to be adjusted in cases not involving living arrangements, such as education and transport arrangements, to consider whether the person can refuse this altogether (12.15-12.19).</a:t>
            </a:r>
            <a:endParaRPr lang="en-GB"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26867F6-D624-491A-B9A2-A5A4E54C5752}"/>
              </a:ext>
            </a:extLst>
          </p:cNvPr>
          <p:cNvSpPr>
            <a:spLocks noGrp="1"/>
          </p:cNvSpPr>
          <p:nvPr>
            <p:ph type="sldNum" sz="quarter" idx="12"/>
          </p:nvPr>
        </p:nvSpPr>
        <p:spPr/>
        <p:txBody>
          <a:bodyPr/>
          <a:lstStyle/>
          <a:p>
            <a:fld id="{3C297447-36EB-4E4A-850A-696CDA2DC29A}" type="slidenum">
              <a:rPr lang="en-GB" smtClean="0"/>
              <a:t>21</a:t>
            </a:fld>
            <a:endParaRPr lang="en-GB"/>
          </a:p>
        </p:txBody>
      </p:sp>
      <p:pic>
        <p:nvPicPr>
          <p:cNvPr id="5" name="Picture 4">
            <a:extLst>
              <a:ext uri="{FF2B5EF4-FFF2-40B4-BE49-F238E27FC236}">
                <a16:creationId xmlns:a16="http://schemas.microsoft.com/office/drawing/2014/main" id="{2887391C-3826-4E6F-846A-23DE9C65691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477277" y="6065874"/>
            <a:ext cx="6438095" cy="580952"/>
          </a:xfrm>
          <a:prstGeom prst="rect">
            <a:avLst/>
          </a:prstGeom>
        </p:spPr>
      </p:pic>
    </p:spTree>
    <p:extLst>
      <p:ext uri="{BB962C8B-B14F-4D97-AF65-F5344CB8AC3E}">
        <p14:creationId xmlns:p14="http://schemas.microsoft.com/office/powerpoint/2010/main" val="140325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496EB-CE5D-44CF-9766-70706C3230DB}"/>
              </a:ext>
            </a:extLst>
          </p:cNvPr>
          <p:cNvSpPr>
            <a:spLocks noGrp="1"/>
          </p:cNvSpPr>
          <p:nvPr>
            <p:ph type="title"/>
          </p:nvPr>
        </p:nvSpPr>
        <p:spPr>
          <a:xfrm>
            <a:off x="838200" y="365126"/>
            <a:ext cx="10515600" cy="1079362"/>
          </a:xfrm>
        </p:spPr>
        <p:txBody>
          <a:bodyPr>
            <a:normAutofit/>
          </a:bodyPr>
          <a:lstStyle/>
          <a:p>
            <a:pPr algn="ctr"/>
            <a:r>
              <a:rPr lang="en-GB" sz="3600" dirty="0">
                <a:latin typeface="Arial" panose="020B0604020202020204" pitchFamily="34" charset="0"/>
                <a:cs typeface="Arial" panose="020B0604020202020204" pitchFamily="34" charset="0"/>
              </a:rPr>
              <a:t>CONTINUOUS SUPERVISION &amp; CONTROL </a:t>
            </a:r>
          </a:p>
        </p:txBody>
      </p:sp>
      <p:sp>
        <p:nvSpPr>
          <p:cNvPr id="3" name="Content Placeholder 2">
            <a:extLst>
              <a:ext uri="{FF2B5EF4-FFF2-40B4-BE49-F238E27FC236}">
                <a16:creationId xmlns:a16="http://schemas.microsoft.com/office/drawing/2014/main" id="{25B495EE-FB41-4154-AB3E-14E5BB1056C4}"/>
              </a:ext>
            </a:extLst>
          </p:cNvPr>
          <p:cNvSpPr>
            <a:spLocks noGrp="1"/>
          </p:cNvSpPr>
          <p:nvPr>
            <p:ph idx="1"/>
          </p:nvPr>
        </p:nvSpPr>
        <p:spPr>
          <a:xfrm>
            <a:off x="596348" y="1444488"/>
            <a:ext cx="11264348" cy="5413512"/>
          </a:xfrm>
        </p:spPr>
        <p:txBody>
          <a:bodyPr>
            <a:normAutofit fontScale="47500" lnSpcReduction="20000"/>
          </a:bodyPr>
          <a:lstStyle/>
          <a:p>
            <a:pPr algn="l" fontAlgn="base">
              <a:lnSpc>
                <a:spcPct val="170000"/>
              </a:lnSpc>
            </a:pPr>
            <a:r>
              <a:rPr lang="en-GB" sz="4500" b="0" dirty="0">
                <a:solidFill>
                  <a:srgbClr val="222222"/>
                </a:solidFill>
                <a:effectLst/>
                <a:latin typeface="Arial" panose="020B0604020202020204" pitchFamily="34" charset="0"/>
                <a:cs typeface="Arial" panose="020B0604020202020204" pitchFamily="34" charset="0"/>
              </a:rPr>
              <a:t>Supervision is defined as the “‘monitoring’ or ‘observation’ of the person in order to keep them safe or protect them from harm”.  One way to determine whether the person is subject to continuous supervision is to ask whether there is a plan which means that it is known at all times where the person is and what they are doing, and someone would intervene to protect the person if they were at risk of harm (12.21-12.30).</a:t>
            </a:r>
          </a:p>
          <a:p>
            <a:pPr algn="l" fontAlgn="base"/>
            <a:endParaRPr lang="en-GB" sz="4500" b="0" dirty="0">
              <a:solidFill>
                <a:srgbClr val="222222"/>
              </a:solidFill>
              <a:effectLst/>
              <a:latin typeface="Arial" panose="020B0604020202020204" pitchFamily="34" charset="0"/>
              <a:cs typeface="Arial" panose="020B0604020202020204" pitchFamily="34" charset="0"/>
            </a:endParaRPr>
          </a:p>
          <a:p>
            <a:pPr marL="0" indent="0" algn="l">
              <a:buNone/>
            </a:pPr>
            <a:r>
              <a:rPr lang="en-GB" sz="4500" b="0" i="0" u="none" strike="noStrike" baseline="0" dirty="0">
                <a:latin typeface="Arial" panose="020B0604020202020204" pitchFamily="34" charset="0"/>
                <a:cs typeface="Arial" panose="020B0604020202020204" pitchFamily="34" charset="0"/>
              </a:rPr>
              <a:t>In a care home the following may be relevant:</a:t>
            </a:r>
          </a:p>
          <a:p>
            <a:pPr algn="l"/>
            <a:r>
              <a:rPr lang="en-GB" sz="4500" b="0" i="0" u="none" strike="noStrike" baseline="0" dirty="0">
                <a:latin typeface="Arial" panose="020B0604020202020204" pitchFamily="34" charset="0"/>
                <a:cs typeface="Arial" panose="020B0604020202020204" pitchFamily="34" charset="0"/>
              </a:rPr>
              <a:t>Does the person have time alone in their room whenever they</a:t>
            </a:r>
            <a:r>
              <a:rPr lang="en-GB" sz="4500" b="0" i="0" u="none" strike="noStrike" dirty="0">
                <a:latin typeface="Arial" panose="020B0604020202020204" pitchFamily="34" charset="0"/>
                <a:cs typeface="Arial" panose="020B0604020202020204" pitchFamily="34" charset="0"/>
              </a:rPr>
              <a:t> </a:t>
            </a:r>
            <a:r>
              <a:rPr lang="en-GB" sz="4500" b="0" i="0" u="none" strike="noStrike" baseline="0" dirty="0">
                <a:latin typeface="Arial" panose="020B0604020202020204" pitchFamily="34" charset="0"/>
                <a:cs typeface="Arial" panose="020B0604020202020204" pitchFamily="34" charset="0"/>
              </a:rPr>
              <a:t>want?</a:t>
            </a:r>
          </a:p>
          <a:p>
            <a:pPr algn="l"/>
            <a:r>
              <a:rPr lang="en-GB" sz="4500" b="0" i="0" u="none" strike="noStrike" baseline="0" dirty="0">
                <a:latin typeface="Arial" panose="020B0604020202020204" pitchFamily="34" charset="0"/>
                <a:cs typeface="Arial" panose="020B0604020202020204" pitchFamily="34" charset="0"/>
              </a:rPr>
              <a:t>Are they free to make choices about actions or activities?</a:t>
            </a:r>
          </a:p>
          <a:p>
            <a:pPr algn="l"/>
            <a:r>
              <a:rPr lang="en-GB" sz="4500" b="0" i="0" u="none" strike="noStrike" baseline="0" dirty="0">
                <a:latin typeface="Arial" panose="020B0604020202020204" pitchFamily="34" charset="0"/>
                <a:cs typeface="Arial" panose="020B0604020202020204" pitchFamily="34" charset="0"/>
              </a:rPr>
              <a:t>Is the person temporarily locked in their room?</a:t>
            </a:r>
          </a:p>
          <a:p>
            <a:pPr algn="l"/>
            <a:r>
              <a:rPr lang="en-GB" sz="4500" b="0" i="0" u="none" strike="noStrike" baseline="0" dirty="0">
                <a:latin typeface="Arial" panose="020B0604020202020204" pitchFamily="34" charset="0"/>
                <a:cs typeface="Arial" panose="020B0604020202020204" pitchFamily="34" charset="0"/>
              </a:rPr>
              <a:t>Is the person subject to being checked frequently (at least once every half an hour)?</a:t>
            </a:r>
            <a:endParaRPr lang="en-GB" sz="4500" b="0" dirty="0">
              <a:solidFill>
                <a:srgbClr val="222222"/>
              </a:solidFill>
              <a:effectLst/>
              <a:latin typeface="Arial" panose="020B0604020202020204" pitchFamily="34" charset="0"/>
              <a:cs typeface="Arial" panose="020B0604020202020204" pitchFamily="34" charset="0"/>
            </a:endParaRPr>
          </a:p>
          <a:p>
            <a:pPr algn="l" fontAlgn="base"/>
            <a:endParaRPr lang="en-GB" sz="2200" b="0" dirty="0">
              <a:solidFill>
                <a:srgbClr val="222222"/>
              </a:solidFill>
              <a:effectLst/>
              <a:latin typeface="Arial" panose="020B0604020202020204" pitchFamily="34" charset="0"/>
              <a:cs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6529C1F9-1700-4E4C-9D4D-17A220D3F9A4}"/>
              </a:ext>
            </a:extLst>
          </p:cNvPr>
          <p:cNvSpPr>
            <a:spLocks noGrp="1"/>
          </p:cNvSpPr>
          <p:nvPr>
            <p:ph type="sldNum" sz="quarter" idx="12"/>
          </p:nvPr>
        </p:nvSpPr>
        <p:spPr/>
        <p:txBody>
          <a:bodyPr/>
          <a:lstStyle/>
          <a:p>
            <a:fld id="{3C297447-36EB-4E4A-850A-696CDA2DC29A}" type="slidenum">
              <a:rPr lang="en-GB" smtClean="0"/>
              <a:t>22</a:t>
            </a:fld>
            <a:endParaRPr lang="en-GB"/>
          </a:p>
        </p:txBody>
      </p:sp>
      <p:pic>
        <p:nvPicPr>
          <p:cNvPr id="5" name="Picture 4">
            <a:extLst>
              <a:ext uri="{FF2B5EF4-FFF2-40B4-BE49-F238E27FC236}">
                <a16:creationId xmlns:a16="http://schemas.microsoft.com/office/drawing/2014/main" id="{BFCC7B49-E22B-4C97-90B1-11F089591CF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422601" y="6054835"/>
            <a:ext cx="6438095" cy="580952"/>
          </a:xfrm>
          <a:prstGeom prst="rect">
            <a:avLst/>
          </a:prstGeom>
        </p:spPr>
      </p:pic>
    </p:spTree>
    <p:extLst>
      <p:ext uri="{BB962C8B-B14F-4D97-AF65-F5344CB8AC3E}">
        <p14:creationId xmlns:p14="http://schemas.microsoft.com/office/powerpoint/2010/main" val="122250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78CA7-1C69-4925-BB86-96735C2184F6}"/>
              </a:ext>
            </a:extLst>
          </p:cNvPr>
          <p:cNvSpPr>
            <a:spLocks noGrp="1"/>
          </p:cNvSpPr>
          <p:nvPr>
            <p:ph type="title"/>
          </p:nvPr>
        </p:nvSpPr>
        <p:spPr/>
        <p:txBody>
          <a:bodyPr>
            <a:normAutofit/>
          </a:bodyPr>
          <a:lstStyle/>
          <a:p>
            <a:pPr algn="ctr"/>
            <a:r>
              <a:rPr kumimoji="0" lang="en-GB" sz="3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CONTINUOUS SUPERVISION &amp; CONTROL </a:t>
            </a:r>
            <a:endParaRPr lang="en-GB" sz="3600" dirty="0"/>
          </a:p>
        </p:txBody>
      </p:sp>
      <p:sp>
        <p:nvSpPr>
          <p:cNvPr id="3" name="Content Placeholder 2">
            <a:extLst>
              <a:ext uri="{FF2B5EF4-FFF2-40B4-BE49-F238E27FC236}">
                <a16:creationId xmlns:a16="http://schemas.microsoft.com/office/drawing/2014/main" id="{8191E61E-ADA2-4C71-8A46-A79E2DBF0BF7}"/>
              </a:ext>
            </a:extLst>
          </p:cNvPr>
          <p:cNvSpPr>
            <a:spLocks noGrp="1"/>
          </p:cNvSpPr>
          <p:nvPr>
            <p:ph idx="1"/>
          </p:nvPr>
        </p:nvSpPr>
        <p:spPr>
          <a:xfrm>
            <a:off x="838200" y="1537253"/>
            <a:ext cx="10515600" cy="4501598"/>
          </a:xfrm>
        </p:spPr>
        <p:txBody>
          <a:bodyPr>
            <a:normAutofit fontScale="92500"/>
          </a:bodyPr>
          <a:lstStyle/>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222222"/>
                </a:solidFill>
                <a:effectLst/>
                <a:uLnTx/>
                <a:uFillTx/>
                <a:latin typeface="Arial" panose="020B0604020202020204" pitchFamily="34" charset="0"/>
                <a:cs typeface="Arial" panose="020B0604020202020204" pitchFamily="34" charset="0"/>
              </a:rPr>
              <a:t>Control is defined as another person, whether a family member, professional or other, making decisions of importance in a person’s life, including on residence, daily activities, contact with others and care and treatment. </a:t>
            </a: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222222"/>
                </a:solidFill>
                <a:effectLst/>
                <a:uLnTx/>
                <a:uFillTx/>
                <a:latin typeface="Arial" panose="020B0604020202020204" pitchFamily="34" charset="0"/>
                <a:cs typeface="Arial" panose="020B0604020202020204" pitchFamily="34" charset="0"/>
              </a:rPr>
              <a:t>The person may not be under constant control if they are free to make their own choices or if support is being provided to facilitate them doing what they want (12.31-12.38)</a:t>
            </a: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222222"/>
              </a:solidFill>
              <a:effectLst/>
              <a:uLnTx/>
              <a:uFillTx/>
              <a:latin typeface="Arial" panose="020B0604020202020204" pitchFamily="34" charset="0"/>
              <a:cs typeface="Arial" panose="020B0604020202020204" pitchFamily="34" charset="0"/>
            </a:endParaRPr>
          </a:p>
          <a:p>
            <a:pPr algn="l"/>
            <a:r>
              <a:rPr lang="en-GB" sz="2400" b="0" i="0" u="none" strike="noStrike" baseline="0" dirty="0">
                <a:latin typeface="Arial" panose="020B0604020202020204" pitchFamily="34" charset="0"/>
                <a:cs typeface="Arial" panose="020B0604020202020204" pitchFamily="34" charset="0"/>
              </a:rPr>
              <a:t>As a general rule, measures applicable to all residents &amp; intended to facilitate the proper management of the premises are not control</a:t>
            </a:r>
          </a:p>
          <a:p>
            <a:pPr algn="l"/>
            <a:endParaRPr lang="en-GB" sz="2400" b="0" i="0" u="none" strike="noStrike" baseline="0" dirty="0">
              <a:latin typeface="Arial" panose="020B0604020202020204" pitchFamily="34" charset="0"/>
              <a:cs typeface="Arial" panose="020B0604020202020204" pitchFamily="34" charset="0"/>
            </a:endParaRPr>
          </a:p>
          <a:p>
            <a:pPr algn="l"/>
            <a:r>
              <a:rPr lang="en-GB" sz="2400" b="0" i="0" u="none" strike="noStrike" baseline="0" dirty="0">
                <a:latin typeface="Arial" panose="020B0604020202020204" pitchFamily="34" charset="0"/>
                <a:cs typeface="Arial" panose="020B0604020202020204" pitchFamily="34" charset="0"/>
              </a:rPr>
              <a:t>Person may not be under constant control if a carer does not allow them to leave for their own safety, e.g. if drowsy after medication</a:t>
            </a:r>
            <a:endParaRPr kumimoji="0" lang="en-GB" sz="2400" b="0" i="0" u="none" strike="noStrike" kern="1200" cap="none" spc="0" normalizeH="0" baseline="0" noProof="0" dirty="0">
              <a:ln>
                <a:noFill/>
              </a:ln>
              <a:solidFill>
                <a:srgbClr val="222222"/>
              </a:solidFill>
              <a:effectLst/>
              <a:uLnTx/>
              <a:uFillTx/>
              <a:latin typeface="Arial" panose="020B0604020202020204" pitchFamily="34" charset="0"/>
              <a:cs typeface="Arial" panose="020B0604020202020204" pitchFamily="34" charset="0"/>
            </a:endParaRP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endParaRPr lang="en-GB" sz="2400" dirty="0">
              <a:solidFill>
                <a:srgbClr val="222222"/>
              </a:solidFill>
              <a:latin typeface="Arial" panose="020B0604020202020204" pitchFamily="34" charset="0"/>
              <a:cs typeface="Arial" panose="020B0604020202020204" pitchFamily="34" charset="0"/>
            </a:endParaRP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endParaRP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09D72116-E2D2-4D57-94A2-C7D42E6D5E7B}"/>
              </a:ext>
            </a:extLst>
          </p:cNvPr>
          <p:cNvSpPr>
            <a:spLocks noGrp="1"/>
          </p:cNvSpPr>
          <p:nvPr>
            <p:ph type="sldNum" sz="quarter" idx="12"/>
          </p:nvPr>
        </p:nvSpPr>
        <p:spPr/>
        <p:txBody>
          <a:bodyPr/>
          <a:lstStyle/>
          <a:p>
            <a:fld id="{3C297447-36EB-4E4A-850A-696CDA2DC29A}" type="slidenum">
              <a:rPr lang="en-GB" smtClean="0"/>
              <a:t>23</a:t>
            </a:fld>
            <a:endParaRPr lang="en-GB" dirty="0"/>
          </a:p>
        </p:txBody>
      </p:sp>
      <p:pic>
        <p:nvPicPr>
          <p:cNvPr id="5" name="Picture 4">
            <a:extLst>
              <a:ext uri="{FF2B5EF4-FFF2-40B4-BE49-F238E27FC236}">
                <a16:creationId xmlns:a16="http://schemas.microsoft.com/office/drawing/2014/main" id="{2C4913C1-2FC7-495F-ABA9-3C53F4A5203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524902" y="6140523"/>
            <a:ext cx="6438095" cy="580952"/>
          </a:xfrm>
          <a:prstGeom prst="rect">
            <a:avLst/>
          </a:prstGeom>
        </p:spPr>
      </p:pic>
    </p:spTree>
    <p:extLst>
      <p:ext uri="{BB962C8B-B14F-4D97-AF65-F5344CB8AC3E}">
        <p14:creationId xmlns:p14="http://schemas.microsoft.com/office/powerpoint/2010/main" val="243135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2DB3B-A7B0-4CAA-B333-B0551CA18AFA}"/>
              </a:ext>
            </a:extLst>
          </p:cNvPr>
          <p:cNvSpPr>
            <a:spLocks noGrp="1"/>
          </p:cNvSpPr>
          <p:nvPr>
            <p:ph type="title"/>
          </p:nvPr>
        </p:nvSpPr>
        <p:spPr/>
        <p:txBody>
          <a:bodyPr>
            <a:normAutofit/>
          </a:bodyPr>
          <a:lstStyle/>
          <a:p>
            <a:pPr algn="ctr"/>
            <a:r>
              <a:rPr lang="en-GB" sz="4000" b="1" dirty="0">
                <a:solidFill>
                  <a:schemeClr val="tx2"/>
                </a:solidFill>
                <a:latin typeface="Arial" panose="020B0604020202020204" pitchFamily="34" charset="0"/>
                <a:cs typeface="Arial" panose="020B0604020202020204" pitchFamily="34" charset="0"/>
              </a:rPr>
              <a:t>Scenarios from the Draft Code of Practice</a:t>
            </a:r>
          </a:p>
        </p:txBody>
      </p:sp>
      <p:sp>
        <p:nvSpPr>
          <p:cNvPr id="3" name="Content Placeholder 2">
            <a:extLst>
              <a:ext uri="{FF2B5EF4-FFF2-40B4-BE49-F238E27FC236}">
                <a16:creationId xmlns:a16="http://schemas.microsoft.com/office/drawing/2014/main" id="{052978DD-CA11-4AD4-B05F-BEE533C86262}"/>
              </a:ext>
            </a:extLst>
          </p:cNvPr>
          <p:cNvSpPr>
            <a:spLocks noGrp="1"/>
          </p:cNvSpPr>
          <p:nvPr>
            <p:ph idx="1"/>
          </p:nvPr>
        </p:nvSpPr>
        <p:spPr/>
        <p:txBody>
          <a:bodyPr>
            <a:normAutofit fontScale="92500" lnSpcReduction="10000"/>
          </a:bodyPr>
          <a:lstStyle/>
          <a:p>
            <a:pPr marL="0" indent="0">
              <a:buNone/>
            </a:pPr>
            <a:r>
              <a:rPr lang="en-GB" dirty="0"/>
              <a:t>Jennifer is in her 80s and lives in a care home. She is in the early stages of dementia. Whilst in the care home, she can freely come and go from communal areas and into her room. The care home has staff that conduct a routine check of all the areas, but there is not a member of staff present at all times. The care home has a large garden which Jennifer can use freely, although it has an alarm which is triggered if a resident tries to leave the premises. Jennifer usually goes out once a week with a family member when they visit (without permission from staff) and sometimes on excursions organised by the care home. </a:t>
            </a:r>
          </a:p>
          <a:p>
            <a:pPr marL="0" indent="0">
              <a:buNone/>
            </a:pPr>
            <a:r>
              <a:rPr lang="en-GB" dirty="0"/>
              <a:t>Conclusion: This in itself is not a deprivation of liberty: the LPS do not apply. There is some supervision as would be expected in a care home, but it is not continuous in either the communal areas or in her private room. She is also able to leave temporarily. p264</a:t>
            </a:r>
          </a:p>
        </p:txBody>
      </p:sp>
      <p:sp>
        <p:nvSpPr>
          <p:cNvPr id="4" name="Slide Number Placeholder 3">
            <a:extLst>
              <a:ext uri="{FF2B5EF4-FFF2-40B4-BE49-F238E27FC236}">
                <a16:creationId xmlns:a16="http://schemas.microsoft.com/office/drawing/2014/main" id="{D20F2A63-3B4E-48F0-9898-C8FB32F84987}"/>
              </a:ext>
            </a:extLst>
          </p:cNvPr>
          <p:cNvSpPr>
            <a:spLocks noGrp="1"/>
          </p:cNvSpPr>
          <p:nvPr>
            <p:ph type="sldNum" sz="quarter" idx="12"/>
          </p:nvPr>
        </p:nvSpPr>
        <p:spPr/>
        <p:txBody>
          <a:bodyPr/>
          <a:lstStyle/>
          <a:p>
            <a:fld id="{3C297447-36EB-4E4A-850A-696CDA2DC29A}" type="slidenum">
              <a:rPr lang="en-GB" smtClean="0"/>
              <a:t>24</a:t>
            </a:fld>
            <a:endParaRPr lang="en-GB"/>
          </a:p>
        </p:txBody>
      </p:sp>
    </p:spTree>
    <p:extLst>
      <p:ext uri="{BB962C8B-B14F-4D97-AF65-F5344CB8AC3E}">
        <p14:creationId xmlns:p14="http://schemas.microsoft.com/office/powerpoint/2010/main" val="4080518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1B3D5-B536-4891-AADC-68BF2C84F3A1}"/>
              </a:ext>
            </a:extLst>
          </p:cNvPr>
          <p:cNvSpPr>
            <a:spLocks noGrp="1"/>
          </p:cNvSpPr>
          <p:nvPr>
            <p:ph type="title"/>
          </p:nvPr>
        </p:nvSpPr>
        <p:spPr/>
        <p:txBody>
          <a:bodyPr/>
          <a:lstStyle/>
          <a:p>
            <a:r>
              <a:rPr kumimoji="0" lang="en-GB" sz="4000" b="1" i="0" u="none" strike="noStrike" kern="1200" cap="none" spc="0" normalizeH="0" baseline="0" noProof="0" dirty="0">
                <a:ln>
                  <a:noFill/>
                </a:ln>
                <a:solidFill>
                  <a:srgbClr val="44546A"/>
                </a:solidFill>
                <a:effectLst/>
                <a:uLnTx/>
                <a:uFillTx/>
                <a:latin typeface="Arial" panose="020B0604020202020204" pitchFamily="34" charset="0"/>
                <a:ea typeface="+mj-ea"/>
                <a:cs typeface="Arial" panose="020B0604020202020204" pitchFamily="34" charset="0"/>
              </a:rPr>
              <a:t>Scenarios from the Draft Code of Practice</a:t>
            </a:r>
            <a:endParaRPr lang="en-GB" dirty="0"/>
          </a:p>
        </p:txBody>
      </p:sp>
      <p:sp>
        <p:nvSpPr>
          <p:cNvPr id="3" name="Content Placeholder 2">
            <a:extLst>
              <a:ext uri="{FF2B5EF4-FFF2-40B4-BE49-F238E27FC236}">
                <a16:creationId xmlns:a16="http://schemas.microsoft.com/office/drawing/2014/main" id="{893C02FE-09F8-4BFE-8DE3-2D2719094358}"/>
              </a:ext>
            </a:extLst>
          </p:cNvPr>
          <p:cNvSpPr>
            <a:spLocks noGrp="1"/>
          </p:cNvSpPr>
          <p:nvPr>
            <p:ph idx="1"/>
          </p:nvPr>
        </p:nvSpPr>
        <p:spPr/>
        <p:txBody>
          <a:bodyPr>
            <a:normAutofit lnSpcReduction="10000"/>
          </a:bodyPr>
          <a:lstStyle/>
          <a:p>
            <a:pPr marL="0" indent="0">
              <a:buNone/>
            </a:pPr>
            <a:r>
              <a:rPr lang="en-GB" dirty="0"/>
              <a:t>Edward has severe dementia and has been placed by his local authority in a nursing home. He has nowhere else to live. Edward is on a locked ward and he is not allowed to leave without permission and one-to-one staff support. He spends most of his day in a communal day room where a member of the care staff is always present. He goes to his bedroom sometimes during the day and is in his room during the night. When he is in his bedroom, the care team check on him roughly every half an hour. </a:t>
            </a:r>
          </a:p>
          <a:p>
            <a:pPr marL="0" indent="0">
              <a:buNone/>
            </a:pPr>
            <a:r>
              <a:rPr lang="en-GB" dirty="0"/>
              <a:t>Conclusion: Edward is not free to leave, and subject to continuous supervision and control. The acid test is met and the LPS should be applied. p264</a:t>
            </a:r>
          </a:p>
        </p:txBody>
      </p:sp>
      <p:sp>
        <p:nvSpPr>
          <p:cNvPr id="4" name="Slide Number Placeholder 3">
            <a:extLst>
              <a:ext uri="{FF2B5EF4-FFF2-40B4-BE49-F238E27FC236}">
                <a16:creationId xmlns:a16="http://schemas.microsoft.com/office/drawing/2014/main" id="{9BBDB8E6-1ACE-4EEC-9C10-AD2806C1D200}"/>
              </a:ext>
            </a:extLst>
          </p:cNvPr>
          <p:cNvSpPr>
            <a:spLocks noGrp="1"/>
          </p:cNvSpPr>
          <p:nvPr>
            <p:ph type="sldNum" sz="quarter" idx="12"/>
          </p:nvPr>
        </p:nvSpPr>
        <p:spPr/>
        <p:txBody>
          <a:bodyPr/>
          <a:lstStyle/>
          <a:p>
            <a:fld id="{3C297447-36EB-4E4A-850A-696CDA2DC29A}" type="slidenum">
              <a:rPr lang="en-GB" smtClean="0"/>
              <a:t>25</a:t>
            </a:fld>
            <a:endParaRPr lang="en-GB"/>
          </a:p>
        </p:txBody>
      </p:sp>
    </p:spTree>
    <p:extLst>
      <p:ext uri="{BB962C8B-B14F-4D97-AF65-F5344CB8AC3E}">
        <p14:creationId xmlns:p14="http://schemas.microsoft.com/office/powerpoint/2010/main" val="2726523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785A6-D40B-4D38-A62C-03A45C0EC8BA}"/>
              </a:ext>
            </a:extLst>
          </p:cNvPr>
          <p:cNvSpPr>
            <a:spLocks noGrp="1"/>
          </p:cNvSpPr>
          <p:nvPr>
            <p:ph type="title"/>
          </p:nvPr>
        </p:nvSpPr>
        <p:spPr/>
        <p:txBody>
          <a:bodyPr/>
          <a:lstStyle/>
          <a:p>
            <a:pPr algn="ctr"/>
            <a:r>
              <a:rPr lang="en-GB" dirty="0"/>
              <a:t>Treatment for Physical Disorder</a:t>
            </a:r>
          </a:p>
        </p:txBody>
      </p:sp>
      <p:sp>
        <p:nvSpPr>
          <p:cNvPr id="3" name="Content Placeholder 2">
            <a:extLst>
              <a:ext uri="{FF2B5EF4-FFF2-40B4-BE49-F238E27FC236}">
                <a16:creationId xmlns:a16="http://schemas.microsoft.com/office/drawing/2014/main" id="{BAC653B0-FA4B-4A56-AE11-FE0F6CFBA0B6}"/>
              </a:ext>
            </a:extLst>
          </p:cNvPr>
          <p:cNvSpPr>
            <a:spLocks noGrp="1"/>
          </p:cNvSpPr>
          <p:nvPr>
            <p:ph idx="1"/>
          </p:nvPr>
        </p:nvSpPr>
        <p:spPr/>
        <p:txBody>
          <a:bodyPr>
            <a:normAutofit/>
          </a:bodyPr>
          <a:lstStyle/>
          <a:p>
            <a:pPr algn="l"/>
            <a:endParaRPr lang="en-GB" sz="2400" b="0" i="0" u="none" strike="noStrike" baseline="0" dirty="0">
              <a:latin typeface="Arial" panose="020B0604020202020204" pitchFamily="34" charset="0"/>
              <a:cs typeface="Arial" panose="020B0604020202020204" pitchFamily="34" charset="0"/>
            </a:endParaRPr>
          </a:p>
          <a:p>
            <a:pPr algn="l"/>
            <a:r>
              <a:rPr lang="en-GB" sz="2400" b="0" i="0" u="none" strike="noStrike" baseline="0" dirty="0">
                <a:latin typeface="Arial" panose="020B0604020202020204" pitchFamily="34" charset="0"/>
                <a:cs typeface="Arial" panose="020B0604020202020204" pitchFamily="34" charset="0"/>
              </a:rPr>
              <a:t>Deprivation of liberty will not arise if any medical treatment for a physical disorder is being provided which is materially the same as that provided to a person without a mental disorder (that is the case in any setting)</a:t>
            </a:r>
          </a:p>
          <a:p>
            <a:pPr algn="l"/>
            <a:r>
              <a:rPr lang="en-GB" sz="2400" dirty="0">
                <a:latin typeface="Arial" panose="020B0604020202020204" pitchFamily="34" charset="0"/>
                <a:cs typeface="Arial" panose="020B0604020202020204" pitchFamily="34" charset="0"/>
              </a:rPr>
              <a:t>the root cause of the loss of liberty is a physical condition &amp; not any restrictions imposed by the State</a:t>
            </a:r>
          </a:p>
          <a:p>
            <a:pPr algn="l"/>
            <a:r>
              <a:rPr lang="en-GB" sz="2400" dirty="0">
                <a:latin typeface="Arial" panose="020B0604020202020204" pitchFamily="34" charset="0"/>
                <a:cs typeface="Arial" panose="020B0604020202020204" pitchFamily="34" charset="0"/>
              </a:rPr>
              <a:t>should be applied to any form of medical treatment for physical health</a:t>
            </a:r>
          </a:p>
          <a:p>
            <a:pPr algn="l"/>
            <a:r>
              <a:rPr lang="en-GB" sz="2400" dirty="0">
                <a:latin typeface="Arial" panose="020B0604020202020204" pitchFamily="34" charset="0"/>
                <a:cs typeface="Arial" panose="020B0604020202020204" pitchFamily="34" charset="0"/>
              </a:rPr>
              <a:t>not limited to hospitals &amp; could include any setting where medical    treatment is being provided</a:t>
            </a:r>
          </a:p>
        </p:txBody>
      </p:sp>
      <p:sp>
        <p:nvSpPr>
          <p:cNvPr id="4" name="Slide Number Placeholder 3">
            <a:extLst>
              <a:ext uri="{FF2B5EF4-FFF2-40B4-BE49-F238E27FC236}">
                <a16:creationId xmlns:a16="http://schemas.microsoft.com/office/drawing/2014/main" id="{91C10890-9F7E-4E69-A954-023EE1FFB239}"/>
              </a:ext>
            </a:extLst>
          </p:cNvPr>
          <p:cNvSpPr>
            <a:spLocks noGrp="1"/>
          </p:cNvSpPr>
          <p:nvPr>
            <p:ph type="sldNum" sz="quarter" idx="12"/>
          </p:nvPr>
        </p:nvSpPr>
        <p:spPr/>
        <p:txBody>
          <a:bodyPr/>
          <a:lstStyle/>
          <a:p>
            <a:fld id="{3C297447-36EB-4E4A-850A-696CDA2DC29A}" type="slidenum">
              <a:rPr lang="en-GB" smtClean="0"/>
              <a:t>26</a:t>
            </a:fld>
            <a:endParaRPr lang="en-GB"/>
          </a:p>
        </p:txBody>
      </p:sp>
      <p:pic>
        <p:nvPicPr>
          <p:cNvPr id="5" name="Picture 4">
            <a:extLst>
              <a:ext uri="{FF2B5EF4-FFF2-40B4-BE49-F238E27FC236}">
                <a16:creationId xmlns:a16="http://schemas.microsoft.com/office/drawing/2014/main" id="{3565091A-120C-493C-99FF-99C9178359F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72527" y="6140523"/>
            <a:ext cx="6438095" cy="580952"/>
          </a:xfrm>
          <a:prstGeom prst="rect">
            <a:avLst/>
          </a:prstGeom>
        </p:spPr>
      </p:pic>
    </p:spTree>
    <p:extLst>
      <p:ext uri="{BB962C8B-B14F-4D97-AF65-F5344CB8AC3E}">
        <p14:creationId xmlns:p14="http://schemas.microsoft.com/office/powerpoint/2010/main" val="371670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25434-A60E-4CFD-9D92-03FD260A7D15}"/>
              </a:ext>
            </a:extLst>
          </p:cNvPr>
          <p:cNvSpPr>
            <a:spLocks noGrp="1"/>
          </p:cNvSpPr>
          <p:nvPr>
            <p:ph type="title"/>
          </p:nvPr>
        </p:nvSpPr>
        <p:spPr/>
        <p:txBody>
          <a:bodyPr/>
          <a:lstStyle/>
          <a:p>
            <a:pPr algn="ctr"/>
            <a:r>
              <a:rPr lang="en-GB" b="1" dirty="0">
                <a:solidFill>
                  <a:schemeClr val="tx2"/>
                </a:solidFill>
              </a:rPr>
              <a:t>Advance Consent</a:t>
            </a:r>
            <a:br>
              <a:rPr lang="en-GB" b="1" dirty="0">
                <a:solidFill>
                  <a:schemeClr val="tx2"/>
                </a:solidFill>
              </a:rPr>
            </a:br>
            <a:r>
              <a:rPr lang="en-GB" b="1" dirty="0">
                <a:solidFill>
                  <a:schemeClr val="tx2"/>
                </a:solidFill>
              </a:rPr>
              <a:t>(Chapter 11)</a:t>
            </a:r>
          </a:p>
        </p:txBody>
      </p:sp>
      <p:sp>
        <p:nvSpPr>
          <p:cNvPr id="3" name="Content Placeholder 2">
            <a:extLst>
              <a:ext uri="{FF2B5EF4-FFF2-40B4-BE49-F238E27FC236}">
                <a16:creationId xmlns:a16="http://schemas.microsoft.com/office/drawing/2014/main" id="{2FD3F6E3-42F0-48FE-8387-D8814B423CD0}"/>
              </a:ext>
            </a:extLst>
          </p:cNvPr>
          <p:cNvSpPr>
            <a:spLocks noGrp="1"/>
          </p:cNvSpPr>
          <p:nvPr>
            <p:ph idx="1"/>
          </p:nvPr>
        </p:nvSpPr>
        <p:spPr>
          <a:xfrm>
            <a:off x="838200" y="1590261"/>
            <a:ext cx="10515600" cy="4586702"/>
          </a:xfrm>
        </p:spPr>
        <p:txBody>
          <a:bodyPr>
            <a:normAutofit fontScale="92500"/>
          </a:bodyPr>
          <a:lstStyle/>
          <a:p>
            <a:endParaRPr lang="en-GB" dirty="0"/>
          </a:p>
          <a:p>
            <a:r>
              <a:rPr lang="en-GB" dirty="0"/>
              <a:t>A person with capacity can consent in advance to specific arrangements that would otherwise amount to a deprivation of liberty. This is often referred to as “advance consent” and will mean that the person is not being deprived of liberty if they subsequently lose capacity and those arrangements are implemented (12.55-12.68).</a:t>
            </a:r>
          </a:p>
          <a:p>
            <a:r>
              <a:rPr lang="en-GB" dirty="0"/>
              <a:t>Particularly appropriate for end-of-life-care but also informal admission to psychiatric hospital &amp; post-operative delirium</a:t>
            </a:r>
          </a:p>
          <a:p>
            <a:r>
              <a:rPr lang="en-GB" dirty="0"/>
              <a:t>Consideration needs to be given to how long ago consent was given &amp; any significant changes in circumstances</a:t>
            </a:r>
          </a:p>
          <a:p>
            <a:r>
              <a:rPr lang="en-GB" dirty="0"/>
              <a:t>It cannot serve as consent for care &amp; treatment</a:t>
            </a:r>
          </a:p>
        </p:txBody>
      </p:sp>
      <p:sp>
        <p:nvSpPr>
          <p:cNvPr id="4" name="Slide Number Placeholder 3">
            <a:extLst>
              <a:ext uri="{FF2B5EF4-FFF2-40B4-BE49-F238E27FC236}">
                <a16:creationId xmlns:a16="http://schemas.microsoft.com/office/drawing/2014/main" id="{457C122A-1342-441C-8DA3-B4E8540D372B}"/>
              </a:ext>
            </a:extLst>
          </p:cNvPr>
          <p:cNvSpPr>
            <a:spLocks noGrp="1"/>
          </p:cNvSpPr>
          <p:nvPr>
            <p:ph type="sldNum" sz="quarter" idx="12"/>
          </p:nvPr>
        </p:nvSpPr>
        <p:spPr/>
        <p:txBody>
          <a:bodyPr/>
          <a:lstStyle/>
          <a:p>
            <a:fld id="{3C297447-36EB-4E4A-850A-696CDA2DC29A}" type="slidenum">
              <a:rPr lang="en-GB" smtClean="0"/>
              <a:t>27</a:t>
            </a:fld>
            <a:endParaRPr lang="en-GB"/>
          </a:p>
        </p:txBody>
      </p:sp>
      <p:pic>
        <p:nvPicPr>
          <p:cNvPr id="5" name="Picture 4">
            <a:extLst>
              <a:ext uri="{FF2B5EF4-FFF2-40B4-BE49-F238E27FC236}">
                <a16:creationId xmlns:a16="http://schemas.microsoft.com/office/drawing/2014/main" id="{F23EEEC8-6FB4-44F7-AD7B-ACEB33D1570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05852" y="6065874"/>
            <a:ext cx="6438095" cy="580952"/>
          </a:xfrm>
          <a:prstGeom prst="rect">
            <a:avLst/>
          </a:prstGeom>
        </p:spPr>
      </p:pic>
    </p:spTree>
    <p:extLst>
      <p:ext uri="{BB962C8B-B14F-4D97-AF65-F5344CB8AC3E}">
        <p14:creationId xmlns:p14="http://schemas.microsoft.com/office/powerpoint/2010/main" val="243752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DE5B-D721-42EF-9149-3055B9DC4C2C}"/>
              </a:ext>
            </a:extLst>
          </p:cNvPr>
          <p:cNvSpPr>
            <a:spLocks noGrp="1"/>
          </p:cNvSpPr>
          <p:nvPr>
            <p:ph type="title"/>
          </p:nvPr>
        </p:nvSpPr>
        <p:spPr>
          <a:xfrm>
            <a:off x="838200" y="365126"/>
            <a:ext cx="10515600" cy="971306"/>
          </a:xfrm>
        </p:spPr>
        <p:txBody>
          <a:bodyPr>
            <a:normAutofit fontScale="90000"/>
          </a:bodyPr>
          <a:lstStyle/>
          <a:p>
            <a:pPr algn="ctr"/>
            <a:br>
              <a:rPr lang="en-GB" b="1" dirty="0">
                <a:solidFill>
                  <a:srgbClr val="333333"/>
                </a:solidFill>
                <a:latin typeface="Open Sans" panose="020B0606030504020204" pitchFamily="34" charset="0"/>
              </a:rPr>
            </a:br>
            <a:r>
              <a:rPr lang="en-GB" sz="4000" b="1" dirty="0">
                <a:solidFill>
                  <a:schemeClr val="tx2"/>
                </a:solidFill>
                <a:latin typeface="Arial" panose="020B0604020202020204" pitchFamily="34" charset="0"/>
                <a:cs typeface="Arial" panose="020B0604020202020204" pitchFamily="34" charset="0"/>
              </a:rPr>
              <a:t>Court of Protection Role</a:t>
            </a:r>
            <a:br>
              <a:rPr lang="en-GB" dirty="0">
                <a:solidFill>
                  <a:srgbClr val="333333"/>
                </a:solidFill>
                <a:latin typeface="Open Sans" panose="020B0606030504020204" pitchFamily="34" charset="0"/>
              </a:rPr>
            </a:br>
            <a:endParaRPr lang="en-GB" dirty="0"/>
          </a:p>
        </p:txBody>
      </p:sp>
      <p:sp>
        <p:nvSpPr>
          <p:cNvPr id="3" name="Content Placeholder 2">
            <a:extLst>
              <a:ext uri="{FF2B5EF4-FFF2-40B4-BE49-F238E27FC236}">
                <a16:creationId xmlns:a16="http://schemas.microsoft.com/office/drawing/2014/main" id="{9E60220D-6F00-4F3C-9B75-DBE34CAFBDC5}"/>
              </a:ext>
            </a:extLst>
          </p:cNvPr>
          <p:cNvSpPr>
            <a:spLocks noGrp="1"/>
          </p:cNvSpPr>
          <p:nvPr>
            <p:ph idx="1"/>
          </p:nvPr>
        </p:nvSpPr>
        <p:spPr>
          <a:xfrm>
            <a:off x="570523" y="1336432"/>
            <a:ext cx="10783277" cy="4517291"/>
          </a:xfrm>
        </p:spPr>
        <p:txBody>
          <a:bodyPr/>
          <a:lstStyle/>
          <a:p>
            <a:pPr algn="l" fontAlgn="base"/>
            <a:endParaRPr lang="en-GB" b="0" dirty="0">
              <a:solidFill>
                <a:srgbClr val="222222"/>
              </a:solidFill>
              <a:effectLst/>
              <a:latin typeface="Arial" panose="020B0604020202020204" pitchFamily="34" charset="0"/>
              <a:cs typeface="Arial" panose="020B0604020202020204" pitchFamily="34" charset="0"/>
            </a:endParaRPr>
          </a:p>
          <a:p>
            <a:pPr marL="0" indent="0" algn="l" fontAlgn="base">
              <a:buNone/>
            </a:pPr>
            <a:r>
              <a:rPr lang="en-GB" b="0" dirty="0">
                <a:solidFill>
                  <a:srgbClr val="222222"/>
                </a:solidFill>
                <a:effectLst/>
                <a:latin typeface="Arial" panose="020B0604020202020204" pitchFamily="34" charset="0"/>
                <a:cs typeface="Arial" panose="020B0604020202020204" pitchFamily="34" charset="0"/>
              </a:rPr>
              <a:t>The draft code sets out that authorising arrangements should no longer be the role of the Court of Protection - except in rare circumstances. </a:t>
            </a:r>
          </a:p>
          <a:p>
            <a:pPr marL="0" indent="0" algn="l" fontAlgn="base">
              <a:buNone/>
            </a:pPr>
            <a:endParaRPr lang="en-GB" b="0" dirty="0">
              <a:solidFill>
                <a:srgbClr val="222222"/>
              </a:solidFill>
              <a:effectLst/>
              <a:latin typeface="Arial" panose="020B0604020202020204" pitchFamily="34" charset="0"/>
              <a:cs typeface="Arial" panose="020B0604020202020204" pitchFamily="34" charset="0"/>
            </a:endParaRPr>
          </a:p>
          <a:p>
            <a:pPr marL="0" indent="0" algn="l" fontAlgn="base">
              <a:buNone/>
            </a:pPr>
            <a:r>
              <a:rPr lang="en-GB" b="0" dirty="0">
                <a:solidFill>
                  <a:srgbClr val="222222"/>
                </a:solidFill>
                <a:effectLst/>
                <a:latin typeface="Arial" panose="020B0604020202020204" pitchFamily="34" charset="0"/>
                <a:cs typeface="Arial" panose="020B0604020202020204" pitchFamily="34" charset="0"/>
              </a:rPr>
              <a:t>Therefore, responsible bodies should not routinely make applications for an authorisation to the court.</a:t>
            </a:r>
          </a:p>
          <a:p>
            <a:endParaRPr lang="en-GB" dirty="0">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Do you agree with this principle? </a:t>
            </a:r>
          </a:p>
        </p:txBody>
      </p:sp>
      <p:sp>
        <p:nvSpPr>
          <p:cNvPr id="4" name="Slide Number Placeholder 3">
            <a:extLst>
              <a:ext uri="{FF2B5EF4-FFF2-40B4-BE49-F238E27FC236}">
                <a16:creationId xmlns:a16="http://schemas.microsoft.com/office/drawing/2014/main" id="{9CC2C75D-E45B-4B11-A6E6-4E78CB43947B}"/>
              </a:ext>
            </a:extLst>
          </p:cNvPr>
          <p:cNvSpPr>
            <a:spLocks noGrp="1"/>
          </p:cNvSpPr>
          <p:nvPr>
            <p:ph type="sldNum" sz="quarter" idx="12"/>
          </p:nvPr>
        </p:nvSpPr>
        <p:spPr/>
        <p:txBody>
          <a:bodyPr/>
          <a:lstStyle/>
          <a:p>
            <a:fld id="{3C297447-36EB-4E4A-850A-696CDA2DC29A}" type="slidenum">
              <a:rPr lang="en-GB" smtClean="0"/>
              <a:t>28</a:t>
            </a:fld>
            <a:endParaRPr lang="en-GB"/>
          </a:p>
        </p:txBody>
      </p:sp>
      <p:pic>
        <p:nvPicPr>
          <p:cNvPr id="5" name="Picture 4">
            <a:extLst>
              <a:ext uri="{FF2B5EF4-FFF2-40B4-BE49-F238E27FC236}">
                <a16:creationId xmlns:a16="http://schemas.microsoft.com/office/drawing/2014/main" id="{E7830CF9-88F4-41FD-ABC2-D0D84A05B2F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457451" y="6261733"/>
            <a:ext cx="6437934" cy="579170"/>
          </a:xfrm>
          <a:prstGeom prst="rect">
            <a:avLst/>
          </a:prstGeom>
        </p:spPr>
      </p:pic>
    </p:spTree>
    <p:extLst>
      <p:ext uri="{BB962C8B-B14F-4D97-AF65-F5344CB8AC3E}">
        <p14:creationId xmlns:p14="http://schemas.microsoft.com/office/powerpoint/2010/main" val="417394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A0C6-B62D-4BBC-B99B-AA72A3D2F157}"/>
              </a:ext>
            </a:extLst>
          </p:cNvPr>
          <p:cNvSpPr>
            <a:spLocks noGrp="1"/>
          </p:cNvSpPr>
          <p:nvPr>
            <p:ph type="title"/>
          </p:nvPr>
        </p:nvSpPr>
        <p:spPr>
          <a:xfrm>
            <a:off x="3503712" y="228601"/>
            <a:ext cx="5544616" cy="576263"/>
          </a:xfrm>
        </p:spPr>
        <p:txBody>
          <a:bodyPr>
            <a:normAutofit fontScale="90000"/>
          </a:bodyPr>
          <a:lstStyle/>
          <a:p>
            <a:r>
              <a:rPr lang="en-GB" dirty="0"/>
              <a:t>Glossary</a:t>
            </a:r>
          </a:p>
        </p:txBody>
      </p:sp>
      <p:graphicFrame>
        <p:nvGraphicFramePr>
          <p:cNvPr id="8" name="Table 8">
            <a:extLst>
              <a:ext uri="{FF2B5EF4-FFF2-40B4-BE49-F238E27FC236}">
                <a16:creationId xmlns:a16="http://schemas.microsoft.com/office/drawing/2014/main" id="{3C65715C-B2C3-463F-981D-D7D5F578A5DF}"/>
              </a:ext>
            </a:extLst>
          </p:cNvPr>
          <p:cNvGraphicFramePr>
            <a:graphicFrameLocks noGrp="1"/>
          </p:cNvGraphicFramePr>
          <p:nvPr>
            <p:ph idx="1"/>
          </p:nvPr>
        </p:nvGraphicFramePr>
        <p:xfrm>
          <a:off x="1860576" y="1009198"/>
          <a:ext cx="8784976" cy="5527848"/>
        </p:xfrm>
        <a:graphic>
          <a:graphicData uri="http://schemas.openxmlformats.org/drawingml/2006/table">
            <a:tbl>
              <a:tblPr firstRow="1" bandRow="1">
                <a:tableStyleId>{5C22544A-7EE6-4342-B048-85BDC9FD1C3A}</a:tableStyleId>
              </a:tblPr>
              <a:tblGrid>
                <a:gridCol w="3540354">
                  <a:extLst>
                    <a:ext uri="{9D8B030D-6E8A-4147-A177-3AD203B41FA5}">
                      <a16:colId xmlns:a16="http://schemas.microsoft.com/office/drawing/2014/main" val="344325937"/>
                    </a:ext>
                  </a:extLst>
                </a:gridCol>
                <a:gridCol w="5244622">
                  <a:extLst>
                    <a:ext uri="{9D8B030D-6E8A-4147-A177-3AD203B41FA5}">
                      <a16:colId xmlns:a16="http://schemas.microsoft.com/office/drawing/2014/main" val="85452186"/>
                    </a:ext>
                  </a:extLst>
                </a:gridCol>
              </a:tblGrid>
              <a:tr h="381410">
                <a:tc>
                  <a:txBody>
                    <a:bodyPr/>
                    <a:lstStyle/>
                    <a:p>
                      <a:endParaRPr lang="en-GB" dirty="0"/>
                    </a:p>
                  </a:txBody>
                  <a:tcPr>
                    <a:solidFill>
                      <a:schemeClr val="accent6">
                        <a:lumMod val="75000"/>
                      </a:schemeClr>
                    </a:solidFill>
                  </a:tcPr>
                </a:tc>
                <a:tc>
                  <a:txBody>
                    <a:bodyPr/>
                    <a:lstStyle/>
                    <a:p>
                      <a:endParaRPr lang="en-GB" dirty="0"/>
                    </a:p>
                  </a:txBody>
                  <a:tcPr>
                    <a:solidFill>
                      <a:schemeClr val="accent6">
                        <a:lumMod val="75000"/>
                      </a:schemeClr>
                    </a:solidFill>
                  </a:tcPr>
                </a:tc>
                <a:extLst>
                  <a:ext uri="{0D108BD9-81ED-4DB2-BD59-A6C34878D82A}">
                    <a16:rowId xmlns:a16="http://schemas.microsoft.com/office/drawing/2014/main" val="1320430225"/>
                  </a:ext>
                </a:extLst>
              </a:tr>
              <a:tr h="934007">
                <a:tc>
                  <a: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Appropriate Person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spcBef>
                          <a:spcPts val="1500"/>
                        </a:spcBef>
                        <a:spcAft>
                          <a:spcPts val="1500"/>
                        </a:spcAft>
                      </a:pPr>
                      <a:r>
                        <a:rPr lang="en-GB" sz="1400" dirty="0">
                          <a:solidFill>
                            <a:srgbClr val="0B0C0C"/>
                          </a:solidFill>
                          <a:effectLst/>
                          <a:latin typeface="Calibri" panose="020F0502020204030204" pitchFamily="34" charset="0"/>
                          <a:ea typeface="Times New Roman" panose="02020603050405020304" pitchFamily="18" charset="0"/>
                          <a:cs typeface="Times New Roman" panose="02020603050405020304" pitchFamily="18" charset="0"/>
                        </a:rPr>
                        <a:t>The appropriate person is a non-professional who provides representation and support for the cared for person during the LPS process and throughout the duration of any authorisation given.</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401054042"/>
                  </a:ext>
                </a:extLst>
              </a:tr>
              <a:tr h="928774">
                <a:tc>
                  <a: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Approved Mental Capacity Professional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1500"/>
                        </a:spcBef>
                        <a:spcAft>
                          <a:spcPts val="1500"/>
                        </a:spcAft>
                      </a:pPr>
                      <a:r>
                        <a:rPr lang="en-GB" sz="1400" dirty="0">
                          <a:solidFill>
                            <a:srgbClr val="0B0C0C"/>
                          </a:solidFill>
                          <a:effectLst/>
                          <a:latin typeface="Calibri" panose="020F0502020204030204" pitchFamily="34" charset="0"/>
                          <a:ea typeface="Times New Roman" panose="02020603050405020304" pitchFamily="18" charset="0"/>
                          <a:cs typeface="Calibri" panose="020F0502020204030204" pitchFamily="34" charset="0"/>
                        </a:rPr>
                        <a:t>The approved mental capacity professional (AMCP) is a new, specialist role providing enhanced oversight for those people who need it most. AMCPs will be independent, trained, registered professionals.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243387189"/>
                  </a:ext>
                </a:extLst>
              </a:tr>
              <a:tr h="928774">
                <a:tc>
                  <a: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Assessment and determination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There are two steps in relation to the three key authorisation conditions for LPS. One is assessment, carried out by someone suitably qualified, the second step is to determine whether the condition applies and to decide whether and when to rely on that assessment .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200767632"/>
                  </a:ext>
                </a:extLst>
              </a:tr>
              <a:tr h="693984">
                <a:tc>
                  <a: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Authorisation Record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A record of the arrangements which have been authorised. This will include the period of time, a programme for reviews, details of advocacy and may contain other elements or requirements.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75634076"/>
                  </a:ext>
                </a:extLst>
              </a:tr>
              <a:tr h="563691">
                <a:tc>
                  <a: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Cared for person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The way of describing the person at the heart of the LPS process who needs the protection of the safeguards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562026607"/>
                  </a:ext>
                </a:extLst>
              </a:tr>
              <a:tr h="1097208">
                <a:tc>
                  <a: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Excluded arrangements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1500"/>
                        </a:spcBef>
                        <a:spcAft>
                          <a:spcPts val="1500"/>
                        </a:spcAft>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mental health exclusions are the same as for DoLS and broadly exclude those detained in hospital for treatment of a mental disorder or subject to mental health arrangements which conflict with the LPS, or where an application for detention could be made and the person is objecting.</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893338389"/>
                  </a:ext>
                </a:extLst>
              </a:tr>
            </a:tbl>
          </a:graphicData>
        </a:graphic>
      </p:graphicFrame>
      <p:sp>
        <p:nvSpPr>
          <p:cNvPr id="6" name="Date Placeholder 3">
            <a:extLst>
              <a:ext uri="{FF2B5EF4-FFF2-40B4-BE49-F238E27FC236}">
                <a16:creationId xmlns:a16="http://schemas.microsoft.com/office/drawing/2014/main" id="{EB4AC6EA-2D2B-42F4-8D56-19D55DB20AF9}"/>
              </a:ext>
            </a:extLst>
          </p:cNvPr>
          <p:cNvSpPr txBox="1">
            <a:spLocks/>
          </p:cNvSpPr>
          <p:nvPr/>
        </p:nvSpPr>
        <p:spPr bwMode="auto">
          <a:xfrm>
            <a:off x="2017780" y="6504251"/>
            <a:ext cx="243495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4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4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4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4400" b="1" kern="1200">
                <a:solidFill>
                  <a:schemeClr val="tx1"/>
                </a:solidFill>
                <a:latin typeface="Arial" panose="020B0604020202020204" pitchFamily="34" charset="0"/>
                <a:ea typeface="+mn-ea"/>
                <a:cs typeface="+mn-cs"/>
              </a:defRPr>
            </a:lvl5pPr>
            <a:lvl6pPr marL="2286000" algn="l" defTabSz="914400" rtl="0" eaLnBrk="1" latinLnBrk="0" hangingPunct="1">
              <a:defRPr sz="4400" b="1" kern="1200">
                <a:solidFill>
                  <a:schemeClr val="tx1"/>
                </a:solidFill>
                <a:latin typeface="Arial" panose="020B0604020202020204" pitchFamily="34" charset="0"/>
                <a:ea typeface="+mn-ea"/>
                <a:cs typeface="+mn-cs"/>
              </a:defRPr>
            </a:lvl6pPr>
            <a:lvl7pPr marL="2743200" algn="l" defTabSz="914400" rtl="0" eaLnBrk="1" latinLnBrk="0" hangingPunct="1">
              <a:defRPr sz="4400" b="1" kern="1200">
                <a:solidFill>
                  <a:schemeClr val="tx1"/>
                </a:solidFill>
                <a:latin typeface="Arial" panose="020B0604020202020204" pitchFamily="34" charset="0"/>
                <a:ea typeface="+mn-ea"/>
                <a:cs typeface="+mn-cs"/>
              </a:defRPr>
            </a:lvl7pPr>
            <a:lvl8pPr marL="3200400" algn="l" defTabSz="914400" rtl="0" eaLnBrk="1" latinLnBrk="0" hangingPunct="1">
              <a:defRPr sz="4400" b="1" kern="1200">
                <a:solidFill>
                  <a:schemeClr val="tx1"/>
                </a:solidFill>
                <a:latin typeface="Arial" panose="020B0604020202020204" pitchFamily="34" charset="0"/>
                <a:ea typeface="+mn-ea"/>
                <a:cs typeface="+mn-cs"/>
              </a:defRPr>
            </a:lvl8pPr>
            <a:lvl9pPr marL="3657600" algn="l" defTabSz="914400" rtl="0" eaLnBrk="1" latinLnBrk="0" hangingPunct="1">
              <a:defRPr sz="4400" b="1" kern="1200">
                <a:solidFill>
                  <a:schemeClr val="tx1"/>
                </a:solidFill>
                <a:latin typeface="Arial" panose="020B0604020202020204" pitchFamily="34" charset="0"/>
                <a:ea typeface="+mn-ea"/>
                <a:cs typeface="+mn-cs"/>
              </a:defRPr>
            </a:lvl9pPr>
          </a:lstStyle>
          <a:p>
            <a:r>
              <a:rPr lang="en-US" altLang="en-US" dirty="0"/>
              <a:t>February and March 2022</a:t>
            </a:r>
          </a:p>
        </p:txBody>
      </p:sp>
      <p:sp>
        <p:nvSpPr>
          <p:cNvPr id="7" name="Slide Number Placeholder 4">
            <a:extLst>
              <a:ext uri="{FF2B5EF4-FFF2-40B4-BE49-F238E27FC236}">
                <a16:creationId xmlns:a16="http://schemas.microsoft.com/office/drawing/2014/main" id="{639EBE1F-EEF9-42EA-875B-528D5197150D}"/>
              </a:ext>
            </a:extLst>
          </p:cNvPr>
          <p:cNvSpPr txBox="1">
            <a:spLocks/>
          </p:cNvSpPr>
          <p:nvPr/>
        </p:nvSpPr>
        <p:spPr bwMode="auto">
          <a:xfrm>
            <a:off x="4475972" y="6298921"/>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4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4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4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4400" b="1" kern="1200">
                <a:solidFill>
                  <a:schemeClr val="tx1"/>
                </a:solidFill>
                <a:latin typeface="Arial" panose="020B0604020202020204" pitchFamily="34" charset="0"/>
                <a:ea typeface="+mn-ea"/>
                <a:cs typeface="+mn-cs"/>
              </a:defRPr>
            </a:lvl5pPr>
            <a:lvl6pPr marL="2286000" algn="l" defTabSz="914400" rtl="0" eaLnBrk="1" latinLnBrk="0" hangingPunct="1">
              <a:defRPr sz="4400" b="1" kern="1200">
                <a:solidFill>
                  <a:schemeClr val="tx1"/>
                </a:solidFill>
                <a:latin typeface="Arial" panose="020B0604020202020204" pitchFamily="34" charset="0"/>
                <a:ea typeface="+mn-ea"/>
                <a:cs typeface="+mn-cs"/>
              </a:defRPr>
            </a:lvl6pPr>
            <a:lvl7pPr marL="2743200" algn="l" defTabSz="914400" rtl="0" eaLnBrk="1" latinLnBrk="0" hangingPunct="1">
              <a:defRPr sz="4400" b="1" kern="1200">
                <a:solidFill>
                  <a:schemeClr val="tx1"/>
                </a:solidFill>
                <a:latin typeface="Arial" panose="020B0604020202020204" pitchFamily="34" charset="0"/>
                <a:ea typeface="+mn-ea"/>
                <a:cs typeface="+mn-cs"/>
              </a:defRPr>
            </a:lvl7pPr>
            <a:lvl8pPr marL="3200400" algn="l" defTabSz="914400" rtl="0" eaLnBrk="1" latinLnBrk="0" hangingPunct="1">
              <a:defRPr sz="4400" b="1" kern="1200">
                <a:solidFill>
                  <a:schemeClr val="tx1"/>
                </a:solidFill>
                <a:latin typeface="Arial" panose="020B0604020202020204" pitchFamily="34" charset="0"/>
                <a:ea typeface="+mn-ea"/>
                <a:cs typeface="+mn-cs"/>
              </a:defRPr>
            </a:lvl8pPr>
            <a:lvl9pPr marL="3657600" algn="l" defTabSz="914400" rtl="0" eaLnBrk="1" latinLnBrk="0" hangingPunct="1">
              <a:defRPr sz="4400" b="1" kern="1200">
                <a:solidFill>
                  <a:schemeClr val="tx1"/>
                </a:solidFill>
                <a:latin typeface="Arial" panose="020B0604020202020204" pitchFamily="34" charset="0"/>
                <a:ea typeface="+mn-ea"/>
                <a:cs typeface="+mn-cs"/>
              </a:defRPr>
            </a:lvl9pPr>
          </a:lstStyle>
          <a:p>
            <a:pPr>
              <a:defRPr/>
            </a:pPr>
            <a:endParaRPr lang="en-US" altLang="en-US" dirty="0"/>
          </a:p>
          <a:p>
            <a:pPr>
              <a:defRPr/>
            </a:pPr>
            <a:r>
              <a:rPr lang="en-US" altLang="en-US" dirty="0"/>
              <a:t>Slide </a:t>
            </a:r>
            <a:fld id="{C6D2F16A-FCA9-4B53-B57A-8F56EE6E46E2}" type="slidenum">
              <a:rPr lang="en-US" altLang="en-US"/>
              <a:pPr>
                <a:defRPr/>
              </a:pPr>
              <a:t>29</a:t>
            </a:fld>
            <a:endParaRPr lang="en-US" altLang="en-US" dirty="0"/>
          </a:p>
        </p:txBody>
      </p:sp>
      <p:sp>
        <p:nvSpPr>
          <p:cNvPr id="3" name="Slide Number Placeholder 2">
            <a:extLst>
              <a:ext uri="{FF2B5EF4-FFF2-40B4-BE49-F238E27FC236}">
                <a16:creationId xmlns:a16="http://schemas.microsoft.com/office/drawing/2014/main" id="{CAEA40D8-DA6A-4563-A629-9683694DF457}"/>
              </a:ext>
            </a:extLst>
          </p:cNvPr>
          <p:cNvSpPr>
            <a:spLocks noGrp="1"/>
          </p:cNvSpPr>
          <p:nvPr>
            <p:ph type="sldNum" sz="quarter" idx="12"/>
          </p:nvPr>
        </p:nvSpPr>
        <p:spPr/>
        <p:txBody>
          <a:bodyPr/>
          <a:lstStyle/>
          <a:p>
            <a:fld id="{3C297447-36EB-4E4A-850A-696CDA2DC29A}" type="slidenum">
              <a:rPr lang="en-GB" smtClean="0"/>
              <a:t>29</a:t>
            </a:fld>
            <a:endParaRPr lang="en-GB"/>
          </a:p>
        </p:txBody>
      </p:sp>
    </p:spTree>
    <p:extLst>
      <p:ext uri="{BB962C8B-B14F-4D97-AF65-F5344CB8AC3E}">
        <p14:creationId xmlns:p14="http://schemas.microsoft.com/office/powerpoint/2010/main" val="4093373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9D0E5-209D-469C-9F80-7676A6CA56B6}"/>
              </a:ext>
            </a:extLst>
          </p:cNvPr>
          <p:cNvSpPr>
            <a:spLocks noGrp="1"/>
          </p:cNvSpPr>
          <p:nvPr>
            <p:ph type="title"/>
          </p:nvPr>
        </p:nvSpPr>
        <p:spPr>
          <a:xfrm>
            <a:off x="838200" y="365126"/>
            <a:ext cx="10515600" cy="993892"/>
          </a:xfrm>
        </p:spPr>
        <p:txBody>
          <a:bodyPr/>
          <a:lstStyle/>
          <a:p>
            <a:pPr algn="ctr"/>
            <a:r>
              <a:rPr lang="en-GB" b="1" dirty="0">
                <a:solidFill>
                  <a:schemeClr val="tx2"/>
                </a:solidFill>
                <a:latin typeface="Arial" panose="020B0604020202020204" pitchFamily="34" charset="0"/>
                <a:cs typeface="Arial" panose="020B0604020202020204" pitchFamily="34" charset="0"/>
              </a:rPr>
              <a:t>WHY CHANGE? </a:t>
            </a:r>
          </a:p>
        </p:txBody>
      </p:sp>
      <p:sp>
        <p:nvSpPr>
          <p:cNvPr id="3" name="Content Placeholder 2">
            <a:extLst>
              <a:ext uri="{FF2B5EF4-FFF2-40B4-BE49-F238E27FC236}">
                <a16:creationId xmlns:a16="http://schemas.microsoft.com/office/drawing/2014/main" id="{079F334B-E322-4EEF-A8EF-9D31B9AD7AFF}"/>
              </a:ext>
            </a:extLst>
          </p:cNvPr>
          <p:cNvSpPr>
            <a:spLocks noGrp="1"/>
          </p:cNvSpPr>
          <p:nvPr>
            <p:ph idx="1"/>
          </p:nvPr>
        </p:nvSpPr>
        <p:spPr/>
        <p:txBody>
          <a:bodyPr>
            <a:normAutofit fontScale="62500" lnSpcReduction="20000"/>
          </a:bodyPr>
          <a:lstStyle/>
          <a:p>
            <a:r>
              <a:rPr lang="en-GB" dirty="0">
                <a:latin typeface="Arial" panose="020B0604020202020204" pitchFamily="34" charset="0"/>
                <a:cs typeface="Arial" panose="020B0604020202020204" pitchFamily="34" charset="0"/>
              </a:rPr>
              <a:t>Since the 2014 Supreme Court decision in “Cheshire West” the number of </a:t>
            </a:r>
            <a:r>
              <a:rPr lang="en-GB" dirty="0" err="1">
                <a:latin typeface="Arial" panose="020B0604020202020204" pitchFamily="34" charset="0"/>
                <a:cs typeface="Arial" panose="020B0604020202020204" pitchFamily="34" charset="0"/>
              </a:rPr>
              <a:t>DoLS</a:t>
            </a:r>
            <a:r>
              <a:rPr lang="en-GB" dirty="0">
                <a:latin typeface="Arial" panose="020B0604020202020204" pitchFamily="34" charset="0"/>
                <a:cs typeface="Arial" panose="020B0604020202020204" pitchFamily="34" charset="0"/>
              </a:rPr>
              <a:t> application across England and Wales increased by over 1200%</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In Gloucestershire applications increased from 120 a year to 250 a month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current system is not fit for purpose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Thousands of people who are deprived of their liberty are not subject to </a:t>
            </a:r>
            <a:r>
              <a:rPr lang="en-GB" dirty="0" err="1">
                <a:latin typeface="Arial" panose="020B0604020202020204" pitchFamily="34" charset="0"/>
                <a:cs typeface="Arial" panose="020B0604020202020204" pitchFamily="34" charset="0"/>
              </a:rPr>
              <a:t>DoLS</a:t>
            </a:r>
            <a:r>
              <a:rPr lang="en-GB" dirty="0">
                <a:latin typeface="Arial" panose="020B0604020202020204" pitchFamily="34" charset="0"/>
                <a:cs typeface="Arial" panose="020B0604020202020204" pitchFamily="34" charset="0"/>
              </a:rPr>
              <a:t> Authorisations.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Currently assessments are carried out by a small team of Best Interest Assessors and S12 Doctors.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LPS is designed to move to a “streamlined” system. </a:t>
            </a:r>
          </a:p>
        </p:txBody>
      </p:sp>
      <p:sp>
        <p:nvSpPr>
          <p:cNvPr id="4" name="Slide Number Placeholder 3">
            <a:extLst>
              <a:ext uri="{FF2B5EF4-FFF2-40B4-BE49-F238E27FC236}">
                <a16:creationId xmlns:a16="http://schemas.microsoft.com/office/drawing/2014/main" id="{5EE5C67A-92DF-41F7-A4CD-E0DB53C21E67}"/>
              </a:ext>
            </a:extLst>
          </p:cNvPr>
          <p:cNvSpPr>
            <a:spLocks noGrp="1"/>
          </p:cNvSpPr>
          <p:nvPr>
            <p:ph type="sldNum" sz="quarter" idx="12"/>
          </p:nvPr>
        </p:nvSpPr>
        <p:spPr/>
        <p:txBody>
          <a:bodyPr/>
          <a:lstStyle/>
          <a:p>
            <a:fld id="{3C297447-36EB-4E4A-850A-696CDA2DC29A}" type="slidenum">
              <a:rPr lang="en-GB" smtClean="0"/>
              <a:t>3</a:t>
            </a:fld>
            <a:endParaRPr lang="en-GB"/>
          </a:p>
        </p:txBody>
      </p:sp>
      <p:pic>
        <p:nvPicPr>
          <p:cNvPr id="5" name="Picture 4">
            <a:extLst>
              <a:ext uri="{FF2B5EF4-FFF2-40B4-BE49-F238E27FC236}">
                <a16:creationId xmlns:a16="http://schemas.microsoft.com/office/drawing/2014/main" id="{E0AD93C6-4DAE-4F9D-AF0B-EEFFA3EB422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496327" y="6140523"/>
            <a:ext cx="6438095" cy="580952"/>
          </a:xfrm>
          <a:prstGeom prst="rect">
            <a:avLst/>
          </a:prstGeom>
        </p:spPr>
      </p:pic>
    </p:spTree>
    <p:extLst>
      <p:ext uri="{BB962C8B-B14F-4D97-AF65-F5344CB8AC3E}">
        <p14:creationId xmlns:p14="http://schemas.microsoft.com/office/powerpoint/2010/main" val="390509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5C19E4-8FC0-42A8-9BD4-F56351D667C7}"/>
              </a:ext>
            </a:extLst>
          </p:cNvPr>
          <p:cNvSpPr>
            <a:spLocks noGrp="1"/>
          </p:cNvSpPr>
          <p:nvPr>
            <p:ph idx="1"/>
          </p:nvPr>
        </p:nvSpPr>
        <p:spPr>
          <a:xfrm>
            <a:off x="2063262" y="1196752"/>
            <a:ext cx="8229600" cy="5112568"/>
          </a:xfrm>
        </p:spPr>
        <p:txBody>
          <a:bodyPr/>
          <a:lstStyle/>
          <a:p>
            <a:pPr marL="0" indent="0">
              <a:buNone/>
            </a:pPr>
            <a:endParaRPr lang="en-GB" dirty="0"/>
          </a:p>
        </p:txBody>
      </p:sp>
      <p:graphicFrame>
        <p:nvGraphicFramePr>
          <p:cNvPr id="4" name="Table 4">
            <a:extLst>
              <a:ext uri="{FF2B5EF4-FFF2-40B4-BE49-F238E27FC236}">
                <a16:creationId xmlns:a16="http://schemas.microsoft.com/office/drawing/2014/main" id="{3987844C-F002-4B94-A7C2-A4C99F97A4C2}"/>
              </a:ext>
            </a:extLst>
          </p:cNvPr>
          <p:cNvGraphicFramePr>
            <a:graphicFrameLocks noGrp="1"/>
          </p:cNvGraphicFramePr>
          <p:nvPr/>
        </p:nvGraphicFramePr>
        <p:xfrm>
          <a:off x="1775520" y="1218473"/>
          <a:ext cx="8784976" cy="5112567"/>
        </p:xfrm>
        <a:graphic>
          <a:graphicData uri="http://schemas.openxmlformats.org/drawingml/2006/table">
            <a:tbl>
              <a:tblPr firstRow="1" bandRow="1">
                <a:tableStyleId>{5C22544A-7EE6-4342-B048-85BDC9FD1C3A}</a:tableStyleId>
              </a:tblPr>
              <a:tblGrid>
                <a:gridCol w="3415504">
                  <a:extLst>
                    <a:ext uri="{9D8B030D-6E8A-4147-A177-3AD203B41FA5}">
                      <a16:colId xmlns:a16="http://schemas.microsoft.com/office/drawing/2014/main" val="1848058894"/>
                    </a:ext>
                  </a:extLst>
                </a:gridCol>
                <a:gridCol w="5369472">
                  <a:extLst>
                    <a:ext uri="{9D8B030D-6E8A-4147-A177-3AD203B41FA5}">
                      <a16:colId xmlns:a16="http://schemas.microsoft.com/office/drawing/2014/main" val="633549954"/>
                    </a:ext>
                  </a:extLst>
                </a:gridCol>
              </a:tblGrid>
              <a:tr h="690016">
                <a:tc>
                  <a:txBody>
                    <a:bodyPr/>
                    <a:lstStyle/>
                    <a:p>
                      <a:r>
                        <a:rPr lang="en-GB" dirty="0"/>
                        <a:t>Glossary</a:t>
                      </a:r>
                    </a:p>
                  </a:txBody>
                  <a:tcPr>
                    <a:solidFill>
                      <a:srgbClr val="002060"/>
                    </a:solidFill>
                  </a:tcPr>
                </a:tc>
                <a:tc>
                  <a:txBody>
                    <a:bodyPr/>
                    <a:lstStyle/>
                    <a:p>
                      <a:endParaRPr lang="en-GB" dirty="0"/>
                    </a:p>
                  </a:txBody>
                  <a:tcPr>
                    <a:solidFill>
                      <a:srgbClr val="002060"/>
                    </a:solidFill>
                  </a:tcPr>
                </a:tc>
                <a:extLst>
                  <a:ext uri="{0D108BD9-81ED-4DB2-BD59-A6C34878D82A}">
                    <a16:rowId xmlns:a16="http://schemas.microsoft.com/office/drawing/2014/main" val="1482369787"/>
                  </a:ext>
                </a:extLst>
              </a:tr>
              <a:tr h="807472">
                <a:tc>
                  <a: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Pre-authorisation review</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solidFill>
                            <a:srgbClr val="0B0C0C"/>
                          </a:solidFill>
                          <a:effectLst/>
                          <a:latin typeface="Calibri" panose="020F0502020204030204" pitchFamily="34" charset="0"/>
                          <a:ea typeface="Calibri" panose="020F0502020204030204" pitchFamily="34" charset="0"/>
                          <a:cs typeface="Calibri" panose="020F0502020204030204" pitchFamily="34" charset="0"/>
                        </a:rPr>
                        <a:t>Once the consultation and assessments and determinations have taken place, a pre-authorisation review will be completed. The Responsible Body can then decide whether to authorise the arrangements or not.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536330690"/>
                  </a:ext>
                </a:extLst>
              </a:tr>
              <a:tr h="975021">
                <a:tc>
                  <a: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Responsible Body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T</a:t>
                      </a:r>
                      <a:r>
                        <a:rPr lang="en-GB" sz="1400" dirty="0">
                          <a:solidFill>
                            <a:srgbClr val="0B0C0C"/>
                          </a:solidFill>
                          <a:effectLst/>
                          <a:latin typeface="Calibri" panose="020F0502020204030204" pitchFamily="34" charset="0"/>
                          <a:ea typeface="Calibri" panose="020F0502020204030204" pitchFamily="34" charset="0"/>
                          <a:cs typeface="Calibri" panose="020F0502020204030204" pitchFamily="34" charset="0"/>
                        </a:rPr>
                        <a:t>he Responsible Body is the organisation that authorises arrangements that amount to a deprivation of liberty to enable care or treatment. Which organisation is the Responsible Body will vary according to where the arrangements are mainly carried out.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015383119"/>
                  </a:ext>
                </a:extLst>
              </a:tr>
              <a:tr h="975021">
                <a:tc>
                  <a: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Renewal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The process for renewing an LPS authorisation at the end of its authorisation period. Renewals can be for up to twelve months the first time and up to three years thereafter. Renewals do not necessarily require further assessment in every situation.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773249684"/>
                  </a:ext>
                </a:extLst>
              </a:tr>
              <a:tr h="975021">
                <a:tc>
                  <a: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Review</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There will be two types of reviews: </a:t>
                      </a:r>
                      <a:r>
                        <a:rPr lang="en-GB" sz="1400" b="1" dirty="0">
                          <a:effectLst/>
                          <a:latin typeface="Calibri" panose="020F0502020204030204" pitchFamily="34" charset="0"/>
                          <a:ea typeface="Calibri" panose="020F0502020204030204" pitchFamily="34" charset="0"/>
                          <a:cs typeface="Calibri" panose="020F0502020204030204" pitchFamily="34" charset="0"/>
                        </a:rPr>
                        <a:t>scheduled reviews</a:t>
                      </a:r>
                      <a:r>
                        <a:rPr lang="en-GB" sz="1400" dirty="0">
                          <a:effectLst/>
                          <a:latin typeface="Calibri" panose="020F0502020204030204" pitchFamily="34" charset="0"/>
                          <a:ea typeface="Calibri" panose="020F0502020204030204" pitchFamily="34" charset="0"/>
                          <a:cs typeface="Calibri" panose="020F0502020204030204" pitchFamily="34" charset="0"/>
                        </a:rPr>
                        <a:t> which are planned in advance and identified in the authorisation record and </a:t>
                      </a:r>
                      <a:r>
                        <a:rPr lang="en-GB" sz="1400" b="1" dirty="0">
                          <a:effectLst/>
                          <a:latin typeface="Calibri" panose="020F0502020204030204" pitchFamily="34" charset="0"/>
                          <a:ea typeface="Calibri" panose="020F0502020204030204" pitchFamily="34" charset="0"/>
                          <a:cs typeface="Calibri" panose="020F0502020204030204" pitchFamily="34" charset="0"/>
                        </a:rPr>
                        <a:t>unscheduled reviews</a:t>
                      </a:r>
                      <a:r>
                        <a:rPr lang="en-GB" sz="1400" dirty="0">
                          <a:effectLst/>
                          <a:latin typeface="Calibri" panose="020F0502020204030204" pitchFamily="34" charset="0"/>
                          <a:ea typeface="Calibri" panose="020F0502020204030204" pitchFamily="34" charset="0"/>
                          <a:cs typeface="Calibri" panose="020F0502020204030204" pitchFamily="34" charset="0"/>
                        </a:rPr>
                        <a:t> carried out where a reasonable request is made. A review must also be carried out where a variation is requested.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416508643"/>
                  </a:ext>
                </a:extLst>
              </a:tr>
              <a:tr h="690016">
                <a:tc>
                  <a: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Variation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An authorisation can be varied after consultation has been carried out and where it is reasonable to make a variation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865427632"/>
                  </a:ext>
                </a:extLst>
              </a:tr>
            </a:tbl>
          </a:graphicData>
        </a:graphic>
      </p:graphicFrame>
      <p:sp>
        <p:nvSpPr>
          <p:cNvPr id="5" name="Date Placeholder 3">
            <a:extLst>
              <a:ext uri="{FF2B5EF4-FFF2-40B4-BE49-F238E27FC236}">
                <a16:creationId xmlns:a16="http://schemas.microsoft.com/office/drawing/2014/main" id="{0A3ADC19-A8F4-407E-BEC5-49D2A89CB031}"/>
              </a:ext>
            </a:extLst>
          </p:cNvPr>
          <p:cNvSpPr txBox="1">
            <a:spLocks/>
          </p:cNvSpPr>
          <p:nvPr/>
        </p:nvSpPr>
        <p:spPr bwMode="auto">
          <a:xfrm>
            <a:off x="2076874" y="6424851"/>
            <a:ext cx="243495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4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4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4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4400" b="1" kern="1200">
                <a:solidFill>
                  <a:schemeClr val="tx1"/>
                </a:solidFill>
                <a:latin typeface="Arial" panose="020B0604020202020204" pitchFamily="34" charset="0"/>
                <a:ea typeface="+mn-ea"/>
                <a:cs typeface="+mn-cs"/>
              </a:defRPr>
            </a:lvl5pPr>
            <a:lvl6pPr marL="2286000" algn="l" defTabSz="914400" rtl="0" eaLnBrk="1" latinLnBrk="0" hangingPunct="1">
              <a:defRPr sz="4400" b="1" kern="1200">
                <a:solidFill>
                  <a:schemeClr val="tx1"/>
                </a:solidFill>
                <a:latin typeface="Arial" panose="020B0604020202020204" pitchFamily="34" charset="0"/>
                <a:ea typeface="+mn-ea"/>
                <a:cs typeface="+mn-cs"/>
              </a:defRPr>
            </a:lvl6pPr>
            <a:lvl7pPr marL="2743200" algn="l" defTabSz="914400" rtl="0" eaLnBrk="1" latinLnBrk="0" hangingPunct="1">
              <a:defRPr sz="4400" b="1" kern="1200">
                <a:solidFill>
                  <a:schemeClr val="tx1"/>
                </a:solidFill>
                <a:latin typeface="Arial" panose="020B0604020202020204" pitchFamily="34" charset="0"/>
                <a:ea typeface="+mn-ea"/>
                <a:cs typeface="+mn-cs"/>
              </a:defRPr>
            </a:lvl7pPr>
            <a:lvl8pPr marL="3200400" algn="l" defTabSz="914400" rtl="0" eaLnBrk="1" latinLnBrk="0" hangingPunct="1">
              <a:defRPr sz="4400" b="1" kern="1200">
                <a:solidFill>
                  <a:schemeClr val="tx1"/>
                </a:solidFill>
                <a:latin typeface="Arial" panose="020B0604020202020204" pitchFamily="34" charset="0"/>
                <a:ea typeface="+mn-ea"/>
                <a:cs typeface="+mn-cs"/>
              </a:defRPr>
            </a:lvl8pPr>
            <a:lvl9pPr marL="3657600" algn="l" defTabSz="914400" rtl="0" eaLnBrk="1" latinLnBrk="0" hangingPunct="1">
              <a:defRPr sz="4400" b="1" kern="1200">
                <a:solidFill>
                  <a:schemeClr val="tx1"/>
                </a:solidFill>
                <a:latin typeface="Arial" panose="020B0604020202020204" pitchFamily="34" charset="0"/>
                <a:ea typeface="+mn-ea"/>
                <a:cs typeface="+mn-cs"/>
              </a:defRPr>
            </a:lvl9pPr>
          </a:lstStyle>
          <a:p>
            <a:r>
              <a:rPr lang="en-US" altLang="en-US" dirty="0"/>
              <a:t>February and March 2022</a:t>
            </a:r>
          </a:p>
        </p:txBody>
      </p:sp>
      <p:sp>
        <p:nvSpPr>
          <p:cNvPr id="6" name="Slide Number Placeholder 4">
            <a:extLst>
              <a:ext uri="{FF2B5EF4-FFF2-40B4-BE49-F238E27FC236}">
                <a16:creationId xmlns:a16="http://schemas.microsoft.com/office/drawing/2014/main" id="{2D94CE17-32D9-44A6-AFC0-B8E8F82E0C9C}"/>
              </a:ext>
            </a:extLst>
          </p:cNvPr>
          <p:cNvSpPr txBox="1">
            <a:spLocks/>
          </p:cNvSpPr>
          <p:nvPr/>
        </p:nvSpPr>
        <p:spPr bwMode="auto">
          <a:xfrm>
            <a:off x="4452730" y="6237312"/>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4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4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4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4400" b="1" kern="1200">
                <a:solidFill>
                  <a:schemeClr val="tx1"/>
                </a:solidFill>
                <a:latin typeface="Arial" panose="020B0604020202020204" pitchFamily="34" charset="0"/>
                <a:ea typeface="+mn-ea"/>
                <a:cs typeface="+mn-cs"/>
              </a:defRPr>
            </a:lvl5pPr>
            <a:lvl6pPr marL="2286000" algn="l" defTabSz="914400" rtl="0" eaLnBrk="1" latinLnBrk="0" hangingPunct="1">
              <a:defRPr sz="4400" b="1" kern="1200">
                <a:solidFill>
                  <a:schemeClr val="tx1"/>
                </a:solidFill>
                <a:latin typeface="Arial" panose="020B0604020202020204" pitchFamily="34" charset="0"/>
                <a:ea typeface="+mn-ea"/>
                <a:cs typeface="+mn-cs"/>
              </a:defRPr>
            </a:lvl6pPr>
            <a:lvl7pPr marL="2743200" algn="l" defTabSz="914400" rtl="0" eaLnBrk="1" latinLnBrk="0" hangingPunct="1">
              <a:defRPr sz="4400" b="1" kern="1200">
                <a:solidFill>
                  <a:schemeClr val="tx1"/>
                </a:solidFill>
                <a:latin typeface="Arial" panose="020B0604020202020204" pitchFamily="34" charset="0"/>
                <a:ea typeface="+mn-ea"/>
                <a:cs typeface="+mn-cs"/>
              </a:defRPr>
            </a:lvl7pPr>
            <a:lvl8pPr marL="3200400" algn="l" defTabSz="914400" rtl="0" eaLnBrk="1" latinLnBrk="0" hangingPunct="1">
              <a:defRPr sz="4400" b="1" kern="1200">
                <a:solidFill>
                  <a:schemeClr val="tx1"/>
                </a:solidFill>
                <a:latin typeface="Arial" panose="020B0604020202020204" pitchFamily="34" charset="0"/>
                <a:ea typeface="+mn-ea"/>
                <a:cs typeface="+mn-cs"/>
              </a:defRPr>
            </a:lvl8pPr>
            <a:lvl9pPr marL="3657600" algn="l" defTabSz="914400" rtl="0" eaLnBrk="1" latinLnBrk="0" hangingPunct="1">
              <a:defRPr sz="4400" b="1" kern="1200">
                <a:solidFill>
                  <a:schemeClr val="tx1"/>
                </a:solidFill>
                <a:latin typeface="Arial" panose="020B0604020202020204" pitchFamily="34" charset="0"/>
                <a:ea typeface="+mn-ea"/>
                <a:cs typeface="+mn-cs"/>
              </a:defRPr>
            </a:lvl9pPr>
          </a:lstStyle>
          <a:p>
            <a:pPr>
              <a:defRPr/>
            </a:pPr>
            <a:endParaRPr lang="en-US" altLang="en-US" dirty="0"/>
          </a:p>
          <a:p>
            <a:pPr>
              <a:defRPr/>
            </a:pPr>
            <a:r>
              <a:rPr lang="en-US" altLang="en-US" dirty="0"/>
              <a:t>Slide </a:t>
            </a:r>
            <a:fld id="{C6D2F16A-FCA9-4B53-B57A-8F56EE6E46E2}" type="slidenum">
              <a:rPr lang="en-US" altLang="en-US"/>
              <a:pPr>
                <a:defRPr/>
              </a:pPr>
              <a:t>30</a:t>
            </a:fld>
            <a:endParaRPr lang="en-US" altLang="en-US" dirty="0"/>
          </a:p>
        </p:txBody>
      </p:sp>
      <p:sp>
        <p:nvSpPr>
          <p:cNvPr id="2" name="Slide Number Placeholder 1">
            <a:extLst>
              <a:ext uri="{FF2B5EF4-FFF2-40B4-BE49-F238E27FC236}">
                <a16:creationId xmlns:a16="http://schemas.microsoft.com/office/drawing/2014/main" id="{E0FD53A0-D003-471D-97BF-CF7782758851}"/>
              </a:ext>
            </a:extLst>
          </p:cNvPr>
          <p:cNvSpPr>
            <a:spLocks noGrp="1"/>
          </p:cNvSpPr>
          <p:nvPr>
            <p:ph type="sldNum" sz="quarter" idx="12"/>
          </p:nvPr>
        </p:nvSpPr>
        <p:spPr/>
        <p:txBody>
          <a:bodyPr/>
          <a:lstStyle/>
          <a:p>
            <a:fld id="{3C297447-36EB-4E4A-850A-696CDA2DC29A}" type="slidenum">
              <a:rPr lang="en-GB" smtClean="0"/>
              <a:t>30</a:t>
            </a:fld>
            <a:endParaRPr lang="en-GB"/>
          </a:p>
        </p:txBody>
      </p:sp>
      <p:sp>
        <p:nvSpPr>
          <p:cNvPr id="7" name="Title 6">
            <a:extLst>
              <a:ext uri="{FF2B5EF4-FFF2-40B4-BE49-F238E27FC236}">
                <a16:creationId xmlns:a16="http://schemas.microsoft.com/office/drawing/2014/main" id="{F1CA14CD-44B2-45AB-AA02-BEF5A752330A}"/>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Glossary cont.</a:t>
            </a:r>
          </a:p>
        </p:txBody>
      </p:sp>
    </p:spTree>
    <p:extLst>
      <p:ext uri="{BB962C8B-B14F-4D97-AF65-F5344CB8AC3E}">
        <p14:creationId xmlns:p14="http://schemas.microsoft.com/office/powerpoint/2010/main" val="196121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C6B66-9AC3-471C-AA44-5BB4414893BA}"/>
              </a:ext>
            </a:extLst>
          </p:cNvPr>
          <p:cNvSpPr>
            <a:spLocks noGrp="1"/>
          </p:cNvSpPr>
          <p:nvPr>
            <p:ph type="title"/>
          </p:nvPr>
        </p:nvSpPr>
        <p:spPr>
          <a:xfrm>
            <a:off x="3294348" y="392301"/>
            <a:ext cx="6059016" cy="576263"/>
          </a:xfrm>
          <a:noFill/>
        </p:spPr>
        <p:txBody>
          <a:bodyPr>
            <a:normAutofit fontScale="90000"/>
          </a:bodyPr>
          <a:lstStyle/>
          <a:p>
            <a:r>
              <a:rPr lang="en-GB" dirty="0"/>
              <a:t>Evaluation/Feedback</a:t>
            </a:r>
          </a:p>
        </p:txBody>
      </p:sp>
      <p:sp>
        <p:nvSpPr>
          <p:cNvPr id="3" name="Content Placeholder 2">
            <a:extLst>
              <a:ext uri="{FF2B5EF4-FFF2-40B4-BE49-F238E27FC236}">
                <a16:creationId xmlns:a16="http://schemas.microsoft.com/office/drawing/2014/main" id="{57C51C3A-8B99-4B1B-A6A2-A502F020DE5F}"/>
              </a:ext>
            </a:extLst>
          </p:cNvPr>
          <p:cNvSpPr>
            <a:spLocks noGrp="1"/>
          </p:cNvSpPr>
          <p:nvPr>
            <p:ph idx="1"/>
          </p:nvPr>
        </p:nvSpPr>
        <p:spPr>
          <a:xfrm>
            <a:off x="2098974" y="1236258"/>
            <a:ext cx="8229600" cy="5289087"/>
          </a:xfrm>
        </p:spPr>
        <p:txBody>
          <a:bodyPr>
            <a:normAutofit/>
          </a:bodyPr>
          <a:lstStyle/>
          <a:p>
            <a:pPr marL="0" indent="0">
              <a:buNone/>
            </a:pPr>
            <a:endParaRPr lang="en-GB" dirty="0"/>
          </a:p>
          <a:p>
            <a:pPr marL="0" indent="0">
              <a:buNone/>
            </a:pPr>
            <a:r>
              <a:rPr lang="en-GB" sz="2000" dirty="0">
                <a:latin typeface="Arial" panose="020B0604020202020204" pitchFamily="34" charset="0"/>
                <a:cs typeface="Arial" panose="020B0604020202020204" pitchFamily="34" charset="0"/>
              </a:rPr>
              <a:t>To provide feedback on today’s Q&amp;A session you would like to be fed into the Gloucestershire response please email to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solidFill>
                  <a:prstClr val="black"/>
                </a:solidFill>
                <a:latin typeface="Arial" panose="020B0604020202020204" pitchFamily="34" charset="0"/>
                <a:cs typeface="Arial" panose="020B0604020202020204" pitchFamily="34" charset="0"/>
                <a:hlinkClick r:id="rId2"/>
              </a:rPr>
              <a:t>mcagovernance@gloucestershire.gov.uk</a:t>
            </a:r>
            <a:endParaRPr lang="en-GB" sz="20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If you wish to provide a response directly, please click this link:</a:t>
            </a:r>
            <a:r>
              <a:rPr lang="en-GB" sz="2000" dirty="0">
                <a:latin typeface="Arial" panose="020B0604020202020204" pitchFamily="34" charset="0"/>
                <a:ea typeface="Calibri" panose="020F0502020204030204" pitchFamily="34" charset="0"/>
                <a:cs typeface="Arial" panose="020B0604020202020204" pitchFamily="34" charset="0"/>
              </a:rPr>
              <a:t>  </a:t>
            </a:r>
          </a:p>
          <a:p>
            <a:pPr marL="0" indent="0">
              <a:buNone/>
            </a:pPr>
            <a:r>
              <a:rPr lang="en-GB" sz="20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3"/>
              </a:rPr>
              <a:t>https://research.local.gov.uk/jfe/form/SV_dm1UbS2qRTBrkcm</a:t>
            </a:r>
            <a:r>
              <a:rPr lang="en-GB" sz="2000" dirty="0">
                <a:latin typeface="Arial" panose="020B0604020202020204" pitchFamily="34" charset="0"/>
                <a:ea typeface="Calibri" panose="020F0502020204030204" pitchFamily="34" charset="0"/>
                <a:cs typeface="Arial" panose="020B0604020202020204" pitchFamily="34" charset="0"/>
              </a:rPr>
              <a:t> </a:t>
            </a:r>
          </a:p>
          <a:p>
            <a:pPr marL="0" indent="0" algn="ctr">
              <a:buNone/>
            </a:pPr>
            <a:endParaRPr lang="en-GB" sz="2000" dirty="0">
              <a:latin typeface="Arial" panose="020B0604020202020204" pitchFamily="34" charset="0"/>
              <a:ea typeface="Calibri" panose="020F0502020204030204" pitchFamily="34" charset="0"/>
              <a:cs typeface="Arial" panose="020B0604020202020204" pitchFamily="34" charset="0"/>
            </a:endParaRPr>
          </a:p>
          <a:p>
            <a:pPr marL="0" indent="0" algn="ctr">
              <a:buNone/>
            </a:pPr>
            <a:r>
              <a:rPr lang="en-GB" sz="3600" dirty="0">
                <a:latin typeface="Arial" panose="020B0604020202020204" pitchFamily="34" charset="0"/>
                <a:cs typeface="Arial" panose="020B0604020202020204" pitchFamily="34" charset="0"/>
              </a:rPr>
              <a:t>Thank you!</a:t>
            </a:r>
          </a:p>
          <a:p>
            <a:pPr marL="0" indent="0">
              <a:buNone/>
            </a:pPr>
            <a:endParaRPr lang="en-GB" dirty="0"/>
          </a:p>
        </p:txBody>
      </p:sp>
      <p:sp>
        <p:nvSpPr>
          <p:cNvPr id="4" name="Slide Number Placeholder 3">
            <a:extLst>
              <a:ext uri="{FF2B5EF4-FFF2-40B4-BE49-F238E27FC236}">
                <a16:creationId xmlns:a16="http://schemas.microsoft.com/office/drawing/2014/main" id="{4C4945B4-9B7A-4BB2-B0A2-7620B98C6985}"/>
              </a:ext>
            </a:extLst>
          </p:cNvPr>
          <p:cNvSpPr>
            <a:spLocks noGrp="1"/>
          </p:cNvSpPr>
          <p:nvPr>
            <p:ph type="sldNum" sz="quarter" idx="12"/>
          </p:nvPr>
        </p:nvSpPr>
        <p:spPr/>
        <p:txBody>
          <a:bodyPr/>
          <a:lstStyle/>
          <a:p>
            <a:fld id="{3C297447-36EB-4E4A-850A-696CDA2DC29A}" type="slidenum">
              <a:rPr lang="en-GB" smtClean="0"/>
              <a:t>31</a:t>
            </a:fld>
            <a:endParaRPr lang="en-GB"/>
          </a:p>
        </p:txBody>
      </p:sp>
      <p:pic>
        <p:nvPicPr>
          <p:cNvPr id="8" name="Picture 7">
            <a:extLst>
              <a:ext uri="{FF2B5EF4-FFF2-40B4-BE49-F238E27FC236}">
                <a16:creationId xmlns:a16="http://schemas.microsoft.com/office/drawing/2014/main" id="{C55E57DA-21CB-4139-A107-F828097376C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391552" y="5957960"/>
            <a:ext cx="6438095" cy="580952"/>
          </a:xfrm>
          <a:prstGeom prst="rect">
            <a:avLst/>
          </a:prstGeom>
        </p:spPr>
      </p:pic>
    </p:spTree>
    <p:extLst>
      <p:ext uri="{BB962C8B-B14F-4D97-AF65-F5344CB8AC3E}">
        <p14:creationId xmlns:p14="http://schemas.microsoft.com/office/powerpoint/2010/main" val="2892537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D036-B189-43B5-BE8F-28CF504F37F0}"/>
              </a:ext>
            </a:extLst>
          </p:cNvPr>
          <p:cNvSpPr>
            <a:spLocks noGrp="1"/>
          </p:cNvSpPr>
          <p:nvPr>
            <p:ph type="title"/>
          </p:nvPr>
        </p:nvSpPr>
        <p:spPr>
          <a:xfrm>
            <a:off x="5126370" y="231569"/>
            <a:ext cx="4069643" cy="994172"/>
          </a:xfrm>
        </p:spPr>
        <p:txBody>
          <a:bodyPr/>
          <a:lstStyle/>
          <a:p>
            <a:r>
              <a:rPr lang="en-GB" dirty="0"/>
              <a:t>Workforce</a:t>
            </a:r>
          </a:p>
        </p:txBody>
      </p:sp>
      <p:pic>
        <p:nvPicPr>
          <p:cNvPr id="4" name="Content Placeholder 3" descr="Man next to stack of potato's with head in hands.">
            <a:extLst>
              <a:ext uri="{FF2B5EF4-FFF2-40B4-BE49-F238E27FC236}">
                <a16:creationId xmlns:a16="http://schemas.microsoft.com/office/drawing/2014/main" id="{45B8920A-2D92-4C78-9366-35AECAA6AD87}"/>
              </a:ext>
            </a:extLst>
          </p:cNvPr>
          <p:cNvPicPr>
            <a:picLocks noGrp="1" noChangeAspect="1"/>
          </p:cNvPicPr>
          <p:nvPr>
            <p:ph idx="1"/>
          </p:nvPr>
        </p:nvPicPr>
        <p:blipFill>
          <a:blip r:embed="rId3"/>
          <a:stretch>
            <a:fillRect/>
          </a:stretch>
        </p:blipFill>
        <p:spPr>
          <a:xfrm>
            <a:off x="2152650" y="2395969"/>
            <a:ext cx="2940388" cy="1931951"/>
          </a:xfrm>
          <a:prstGeom prst="rect">
            <a:avLst/>
          </a:prstGeom>
        </p:spPr>
      </p:pic>
      <p:pic>
        <p:nvPicPr>
          <p:cNvPr id="5" name="Picture 4" descr="People peeling potatoes together.">
            <a:extLst>
              <a:ext uri="{FF2B5EF4-FFF2-40B4-BE49-F238E27FC236}">
                <a16:creationId xmlns:a16="http://schemas.microsoft.com/office/drawing/2014/main" id="{17B1D387-7CAE-4716-80DA-1B8A950E193F}"/>
              </a:ext>
            </a:extLst>
          </p:cNvPr>
          <p:cNvPicPr>
            <a:picLocks noChangeAspect="1"/>
          </p:cNvPicPr>
          <p:nvPr/>
        </p:nvPicPr>
        <p:blipFill>
          <a:blip r:embed="rId4"/>
          <a:stretch>
            <a:fillRect/>
          </a:stretch>
        </p:blipFill>
        <p:spPr>
          <a:xfrm>
            <a:off x="6262830" y="2917550"/>
            <a:ext cx="3776520" cy="2265912"/>
          </a:xfrm>
          <a:prstGeom prst="rect">
            <a:avLst/>
          </a:prstGeom>
        </p:spPr>
      </p:pic>
      <p:sp>
        <p:nvSpPr>
          <p:cNvPr id="6" name="TextBox 5">
            <a:extLst>
              <a:ext uri="{FF2B5EF4-FFF2-40B4-BE49-F238E27FC236}">
                <a16:creationId xmlns:a16="http://schemas.microsoft.com/office/drawing/2014/main" id="{9F8E544F-2FC0-436A-8235-4CE76E42AEA1}"/>
              </a:ext>
            </a:extLst>
          </p:cNvPr>
          <p:cNvSpPr txBox="1"/>
          <p:nvPr/>
        </p:nvSpPr>
        <p:spPr>
          <a:xfrm>
            <a:off x="1833936" y="1347196"/>
            <a:ext cx="4355558" cy="415498"/>
          </a:xfrm>
          <a:prstGeom prst="rect">
            <a:avLst/>
          </a:prstGeom>
          <a:noFill/>
        </p:spPr>
        <p:txBody>
          <a:bodyPr wrap="square" rtlCol="0">
            <a:spAutoFit/>
          </a:bodyPr>
          <a:lstStyle/>
          <a:p>
            <a:r>
              <a:rPr lang="en-GB" sz="2100" dirty="0"/>
              <a:t>Essentially this is the DoLS challenge</a:t>
            </a:r>
          </a:p>
        </p:txBody>
      </p:sp>
      <p:sp>
        <p:nvSpPr>
          <p:cNvPr id="7" name="TextBox 6">
            <a:extLst>
              <a:ext uri="{FF2B5EF4-FFF2-40B4-BE49-F238E27FC236}">
                <a16:creationId xmlns:a16="http://schemas.microsoft.com/office/drawing/2014/main" id="{6F58A219-CFAE-4098-928C-E5B362625BE5}"/>
              </a:ext>
            </a:extLst>
          </p:cNvPr>
          <p:cNvSpPr txBox="1"/>
          <p:nvPr/>
        </p:nvSpPr>
        <p:spPr>
          <a:xfrm>
            <a:off x="6600056" y="2026636"/>
            <a:ext cx="3663680" cy="415498"/>
          </a:xfrm>
          <a:prstGeom prst="rect">
            <a:avLst/>
          </a:prstGeom>
          <a:noFill/>
        </p:spPr>
        <p:txBody>
          <a:bodyPr wrap="square" rtlCol="0">
            <a:spAutoFit/>
          </a:bodyPr>
          <a:lstStyle/>
          <a:p>
            <a:r>
              <a:rPr lang="en-GB" sz="2100" dirty="0"/>
              <a:t>And this is the LPS solution</a:t>
            </a:r>
          </a:p>
        </p:txBody>
      </p:sp>
      <p:sp>
        <p:nvSpPr>
          <p:cNvPr id="8" name="TextBox 7">
            <a:extLst>
              <a:ext uri="{FF2B5EF4-FFF2-40B4-BE49-F238E27FC236}">
                <a16:creationId xmlns:a16="http://schemas.microsoft.com/office/drawing/2014/main" id="{A3BD1EDF-CEEF-481D-949E-58BDEE86E8F1}"/>
              </a:ext>
            </a:extLst>
          </p:cNvPr>
          <p:cNvSpPr txBox="1"/>
          <p:nvPr/>
        </p:nvSpPr>
        <p:spPr>
          <a:xfrm>
            <a:off x="1852309" y="4661881"/>
            <a:ext cx="4076862" cy="1200329"/>
          </a:xfrm>
          <a:prstGeom prst="rect">
            <a:avLst/>
          </a:prstGeom>
          <a:noFill/>
        </p:spPr>
        <p:txBody>
          <a:bodyPr wrap="square" rtlCol="0">
            <a:spAutoFit/>
          </a:bodyPr>
          <a:lstStyle/>
          <a:p>
            <a:r>
              <a:rPr lang="en-GB" sz="2400" dirty="0"/>
              <a:t>Moving from specialist assessors to the wider social care workforce</a:t>
            </a:r>
          </a:p>
        </p:txBody>
      </p:sp>
      <p:sp>
        <p:nvSpPr>
          <p:cNvPr id="3" name="Slide Number Placeholder 2">
            <a:extLst>
              <a:ext uri="{FF2B5EF4-FFF2-40B4-BE49-F238E27FC236}">
                <a16:creationId xmlns:a16="http://schemas.microsoft.com/office/drawing/2014/main" id="{A0484DC5-7F22-4881-AFEB-071302AFA219}"/>
              </a:ext>
            </a:extLst>
          </p:cNvPr>
          <p:cNvSpPr>
            <a:spLocks noGrp="1"/>
          </p:cNvSpPr>
          <p:nvPr>
            <p:ph type="sldNum" sz="quarter" idx="12"/>
          </p:nvPr>
        </p:nvSpPr>
        <p:spPr/>
        <p:txBody>
          <a:bodyPr/>
          <a:lstStyle/>
          <a:p>
            <a:fld id="{3C297447-36EB-4E4A-850A-696CDA2DC29A}" type="slidenum">
              <a:rPr lang="en-GB" smtClean="0"/>
              <a:t>4</a:t>
            </a:fld>
            <a:endParaRPr lang="en-GB"/>
          </a:p>
        </p:txBody>
      </p:sp>
      <p:pic>
        <p:nvPicPr>
          <p:cNvPr id="9" name="Picture 8">
            <a:extLst>
              <a:ext uri="{FF2B5EF4-FFF2-40B4-BE49-F238E27FC236}">
                <a16:creationId xmlns:a16="http://schemas.microsoft.com/office/drawing/2014/main" id="{16D364D3-3A4D-4EAB-A4E7-AEED86D7074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658252" y="6232598"/>
            <a:ext cx="6438095" cy="580952"/>
          </a:xfrm>
          <a:prstGeom prst="rect">
            <a:avLst/>
          </a:prstGeom>
        </p:spPr>
      </p:pic>
    </p:spTree>
    <p:extLst>
      <p:ext uri="{BB962C8B-B14F-4D97-AF65-F5344CB8AC3E}">
        <p14:creationId xmlns:p14="http://schemas.microsoft.com/office/powerpoint/2010/main" val="262206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25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E89F7-EB73-4AB4-8708-C23F95FF63E4}"/>
              </a:ext>
            </a:extLst>
          </p:cNvPr>
          <p:cNvSpPr>
            <a:spLocks noGrp="1"/>
          </p:cNvSpPr>
          <p:nvPr>
            <p:ph type="title"/>
          </p:nvPr>
        </p:nvSpPr>
        <p:spPr/>
        <p:txBody>
          <a:bodyPr>
            <a:noAutofit/>
          </a:bodyPr>
          <a:lstStyle/>
          <a:p>
            <a:pPr algn="ctr"/>
            <a:r>
              <a:rPr lang="en-GB" sz="3200" b="1" dirty="0">
                <a:solidFill>
                  <a:schemeClr val="tx2"/>
                </a:solidFill>
                <a:latin typeface="Arial" panose="020B0604020202020204" pitchFamily="34" charset="0"/>
                <a:cs typeface="Arial" panose="020B0604020202020204" pitchFamily="34" charset="0"/>
              </a:rPr>
              <a:t>What are the policy objectives and the intended effects?  (Draft Impact Assessment) </a:t>
            </a:r>
          </a:p>
        </p:txBody>
      </p:sp>
      <p:sp>
        <p:nvSpPr>
          <p:cNvPr id="3" name="Content Placeholder 2">
            <a:extLst>
              <a:ext uri="{FF2B5EF4-FFF2-40B4-BE49-F238E27FC236}">
                <a16:creationId xmlns:a16="http://schemas.microsoft.com/office/drawing/2014/main" id="{CB42D1C4-7087-4837-BC84-A1ABA9E792CF}"/>
              </a:ext>
            </a:extLst>
          </p:cNvPr>
          <p:cNvSpPr>
            <a:spLocks noGrp="1"/>
          </p:cNvSpPr>
          <p:nvPr>
            <p:ph idx="1"/>
          </p:nvPr>
        </p:nvSpPr>
        <p:spPr/>
        <p:txBody>
          <a:bodyPr>
            <a:normAutofit/>
          </a:bodyPr>
          <a:lstStyle/>
          <a:p>
            <a:pPr marL="0" indent="0">
              <a:buNone/>
            </a:pPr>
            <a:endParaRPr lang="en-GB" sz="2600" b="1" dirty="0">
              <a:latin typeface="Arial" panose="020B0604020202020204" pitchFamily="34" charset="0"/>
              <a:cs typeface="Arial" panose="020B0604020202020204" pitchFamily="34" charset="0"/>
            </a:endParaRPr>
          </a:p>
          <a:p>
            <a:pPr marL="0" indent="0">
              <a:buNone/>
            </a:pPr>
            <a:r>
              <a:rPr lang="en-GB" sz="2600" b="1" dirty="0">
                <a:latin typeface="Arial" panose="020B0604020202020204" pitchFamily="34" charset="0"/>
                <a:cs typeface="Arial" panose="020B0604020202020204" pitchFamily="34" charset="0"/>
              </a:rPr>
              <a:t>1. To create a new simplified legal framework which is accessible and clear to all affected parties. </a:t>
            </a:r>
          </a:p>
          <a:p>
            <a:pPr marL="0" indent="0">
              <a:buNone/>
            </a:pPr>
            <a:r>
              <a:rPr lang="en-GB" sz="2600" b="1" dirty="0">
                <a:latin typeface="Arial" panose="020B0604020202020204" pitchFamily="34" charset="0"/>
                <a:cs typeface="Arial" panose="020B0604020202020204" pitchFamily="34" charset="0"/>
              </a:rPr>
              <a:t>2. To deliver improved outcomes for persons deprived of their liberty and their families / unpaid carers. </a:t>
            </a:r>
          </a:p>
          <a:p>
            <a:pPr marL="0" indent="0">
              <a:buNone/>
            </a:pPr>
            <a:r>
              <a:rPr lang="en-GB" sz="2600" b="1" dirty="0">
                <a:latin typeface="Arial" panose="020B0604020202020204" pitchFamily="34" charset="0"/>
                <a:cs typeface="Arial" panose="020B0604020202020204" pitchFamily="34" charset="0"/>
              </a:rPr>
              <a:t>3. To provide a simplified authorisation process capable of operating effectively in all settings. </a:t>
            </a:r>
          </a:p>
        </p:txBody>
      </p:sp>
      <p:sp>
        <p:nvSpPr>
          <p:cNvPr id="4" name="Slide Number Placeholder 3">
            <a:extLst>
              <a:ext uri="{FF2B5EF4-FFF2-40B4-BE49-F238E27FC236}">
                <a16:creationId xmlns:a16="http://schemas.microsoft.com/office/drawing/2014/main" id="{030B2C45-2C93-4437-9EC8-6CA97BC8D8C7}"/>
              </a:ext>
            </a:extLst>
          </p:cNvPr>
          <p:cNvSpPr>
            <a:spLocks noGrp="1"/>
          </p:cNvSpPr>
          <p:nvPr>
            <p:ph type="sldNum" sz="quarter" idx="12"/>
          </p:nvPr>
        </p:nvSpPr>
        <p:spPr/>
        <p:txBody>
          <a:bodyPr/>
          <a:lstStyle/>
          <a:p>
            <a:fld id="{3C297447-36EB-4E4A-850A-696CDA2DC29A}" type="slidenum">
              <a:rPr lang="en-GB" smtClean="0"/>
              <a:t>5</a:t>
            </a:fld>
            <a:endParaRPr lang="en-GB"/>
          </a:p>
        </p:txBody>
      </p:sp>
      <p:pic>
        <p:nvPicPr>
          <p:cNvPr id="5" name="Picture 4">
            <a:extLst>
              <a:ext uri="{FF2B5EF4-FFF2-40B4-BE49-F238E27FC236}">
                <a16:creationId xmlns:a16="http://schemas.microsoft.com/office/drawing/2014/main" id="{73680C69-7D04-4391-9425-D31E4082594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01102" y="6202399"/>
            <a:ext cx="6438095" cy="580952"/>
          </a:xfrm>
          <a:prstGeom prst="rect">
            <a:avLst/>
          </a:prstGeom>
        </p:spPr>
      </p:pic>
    </p:spTree>
    <p:extLst>
      <p:ext uri="{BB962C8B-B14F-4D97-AF65-F5344CB8AC3E}">
        <p14:creationId xmlns:p14="http://schemas.microsoft.com/office/powerpoint/2010/main" val="2520095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97EC5-A030-4F21-9C71-E54BF0CFADFC}"/>
              </a:ext>
            </a:extLst>
          </p:cNvPr>
          <p:cNvSpPr>
            <a:spLocks noGrp="1"/>
          </p:cNvSpPr>
          <p:nvPr>
            <p:ph type="title"/>
          </p:nvPr>
        </p:nvSpPr>
        <p:spPr/>
        <p:txBody>
          <a:bodyPr/>
          <a:lstStyle/>
          <a:p>
            <a:pPr algn="ctr"/>
            <a:r>
              <a:rPr lang="en-GB" b="1" dirty="0">
                <a:solidFill>
                  <a:schemeClr val="tx2"/>
                </a:solidFill>
              </a:rPr>
              <a:t>MENTAL CAPACITY ACT 2005</a:t>
            </a:r>
          </a:p>
        </p:txBody>
      </p:sp>
      <p:sp>
        <p:nvSpPr>
          <p:cNvPr id="4" name="Rectangle 1">
            <a:extLst>
              <a:ext uri="{FF2B5EF4-FFF2-40B4-BE49-F238E27FC236}">
                <a16:creationId xmlns:a16="http://schemas.microsoft.com/office/drawing/2014/main" id="{FC36A699-7E89-40C6-A184-4DCC97B4B2D5}"/>
              </a:ext>
            </a:extLst>
          </p:cNvPr>
          <p:cNvSpPr>
            <a:spLocks noGrp="1" noChangeArrowheads="1"/>
          </p:cNvSpPr>
          <p:nvPr>
            <p:ph idx="1"/>
          </p:nvPr>
        </p:nvSpPr>
        <p:spPr bwMode="auto">
          <a:xfrm>
            <a:off x="689296" y="1520785"/>
            <a:ext cx="10813408"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rgbClr val="0B0C0C"/>
                </a:solidFill>
                <a:effectLst/>
                <a:cs typeface="Arial" panose="020B0604020202020204" pitchFamily="34" charset="0"/>
              </a:rPr>
              <a:t>The core principles of the </a:t>
            </a:r>
            <a:r>
              <a:rPr kumimoji="0" lang="en-US" altLang="en-US" i="0" u="none" strike="noStrike" cap="none" normalizeH="0" baseline="0" dirty="0">
                <a:ln>
                  <a:noFill/>
                </a:ln>
                <a:solidFill>
                  <a:schemeClr val="tx1"/>
                </a:solidFill>
                <a:effectLst/>
                <a:cs typeface="Arial" panose="020B0604020202020204" pitchFamily="34" charset="0"/>
              </a:rPr>
              <a:t>MCA</a:t>
            </a:r>
            <a:r>
              <a:rPr kumimoji="0" lang="en-US" altLang="en-US" i="0" u="none" strike="noStrike" cap="none" normalizeH="0" baseline="0" dirty="0">
                <a:ln>
                  <a:noFill/>
                </a:ln>
                <a:solidFill>
                  <a:srgbClr val="0B0C0C"/>
                </a:solidFill>
                <a:effectLst/>
                <a:cs typeface="Arial" panose="020B0604020202020204" pitchFamily="34" charset="0"/>
              </a:rPr>
              <a:t> are at the heart of the proposed design for </a:t>
            </a:r>
            <a:r>
              <a:rPr kumimoji="0" lang="en-US" altLang="en-US" i="0" u="none" strike="noStrike" cap="none" normalizeH="0" baseline="0" dirty="0">
                <a:ln>
                  <a:noFill/>
                </a:ln>
                <a:solidFill>
                  <a:schemeClr val="tx1"/>
                </a:solidFill>
                <a:effectLst/>
                <a:cs typeface="Arial" panose="020B0604020202020204" pitchFamily="34" charset="0"/>
              </a:rPr>
              <a:t>LPS</a:t>
            </a:r>
            <a:r>
              <a:rPr kumimoji="0" lang="en-US" altLang="en-US" i="0" u="none" strike="noStrike" cap="none" normalizeH="0" baseline="0" dirty="0">
                <a:ln>
                  <a:noFill/>
                </a:ln>
                <a:solidFill>
                  <a:srgbClr val="0B0C0C"/>
                </a:solidFill>
                <a:effectLst/>
                <a:cs typeface="Arial" panose="020B0604020202020204" pitchFamily="34" charset="0"/>
              </a:rPr>
              <a:t>.</a:t>
            </a:r>
            <a:r>
              <a:rPr kumimoji="0" lang="en-US" altLang="en-US" i="0" u="none" strike="noStrike" cap="none" normalizeH="0" baseline="0" dirty="0">
                <a:ln>
                  <a:noFill/>
                </a:ln>
                <a:solidFill>
                  <a:schemeClr val="tx1"/>
                </a:solidFill>
                <a:effectLst/>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chemeClr val="tx1"/>
                </a:solidFill>
                <a:effectLst/>
                <a:cs typeface="Arial" panose="020B0604020202020204" pitchFamily="34" charset="0"/>
              </a:rPr>
              <a:t>Chapters 1-9 of the Draft Code of Practice relate to the </a:t>
            </a:r>
            <a:r>
              <a:rPr lang="en-US" altLang="en-US" dirty="0">
                <a:cs typeface="Arial" panose="020B0604020202020204" pitchFamily="34" charset="0"/>
              </a:rPr>
              <a:t>MCA  principles and practice</a:t>
            </a:r>
            <a:r>
              <a:rPr kumimoji="0" lang="en-US" altLang="en-US" b="0" i="0" u="none" strike="noStrike" cap="none" normalizeH="0" baseline="0" dirty="0">
                <a:ln>
                  <a:noFill/>
                </a:ln>
                <a:solidFill>
                  <a:schemeClr val="tx1"/>
                </a:solidFill>
                <a:effectLst/>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cs typeface="Arial" panose="020B0604020202020204" pitchFamily="34" charset="0"/>
              </a:rPr>
              <a:t>#recommendedreading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cs typeface="Arial" panose="020B0604020202020204" pitchFamily="34" charset="0"/>
              </a:rPr>
              <a:t>A good working knowledge of MCA practice is essential to LPS.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cs typeface="Arial" panose="020B0604020202020204" pitchFamily="34" charset="0"/>
            </a:endParaRPr>
          </a:p>
        </p:txBody>
      </p:sp>
      <p:sp>
        <p:nvSpPr>
          <p:cNvPr id="5" name="Slide Number Placeholder 4">
            <a:extLst>
              <a:ext uri="{FF2B5EF4-FFF2-40B4-BE49-F238E27FC236}">
                <a16:creationId xmlns:a16="http://schemas.microsoft.com/office/drawing/2014/main" id="{C58A5871-66B1-46A0-8698-490D3E56D919}"/>
              </a:ext>
            </a:extLst>
          </p:cNvPr>
          <p:cNvSpPr>
            <a:spLocks noGrp="1"/>
          </p:cNvSpPr>
          <p:nvPr>
            <p:ph type="sldNum" sz="quarter" idx="12"/>
          </p:nvPr>
        </p:nvSpPr>
        <p:spPr/>
        <p:txBody>
          <a:bodyPr/>
          <a:lstStyle/>
          <a:p>
            <a:fld id="{3C297447-36EB-4E4A-850A-696CDA2DC29A}" type="slidenum">
              <a:rPr lang="en-GB" smtClean="0"/>
              <a:t>6</a:t>
            </a:fld>
            <a:endParaRPr lang="en-GB"/>
          </a:p>
        </p:txBody>
      </p:sp>
      <p:pic>
        <p:nvPicPr>
          <p:cNvPr id="3" name="Picture 2">
            <a:extLst>
              <a:ext uri="{FF2B5EF4-FFF2-40B4-BE49-F238E27FC236}">
                <a16:creationId xmlns:a16="http://schemas.microsoft.com/office/drawing/2014/main" id="{D18C57FF-1811-4318-914C-13DFAAC6565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43952" y="6150048"/>
            <a:ext cx="6438095" cy="580952"/>
          </a:xfrm>
          <a:prstGeom prst="rect">
            <a:avLst/>
          </a:prstGeom>
        </p:spPr>
      </p:pic>
    </p:spTree>
    <p:extLst>
      <p:ext uri="{BB962C8B-B14F-4D97-AF65-F5344CB8AC3E}">
        <p14:creationId xmlns:p14="http://schemas.microsoft.com/office/powerpoint/2010/main" val="3906228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27C8A8B-D12B-4A28-992E-AE903B155E6F}"/>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67448046"/>
              </p:ext>
            </p:extLst>
          </p:nvPr>
        </p:nvGraphicFramePr>
        <p:xfrm>
          <a:off x="1636222" y="1549286"/>
          <a:ext cx="9031778" cy="4451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rrow: Up 2" descr="Arrow up.">
            <a:extLst>
              <a:ext uri="{FF2B5EF4-FFF2-40B4-BE49-F238E27FC236}">
                <a16:creationId xmlns:a16="http://schemas.microsoft.com/office/drawing/2014/main" id="{6A708066-1DC5-4604-BA71-3794325E1058}"/>
              </a:ext>
            </a:extLst>
          </p:cNvPr>
          <p:cNvSpPr/>
          <p:nvPr/>
        </p:nvSpPr>
        <p:spPr>
          <a:xfrm>
            <a:off x="2577639" y="2447059"/>
            <a:ext cx="311727" cy="5424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300" dirty="0"/>
          </a:p>
        </p:txBody>
      </p:sp>
      <p:sp>
        <p:nvSpPr>
          <p:cNvPr id="5" name="Arrow: Up 4" descr="Arrow up.">
            <a:extLst>
              <a:ext uri="{FF2B5EF4-FFF2-40B4-BE49-F238E27FC236}">
                <a16:creationId xmlns:a16="http://schemas.microsoft.com/office/drawing/2014/main" id="{8DF49B91-8FBF-47C4-A191-30A5DA7592E0}"/>
              </a:ext>
            </a:extLst>
          </p:cNvPr>
          <p:cNvSpPr/>
          <p:nvPr/>
        </p:nvSpPr>
        <p:spPr>
          <a:xfrm>
            <a:off x="4232911" y="2416925"/>
            <a:ext cx="311727" cy="5424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300" dirty="0"/>
          </a:p>
        </p:txBody>
      </p:sp>
      <p:sp>
        <p:nvSpPr>
          <p:cNvPr id="6" name="Arrow: Up 5" descr="Arrow up.">
            <a:extLst>
              <a:ext uri="{FF2B5EF4-FFF2-40B4-BE49-F238E27FC236}">
                <a16:creationId xmlns:a16="http://schemas.microsoft.com/office/drawing/2014/main" id="{6F0A9646-650C-460A-8814-A62D70CDA727}"/>
              </a:ext>
            </a:extLst>
          </p:cNvPr>
          <p:cNvSpPr/>
          <p:nvPr/>
        </p:nvSpPr>
        <p:spPr>
          <a:xfrm>
            <a:off x="5888183" y="2413808"/>
            <a:ext cx="311727" cy="5424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300" dirty="0"/>
          </a:p>
        </p:txBody>
      </p:sp>
      <p:sp>
        <p:nvSpPr>
          <p:cNvPr id="7" name="Arrow: Up 6" descr="Arrow up.">
            <a:extLst>
              <a:ext uri="{FF2B5EF4-FFF2-40B4-BE49-F238E27FC236}">
                <a16:creationId xmlns:a16="http://schemas.microsoft.com/office/drawing/2014/main" id="{AD78A1B2-1786-4AC3-8215-086BDA846DFE}"/>
              </a:ext>
            </a:extLst>
          </p:cNvPr>
          <p:cNvSpPr/>
          <p:nvPr/>
        </p:nvSpPr>
        <p:spPr>
          <a:xfrm>
            <a:off x="7571510" y="2413808"/>
            <a:ext cx="311727" cy="5424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300" dirty="0"/>
          </a:p>
        </p:txBody>
      </p:sp>
      <p:sp>
        <p:nvSpPr>
          <p:cNvPr id="9" name="Rectangle: Rounded Corners 8">
            <a:extLst>
              <a:ext uri="{FF2B5EF4-FFF2-40B4-BE49-F238E27FC236}">
                <a16:creationId xmlns:a16="http://schemas.microsoft.com/office/drawing/2014/main" id="{0FE096DE-6524-40FA-9C70-93C382FF2929}"/>
              </a:ext>
            </a:extLst>
          </p:cNvPr>
          <p:cNvSpPr/>
          <p:nvPr/>
        </p:nvSpPr>
        <p:spPr>
          <a:xfrm>
            <a:off x="1873135" y="1237558"/>
            <a:ext cx="1387706" cy="117269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Calibri" panose="020F0502020204030204" pitchFamily="34" charset="0"/>
                <a:cs typeface="Calibri" panose="020F0502020204030204" pitchFamily="34" charset="0"/>
              </a:rPr>
              <a:t>Social worker</a:t>
            </a:r>
          </a:p>
          <a:p>
            <a:r>
              <a:rPr lang="en-GB" sz="1400" dirty="0">
                <a:solidFill>
                  <a:schemeClr val="tx1"/>
                </a:solidFill>
                <a:latin typeface="Calibri" panose="020F0502020204030204" pitchFamily="34" charset="0"/>
                <a:cs typeface="Calibri" panose="020F0502020204030204" pitchFamily="34" charset="0"/>
              </a:rPr>
              <a:t>Nurse</a:t>
            </a:r>
          </a:p>
          <a:p>
            <a:r>
              <a:rPr lang="en-GB" sz="1400" dirty="0">
                <a:solidFill>
                  <a:schemeClr val="tx1"/>
                </a:solidFill>
                <a:latin typeface="Calibri" panose="020F0502020204030204" pitchFamily="34" charset="0"/>
                <a:cs typeface="Calibri" panose="020F0502020204030204" pitchFamily="34" charset="0"/>
              </a:rPr>
              <a:t>Care Provider</a:t>
            </a:r>
          </a:p>
          <a:p>
            <a:r>
              <a:rPr lang="en-GB" sz="1400" dirty="0">
                <a:solidFill>
                  <a:schemeClr val="tx1"/>
                </a:solidFill>
                <a:latin typeface="Calibri" panose="020F0502020204030204" pitchFamily="34" charset="0"/>
                <a:cs typeface="Calibri" panose="020F0502020204030204" pitchFamily="34" charset="0"/>
              </a:rPr>
              <a:t>Family</a:t>
            </a:r>
          </a:p>
        </p:txBody>
      </p:sp>
      <p:sp>
        <p:nvSpPr>
          <p:cNvPr id="10" name="Rectangle: Rounded Corners 9">
            <a:extLst>
              <a:ext uri="{FF2B5EF4-FFF2-40B4-BE49-F238E27FC236}">
                <a16:creationId xmlns:a16="http://schemas.microsoft.com/office/drawing/2014/main" id="{282026AF-E29A-4A72-99EC-FA6107C6627C}"/>
              </a:ext>
            </a:extLst>
          </p:cNvPr>
          <p:cNvSpPr/>
          <p:nvPr/>
        </p:nvSpPr>
        <p:spPr>
          <a:xfrm>
            <a:off x="3863753" y="1886874"/>
            <a:ext cx="1028461" cy="476787"/>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alibri" panose="020F0502020204030204" pitchFamily="34" charset="0"/>
                <a:cs typeface="Calibri" panose="020F0502020204030204" pitchFamily="34" charset="0"/>
              </a:rPr>
              <a:t>Appointed by the RB</a:t>
            </a:r>
          </a:p>
        </p:txBody>
      </p:sp>
      <p:sp>
        <p:nvSpPr>
          <p:cNvPr id="11" name="Rectangle: Rounded Corners 10">
            <a:extLst>
              <a:ext uri="{FF2B5EF4-FFF2-40B4-BE49-F238E27FC236}">
                <a16:creationId xmlns:a16="http://schemas.microsoft.com/office/drawing/2014/main" id="{8A2A4AF7-E161-45AB-A1D7-DC5ABD470596}"/>
              </a:ext>
            </a:extLst>
          </p:cNvPr>
          <p:cNvSpPr/>
          <p:nvPr/>
        </p:nvSpPr>
        <p:spPr>
          <a:xfrm>
            <a:off x="5451764" y="1628801"/>
            <a:ext cx="1138842" cy="724054"/>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alibri" panose="020F0502020204030204" pitchFamily="34" charset="0"/>
                <a:cs typeface="Calibri" panose="020F0502020204030204" pitchFamily="34" charset="0"/>
              </a:rPr>
              <a:t>Suitably qualified person</a:t>
            </a:r>
          </a:p>
        </p:txBody>
      </p:sp>
      <p:sp>
        <p:nvSpPr>
          <p:cNvPr id="12" name="Rectangle: Rounded Corners 11">
            <a:extLst>
              <a:ext uri="{FF2B5EF4-FFF2-40B4-BE49-F238E27FC236}">
                <a16:creationId xmlns:a16="http://schemas.microsoft.com/office/drawing/2014/main" id="{FD3FB03E-5A6A-4EF9-8B7D-F6F5A92253C7}"/>
              </a:ext>
            </a:extLst>
          </p:cNvPr>
          <p:cNvSpPr/>
          <p:nvPr/>
        </p:nvSpPr>
        <p:spPr>
          <a:xfrm>
            <a:off x="7083136" y="1722190"/>
            <a:ext cx="1124296" cy="64147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Desk Top or AMCP</a:t>
            </a:r>
          </a:p>
        </p:txBody>
      </p:sp>
      <p:sp>
        <p:nvSpPr>
          <p:cNvPr id="14" name="Arrow: Down 13" descr="Arrow down.">
            <a:extLst>
              <a:ext uri="{FF2B5EF4-FFF2-40B4-BE49-F238E27FC236}">
                <a16:creationId xmlns:a16="http://schemas.microsoft.com/office/drawing/2014/main" id="{05262C8B-3C02-4F04-A6CE-5FE03DC042D9}"/>
              </a:ext>
            </a:extLst>
          </p:cNvPr>
          <p:cNvSpPr/>
          <p:nvPr/>
        </p:nvSpPr>
        <p:spPr>
          <a:xfrm>
            <a:off x="7633855" y="4826480"/>
            <a:ext cx="374072" cy="4005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300" dirty="0"/>
          </a:p>
        </p:txBody>
      </p:sp>
      <p:sp>
        <p:nvSpPr>
          <p:cNvPr id="15" name="Rectangle: Rounded Corners 14">
            <a:extLst>
              <a:ext uri="{FF2B5EF4-FFF2-40B4-BE49-F238E27FC236}">
                <a16:creationId xmlns:a16="http://schemas.microsoft.com/office/drawing/2014/main" id="{758830A8-EB87-4317-B7EB-E8F3DD59B1D2}"/>
              </a:ext>
            </a:extLst>
          </p:cNvPr>
          <p:cNvSpPr/>
          <p:nvPr/>
        </p:nvSpPr>
        <p:spPr>
          <a:xfrm>
            <a:off x="6806121" y="5226980"/>
            <a:ext cx="1794089" cy="64147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Calibri" panose="020F0502020204030204" pitchFamily="34" charset="0"/>
                <a:cs typeface="Calibri" panose="020F0502020204030204" pitchFamily="34" charset="0"/>
              </a:rPr>
              <a:t>AMCP if against wishes, Independent Hospital or RB refers</a:t>
            </a:r>
          </a:p>
        </p:txBody>
      </p:sp>
      <p:sp>
        <p:nvSpPr>
          <p:cNvPr id="8" name="Slide Number Placeholder 7">
            <a:extLst>
              <a:ext uri="{FF2B5EF4-FFF2-40B4-BE49-F238E27FC236}">
                <a16:creationId xmlns:a16="http://schemas.microsoft.com/office/drawing/2014/main" id="{F1DAE67F-2CE3-47EF-94DA-99D72AD447F4}"/>
              </a:ext>
            </a:extLst>
          </p:cNvPr>
          <p:cNvSpPr>
            <a:spLocks noGrp="1"/>
          </p:cNvSpPr>
          <p:nvPr>
            <p:ph type="sldNum" sz="quarter" idx="12"/>
          </p:nvPr>
        </p:nvSpPr>
        <p:spPr/>
        <p:txBody>
          <a:bodyPr/>
          <a:lstStyle/>
          <a:p>
            <a:fld id="{3C297447-36EB-4E4A-850A-696CDA2DC29A}" type="slidenum">
              <a:rPr lang="en-GB" smtClean="0"/>
              <a:t>7</a:t>
            </a:fld>
            <a:endParaRPr lang="en-GB"/>
          </a:p>
        </p:txBody>
      </p:sp>
      <p:pic>
        <p:nvPicPr>
          <p:cNvPr id="13" name="Picture 12">
            <a:extLst>
              <a:ext uri="{FF2B5EF4-FFF2-40B4-BE49-F238E27FC236}">
                <a16:creationId xmlns:a16="http://schemas.microsoft.com/office/drawing/2014/main" id="{3EAB592D-82B5-458B-A4A3-9803289208DA}"/>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543952" y="6140523"/>
            <a:ext cx="6438095" cy="580952"/>
          </a:xfrm>
          <a:prstGeom prst="rect">
            <a:avLst/>
          </a:prstGeom>
        </p:spPr>
      </p:pic>
      <p:sp>
        <p:nvSpPr>
          <p:cNvPr id="16" name="Title 15">
            <a:extLst>
              <a:ext uri="{FF2B5EF4-FFF2-40B4-BE49-F238E27FC236}">
                <a16:creationId xmlns:a16="http://schemas.microsoft.com/office/drawing/2014/main" id="{B5B6DE4A-F80F-41C4-BCA5-20CBDCD6962D}"/>
              </a:ext>
            </a:extLst>
          </p:cNvPr>
          <p:cNvSpPr txBox="1">
            <a:spLocks noGrp="1"/>
          </p:cNvSpPr>
          <p:nvPr>
            <p:ph type="title" idx="4294967295"/>
          </p:nvPr>
        </p:nvSpPr>
        <p:spPr>
          <a:xfrm>
            <a:off x="1011850" y="266274"/>
            <a:ext cx="8156864"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LPS is a new simplified system(?)</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637174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E6BCF-1448-4DF1-8116-AE99AF7F2047}"/>
              </a:ext>
            </a:extLst>
          </p:cNvPr>
          <p:cNvSpPr>
            <a:spLocks noGrp="1"/>
          </p:cNvSpPr>
          <p:nvPr>
            <p:ph type="title"/>
          </p:nvPr>
        </p:nvSpPr>
        <p:spPr/>
        <p:txBody>
          <a:bodyPr>
            <a:normAutofit fontScale="90000"/>
          </a:bodyPr>
          <a:lstStyle/>
          <a:p>
            <a:pPr algn="ctr"/>
            <a:br>
              <a:rPr lang="en-GB" b="1" dirty="0">
                <a:solidFill>
                  <a:schemeClr val="tx2"/>
                </a:solidFill>
                <a:latin typeface="Arial" panose="020B0604020202020204" pitchFamily="34" charset="0"/>
                <a:cs typeface="Arial" panose="020B0604020202020204" pitchFamily="34" charset="0"/>
              </a:rPr>
            </a:br>
            <a:r>
              <a:rPr lang="en-GB" b="1" dirty="0">
                <a:solidFill>
                  <a:schemeClr val="tx2"/>
                </a:solidFill>
                <a:latin typeface="Arial" panose="020B0604020202020204" pitchFamily="34" charset="0"/>
                <a:cs typeface="Arial" panose="020B0604020202020204" pitchFamily="34" charset="0"/>
              </a:rPr>
              <a:t>Who do Liberty Protection Safeguards apply to?</a:t>
            </a:r>
            <a:br>
              <a:rPr lang="en-GB" b="1" dirty="0">
                <a:solidFill>
                  <a:schemeClr val="tx2"/>
                </a:solidFill>
                <a:latin typeface="Arial" panose="020B0604020202020204" pitchFamily="34" charset="0"/>
                <a:cs typeface="Arial" panose="020B0604020202020204" pitchFamily="34" charset="0"/>
              </a:rPr>
            </a:br>
            <a:endParaRPr lang="en-GB" b="1" dirty="0">
              <a:solidFill>
                <a:schemeClr val="tx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5FD9075-2FC6-4A5F-AED2-A5D31EA7B91B}"/>
              </a:ext>
            </a:extLst>
          </p:cNvPr>
          <p:cNvSpPr>
            <a:spLocks noGrp="1"/>
          </p:cNvSpPr>
          <p:nvPr>
            <p:ph idx="1"/>
          </p:nvPr>
        </p:nvSpPr>
        <p:spPr/>
        <p:txBody>
          <a:bodyPr/>
          <a:lstStyle/>
          <a:p>
            <a:endParaRPr lang="en-GB" dirty="0"/>
          </a:p>
          <a:p>
            <a:r>
              <a:rPr lang="en-GB" dirty="0">
                <a:latin typeface="Arial" panose="020B0604020202020204" pitchFamily="34" charset="0"/>
                <a:cs typeface="Arial" panose="020B0604020202020204" pitchFamily="34" charset="0"/>
              </a:rPr>
              <a:t>Includes 16 and 17 year olds in care/hospital settings</a:t>
            </a:r>
          </a:p>
          <a:p>
            <a:r>
              <a:rPr lang="en-GB" dirty="0">
                <a:latin typeface="Arial" panose="020B0604020202020204" pitchFamily="34" charset="0"/>
                <a:cs typeface="Arial" panose="020B0604020202020204" pitchFamily="34" charset="0"/>
              </a:rPr>
              <a:t>All care settings – including Supported Accommodation</a:t>
            </a:r>
          </a:p>
          <a:p>
            <a:r>
              <a:rPr lang="en-GB" dirty="0">
                <a:latin typeface="Arial" panose="020B0604020202020204" pitchFamily="34" charset="0"/>
                <a:cs typeface="Arial" panose="020B0604020202020204" pitchFamily="34" charset="0"/>
              </a:rPr>
              <a:t>Hospital settings</a:t>
            </a:r>
          </a:p>
          <a:p>
            <a:r>
              <a:rPr lang="en-GB" dirty="0">
                <a:latin typeface="Arial" panose="020B0604020202020204" pitchFamily="34" charset="0"/>
                <a:cs typeface="Arial" panose="020B0604020202020204" pitchFamily="34" charset="0"/>
              </a:rPr>
              <a:t>Independent Hospitals</a:t>
            </a:r>
          </a:p>
          <a:p>
            <a:r>
              <a:rPr lang="en-GB" dirty="0">
                <a:latin typeface="Arial" panose="020B0604020202020204" pitchFamily="34" charset="0"/>
                <a:cs typeface="Arial" panose="020B0604020202020204" pitchFamily="34" charset="0"/>
              </a:rPr>
              <a:t>Potentially people in their own home</a:t>
            </a:r>
          </a:p>
          <a:p>
            <a:pPr marL="0" indent="0">
              <a:buNone/>
            </a:pPr>
            <a:r>
              <a:rPr lang="en-GB" dirty="0"/>
              <a:t> </a:t>
            </a:r>
          </a:p>
        </p:txBody>
      </p:sp>
      <p:sp>
        <p:nvSpPr>
          <p:cNvPr id="4" name="Slide Number Placeholder 3">
            <a:extLst>
              <a:ext uri="{FF2B5EF4-FFF2-40B4-BE49-F238E27FC236}">
                <a16:creationId xmlns:a16="http://schemas.microsoft.com/office/drawing/2014/main" id="{58E6F893-76F9-4503-86E7-085644367450}"/>
              </a:ext>
            </a:extLst>
          </p:cNvPr>
          <p:cNvSpPr>
            <a:spLocks noGrp="1"/>
          </p:cNvSpPr>
          <p:nvPr>
            <p:ph type="sldNum" sz="quarter" idx="12"/>
          </p:nvPr>
        </p:nvSpPr>
        <p:spPr/>
        <p:txBody>
          <a:bodyPr/>
          <a:lstStyle/>
          <a:p>
            <a:fld id="{3C297447-36EB-4E4A-850A-696CDA2DC29A}" type="slidenum">
              <a:rPr lang="en-GB" smtClean="0"/>
              <a:t>8</a:t>
            </a:fld>
            <a:endParaRPr lang="en-GB" dirty="0"/>
          </a:p>
        </p:txBody>
      </p:sp>
      <p:pic>
        <p:nvPicPr>
          <p:cNvPr id="5" name="Picture 4">
            <a:extLst>
              <a:ext uri="{FF2B5EF4-FFF2-40B4-BE49-F238E27FC236}">
                <a16:creationId xmlns:a16="http://schemas.microsoft.com/office/drawing/2014/main" id="{931C5B51-4CDB-428D-84B4-7F0344922DA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406814" y="6202399"/>
            <a:ext cx="6438095" cy="580952"/>
          </a:xfrm>
          <a:prstGeom prst="rect">
            <a:avLst/>
          </a:prstGeom>
        </p:spPr>
      </p:pic>
    </p:spTree>
    <p:extLst>
      <p:ext uri="{BB962C8B-B14F-4D97-AF65-F5344CB8AC3E}">
        <p14:creationId xmlns:p14="http://schemas.microsoft.com/office/powerpoint/2010/main" val="100180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1101B-E3B2-4B38-A632-4D8194CD5838}"/>
              </a:ext>
            </a:extLst>
          </p:cNvPr>
          <p:cNvSpPr>
            <a:spLocks noGrp="1"/>
          </p:cNvSpPr>
          <p:nvPr>
            <p:ph type="title"/>
          </p:nvPr>
        </p:nvSpPr>
        <p:spPr/>
        <p:txBody>
          <a:bodyPr>
            <a:normAutofit fontScale="90000"/>
          </a:bodyPr>
          <a:lstStyle/>
          <a:p>
            <a:pPr algn="ctr"/>
            <a:r>
              <a:rPr lang="en-GB" sz="3600" b="1" dirty="0">
                <a:solidFill>
                  <a:schemeClr val="tx2"/>
                </a:solidFill>
                <a:latin typeface="Arial" panose="020B0604020202020204" pitchFamily="34" charset="0"/>
                <a:cs typeface="Arial" panose="020B0604020202020204" pitchFamily="34" charset="0"/>
              </a:rPr>
              <a:t>Who is the Responsible Body?</a:t>
            </a:r>
            <a:br>
              <a:rPr lang="en-GB" sz="3600" b="1" dirty="0">
                <a:solidFill>
                  <a:schemeClr val="tx2"/>
                </a:solidFill>
                <a:latin typeface="Arial" panose="020B0604020202020204" pitchFamily="34" charset="0"/>
                <a:cs typeface="Arial" panose="020B0604020202020204" pitchFamily="34" charset="0"/>
              </a:rPr>
            </a:br>
            <a:r>
              <a:rPr lang="en-GB" sz="3600" b="1" dirty="0">
                <a:solidFill>
                  <a:schemeClr val="tx2"/>
                </a:solidFill>
                <a:latin typeface="Arial" panose="020B0604020202020204" pitchFamily="34" charset="0"/>
                <a:cs typeface="Arial" panose="020B0604020202020204" pitchFamily="34" charset="0"/>
              </a:rPr>
              <a:t>(Chapter 14)</a:t>
            </a:r>
            <a:br>
              <a:rPr lang="en-GB" sz="3600" b="1" dirty="0">
                <a:solidFill>
                  <a:schemeClr val="tx2"/>
                </a:solidFill>
                <a:latin typeface="Arial" panose="020B0604020202020204" pitchFamily="34" charset="0"/>
                <a:cs typeface="Arial" panose="020B0604020202020204" pitchFamily="34" charset="0"/>
              </a:rPr>
            </a:br>
            <a:endParaRPr lang="en-GB" sz="3600" dirty="0">
              <a:solidFill>
                <a:schemeClr val="tx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A7368B8-146F-477F-A969-807189FCC271}"/>
              </a:ext>
            </a:extLst>
          </p:cNvPr>
          <p:cNvSpPr>
            <a:spLocks noGrp="1"/>
          </p:cNvSpPr>
          <p:nvPr>
            <p:ph idx="1"/>
          </p:nvPr>
        </p:nvSpPr>
        <p:spPr>
          <a:xfrm>
            <a:off x="755009" y="1593908"/>
            <a:ext cx="10598791" cy="4397317"/>
          </a:xfrm>
        </p:spPr>
        <p:txBody>
          <a:bodyPr>
            <a:normAutofit/>
          </a:bodyPr>
          <a:lstStyle/>
          <a:p>
            <a:pPr algn="l"/>
            <a:endParaRPr lang="en-GB" dirty="0">
              <a:latin typeface="ArialMT"/>
            </a:endParaRPr>
          </a:p>
          <a:p>
            <a:pPr algn="l"/>
            <a:r>
              <a:rPr lang="en-GB" sz="2800" b="0" i="0" u="none" strike="noStrike" baseline="0" dirty="0">
                <a:latin typeface="Arial" panose="020B0604020202020204" pitchFamily="34" charset="0"/>
                <a:cs typeface="Arial" panose="020B0604020202020204" pitchFamily="34" charset="0"/>
              </a:rPr>
              <a:t>if arrangements are mainly carried out in an NHS</a:t>
            </a:r>
            <a:r>
              <a:rPr lang="en-GB" sz="2800" b="0" i="0" u="none" strike="noStrike" dirty="0">
                <a:latin typeface="Arial" panose="020B0604020202020204" pitchFamily="34" charset="0"/>
                <a:cs typeface="Arial" panose="020B0604020202020204" pitchFamily="34" charset="0"/>
              </a:rPr>
              <a:t> </a:t>
            </a:r>
            <a:r>
              <a:rPr lang="en-GB" sz="2800" b="0" i="0" u="none" strike="noStrike" baseline="0" dirty="0">
                <a:latin typeface="Arial" panose="020B0604020202020204" pitchFamily="34" charset="0"/>
                <a:cs typeface="Arial" panose="020B0604020202020204" pitchFamily="34" charset="0"/>
              </a:rPr>
              <a:t>hospital, the </a:t>
            </a:r>
            <a:r>
              <a:rPr lang="en-GB" sz="2800" b="1" i="0" u="none" strike="noStrike" baseline="0" dirty="0">
                <a:latin typeface="Arial" panose="020B0604020202020204" pitchFamily="34" charset="0"/>
                <a:cs typeface="Arial" panose="020B0604020202020204" pitchFamily="34" charset="0"/>
              </a:rPr>
              <a:t>NHS trust </a:t>
            </a:r>
          </a:p>
          <a:p>
            <a:pPr algn="l"/>
            <a:r>
              <a:rPr lang="en-GB" sz="2800" i="0" u="none" strike="noStrike" baseline="0" dirty="0">
                <a:latin typeface="Arial" panose="020B0604020202020204" pitchFamily="34" charset="0"/>
                <a:cs typeface="Arial" panose="020B0604020202020204" pitchFamily="34" charset="0"/>
              </a:rPr>
              <a:t>if</a:t>
            </a:r>
            <a:r>
              <a:rPr lang="en-GB" sz="2800" b="0" i="0" u="none" strike="noStrike" baseline="0" dirty="0">
                <a:latin typeface="Arial" panose="020B0604020202020204" pitchFamily="34" charset="0"/>
                <a:cs typeface="Arial" panose="020B0604020202020204" pitchFamily="34" charset="0"/>
              </a:rPr>
              <a:t> arrangements are mainly carried out in an </a:t>
            </a:r>
            <a:r>
              <a:rPr lang="en-GB" dirty="0">
                <a:latin typeface="Arial" panose="020B0604020202020204" pitchFamily="34" charset="0"/>
                <a:cs typeface="Arial" panose="020B0604020202020204" pitchFamily="34" charset="0"/>
              </a:rPr>
              <a:t>I</a:t>
            </a:r>
            <a:r>
              <a:rPr lang="en-GB" sz="2800" b="0" i="0" u="none" strike="noStrike" baseline="0" dirty="0">
                <a:latin typeface="Arial" panose="020B0604020202020204" pitchFamily="34" charset="0"/>
                <a:cs typeface="Arial" panose="020B0604020202020204" pitchFamily="34" charset="0"/>
              </a:rPr>
              <a:t>ndependent hospital, the </a:t>
            </a:r>
            <a:r>
              <a:rPr lang="en-GB" sz="2800" b="1" i="0" u="none" strike="noStrike" baseline="0" dirty="0">
                <a:latin typeface="Arial" panose="020B0604020202020204" pitchFamily="34" charset="0"/>
                <a:cs typeface="Arial" panose="020B0604020202020204" pitchFamily="34" charset="0"/>
              </a:rPr>
              <a:t>local authority </a:t>
            </a:r>
          </a:p>
          <a:p>
            <a:pPr algn="l"/>
            <a:r>
              <a:rPr lang="en-GB" sz="2800" b="0" i="0" u="none" strike="noStrike" baseline="0" dirty="0">
                <a:latin typeface="Arial" panose="020B0604020202020204" pitchFamily="34" charset="0"/>
                <a:cs typeface="Arial" panose="020B0604020202020204" pitchFamily="34" charset="0"/>
              </a:rPr>
              <a:t>If arrangements are mainly via CHC, the </a:t>
            </a:r>
            <a:r>
              <a:rPr lang="en-GB" sz="2800" b="1" i="0" u="none" strike="noStrike" baseline="0" dirty="0">
                <a:latin typeface="Arial" panose="020B0604020202020204" pitchFamily="34" charset="0"/>
                <a:cs typeface="Arial" panose="020B0604020202020204" pitchFamily="34" charset="0"/>
              </a:rPr>
              <a:t>CCG (ICS) </a:t>
            </a:r>
          </a:p>
          <a:p>
            <a:pPr algn="l"/>
            <a:r>
              <a:rPr lang="en-GB" sz="2800" b="0" i="0" u="none" strike="noStrike" baseline="0" dirty="0">
                <a:latin typeface="Arial" panose="020B0604020202020204" pitchFamily="34" charset="0"/>
                <a:cs typeface="Arial" panose="020B0604020202020204" pitchFamily="34" charset="0"/>
              </a:rPr>
              <a:t>otherwise, the </a:t>
            </a:r>
            <a:r>
              <a:rPr lang="en-GB" sz="2800" b="1" i="0" u="none" strike="noStrike" baseline="0" dirty="0">
                <a:latin typeface="Arial" panose="020B0604020202020204" pitchFamily="34" charset="0"/>
                <a:cs typeface="Arial" panose="020B0604020202020204" pitchFamily="34" charset="0"/>
              </a:rPr>
              <a:t>local authority </a:t>
            </a:r>
            <a:r>
              <a:rPr lang="en-GB" sz="2800" b="0" i="0" u="none" strike="noStrike" baseline="0" dirty="0">
                <a:latin typeface="Arial" panose="020B0604020202020204" pitchFamily="34" charset="0"/>
                <a:cs typeface="Arial" panose="020B0604020202020204" pitchFamily="34" charset="0"/>
              </a:rPr>
              <a:t>(in broad terms, the authority meeting the person’s needs or in whose area the arrangements are mainly taking place)</a:t>
            </a:r>
            <a:endParaRPr lang="en-GB"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DB06623-7AE6-48AD-AFDD-9A9D73746961}"/>
              </a:ext>
            </a:extLst>
          </p:cNvPr>
          <p:cNvSpPr>
            <a:spLocks noGrp="1"/>
          </p:cNvSpPr>
          <p:nvPr>
            <p:ph type="sldNum" sz="quarter" idx="12"/>
          </p:nvPr>
        </p:nvSpPr>
        <p:spPr/>
        <p:txBody>
          <a:bodyPr/>
          <a:lstStyle/>
          <a:p>
            <a:fld id="{3C297447-36EB-4E4A-850A-696CDA2DC29A}" type="slidenum">
              <a:rPr lang="en-GB" smtClean="0"/>
              <a:t>9</a:t>
            </a:fld>
            <a:endParaRPr lang="en-GB"/>
          </a:p>
        </p:txBody>
      </p:sp>
      <p:pic>
        <p:nvPicPr>
          <p:cNvPr id="5" name="Picture 4">
            <a:extLst>
              <a:ext uri="{FF2B5EF4-FFF2-40B4-BE49-F238E27FC236}">
                <a16:creationId xmlns:a16="http://schemas.microsoft.com/office/drawing/2014/main" id="{68B4DEC1-D0BB-43FD-B881-3562DECAE7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24902" y="6065874"/>
            <a:ext cx="6438095" cy="580952"/>
          </a:xfrm>
          <a:prstGeom prst="rect">
            <a:avLst/>
          </a:prstGeom>
        </p:spPr>
      </p:pic>
    </p:spTree>
    <p:extLst>
      <p:ext uri="{BB962C8B-B14F-4D97-AF65-F5344CB8AC3E}">
        <p14:creationId xmlns:p14="http://schemas.microsoft.com/office/powerpoint/2010/main" val="419504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1441</TotalTime>
  <Words>2936</Words>
  <Application>Microsoft Office PowerPoint</Application>
  <PresentationFormat>Widescreen</PresentationFormat>
  <Paragraphs>335</Paragraphs>
  <Slides>31</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Arial Black</vt:lpstr>
      <vt:lpstr>ArialMT</vt:lpstr>
      <vt:lpstr>Calibri</vt:lpstr>
      <vt:lpstr>Calibri Light</vt:lpstr>
      <vt:lpstr>Open Sans</vt:lpstr>
      <vt:lpstr>Raleway</vt:lpstr>
      <vt:lpstr>Roboto</vt:lpstr>
      <vt:lpstr>Office Theme</vt:lpstr>
      <vt:lpstr>  LIBERTY PROTECTION SAFEGUARDS – CONSULTATION EVENTS 8 &amp; 13 JUNE 2022   Simon Thomason- MCA Governance Manager  Sarah Jasper – Head of Safeguarding Adults and Deprivation of Liberty Safeguards  </vt:lpstr>
      <vt:lpstr>Timeline</vt:lpstr>
      <vt:lpstr>WHY CHANGE? </vt:lpstr>
      <vt:lpstr>Workforce</vt:lpstr>
      <vt:lpstr>What are the policy objectives and the intended effects?  (Draft Impact Assessment) </vt:lpstr>
      <vt:lpstr>MENTAL CAPACITY ACT 2005</vt:lpstr>
      <vt:lpstr>LPS is a new simplified system(?)</vt:lpstr>
      <vt:lpstr> Who do Liberty Protection Safeguards apply to? </vt:lpstr>
      <vt:lpstr>Who is the Responsible Body? (Chapter 14) </vt:lpstr>
      <vt:lpstr>What is the role of the Responsible Body? (Chapter 14) </vt:lpstr>
      <vt:lpstr>Role of responsible body cont.</vt:lpstr>
      <vt:lpstr>The 3 assessments</vt:lpstr>
      <vt:lpstr>Who can carry out the assessments? </vt:lpstr>
      <vt:lpstr>Who can carry out the assessments? (2)</vt:lpstr>
      <vt:lpstr>Timeframe for completing LPS Authorisation </vt:lpstr>
      <vt:lpstr>Role of Care Home Managers  (Chapter 13)</vt:lpstr>
      <vt:lpstr>THE APPROPRIATE PERSON </vt:lpstr>
      <vt:lpstr> Who can be Approved Mental Capacity Professionals? </vt:lpstr>
      <vt:lpstr>Approved Mental Capacity Professionals (AMCPs)</vt:lpstr>
      <vt:lpstr>Definition of Deprivation of Liberty</vt:lpstr>
      <vt:lpstr>FREEDOM TO LEAVE</vt:lpstr>
      <vt:lpstr>CONTINUOUS SUPERVISION &amp; CONTROL </vt:lpstr>
      <vt:lpstr>CONTINUOUS SUPERVISION &amp; CONTROL </vt:lpstr>
      <vt:lpstr>Scenarios from the Draft Code of Practice</vt:lpstr>
      <vt:lpstr>Scenarios from the Draft Code of Practice</vt:lpstr>
      <vt:lpstr>Treatment for Physical Disorder</vt:lpstr>
      <vt:lpstr>Advance Consent (Chapter 11)</vt:lpstr>
      <vt:lpstr> Court of Protection Role </vt:lpstr>
      <vt:lpstr>Glossary</vt:lpstr>
      <vt:lpstr>Glossary cont.</vt:lpstr>
      <vt:lpstr>Evaluation/Feedback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LIBERTY PROTECTION SAFEGUARDSCONSULTATION</dc:title>
  <dc:creator>THOMASON, Simon (NHS GLOUCESTERSHIRE CCG)</dc:creator>
  <cp:lastModifiedBy>MICHAELS, Vienna</cp:lastModifiedBy>
  <cp:revision>33</cp:revision>
  <dcterms:created xsi:type="dcterms:W3CDTF">2022-04-28T11:43:47Z</dcterms:created>
  <dcterms:modified xsi:type="dcterms:W3CDTF">2022-06-14T14:54:48Z</dcterms:modified>
</cp:coreProperties>
</file>