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26"/>
  </p:notesMasterIdLst>
  <p:handoutMasterIdLst>
    <p:handoutMasterId r:id="rId27"/>
  </p:handoutMasterIdLst>
  <p:sldIdLst>
    <p:sldId id="327" r:id="rId6"/>
    <p:sldId id="316" r:id="rId7"/>
    <p:sldId id="324" r:id="rId8"/>
    <p:sldId id="340" r:id="rId9"/>
    <p:sldId id="346" r:id="rId10"/>
    <p:sldId id="344" r:id="rId11"/>
    <p:sldId id="256" r:id="rId12"/>
    <p:sldId id="257" r:id="rId13"/>
    <p:sldId id="261" r:id="rId14"/>
    <p:sldId id="258" r:id="rId15"/>
    <p:sldId id="262" r:id="rId16"/>
    <p:sldId id="259" r:id="rId17"/>
    <p:sldId id="263" r:id="rId18"/>
    <p:sldId id="260" r:id="rId19"/>
    <p:sldId id="264" r:id="rId20"/>
    <p:sldId id="347" r:id="rId21"/>
    <p:sldId id="351" r:id="rId22"/>
    <p:sldId id="348" r:id="rId23"/>
    <p:sldId id="349" r:id="rId24"/>
    <p:sldId id="350" r:id="rId25"/>
  </p:sldIdLst>
  <p:sldSz cx="9144000" cy="5143500" type="screen16x9"/>
  <p:notesSz cx="674211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7687F2-7A31-466C-BE29-D064403C4912}">
          <p14:sldIdLst>
            <p14:sldId id="327"/>
            <p14:sldId id="316"/>
            <p14:sldId id="324"/>
            <p14:sldId id="340"/>
            <p14:sldId id="346"/>
            <p14:sldId id="344"/>
            <p14:sldId id="256"/>
            <p14:sldId id="257"/>
            <p14:sldId id="261"/>
            <p14:sldId id="258"/>
            <p14:sldId id="262"/>
            <p14:sldId id="259"/>
            <p14:sldId id="263"/>
            <p14:sldId id="260"/>
            <p14:sldId id="264"/>
            <p14:sldId id="347"/>
            <p14:sldId id="351"/>
            <p14:sldId id="348"/>
            <p14:sldId id="349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87A"/>
    <a:srgbClr val="0054A4"/>
    <a:srgbClr val="F84EE8"/>
    <a:srgbClr val="3BD1DD"/>
    <a:srgbClr val="26E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E795F2-DE16-46AC-ABA2-DBC4A4B21D4E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FDBEFCA-CDC1-45C4-A08B-B8940AAE2CF8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Ice Breaker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BAF3C6-7011-4E2D-8B60-AC247DA58129}" type="parTrans" cxnId="{EA95C406-42CD-4BE9-AA3D-34364E29A814}">
      <dgm:prSet/>
      <dgm:spPr/>
      <dgm:t>
        <a:bodyPr/>
        <a:lstStyle/>
        <a:p>
          <a:endParaRPr lang="en-US"/>
        </a:p>
      </dgm:t>
    </dgm:pt>
    <dgm:pt modelId="{72CAA8D8-6390-4EFE-92D8-681B130F0155}" type="sibTrans" cxnId="{EA95C406-42CD-4BE9-AA3D-34364E29A814}">
      <dgm:prSet/>
      <dgm:spPr/>
      <dgm:t>
        <a:bodyPr/>
        <a:lstStyle/>
        <a:p>
          <a:endParaRPr lang="en-US"/>
        </a:p>
      </dgm:t>
    </dgm:pt>
    <dgm:pt modelId="{A23DF8ED-AD6D-407C-835B-0985F4709A64}">
      <dgm:prSet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EE Update</a:t>
          </a:r>
        </a:p>
      </dgm:t>
    </dgm:pt>
    <dgm:pt modelId="{86466236-8777-48AD-8AF9-093F057A5F0B}" type="parTrans" cxnId="{331E3A0B-5F56-4020-85D4-F93CB66880C1}">
      <dgm:prSet/>
      <dgm:spPr/>
      <dgm:t>
        <a:bodyPr/>
        <a:lstStyle/>
        <a:p>
          <a:endParaRPr lang="en-GB"/>
        </a:p>
      </dgm:t>
    </dgm:pt>
    <dgm:pt modelId="{9D2A9FE9-D630-467D-8E09-126488EFC7B5}" type="sibTrans" cxnId="{331E3A0B-5F56-4020-85D4-F93CB66880C1}">
      <dgm:prSet/>
      <dgm:spPr/>
      <dgm:t>
        <a:bodyPr/>
        <a:lstStyle/>
        <a:p>
          <a:endParaRPr lang="en-GB"/>
        </a:p>
      </dgm:t>
    </dgm:pt>
    <dgm:pt modelId="{733F9552-ED3C-4295-84B1-EDCFB727B8E2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Inclusivity Works</a:t>
          </a:r>
        </a:p>
      </dgm:t>
    </dgm:pt>
    <dgm:pt modelId="{BF72BE6D-DA82-4BDC-A312-AE007E51F9A9}" type="parTrans" cxnId="{3ED7F4BA-1F76-4993-95E8-58F02DD46DAA}">
      <dgm:prSet/>
      <dgm:spPr/>
      <dgm:t>
        <a:bodyPr/>
        <a:lstStyle/>
        <a:p>
          <a:endParaRPr lang="en-GB"/>
        </a:p>
      </dgm:t>
    </dgm:pt>
    <dgm:pt modelId="{43993423-1C46-4DBF-9F3B-EC6BCCDFC583}" type="sibTrans" cxnId="{3ED7F4BA-1F76-4993-95E8-58F02DD46DAA}">
      <dgm:prSet/>
      <dgm:spPr/>
      <dgm:t>
        <a:bodyPr/>
        <a:lstStyle/>
        <a:p>
          <a:endParaRPr lang="en-GB"/>
        </a:p>
      </dgm:t>
    </dgm:pt>
    <dgm:pt modelId="{85A5FCCD-B177-4CC9-9B09-54BC6C75C853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Open</a:t>
          </a:r>
          <a:r>
            <a:rPr lang="en-GB" baseline="0">
              <a:latin typeface="Arial" panose="020B0604020202020204" pitchFamily="34" charset="0"/>
              <a:cs typeface="Arial" panose="020B0604020202020204" pitchFamily="34" charset="0"/>
            </a:rPr>
            <a:t> Discussion</a:t>
          </a:r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8D4AB1-5C44-4BB7-A026-842751DE44FC}" type="parTrans" cxnId="{FDE11D50-E892-47F3-A1FC-98CEAC27E6A3}">
      <dgm:prSet/>
      <dgm:spPr/>
      <dgm:t>
        <a:bodyPr/>
        <a:lstStyle/>
        <a:p>
          <a:endParaRPr lang="en-GB"/>
        </a:p>
      </dgm:t>
    </dgm:pt>
    <dgm:pt modelId="{8A63B3D2-4B6C-42ED-8223-AB5CBE5BE121}" type="sibTrans" cxnId="{FDE11D50-E892-47F3-A1FC-98CEAC27E6A3}">
      <dgm:prSet/>
      <dgm:spPr/>
      <dgm:t>
        <a:bodyPr/>
        <a:lstStyle/>
        <a:p>
          <a:endParaRPr lang="en-GB"/>
        </a:p>
      </dgm:t>
    </dgm:pt>
    <dgm:pt modelId="{28B61B5F-FC24-48A4-BD7F-2A5BA6E5FB92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Employer Champions</a:t>
          </a:r>
        </a:p>
      </dgm:t>
    </dgm:pt>
    <dgm:pt modelId="{05CB0D17-3605-420E-9859-1A5ACEFACFCD}" type="parTrans" cxnId="{4470B6C3-1649-4834-A5E5-AB7625861D86}">
      <dgm:prSet/>
      <dgm:spPr/>
      <dgm:t>
        <a:bodyPr/>
        <a:lstStyle/>
        <a:p>
          <a:endParaRPr lang="en-GB"/>
        </a:p>
      </dgm:t>
    </dgm:pt>
    <dgm:pt modelId="{C91B003A-4C0F-45F2-954E-3CFFB10A7EE6}" type="sibTrans" cxnId="{4470B6C3-1649-4834-A5E5-AB7625861D86}">
      <dgm:prSet/>
      <dgm:spPr/>
      <dgm:t>
        <a:bodyPr/>
        <a:lstStyle/>
        <a:p>
          <a:endParaRPr lang="en-GB"/>
        </a:p>
      </dgm:t>
    </dgm:pt>
    <dgm:pt modelId="{34EC42FE-F6AD-4A0F-8EA8-17F723AB289F}" type="pres">
      <dgm:prSet presAssocID="{C6E795F2-DE16-46AC-ABA2-DBC4A4B21D4E}" presName="diagram" presStyleCnt="0">
        <dgm:presLayoutVars>
          <dgm:dir/>
          <dgm:resizeHandles val="exact"/>
        </dgm:presLayoutVars>
      </dgm:prSet>
      <dgm:spPr/>
    </dgm:pt>
    <dgm:pt modelId="{F0EF78F5-49AF-4DEE-A092-3B1A31424A50}" type="pres">
      <dgm:prSet presAssocID="{2FDBEFCA-CDC1-45C4-A08B-B8940AAE2CF8}" presName="node" presStyleLbl="node1" presStyleIdx="0" presStyleCnt="5" custLinFactNeighborX="-3835" custLinFactNeighborY="-2556">
        <dgm:presLayoutVars>
          <dgm:bulletEnabled val="1"/>
        </dgm:presLayoutVars>
      </dgm:prSet>
      <dgm:spPr/>
    </dgm:pt>
    <dgm:pt modelId="{3A57CC66-D0E6-45BC-86D0-158685BA881B}" type="pres">
      <dgm:prSet presAssocID="{72CAA8D8-6390-4EFE-92D8-681B130F0155}" presName="sibTrans" presStyleCnt="0"/>
      <dgm:spPr/>
    </dgm:pt>
    <dgm:pt modelId="{1D213E8C-F056-4185-9446-C4EE7F0BAC7A}" type="pres">
      <dgm:prSet presAssocID="{A23DF8ED-AD6D-407C-835B-0985F4709A64}" presName="node" presStyleLbl="node1" presStyleIdx="1" presStyleCnt="5" custLinFactNeighborX="-4233" custLinFactNeighborY="-2557">
        <dgm:presLayoutVars>
          <dgm:bulletEnabled val="1"/>
        </dgm:presLayoutVars>
      </dgm:prSet>
      <dgm:spPr/>
    </dgm:pt>
    <dgm:pt modelId="{9F1047C8-7704-4CB2-B551-2E1AE6500E00}" type="pres">
      <dgm:prSet presAssocID="{9D2A9FE9-D630-467D-8E09-126488EFC7B5}" presName="sibTrans" presStyleCnt="0"/>
      <dgm:spPr/>
    </dgm:pt>
    <dgm:pt modelId="{5C683B65-5650-4FE4-9954-98C8E8535CAD}" type="pres">
      <dgm:prSet presAssocID="{733F9552-ED3C-4295-84B1-EDCFB727B8E2}" presName="node" presStyleLbl="node1" presStyleIdx="2" presStyleCnt="5" custLinFactNeighborX="-6135" custLinFactNeighborY="-5113">
        <dgm:presLayoutVars>
          <dgm:bulletEnabled val="1"/>
        </dgm:presLayoutVars>
      </dgm:prSet>
      <dgm:spPr/>
    </dgm:pt>
    <dgm:pt modelId="{9E9E44EC-A937-4CE3-A98B-2BE06F8050CE}" type="pres">
      <dgm:prSet presAssocID="{43993423-1C46-4DBF-9F3B-EC6BCCDFC583}" presName="sibTrans" presStyleCnt="0"/>
      <dgm:spPr/>
    </dgm:pt>
    <dgm:pt modelId="{01750C60-42F3-4884-872B-C02956E8B6F6}" type="pres">
      <dgm:prSet presAssocID="{28B61B5F-FC24-48A4-BD7F-2A5BA6E5FB92}" presName="node" presStyleLbl="node1" presStyleIdx="3" presStyleCnt="5">
        <dgm:presLayoutVars>
          <dgm:bulletEnabled val="1"/>
        </dgm:presLayoutVars>
      </dgm:prSet>
      <dgm:spPr/>
    </dgm:pt>
    <dgm:pt modelId="{5907D4DA-4207-4CD0-9CFE-645AFD900C5C}" type="pres">
      <dgm:prSet presAssocID="{C91B003A-4C0F-45F2-954E-3CFFB10A7EE6}" presName="sibTrans" presStyleCnt="0"/>
      <dgm:spPr/>
    </dgm:pt>
    <dgm:pt modelId="{E795C6F1-233A-4D63-AE65-1FE0DD7DD45B}" type="pres">
      <dgm:prSet presAssocID="{85A5FCCD-B177-4CC9-9B09-54BC6C75C853}" presName="node" presStyleLbl="node1" presStyleIdx="4" presStyleCnt="5">
        <dgm:presLayoutVars>
          <dgm:bulletEnabled val="1"/>
        </dgm:presLayoutVars>
      </dgm:prSet>
      <dgm:spPr/>
    </dgm:pt>
  </dgm:ptLst>
  <dgm:cxnLst>
    <dgm:cxn modelId="{EA95C406-42CD-4BE9-AA3D-34364E29A814}" srcId="{C6E795F2-DE16-46AC-ABA2-DBC4A4B21D4E}" destId="{2FDBEFCA-CDC1-45C4-A08B-B8940AAE2CF8}" srcOrd="0" destOrd="0" parTransId="{EBBAF3C6-7011-4E2D-8B60-AC247DA58129}" sibTransId="{72CAA8D8-6390-4EFE-92D8-681B130F0155}"/>
    <dgm:cxn modelId="{331E3A0B-5F56-4020-85D4-F93CB66880C1}" srcId="{C6E795F2-DE16-46AC-ABA2-DBC4A4B21D4E}" destId="{A23DF8ED-AD6D-407C-835B-0985F4709A64}" srcOrd="1" destOrd="0" parTransId="{86466236-8777-48AD-8AF9-093F057A5F0B}" sibTransId="{9D2A9FE9-D630-467D-8E09-126488EFC7B5}"/>
    <dgm:cxn modelId="{1623940E-14A1-4388-9B9F-4D3607E8AF4B}" type="presOf" srcId="{C6E795F2-DE16-46AC-ABA2-DBC4A4B21D4E}" destId="{34EC42FE-F6AD-4A0F-8EA8-17F723AB289F}" srcOrd="0" destOrd="0" presId="urn:microsoft.com/office/officeart/2005/8/layout/default"/>
    <dgm:cxn modelId="{28DF9E4F-60BD-40C3-8D8A-AB2E1CD24F58}" type="presOf" srcId="{2FDBEFCA-CDC1-45C4-A08B-B8940AAE2CF8}" destId="{F0EF78F5-49AF-4DEE-A092-3B1A31424A50}" srcOrd="0" destOrd="0" presId="urn:microsoft.com/office/officeart/2005/8/layout/default"/>
    <dgm:cxn modelId="{FDE11D50-E892-47F3-A1FC-98CEAC27E6A3}" srcId="{C6E795F2-DE16-46AC-ABA2-DBC4A4B21D4E}" destId="{85A5FCCD-B177-4CC9-9B09-54BC6C75C853}" srcOrd="4" destOrd="0" parTransId="{118D4AB1-5C44-4BB7-A026-842751DE44FC}" sibTransId="{8A63B3D2-4B6C-42ED-8223-AB5CBE5BE121}"/>
    <dgm:cxn modelId="{6132BF55-2199-4471-9111-7B145FEAAE84}" type="presOf" srcId="{28B61B5F-FC24-48A4-BD7F-2A5BA6E5FB92}" destId="{01750C60-42F3-4884-872B-C02956E8B6F6}" srcOrd="0" destOrd="0" presId="urn:microsoft.com/office/officeart/2005/8/layout/default"/>
    <dgm:cxn modelId="{DC647459-16A0-4D5A-802A-C6E72DCEDAC4}" type="presOf" srcId="{733F9552-ED3C-4295-84B1-EDCFB727B8E2}" destId="{5C683B65-5650-4FE4-9954-98C8E8535CAD}" srcOrd="0" destOrd="0" presId="urn:microsoft.com/office/officeart/2005/8/layout/default"/>
    <dgm:cxn modelId="{3ED7F4BA-1F76-4993-95E8-58F02DD46DAA}" srcId="{C6E795F2-DE16-46AC-ABA2-DBC4A4B21D4E}" destId="{733F9552-ED3C-4295-84B1-EDCFB727B8E2}" srcOrd="2" destOrd="0" parTransId="{BF72BE6D-DA82-4BDC-A312-AE007E51F9A9}" sibTransId="{43993423-1C46-4DBF-9F3B-EC6BCCDFC583}"/>
    <dgm:cxn modelId="{4D7E3BBB-E14E-46E4-9DAA-FBC4D5F85D62}" type="presOf" srcId="{A23DF8ED-AD6D-407C-835B-0985F4709A64}" destId="{1D213E8C-F056-4185-9446-C4EE7F0BAC7A}" srcOrd="0" destOrd="0" presId="urn:microsoft.com/office/officeart/2005/8/layout/default"/>
    <dgm:cxn modelId="{4470B6C3-1649-4834-A5E5-AB7625861D86}" srcId="{C6E795F2-DE16-46AC-ABA2-DBC4A4B21D4E}" destId="{28B61B5F-FC24-48A4-BD7F-2A5BA6E5FB92}" srcOrd="3" destOrd="0" parTransId="{05CB0D17-3605-420E-9859-1A5ACEFACFCD}" sibTransId="{C91B003A-4C0F-45F2-954E-3CFFB10A7EE6}"/>
    <dgm:cxn modelId="{CA9446FC-DEB2-4C0C-B4C0-80645FCD7AA1}" type="presOf" srcId="{85A5FCCD-B177-4CC9-9B09-54BC6C75C853}" destId="{E795C6F1-233A-4D63-AE65-1FE0DD7DD45B}" srcOrd="0" destOrd="0" presId="urn:microsoft.com/office/officeart/2005/8/layout/default"/>
    <dgm:cxn modelId="{FFAE53C7-8E29-46EE-AF0A-C66DDF522C9A}" type="presParOf" srcId="{34EC42FE-F6AD-4A0F-8EA8-17F723AB289F}" destId="{F0EF78F5-49AF-4DEE-A092-3B1A31424A50}" srcOrd="0" destOrd="0" presId="urn:microsoft.com/office/officeart/2005/8/layout/default"/>
    <dgm:cxn modelId="{06CD2681-DFB5-4F75-8F41-3DE7BEB3C721}" type="presParOf" srcId="{34EC42FE-F6AD-4A0F-8EA8-17F723AB289F}" destId="{3A57CC66-D0E6-45BC-86D0-158685BA881B}" srcOrd="1" destOrd="0" presId="urn:microsoft.com/office/officeart/2005/8/layout/default"/>
    <dgm:cxn modelId="{D10DD7B5-0431-42DC-BAD8-3F17EA7217AD}" type="presParOf" srcId="{34EC42FE-F6AD-4A0F-8EA8-17F723AB289F}" destId="{1D213E8C-F056-4185-9446-C4EE7F0BAC7A}" srcOrd="2" destOrd="0" presId="urn:microsoft.com/office/officeart/2005/8/layout/default"/>
    <dgm:cxn modelId="{2F4DFF17-3AE0-4D28-8B84-7ECF19EB280C}" type="presParOf" srcId="{34EC42FE-F6AD-4A0F-8EA8-17F723AB289F}" destId="{9F1047C8-7704-4CB2-B551-2E1AE6500E00}" srcOrd="3" destOrd="0" presId="urn:microsoft.com/office/officeart/2005/8/layout/default"/>
    <dgm:cxn modelId="{C0838172-12C8-4C47-8A71-01D46E9795C4}" type="presParOf" srcId="{34EC42FE-F6AD-4A0F-8EA8-17F723AB289F}" destId="{5C683B65-5650-4FE4-9954-98C8E8535CAD}" srcOrd="4" destOrd="0" presId="urn:microsoft.com/office/officeart/2005/8/layout/default"/>
    <dgm:cxn modelId="{04F78CD4-5270-4B4A-8BD7-7C46134CCEC5}" type="presParOf" srcId="{34EC42FE-F6AD-4A0F-8EA8-17F723AB289F}" destId="{9E9E44EC-A937-4CE3-A98B-2BE06F8050CE}" srcOrd="5" destOrd="0" presId="urn:microsoft.com/office/officeart/2005/8/layout/default"/>
    <dgm:cxn modelId="{5B1F404B-6C7A-42C8-95ED-60FDF930AA85}" type="presParOf" srcId="{34EC42FE-F6AD-4A0F-8EA8-17F723AB289F}" destId="{01750C60-42F3-4884-872B-C02956E8B6F6}" srcOrd="6" destOrd="0" presId="urn:microsoft.com/office/officeart/2005/8/layout/default"/>
    <dgm:cxn modelId="{0F1B2110-3654-47D0-90C3-B21C88489241}" type="presParOf" srcId="{34EC42FE-F6AD-4A0F-8EA8-17F723AB289F}" destId="{5907D4DA-4207-4CD0-9CFE-645AFD900C5C}" srcOrd="7" destOrd="0" presId="urn:microsoft.com/office/officeart/2005/8/layout/default"/>
    <dgm:cxn modelId="{8B7CBBA5-15CB-4EA2-B9CA-DA4D6C964BD5}" type="presParOf" srcId="{34EC42FE-F6AD-4A0F-8EA8-17F723AB289F}" destId="{E795C6F1-233A-4D63-AE65-1FE0DD7DD45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F78F5-49AF-4DEE-A092-3B1A31424A50}">
      <dsp:nvSpPr>
        <dsp:cNvPr id="0" name=""/>
        <dsp:cNvSpPr/>
      </dsp:nvSpPr>
      <dsp:spPr>
        <a:xfrm>
          <a:off x="0" y="143817"/>
          <a:ext cx="2694214" cy="16165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>
              <a:latin typeface="Arial" panose="020B0604020202020204" pitchFamily="34" charset="0"/>
              <a:cs typeface="Arial" panose="020B0604020202020204" pitchFamily="34" charset="0"/>
            </a:rPr>
            <a:t>Ice Breaker</a:t>
          </a:r>
          <a:endParaRPr lang="en-US" sz="37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43817"/>
        <a:ext cx="2694214" cy="1616528"/>
      </dsp:txXfrm>
    </dsp:sp>
    <dsp:sp modelId="{1D213E8C-F056-4185-9446-C4EE7F0BAC7A}">
      <dsp:nvSpPr>
        <dsp:cNvPr id="0" name=""/>
        <dsp:cNvSpPr/>
      </dsp:nvSpPr>
      <dsp:spPr>
        <a:xfrm>
          <a:off x="2849589" y="143801"/>
          <a:ext cx="2694214" cy="1616528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>
              <a:latin typeface="Arial" panose="020B0604020202020204" pitchFamily="34" charset="0"/>
              <a:cs typeface="Arial" panose="020B0604020202020204" pitchFamily="34" charset="0"/>
            </a:rPr>
            <a:t>EE Update</a:t>
          </a:r>
        </a:p>
      </dsp:txBody>
      <dsp:txXfrm>
        <a:off x="2849589" y="143801"/>
        <a:ext cx="2694214" cy="1616528"/>
      </dsp:txXfrm>
    </dsp:sp>
    <dsp:sp modelId="{5C683B65-5650-4FE4-9954-98C8E8535CAD}">
      <dsp:nvSpPr>
        <dsp:cNvPr id="0" name=""/>
        <dsp:cNvSpPr/>
      </dsp:nvSpPr>
      <dsp:spPr>
        <a:xfrm>
          <a:off x="5761981" y="102483"/>
          <a:ext cx="2694214" cy="1616528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>
              <a:latin typeface="Arial" panose="020B0604020202020204" pitchFamily="34" charset="0"/>
              <a:cs typeface="Arial" panose="020B0604020202020204" pitchFamily="34" charset="0"/>
            </a:rPr>
            <a:t>Inclusivity Works</a:t>
          </a:r>
        </a:p>
      </dsp:txBody>
      <dsp:txXfrm>
        <a:off x="5761981" y="102483"/>
        <a:ext cx="2694214" cy="1616528"/>
      </dsp:txXfrm>
    </dsp:sp>
    <dsp:sp modelId="{01750C60-42F3-4884-872B-C02956E8B6F6}">
      <dsp:nvSpPr>
        <dsp:cNvPr id="0" name=""/>
        <dsp:cNvSpPr/>
      </dsp:nvSpPr>
      <dsp:spPr>
        <a:xfrm>
          <a:off x="1481817" y="2071086"/>
          <a:ext cx="2694214" cy="1616528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>
              <a:latin typeface="Arial" panose="020B0604020202020204" pitchFamily="34" charset="0"/>
              <a:cs typeface="Arial" panose="020B0604020202020204" pitchFamily="34" charset="0"/>
            </a:rPr>
            <a:t>Employer Champions</a:t>
          </a:r>
        </a:p>
      </dsp:txBody>
      <dsp:txXfrm>
        <a:off x="1481817" y="2071086"/>
        <a:ext cx="2694214" cy="1616528"/>
      </dsp:txXfrm>
    </dsp:sp>
    <dsp:sp modelId="{E795C6F1-233A-4D63-AE65-1FE0DD7DD45B}">
      <dsp:nvSpPr>
        <dsp:cNvPr id="0" name=""/>
        <dsp:cNvSpPr/>
      </dsp:nvSpPr>
      <dsp:spPr>
        <a:xfrm>
          <a:off x="4445453" y="2071086"/>
          <a:ext cx="2694214" cy="1616528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>
              <a:latin typeface="Arial" panose="020B0604020202020204" pitchFamily="34" charset="0"/>
              <a:cs typeface="Arial" panose="020B0604020202020204" pitchFamily="34" charset="0"/>
            </a:rPr>
            <a:t>Open</a:t>
          </a:r>
          <a:r>
            <a:rPr lang="en-GB" sz="3700" kern="1200" baseline="0">
              <a:latin typeface="Arial" panose="020B0604020202020204" pitchFamily="34" charset="0"/>
              <a:cs typeface="Arial" panose="020B0604020202020204" pitchFamily="34" charset="0"/>
            </a:rPr>
            <a:t> Discussion</a:t>
          </a:r>
          <a:endParaRPr lang="en-GB" sz="37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45453" y="2071086"/>
        <a:ext cx="2694214" cy="1616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8971" y="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37580-C303-48D5-AD9D-1FFDFE535A5C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8971" y="9377317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62448-403E-4F3B-8BAF-0A2A37B5A2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896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C0F8D-2091-4BD6-932D-E7A6C7EFC17F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35706-817A-4C1C-8CE2-9EDB2E81F5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78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338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0B9F-9E4C-6DAC-4CCF-6FCE91B0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673FC1-7761-E7BB-6845-5EEF479DF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15AC8-E101-3412-D6EF-D587DCC96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8F148-4412-41FB-BAC9-C8E16DDEE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AE962-5D22-6916-A755-C0BE60455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B83D9-41AD-1973-A0FF-6E4D232E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18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B73E-6CEA-F76B-89AA-BBB06CC2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A6D2D-4736-B729-D470-50B584D95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18957-59B2-BF6E-5667-14B0D087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87C82-B1DD-BFFA-1D47-D406C932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4AF2-5DB1-0CA7-B2EF-9687DC09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85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999793-425E-CD72-3045-9912C31C3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C7288-4256-CEE5-791A-48BB6500C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6E892-CE35-D2FE-8F2F-EA738B24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43F3B-4E39-188F-44D7-BF4533970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F2298-275D-0C7B-75FE-A18C35DE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36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F8F31-88AC-DF77-09D5-DC2A88D88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B7B5E-CD96-25E4-C341-C89D17B39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4172C-ABEE-EC3C-7DCC-373438531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6D772-8954-BB6B-B02A-CB90B81D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EDBFA-7DA0-DC2E-E58B-77D22EBE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30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B7974-A4D9-ACB6-885D-24A9C35A6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0DAA-9E4D-D9F0-F07F-1B0CC576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92D78-BB9E-ABA1-9893-FBB97906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763FC-F7ED-824F-F83A-54393B8C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B2131-8711-3D36-D3C0-12E34BD1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6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DE66-EE34-C77F-1120-8FA4E770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0287-E597-CD38-043A-83E5D3401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FEDA-7219-F210-285E-E123705E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B4627-AC31-0FDB-DA79-E33972457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FE0B7-AB3C-666F-9639-ACCEB435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5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00FAE-A68F-FEE6-73E8-E356FA7F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36584-4755-2DC4-F72D-395157933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E58C1-995D-A502-5785-77E93A5E2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2A17F-57BD-CC1B-9D9F-23D6BDF4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2C80A-98C4-AFCA-109D-BD46ED7D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8C603-3E32-4518-A182-C7D6DE84B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69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5BD4-C1B3-53A9-A7D2-1EBE71EA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31830-6418-813B-6505-4B3187A61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9E107-ECEF-BB7C-D3AB-19E2CB23F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38354-7F60-C90B-1D0B-79CF9E5271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2A502-313F-B6F3-D88C-DEC627F96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A63D20-1877-FF84-65F5-7C8A74E08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A223C-C6D9-2607-3CEF-07AF4D6C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F053E-C7DD-1BAE-A923-E4A86B00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23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0219-95AD-F6CB-BF3B-BE1C1B22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5E84C-CF29-D51A-F142-30EE3E3A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16721-26DB-9B68-2CDE-5BD1EBA3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E6AD0-EF3A-E535-EEC8-AFC704D78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05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E8160-FFDA-5311-4232-7D1ADD8DC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D54F7-0782-55B1-A828-2EE531456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5F35B-6015-430F-D8BE-B78DC350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23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1FE1E-C2DC-4994-AE68-29883CE5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4D0DE-0136-3D91-5AFA-7C74D07AF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D4EF6-215D-A0FC-FE36-FA8092C7F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DCABA-A04E-C7E2-BCCA-EFE3A069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EAECE-9D4D-D672-4694-9B841274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EF0B7-9E8E-CC2B-E069-01D3988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16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8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10760"/>
            <a:ext cx="9144000" cy="732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4A4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Header Arial Bold 32pt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3548"/>
            <a:ext cx="8229600" cy="2953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Line copy Arial Regular 18pt.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D07B27-AD70-BC42-96CE-C6BA0B335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1" y="4512946"/>
            <a:ext cx="1504418" cy="525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4BCDFE-4CC4-D449-B373-901C1170C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2383" y="4614012"/>
            <a:ext cx="1547838" cy="323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BFFAE5-5E3A-F142-8382-9DC452A3FA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63800" y="4591069"/>
            <a:ext cx="1504416" cy="33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4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F581AB-EBFA-6FDD-FB4B-D8197979F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4D5CD-60AE-5B21-978A-1932FB160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85107-E6FF-F74A-4B04-6E2725580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06A85-C9F6-42AF-BEAD-43A2DDAB2A76}" type="datetimeFigureOut">
              <a:rPr lang="en-GB" smtClean="0"/>
              <a:t>17/03/2025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68CA1-743E-70AC-9A25-5EB344CD4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E1C48-7042-DB39-A065-BE39CE025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8EE1-4255-406C-8C88-3D2B4BBE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3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BB52-960D-84A1-D9FE-030C84754F63}"/>
              </a:ext>
            </a:extLst>
          </p:cNvPr>
          <p:cNvSpPr txBox="1"/>
          <p:nvPr/>
        </p:nvSpPr>
        <p:spPr>
          <a:xfrm>
            <a:off x="402279" y="1120281"/>
            <a:ext cx="6067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E&amp;S Hub</a:t>
            </a:r>
          </a:p>
          <a:p>
            <a:r>
              <a:rPr lang="en-GB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Forum</a:t>
            </a:r>
          </a:p>
        </p:txBody>
      </p:sp>
      <p:pic>
        <p:nvPicPr>
          <p:cNvPr id="2" name="Picture 1" descr="A white hand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8E0A864-6666-C9C6-56CF-9C2CAD5A4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30463" y="275237"/>
            <a:ext cx="3259747" cy="32597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7A3BD4-D315-A980-6284-DF06FC8FABD3}"/>
              </a:ext>
            </a:extLst>
          </p:cNvPr>
          <p:cNvSpPr txBox="1"/>
          <p:nvPr/>
        </p:nvSpPr>
        <p:spPr>
          <a:xfrm>
            <a:off x="330413" y="3865069"/>
            <a:ext cx="316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GB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2024</a:t>
            </a:r>
          </a:p>
        </p:txBody>
      </p:sp>
    </p:spTree>
    <p:extLst>
      <p:ext uri="{BB962C8B-B14F-4D97-AF65-F5344CB8AC3E}">
        <p14:creationId xmlns:p14="http://schemas.microsoft.com/office/powerpoint/2010/main" val="187479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A222A-FAF4-8E28-8592-A62F3CD0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498"/>
            <a:ext cx="9144000" cy="430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0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BF3B3C-D484-22B5-B87C-F0B5E1644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505"/>
            <a:ext cx="9144000" cy="43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6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B8CF5-1160-95F1-57BF-F9B23A48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534"/>
            <a:ext cx="9144000" cy="419542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E77BE0-AD7D-D522-61CD-8A1CAE51E2A1}"/>
              </a:ext>
            </a:extLst>
          </p:cNvPr>
          <p:cNvCxnSpPr>
            <a:cxnSpLocks/>
          </p:cNvCxnSpPr>
          <p:nvPr/>
        </p:nvCxnSpPr>
        <p:spPr>
          <a:xfrm flipH="1">
            <a:off x="6736556" y="3607594"/>
            <a:ext cx="271463" cy="269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682EDA-4E59-CE73-EAFC-E506AF1DD99B}"/>
              </a:ext>
            </a:extLst>
          </p:cNvPr>
          <p:cNvSpPr txBox="1"/>
          <p:nvPr/>
        </p:nvSpPr>
        <p:spPr>
          <a:xfrm>
            <a:off x="7065169" y="3239697"/>
            <a:ext cx="1493044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GB" sz="1425" b="1">
                <a:solidFill>
                  <a:srgbClr val="7030A0"/>
                </a:solidFill>
                <a:latin typeface="Calibri" panose="020F0502020204030204"/>
              </a:rPr>
              <a:t>Click the buttons to go to the page</a:t>
            </a:r>
          </a:p>
        </p:txBody>
      </p:sp>
    </p:spTree>
    <p:extLst>
      <p:ext uri="{BB962C8B-B14F-4D97-AF65-F5344CB8AC3E}">
        <p14:creationId xmlns:p14="http://schemas.microsoft.com/office/powerpoint/2010/main" val="3278431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697AF9-62AD-E85C-7CAA-6B4E4A31A61C}"/>
              </a:ext>
            </a:extLst>
          </p:cNvPr>
          <p:cNvSpPr txBox="1"/>
          <p:nvPr/>
        </p:nvSpPr>
        <p:spPr>
          <a:xfrm>
            <a:off x="3989785" y="4705990"/>
            <a:ext cx="11644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350" b="1">
                <a:solidFill>
                  <a:srgbClr val="7030A0"/>
                </a:solidFill>
                <a:latin typeface="Calibri" panose="020F0502020204030204"/>
              </a:rPr>
              <a:t>Scroll down….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81065-2073-D28B-52F4-2C83ABE41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039"/>
            <a:ext cx="9144000" cy="419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51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8EA9FA-151C-E240-5230-DC77C7D88C27}"/>
              </a:ext>
            </a:extLst>
          </p:cNvPr>
          <p:cNvSpPr txBox="1"/>
          <p:nvPr/>
        </p:nvSpPr>
        <p:spPr>
          <a:xfrm>
            <a:off x="989409" y="4394975"/>
            <a:ext cx="116443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575" b="1">
                <a:solidFill>
                  <a:srgbClr val="7030A0"/>
                </a:solidFill>
                <a:latin typeface="Calibri" panose="020F0502020204030204"/>
              </a:rPr>
              <a:t>Our footer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193315-4808-FAA3-1801-D2902241ABA0}"/>
              </a:ext>
            </a:extLst>
          </p:cNvPr>
          <p:cNvCxnSpPr/>
          <p:nvPr/>
        </p:nvCxnSpPr>
        <p:spPr>
          <a:xfrm flipV="1">
            <a:off x="1671637" y="3732649"/>
            <a:ext cx="264319" cy="492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FC04DCB-A009-0785-8A09-2D67AC93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829"/>
            <a:ext cx="9144000" cy="21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AD61E-31BB-EDE6-B7AC-8D28E020A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CCB8055-EA81-52B5-0CC1-AE177738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20" y="26141"/>
            <a:ext cx="1382252" cy="733939"/>
          </a:xfrm>
          <a:prstGeom prst="rect">
            <a:avLst/>
          </a:prstGeom>
        </p:spPr>
      </p:pic>
      <p:pic>
        <p:nvPicPr>
          <p:cNvPr id="13" name="Picture 12" descr="A black and grey line&#10;&#10;Description automatically generated with medium confidence">
            <a:extLst>
              <a:ext uri="{FF2B5EF4-FFF2-40B4-BE49-F238E27FC236}">
                <a16:creationId xmlns:a16="http://schemas.microsoft.com/office/drawing/2014/main" id="{27943A25-83C8-ABF9-E60B-EE1A14A9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76" y="222027"/>
            <a:ext cx="1665849" cy="2963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51AEDD-04B6-BAAC-2A9C-AB003E5857CB}"/>
              </a:ext>
            </a:extLst>
          </p:cNvPr>
          <p:cNvSpPr txBox="1">
            <a:spLocks/>
          </p:cNvSpPr>
          <p:nvPr/>
        </p:nvSpPr>
        <p:spPr>
          <a:xfrm>
            <a:off x="1517951" y="2161918"/>
            <a:ext cx="7271481" cy="181000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/>
            <a:r>
              <a:rPr lang="en-GB" sz="3600" b="1">
                <a:solidFill>
                  <a:srgbClr val="632E62"/>
                </a:solidFill>
                <a:latin typeface="Calibri Light" panose="020F0302020204030204"/>
              </a:rPr>
              <a:t>Please let us know your thoughts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D7396DA-EDD9-04E9-2258-E07465BA6AFA}"/>
              </a:ext>
            </a:extLst>
          </p:cNvPr>
          <p:cNvSpPr txBox="1">
            <a:spLocks/>
          </p:cNvSpPr>
          <p:nvPr/>
        </p:nvSpPr>
        <p:spPr>
          <a:xfrm>
            <a:off x="3480146" y="2571751"/>
            <a:ext cx="3604268" cy="62912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500">
                <a:solidFill>
                  <a:srgbClr val="632E62"/>
                </a:solidFill>
                <a:latin typeface="Calibri" panose="020F0502020204030204"/>
              </a:rPr>
              <a:t>Thank you for listening </a:t>
            </a:r>
            <a:r>
              <a:rPr lang="en-GB" sz="1500">
                <a:solidFill>
                  <a:srgbClr val="632E62"/>
                </a:solidFill>
                <a:latin typeface="Calibri" panose="020F0502020204030204"/>
                <a:sym typeface="Wingdings" panose="05000000000000000000" pitchFamily="2" charset="2"/>
              </a:rPr>
              <a:t></a:t>
            </a:r>
            <a:endParaRPr lang="en-GB" sz="1500">
              <a:solidFill>
                <a:srgbClr val="632E62"/>
              </a:solidFill>
              <a:latin typeface="Calibri" panose="020F0502020204030204"/>
            </a:endParaRPr>
          </a:p>
        </p:txBody>
      </p:sp>
      <p:pic>
        <p:nvPicPr>
          <p:cNvPr id="18" name="Picture 1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547FAB3-380C-E234-1A2D-99A8ACF755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5"/>
          <a:stretch/>
        </p:blipFill>
        <p:spPr>
          <a:xfrm>
            <a:off x="4202672" y="3445258"/>
            <a:ext cx="738657" cy="6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4A5E957-0D35-598F-3C19-6DB6A5510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642811"/>
              </p:ext>
            </p:extLst>
          </p:nvPr>
        </p:nvGraphicFramePr>
        <p:xfrm>
          <a:off x="837559" y="1170085"/>
          <a:ext cx="7220430" cy="2157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810">
                  <a:extLst>
                    <a:ext uri="{9D8B030D-6E8A-4147-A177-3AD203B41FA5}">
                      <a16:colId xmlns:a16="http://schemas.microsoft.com/office/drawing/2014/main" val="422011932"/>
                    </a:ext>
                  </a:extLst>
                </a:gridCol>
                <a:gridCol w="2406810">
                  <a:extLst>
                    <a:ext uri="{9D8B030D-6E8A-4147-A177-3AD203B41FA5}">
                      <a16:colId xmlns:a16="http://schemas.microsoft.com/office/drawing/2014/main" val="2411098177"/>
                    </a:ext>
                  </a:extLst>
                </a:gridCol>
                <a:gridCol w="2406810">
                  <a:extLst>
                    <a:ext uri="{9D8B030D-6E8A-4147-A177-3AD203B41FA5}">
                      <a16:colId xmlns:a16="http://schemas.microsoft.com/office/drawing/2014/main" val="2471966494"/>
                    </a:ext>
                  </a:extLst>
                </a:gridCol>
              </a:tblGrid>
              <a:tr h="215710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A387A"/>
                          </a:solidFill>
                        </a:rPr>
                        <a:t>Sam Henson</a:t>
                      </a:r>
                    </a:p>
                    <a:p>
                      <a:r>
                        <a:rPr lang="en-GB" dirty="0"/>
                        <a:t>David Gibson</a:t>
                      </a:r>
                    </a:p>
                    <a:p>
                      <a:r>
                        <a:rPr lang="en-GB" dirty="0"/>
                        <a:t>Anka </a:t>
                      </a:r>
                      <a:r>
                        <a:rPr lang="en-GB" dirty="0" err="1"/>
                        <a:t>Jablonska</a:t>
                      </a:r>
                      <a:endParaRPr lang="en-GB" dirty="0"/>
                    </a:p>
                    <a:p>
                      <a:r>
                        <a:rPr lang="en-GB" dirty="0"/>
                        <a:t>Natasha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Jodie Plunkett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Claire Peterson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A387A"/>
                          </a:solidFill>
                        </a:rPr>
                        <a:t>Andy Rudge</a:t>
                      </a:r>
                    </a:p>
                    <a:p>
                      <a:r>
                        <a:rPr lang="en-GB" dirty="0"/>
                        <a:t>Vicky Lukin</a:t>
                      </a:r>
                    </a:p>
                    <a:p>
                      <a:r>
                        <a:rPr lang="en-GB" dirty="0"/>
                        <a:t>Sue Cunningham</a:t>
                      </a:r>
                    </a:p>
                    <a:p>
                      <a:r>
                        <a:rPr lang="en-GB" dirty="0"/>
                        <a:t>Dan Boon</a:t>
                      </a:r>
                    </a:p>
                    <a:p>
                      <a:r>
                        <a:rPr lang="en-GB" dirty="0"/>
                        <a:t>Sophie Henley</a:t>
                      </a:r>
                    </a:p>
                    <a:p>
                      <a:r>
                        <a:rPr lang="en-GB" dirty="0"/>
                        <a:t>Emma Conway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A387A"/>
                          </a:solidFill>
                        </a:rPr>
                        <a:t>Aaran Bayliss</a:t>
                      </a:r>
                    </a:p>
                    <a:p>
                      <a:r>
                        <a:rPr lang="en-GB" dirty="0"/>
                        <a:t>Michaela Elliott</a:t>
                      </a:r>
                    </a:p>
                    <a:p>
                      <a:r>
                        <a:rPr lang="en-GB" dirty="0"/>
                        <a:t>Belinda Wilson</a:t>
                      </a:r>
                    </a:p>
                    <a:p>
                      <a:r>
                        <a:rPr lang="en-GB" dirty="0"/>
                        <a:t>Pamela Mitchell</a:t>
                      </a:r>
                    </a:p>
                    <a:p>
                      <a:r>
                        <a:rPr lang="en-GB" dirty="0"/>
                        <a:t>Nick </a:t>
                      </a:r>
                      <a:r>
                        <a:rPr lang="en-GB" dirty="0" err="1"/>
                        <a:t>Banford</a:t>
                      </a:r>
                      <a:endParaRPr lang="en-GB" dirty="0"/>
                    </a:p>
                    <a:p>
                      <a:r>
                        <a:rPr lang="en-GB" dirty="0"/>
                        <a:t>Lisa </a:t>
                      </a:r>
                      <a:r>
                        <a:rPr lang="en-GB" dirty="0" err="1"/>
                        <a:t>Ibrinicombe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89965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502CDBC-3A30-3341-322C-2574FE436552}"/>
              </a:ext>
            </a:extLst>
          </p:cNvPr>
          <p:cNvSpPr txBox="1"/>
          <p:nvPr/>
        </p:nvSpPr>
        <p:spPr>
          <a:xfrm>
            <a:off x="476409" y="361150"/>
            <a:ext cx="742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&amp; Suggestions</a:t>
            </a:r>
          </a:p>
        </p:txBody>
      </p:sp>
    </p:spTree>
    <p:extLst>
      <p:ext uri="{BB962C8B-B14F-4D97-AF65-F5344CB8AC3E}">
        <p14:creationId xmlns:p14="http://schemas.microsoft.com/office/powerpoint/2010/main" val="2460929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up of coffee on a saucer with a spoon&#10;&#10;Description automatically generated">
            <a:extLst>
              <a:ext uri="{FF2B5EF4-FFF2-40B4-BE49-F238E27FC236}">
                <a16:creationId xmlns:a16="http://schemas.microsoft.com/office/drawing/2014/main" id="{489AE4E6-AE39-0270-092E-657E3143E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790" y="822053"/>
            <a:ext cx="5121469" cy="2688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51D4C1-017C-B2DF-E0AF-C180A4C7DACC}"/>
              </a:ext>
            </a:extLst>
          </p:cNvPr>
          <p:cNvSpPr txBox="1"/>
          <p:nvPr/>
        </p:nvSpPr>
        <p:spPr>
          <a:xfrm>
            <a:off x="5198515" y="2466575"/>
            <a:ext cx="2116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671566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83EB44-5B61-9FB6-90F3-0F49FE2589B3}"/>
              </a:ext>
            </a:extLst>
          </p:cNvPr>
          <p:cNvSpPr txBox="1"/>
          <p:nvPr/>
        </p:nvSpPr>
        <p:spPr>
          <a:xfrm>
            <a:off x="138315" y="1171271"/>
            <a:ext cx="3434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Champions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4DB2E-DF5E-5090-874C-8F3C61E0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383" y="2437183"/>
            <a:ext cx="1565621" cy="1252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0AEBD-E331-0BE9-E577-C256A6F20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383" y="634255"/>
            <a:ext cx="1363915" cy="1117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9E36A4-B6B7-F1FA-10B6-D5A824076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790" y="550528"/>
            <a:ext cx="1766577" cy="1241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3DB1D-F734-7829-844A-DCEC22860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269" y="2384996"/>
            <a:ext cx="1565621" cy="13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3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0562A-CBA0-9C4F-2CFC-5D7B148ABC3D}"/>
              </a:ext>
            </a:extLst>
          </p:cNvPr>
          <p:cNvSpPr txBox="1"/>
          <p:nvPr/>
        </p:nvSpPr>
        <p:spPr>
          <a:xfrm>
            <a:off x="215153" y="299241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 figures show the following as the top 10 skills, do they match what you seek in candidates?</a:t>
            </a: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3C61D-73A8-3AB0-AF84-5A12B5C38DAD}"/>
              </a:ext>
            </a:extLst>
          </p:cNvPr>
          <p:cNvSpPr txBox="1"/>
          <p:nvPr/>
        </p:nvSpPr>
        <p:spPr>
          <a:xfrm>
            <a:off x="0" y="3800200"/>
            <a:ext cx="703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support or advice would you like in relation to recruitment?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A75E1-9E34-F147-BB55-16D8953A4823}"/>
              </a:ext>
            </a:extLst>
          </p:cNvPr>
          <p:cNvSpPr txBox="1"/>
          <p:nvPr/>
        </p:nvSpPr>
        <p:spPr>
          <a:xfrm>
            <a:off x="0" y="2478494"/>
            <a:ext cx="88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there any useful training platforms that your employees use that you can share?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E19F0-840D-3ABF-C96E-C41DF200EF99}"/>
              </a:ext>
            </a:extLst>
          </p:cNvPr>
          <p:cNvSpPr txBox="1"/>
          <p:nvPr/>
        </p:nvSpPr>
        <p:spPr>
          <a:xfrm>
            <a:off x="0" y="2949840"/>
            <a:ext cx="865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promote employee's development in your organisation? Do you have any tips you can share with one another?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909B39-4297-13D5-526F-4D8E1C3AD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41444"/>
              </p:ext>
            </p:extLst>
          </p:nvPr>
        </p:nvGraphicFramePr>
        <p:xfrm>
          <a:off x="211310" y="1011644"/>
          <a:ext cx="8229600" cy="146685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58280711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99550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1. Communication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6. Planning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8147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2. Management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7. Leadership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07883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3. Customer Service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8. Teaching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56814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</a:rPr>
                        <a:t>4. Detail orientated</a:t>
                      </a:r>
                      <a:endParaRPr lang="en-GB" sz="1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9. Problem solving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74240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5. Sales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75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10. Operations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68377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92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7B85CCC9-B5AC-B287-9C32-DFE05FFDC0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009724"/>
              </p:ext>
            </p:extLst>
          </p:nvPr>
        </p:nvGraphicFramePr>
        <p:xfrm>
          <a:off x="245889" y="345782"/>
          <a:ext cx="8621486" cy="3872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7266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ve The Date Icon Vector Art, Icons, and Graphics for Free Download">
            <a:extLst>
              <a:ext uri="{FF2B5EF4-FFF2-40B4-BE49-F238E27FC236}">
                <a16:creationId xmlns:a16="http://schemas.microsoft.com/office/drawing/2014/main" id="{D83C06F6-4742-29FF-F295-E4A8F575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736306"/>
            <a:ext cx="2886794" cy="28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E120F3-0743-AFE0-1668-94DECD483E7F}"/>
              </a:ext>
            </a:extLst>
          </p:cNvPr>
          <p:cNvSpPr txBox="1"/>
          <p:nvPr/>
        </p:nvSpPr>
        <p:spPr>
          <a:xfrm>
            <a:off x="3573075" y="1579538"/>
            <a:ext cx="451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23rd July</a:t>
            </a:r>
          </a:p>
          <a:p>
            <a:pPr algn="ctr"/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10:00-12:00</a:t>
            </a:r>
          </a:p>
          <a:p>
            <a:pPr algn="ctr"/>
            <a:r>
              <a:rPr lang="en-GB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Venue TBC</a:t>
            </a:r>
          </a:p>
        </p:txBody>
      </p:sp>
    </p:spTree>
    <p:extLst>
      <p:ext uri="{BB962C8B-B14F-4D97-AF65-F5344CB8AC3E}">
        <p14:creationId xmlns:p14="http://schemas.microsoft.com/office/powerpoint/2010/main" val="190460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0B0055-08CC-8432-2FDD-80EAEF67802F}"/>
              </a:ext>
            </a:extLst>
          </p:cNvPr>
          <p:cNvSpPr txBox="1"/>
          <p:nvPr/>
        </p:nvSpPr>
        <p:spPr>
          <a:xfrm>
            <a:off x="-866373" y="190855"/>
            <a:ext cx="47833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Breaker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263DD-D18D-D77A-48BF-07FC44C11F26}"/>
              </a:ext>
            </a:extLst>
          </p:cNvPr>
          <p:cNvSpPr txBox="1"/>
          <p:nvPr/>
        </p:nvSpPr>
        <p:spPr>
          <a:xfrm>
            <a:off x="199785" y="1232664"/>
            <a:ext cx="32503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could have dinner with anybody in history, dead or alive, who would it be, and why?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5AD6C-B88B-AF41-B064-A37301D8D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010" y="877625"/>
            <a:ext cx="4233903" cy="23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9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numbers&#10;&#10;Description automatically generated">
            <a:extLst>
              <a:ext uri="{FF2B5EF4-FFF2-40B4-BE49-F238E27FC236}">
                <a16:creationId xmlns:a16="http://schemas.microsoft.com/office/drawing/2014/main" id="{144BEDE2-EBA8-599E-1D97-7043D8702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88" y="848311"/>
            <a:ext cx="2187271" cy="2046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2DAF6-6FD7-F907-DE8E-C30D3DC67B4F}"/>
              </a:ext>
            </a:extLst>
          </p:cNvPr>
          <p:cNvSpPr txBox="1"/>
          <p:nvPr/>
        </p:nvSpPr>
        <p:spPr>
          <a:xfrm>
            <a:off x="3154296" y="371734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Placements completed 11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completing a placement 5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Waiting to start a placement 7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Waiting for interview 6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outcomes 2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have been matched and awaiting response from employers</a:t>
            </a:r>
          </a:p>
        </p:txBody>
      </p:sp>
    </p:spTree>
    <p:extLst>
      <p:ext uri="{BB962C8B-B14F-4D97-AF65-F5344CB8AC3E}">
        <p14:creationId xmlns:p14="http://schemas.microsoft.com/office/powerpoint/2010/main" val="418835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AC8A06-78E6-DDA7-FB53-97098038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74"/>
            <a:ext cx="9144000" cy="159715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ACA8F3-E9E4-E124-5FBF-9A7B4179ACF2}"/>
              </a:ext>
            </a:extLst>
          </p:cNvPr>
          <p:cNvGrpSpPr/>
          <p:nvPr/>
        </p:nvGrpSpPr>
        <p:grpSpPr>
          <a:xfrm>
            <a:off x="299675" y="2809955"/>
            <a:ext cx="6669746" cy="1352390"/>
            <a:chOff x="299675" y="2571750"/>
            <a:chExt cx="6669746" cy="135239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F719802-D98A-B803-446C-619AA7A79FB4}"/>
                </a:ext>
              </a:extLst>
            </p:cNvPr>
            <p:cNvSpPr/>
            <p:nvPr/>
          </p:nvSpPr>
          <p:spPr>
            <a:xfrm>
              <a:off x="299675" y="2571750"/>
              <a:ext cx="2443523" cy="1352390"/>
            </a:xfrm>
            <a:prstGeom prst="wedgeRoundRectCallout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Arial" panose="020B0604020202020204" pitchFamily="34" charset="0"/>
                  <a:cs typeface="Arial" panose="020B0604020202020204" pitchFamily="34" charset="0"/>
                </a:rPr>
                <a:t>Made to feel welcome and helped with confidence</a:t>
              </a:r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B65A86FD-A3AE-C832-7488-AF30A6691ABA}"/>
                </a:ext>
              </a:extLst>
            </p:cNvPr>
            <p:cNvSpPr/>
            <p:nvPr/>
          </p:nvSpPr>
          <p:spPr>
            <a:xfrm>
              <a:off x="2912249" y="2571750"/>
              <a:ext cx="1844168" cy="1352390"/>
            </a:xfrm>
            <a:prstGeom prst="wedgeRoundRectCallout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Arial" panose="020B0604020202020204" pitchFamily="34" charset="0"/>
                  <a:cs typeface="Arial" panose="020B0604020202020204" pitchFamily="34" charset="0"/>
                </a:rPr>
                <a:t>Staff were friendly and helpful</a:t>
              </a:r>
            </a:p>
          </p:txBody>
        </p: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AC6681AD-4C56-8EC9-79AE-F7AD367836AC}"/>
                </a:ext>
              </a:extLst>
            </p:cNvPr>
            <p:cNvSpPr/>
            <p:nvPr/>
          </p:nvSpPr>
          <p:spPr>
            <a:xfrm>
              <a:off x="4925468" y="2571750"/>
              <a:ext cx="2043953" cy="1214078"/>
            </a:xfrm>
            <a:prstGeom prst="wedgeRoundRectCallout">
              <a:avLst>
                <a:gd name="adj1" fmla="val -23089"/>
                <a:gd name="adj2" fmla="val 75791"/>
                <a:gd name="adj3" fmla="val 16667"/>
              </a:avLst>
            </a:prstGeom>
            <a:solidFill>
              <a:srgbClr val="0054A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Arial" panose="020B0604020202020204" pitchFamily="34" charset="0"/>
                  <a:cs typeface="Arial" panose="020B0604020202020204" pitchFamily="34" charset="0"/>
                </a:rPr>
                <a:t>I liked meeting the employers</a:t>
              </a:r>
            </a:p>
          </p:txBody>
        </p:sp>
      </p:grp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472DB0EE-E45D-A3B6-2FED-9CE5FFA58D09}"/>
              </a:ext>
            </a:extLst>
          </p:cNvPr>
          <p:cNvSpPr/>
          <p:nvPr/>
        </p:nvSpPr>
        <p:spPr>
          <a:xfrm>
            <a:off x="2225952" y="215530"/>
            <a:ext cx="1929974" cy="1816074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 algn="ctr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employers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72ACF959-AF34-AF11-D802-B66B53D11E95}"/>
              </a:ext>
            </a:extLst>
          </p:cNvPr>
          <p:cNvSpPr/>
          <p:nvPr/>
        </p:nvSpPr>
        <p:spPr>
          <a:xfrm>
            <a:off x="79714" y="215530"/>
            <a:ext cx="1929974" cy="1816074"/>
          </a:xfrm>
          <a:prstGeom prst="flowChartConnector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86 job seekers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7BD0EC-D972-3DFD-E1B7-31AD28F341B1}"/>
              </a:ext>
            </a:extLst>
          </p:cNvPr>
          <p:cNvGrpSpPr/>
          <p:nvPr/>
        </p:nvGrpSpPr>
        <p:grpSpPr>
          <a:xfrm>
            <a:off x="4206440" y="512566"/>
            <a:ext cx="4887045" cy="1519038"/>
            <a:chOff x="4034118" y="919684"/>
            <a:chExt cx="4887045" cy="1519038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6DAB944D-57CC-C2AB-0C6B-CD42F37B784B}"/>
                </a:ext>
              </a:extLst>
            </p:cNvPr>
            <p:cNvSpPr/>
            <p:nvPr/>
          </p:nvSpPr>
          <p:spPr>
            <a:xfrm>
              <a:off x="4034118" y="981155"/>
              <a:ext cx="2213004" cy="1396093"/>
            </a:xfrm>
            <a:prstGeom prst="wedgeRoundRectCallou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Arial" panose="020B0604020202020204" pitchFamily="34" charset="0"/>
                  <a:cs typeface="Arial" panose="020B0604020202020204" pitchFamily="34" charset="0"/>
                </a:rPr>
                <a:t>The event exceeded my expectations</a:t>
              </a:r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A6C4AE98-38E0-B040-48AB-068414F67DF6}"/>
                </a:ext>
              </a:extLst>
            </p:cNvPr>
            <p:cNvSpPr/>
            <p:nvPr/>
          </p:nvSpPr>
          <p:spPr>
            <a:xfrm>
              <a:off x="6445622" y="919684"/>
              <a:ext cx="2475541" cy="1519038"/>
            </a:xfrm>
            <a:prstGeom prst="wedgeRoundRectCallou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Arial" panose="020B0604020202020204" pitchFamily="34" charset="0"/>
                  <a:cs typeface="Arial" panose="020B0604020202020204" pitchFamily="34" charset="0"/>
                </a:rPr>
                <a:t>The event was well organised and was pleasantly surprised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9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99C91-400E-DAA3-9221-8114A6CC7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31" y="954769"/>
            <a:ext cx="3552946" cy="2487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8A1FB9-FFC8-1ECC-5D38-807E3408BDD2}"/>
              </a:ext>
            </a:extLst>
          </p:cNvPr>
          <p:cNvSpPr txBox="1"/>
          <p:nvPr/>
        </p:nvSpPr>
        <p:spPr>
          <a:xfrm>
            <a:off x="4199323" y="412516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92 people attended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Employers and people with lived experience led the sessions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Recordings and presentations will be uploaded to Forwardsgloucestershire.co.uk soon! 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What's next?</a:t>
            </a:r>
          </a:p>
        </p:txBody>
      </p:sp>
    </p:spTree>
    <p:extLst>
      <p:ext uri="{BB962C8B-B14F-4D97-AF65-F5344CB8AC3E}">
        <p14:creationId xmlns:p14="http://schemas.microsoft.com/office/powerpoint/2010/main" val="2128158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9143771" cy="5139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9" y="0"/>
            <a:ext cx="9143771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3BEC3-BA34-A4A5-58F4-7DAA72251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2997" y="3200875"/>
            <a:ext cx="3604497" cy="972836"/>
          </a:xfrm>
        </p:spPr>
        <p:txBody>
          <a:bodyPr anchor="t">
            <a:noAutofit/>
          </a:bodyPr>
          <a:lstStyle/>
          <a:p>
            <a:pPr algn="l"/>
            <a:r>
              <a:rPr lang="en-GB" sz="3300" b="1">
                <a:solidFill>
                  <a:schemeClr val="tx2"/>
                </a:solidFill>
              </a:rPr>
              <a:t>Inclusivity Works Website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DDC90-904F-5C06-8DD8-A937CF2A2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3225" y="2571750"/>
            <a:ext cx="3604268" cy="629123"/>
          </a:xfrm>
        </p:spPr>
        <p:txBody>
          <a:bodyPr anchor="b">
            <a:normAutofit/>
          </a:bodyPr>
          <a:lstStyle/>
          <a:p>
            <a:pPr algn="l"/>
            <a:r>
              <a:rPr lang="en-GB" sz="1500">
                <a:solidFill>
                  <a:schemeClr val="tx2"/>
                </a:solidFill>
              </a:rPr>
              <a:t>Employment and Skills Hub</a:t>
            </a:r>
          </a:p>
        </p:txBody>
      </p:sp>
      <p:pic>
        <p:nvPicPr>
          <p:cNvPr id="7" name="Graphic 6" descr="Monitor">
            <a:extLst>
              <a:ext uri="{FF2B5EF4-FFF2-40B4-BE49-F238E27FC236}">
                <a16:creationId xmlns:a16="http://schemas.microsoft.com/office/drawing/2014/main" id="{422E2FB2-88D9-3EC0-AB18-09531A972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353" y="1361490"/>
            <a:ext cx="3106320" cy="310632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89" y="-4482"/>
            <a:ext cx="4679006" cy="5147984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9094382-27F2-D875-A79D-F87DAC347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20" y="26141"/>
            <a:ext cx="1382252" cy="733939"/>
          </a:xfrm>
          <a:prstGeom prst="rect">
            <a:avLst/>
          </a:prstGeom>
        </p:spPr>
      </p:pic>
      <p:pic>
        <p:nvPicPr>
          <p:cNvPr id="13" name="Picture 12" descr="A black and grey line&#10;&#10;Description automatically generated with medium confidence">
            <a:extLst>
              <a:ext uri="{FF2B5EF4-FFF2-40B4-BE49-F238E27FC236}">
                <a16:creationId xmlns:a16="http://schemas.microsoft.com/office/drawing/2014/main" id="{285F1A39-7C81-33C8-E021-93726F8F9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76" y="222027"/>
            <a:ext cx="1665849" cy="2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11F14A-17BE-0A28-A52B-4C3C445AD9E8}"/>
              </a:ext>
            </a:extLst>
          </p:cNvPr>
          <p:cNvSpPr txBox="1"/>
          <p:nvPr/>
        </p:nvSpPr>
        <p:spPr>
          <a:xfrm>
            <a:off x="2093119" y="95140"/>
            <a:ext cx="22288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b="1">
                <a:solidFill>
                  <a:srgbClr val="7030A0"/>
                </a:solidFill>
                <a:latin typeface="Calibri" panose="020F0502020204030204"/>
              </a:rPr>
              <a:t>Links to our websites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2FA36B-454F-A36E-32A8-215CA0BF768F}"/>
              </a:ext>
            </a:extLst>
          </p:cNvPr>
          <p:cNvCxnSpPr>
            <a:cxnSpLocks/>
          </p:cNvCxnSpPr>
          <p:nvPr/>
        </p:nvCxnSpPr>
        <p:spPr>
          <a:xfrm flipH="1">
            <a:off x="1850232" y="421600"/>
            <a:ext cx="350044" cy="21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4A959B-6F13-F626-6AD8-487D3EF8F3A9}"/>
              </a:ext>
            </a:extLst>
          </p:cNvPr>
          <p:cNvCxnSpPr>
            <a:cxnSpLocks/>
          </p:cNvCxnSpPr>
          <p:nvPr/>
        </p:nvCxnSpPr>
        <p:spPr>
          <a:xfrm>
            <a:off x="2996803" y="377182"/>
            <a:ext cx="346472" cy="27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4A48DB-C75D-9914-BB23-93817FB369ED}"/>
              </a:ext>
            </a:extLst>
          </p:cNvPr>
          <p:cNvCxnSpPr>
            <a:cxnSpLocks/>
          </p:cNvCxnSpPr>
          <p:nvPr/>
        </p:nvCxnSpPr>
        <p:spPr>
          <a:xfrm>
            <a:off x="3793331" y="307124"/>
            <a:ext cx="1028702" cy="329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BFB5A6-FB06-4991-418F-FE624D956FCC}"/>
              </a:ext>
            </a:extLst>
          </p:cNvPr>
          <p:cNvSpPr txBox="1"/>
          <p:nvPr/>
        </p:nvSpPr>
        <p:spPr>
          <a:xfrm>
            <a:off x="6700838" y="82348"/>
            <a:ext cx="22288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b="1">
                <a:solidFill>
                  <a:srgbClr val="7030A0"/>
                </a:solidFill>
                <a:latin typeface="Calibri" panose="020F0502020204030204"/>
              </a:rPr>
              <a:t>For accessibility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D0A8E3-768D-D0F3-E6EB-164DF9DC62CB}"/>
              </a:ext>
            </a:extLst>
          </p:cNvPr>
          <p:cNvCxnSpPr>
            <a:cxnSpLocks/>
          </p:cNvCxnSpPr>
          <p:nvPr/>
        </p:nvCxnSpPr>
        <p:spPr>
          <a:xfrm flipH="1">
            <a:off x="6915150" y="356748"/>
            <a:ext cx="92869" cy="287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0424D29-E30B-1167-178B-A2F76913ED4C}"/>
              </a:ext>
            </a:extLst>
          </p:cNvPr>
          <p:cNvCxnSpPr>
            <a:cxnSpLocks/>
          </p:cNvCxnSpPr>
          <p:nvPr/>
        </p:nvCxnSpPr>
        <p:spPr>
          <a:xfrm>
            <a:off x="7565231" y="366467"/>
            <a:ext cx="200025" cy="27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1C83D4E-6B2A-0E5B-5B2D-CB5CBFECF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" t="1948" r="3281" b="3797"/>
          <a:stretch/>
        </p:blipFill>
        <p:spPr>
          <a:xfrm>
            <a:off x="1" y="653470"/>
            <a:ext cx="9151385" cy="42127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79C7C7A-3F10-642B-3F75-3092E128B430}"/>
              </a:ext>
            </a:extLst>
          </p:cNvPr>
          <p:cNvSpPr txBox="1"/>
          <p:nvPr/>
        </p:nvSpPr>
        <p:spPr>
          <a:xfrm>
            <a:off x="5639990" y="3527415"/>
            <a:ext cx="2946797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1050">
              <a:solidFill>
                <a:prstClr val="white"/>
              </a:solidFill>
              <a:latin typeface="Calibri" panose="020F0502020204030204"/>
            </a:endParaRPr>
          </a:p>
          <a:p>
            <a:pPr defTabSz="685800"/>
            <a:r>
              <a:rPr lang="en-GB" sz="1200" b="1">
                <a:solidFill>
                  <a:prstClr val="white"/>
                </a:solidFill>
                <a:latin typeface="Calibri" panose="020F0502020204030204"/>
              </a:rPr>
              <a:t>Slide 1. About us</a:t>
            </a:r>
          </a:p>
          <a:p>
            <a:pPr defTabSz="685800"/>
            <a:r>
              <a:rPr lang="en-GB" sz="1200" b="1">
                <a:solidFill>
                  <a:prstClr val="white"/>
                </a:solidFill>
                <a:latin typeface="Calibri" panose="020F0502020204030204"/>
              </a:rPr>
              <a:t>Slide 2. News</a:t>
            </a:r>
          </a:p>
          <a:p>
            <a:pPr defTabSz="685800"/>
            <a:r>
              <a:rPr lang="en-GB" sz="1200" b="1">
                <a:solidFill>
                  <a:prstClr val="white"/>
                </a:solidFill>
                <a:latin typeface="Calibri" panose="020F0502020204030204"/>
              </a:rPr>
              <a:t>Slide 3. Access To Work</a:t>
            </a:r>
          </a:p>
          <a:p>
            <a:pPr defTabSz="685800"/>
            <a:r>
              <a:rPr lang="en-GB" sz="1200" b="1">
                <a:solidFill>
                  <a:prstClr val="white"/>
                </a:solidFill>
                <a:latin typeface="Calibri" panose="020F0502020204030204"/>
              </a:rPr>
              <a:t>Slide 4. Disability confident.</a:t>
            </a:r>
          </a:p>
          <a:p>
            <a:pPr defTabSz="685800"/>
            <a:endParaRPr lang="en-GB" sz="12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EABC54-4123-CF51-2436-F9102BE0223A}"/>
              </a:ext>
            </a:extLst>
          </p:cNvPr>
          <p:cNvSpPr txBox="1"/>
          <p:nvPr/>
        </p:nvSpPr>
        <p:spPr>
          <a:xfrm>
            <a:off x="2918222" y="1729591"/>
            <a:ext cx="464700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GB" sz="1350" b="1">
                <a:solidFill>
                  <a:srgbClr val="7030A0"/>
                </a:solidFill>
                <a:latin typeface="Calibri" panose="020F0502020204030204"/>
              </a:rPr>
              <a:t>Links to pages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F3DBC26-8B70-74CE-DE6A-CDBAB941E0E3}"/>
              </a:ext>
            </a:extLst>
          </p:cNvPr>
          <p:cNvCxnSpPr/>
          <p:nvPr/>
        </p:nvCxnSpPr>
        <p:spPr>
          <a:xfrm>
            <a:off x="5829300" y="1882378"/>
            <a:ext cx="5000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23F4633-05DE-DC7A-886D-E69F5BCBB602}"/>
              </a:ext>
            </a:extLst>
          </p:cNvPr>
          <p:cNvCxnSpPr/>
          <p:nvPr/>
        </p:nvCxnSpPr>
        <p:spPr>
          <a:xfrm>
            <a:off x="7072313" y="3986213"/>
            <a:ext cx="55006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346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F5C6B-DAB3-75D3-AB83-346DFA4A1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" t="1948" r="3281" b="3797"/>
          <a:stretch/>
        </p:blipFill>
        <p:spPr>
          <a:xfrm>
            <a:off x="1" y="653470"/>
            <a:ext cx="9151385" cy="4212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392996-7227-3CAD-A754-FD7C63DA0759}"/>
              </a:ext>
            </a:extLst>
          </p:cNvPr>
          <p:cNvSpPr txBox="1"/>
          <p:nvPr/>
        </p:nvSpPr>
        <p:spPr>
          <a:xfrm>
            <a:off x="3989785" y="4820290"/>
            <a:ext cx="11644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350" b="1">
                <a:solidFill>
                  <a:srgbClr val="7030A0"/>
                </a:solidFill>
                <a:latin typeface="Calibri" panose="020F0502020204030204"/>
              </a:rPr>
              <a:t>Scroll down….</a:t>
            </a:r>
          </a:p>
        </p:txBody>
      </p:sp>
    </p:spTree>
    <p:extLst>
      <p:ext uri="{BB962C8B-B14F-4D97-AF65-F5344CB8AC3E}">
        <p14:creationId xmlns:p14="http://schemas.microsoft.com/office/powerpoint/2010/main" val="121034077"/>
      </p:ext>
    </p:extLst>
  </p:cSld>
  <p:clrMapOvr>
    <a:masterClrMapping/>
  </p:clrMapOvr>
</p:sld>
</file>

<file path=ppt/theme/theme1.xml><?xml version="1.0" encoding="utf-8"?>
<a:theme xmlns:a="http://schemas.openxmlformats.org/drawingml/2006/main" name="gcc-powerpoint-template">
  <a:themeElements>
    <a:clrScheme name="GCC">
      <a:dk1>
        <a:srgbClr val="0A387A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1FA3D48DDEB44DB3204DE3E3812C77" ma:contentTypeVersion="6" ma:contentTypeDescription="Create a new document." ma:contentTypeScope="" ma:versionID="191f3ba8a7038e2514a72e27becaf0f7">
  <xsd:schema xmlns:xsd="http://www.w3.org/2001/XMLSchema" xmlns:xs="http://www.w3.org/2001/XMLSchema" xmlns:p="http://schemas.microsoft.com/office/2006/metadata/properties" xmlns:ns2="2e38f4ac-be1e-4702-918a-b1004f8d2361" xmlns:ns3="681fafdd-94f3-4af6-bd13-979885a98960" targetNamespace="http://schemas.microsoft.com/office/2006/metadata/properties" ma:root="true" ma:fieldsID="e15876ae9e61df5ddfdf8da85c9febd3" ns2:_="" ns3:_="">
    <xsd:import namespace="2e38f4ac-be1e-4702-918a-b1004f8d2361"/>
    <xsd:import namespace="681fafdd-94f3-4af6-bd13-979885a98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38f4ac-be1e-4702-918a-b1004f8d23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fafdd-94f3-4af6-bd13-979885a98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363D7D-2378-4CFB-8F24-CFC26F8F6E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38f4ac-be1e-4702-918a-b1004f8d2361"/>
    <ds:schemaRef ds:uri="681fafdd-94f3-4af6-bd13-979885a989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056746-85FB-4841-893B-02C5C8E6D2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8C362F-6C79-4CFD-978B-E6AA1C102985}">
  <ds:schemaRefs>
    <ds:schemaRef ds:uri="http://www.w3.org/XML/1998/namespace"/>
    <ds:schemaRef ds:uri="http://purl.org/dc/elements/1.1/"/>
    <ds:schemaRef ds:uri="http://schemas.openxmlformats.org/package/2006/metadata/core-properties"/>
    <ds:schemaRef ds:uri="2e38f4ac-be1e-4702-918a-b1004f8d2361"/>
    <ds:schemaRef ds:uri="http://purl.org/dc/dcmitype/"/>
    <ds:schemaRef ds:uri="http://schemas.microsoft.com/office/2006/documentManagement/types"/>
    <ds:schemaRef ds:uri="http://schemas.microsoft.com/office/infopath/2007/PartnerControls"/>
    <ds:schemaRef ds:uri="681fafdd-94f3-4af6-bd13-979885a98960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354</Words>
  <Application>Microsoft Office PowerPoint</Application>
  <PresentationFormat>On-screen Show (16:9)</PresentationFormat>
  <Paragraphs>92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gcc-powerpoint-template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Inclusivity Works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Gloucestershire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Arial Bold 40pt  Subheading Arial Regular 40pt</dc:title>
  <dc:creator>Nigel BOOR</dc:creator>
  <cp:lastModifiedBy>LLOYD, Kirsten</cp:lastModifiedBy>
  <cp:revision>3</cp:revision>
  <cp:lastPrinted>2020-01-22T14:56:51Z</cp:lastPrinted>
  <dcterms:created xsi:type="dcterms:W3CDTF">2017-07-28T10:25:49Z</dcterms:created>
  <dcterms:modified xsi:type="dcterms:W3CDTF">2025-03-17T14:16:35Z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0x010100CD1FA3D48DDEB44DB3204DE3E3812C77</vt:lpwstr>
  </property>
</Properties>
</file>