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8" d="100"/>
          <a:sy n="68" d="100"/>
        </p:scale>
        <p:origin x="10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45CBA-CDF5-47B7-8087-BA47173E1A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9DD0C12-5B0E-4C89-889E-B657451D45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8EC076-BF7B-4613-8AF8-5328748875F1}"/>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5" name="Footer Placeholder 4">
            <a:extLst>
              <a:ext uri="{FF2B5EF4-FFF2-40B4-BE49-F238E27FC236}">
                <a16:creationId xmlns:a16="http://schemas.microsoft.com/office/drawing/2014/main" id="{4539B627-EEDB-47D7-86AE-042DE607EA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ECE8E0-2465-49D3-8798-2A80154E3B1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95002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524C2-7769-45D7-88AE-E253119A438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E71DEF-EB2C-4B80-B1B8-C5A7C0AC04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095580-79C2-4136-8844-204999AAA16C}"/>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5" name="Footer Placeholder 4">
            <a:extLst>
              <a:ext uri="{FF2B5EF4-FFF2-40B4-BE49-F238E27FC236}">
                <a16:creationId xmlns:a16="http://schemas.microsoft.com/office/drawing/2014/main" id="{103FD06A-6495-4206-81A2-3B34093D28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FFCA4C-FBA9-4946-88C6-88611094109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4064013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AFB585-5AC4-43C9-8C66-29C4C3E5E7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CBB458-9D7C-4217-AB3B-6477C02804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D6B10C-7843-454E-A500-076DB3EE94FA}"/>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5" name="Footer Placeholder 4">
            <a:extLst>
              <a:ext uri="{FF2B5EF4-FFF2-40B4-BE49-F238E27FC236}">
                <a16:creationId xmlns:a16="http://schemas.microsoft.com/office/drawing/2014/main" id="{13D11DEC-1A75-42F0-94E5-37D28A4717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EE1BC7-8F8F-4925-BCEA-BA76FF780D8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05633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19D6-9A5D-4CFB-BEA3-CA9AB5BAB7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162B87-1B46-4BF9-8DCA-AB7C056D741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BACF86-766F-4701-A5E6-890CE18C3567}"/>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5" name="Footer Placeholder 4">
            <a:extLst>
              <a:ext uri="{FF2B5EF4-FFF2-40B4-BE49-F238E27FC236}">
                <a16:creationId xmlns:a16="http://schemas.microsoft.com/office/drawing/2014/main" id="{67D09715-0BDA-415C-9743-C67FD87206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F58BF5-BDCA-40C7-8651-438C12AE836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83257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1699C-57C2-49B6-A0BC-2D1DAA82E6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400BE1-70DD-4C8B-913E-8B559029B0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DFC43A1-271C-4764-ADF6-94FFD4FFD622}"/>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5" name="Footer Placeholder 4">
            <a:extLst>
              <a:ext uri="{FF2B5EF4-FFF2-40B4-BE49-F238E27FC236}">
                <a16:creationId xmlns:a16="http://schemas.microsoft.com/office/drawing/2014/main" id="{71174479-CA21-4DEE-90FF-ADF8C9CDBB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261EFF-6BC7-44B8-8408-6F006ED4E458}"/>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140343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8C924-0D1D-4381-ADF4-C470805E4F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25FF03-D475-4795-9A5C-0F93D9E394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A78C8D-6D0B-49A6-95F6-3A888AC0EED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B1961B4-1D08-4604-8420-246A62523830}"/>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6" name="Footer Placeholder 5">
            <a:extLst>
              <a:ext uri="{FF2B5EF4-FFF2-40B4-BE49-F238E27FC236}">
                <a16:creationId xmlns:a16="http://schemas.microsoft.com/office/drawing/2014/main" id="{49B24EDB-11FB-4775-B66F-074C930F91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10B61F-5E9E-4673-930F-43D620EF430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41234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233C-D633-42B3-A354-2AA3E851AF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B407CD-B436-4696-B714-E3C99CC32F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9E8512-32DA-464E-A9AB-482807E916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E20213A-F9F6-4150-9064-9B481E4B97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EA42CD-8C3A-425B-87E8-D8B398DD747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FA8380-47B1-4943-8E2E-077F872A09EE}"/>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8" name="Footer Placeholder 7">
            <a:extLst>
              <a:ext uri="{FF2B5EF4-FFF2-40B4-BE49-F238E27FC236}">
                <a16:creationId xmlns:a16="http://schemas.microsoft.com/office/drawing/2014/main" id="{62E15F26-EC04-4DC7-A772-448611F000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6021D75-699C-45D0-89DB-A5D6252670F4}"/>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61357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608D9-9C46-410E-8184-0F886AF451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666F777-4537-4B09-A8AC-F4AE614F9D3F}"/>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4" name="Footer Placeholder 3">
            <a:extLst>
              <a:ext uri="{FF2B5EF4-FFF2-40B4-BE49-F238E27FC236}">
                <a16:creationId xmlns:a16="http://schemas.microsoft.com/office/drawing/2014/main" id="{3DE99A7F-CAAB-4803-8885-4F73AD5978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1A0126-126A-40F3-87E7-A15CC9EE4893}"/>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79274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A71B7D-1709-4FD5-9E78-2E95EE282491}"/>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3" name="Footer Placeholder 2">
            <a:extLst>
              <a:ext uri="{FF2B5EF4-FFF2-40B4-BE49-F238E27FC236}">
                <a16:creationId xmlns:a16="http://schemas.microsoft.com/office/drawing/2014/main" id="{2DD10157-477E-4989-9522-0A5B46F2CE5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97B9B2-6317-474B-910A-EABA9ACEB0A1}"/>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28751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45CAD-E658-44C4-BCBF-F5DA2A5C1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A30873-FD89-4D22-856C-E9335A4B07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12E0AA-DE96-4B9E-A158-9A6BFEA48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6B3119-5C63-4A62-9AE3-5B92ADE8DC75}"/>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6" name="Footer Placeholder 5">
            <a:extLst>
              <a:ext uri="{FF2B5EF4-FFF2-40B4-BE49-F238E27FC236}">
                <a16:creationId xmlns:a16="http://schemas.microsoft.com/office/drawing/2014/main" id="{F6454C22-A133-4D20-BCA7-86AE72E85A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D290EC-9835-4617-AF3B-448820DF9D9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74446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95046-3B44-4308-B3CD-648AB59BCC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F1F2D5-3807-4D41-B74A-3AAE92402F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0CE8AA-8B60-46D0-9EC6-360545EDA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E83B263-EF0A-4564-9A4D-8C486B647EFF}"/>
              </a:ext>
            </a:extLst>
          </p:cNvPr>
          <p:cNvSpPr>
            <a:spLocks noGrp="1"/>
          </p:cNvSpPr>
          <p:nvPr>
            <p:ph type="dt" sz="half" idx="10"/>
          </p:nvPr>
        </p:nvSpPr>
        <p:spPr/>
        <p:txBody>
          <a:bodyPr/>
          <a:lstStyle/>
          <a:p>
            <a:fld id="{C1D861ED-1ADF-4320-8CF1-003394B36D2F}" type="datetimeFigureOut">
              <a:rPr lang="en-GB" smtClean="0"/>
              <a:t>16/11/2023</a:t>
            </a:fld>
            <a:endParaRPr lang="en-GB"/>
          </a:p>
        </p:txBody>
      </p:sp>
      <p:sp>
        <p:nvSpPr>
          <p:cNvPr id="6" name="Footer Placeholder 5">
            <a:extLst>
              <a:ext uri="{FF2B5EF4-FFF2-40B4-BE49-F238E27FC236}">
                <a16:creationId xmlns:a16="http://schemas.microsoft.com/office/drawing/2014/main" id="{08131D2A-4540-4B3F-9966-62EC1CA26F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6D6ED6-3DD3-4F85-8B1D-5962549700B6}"/>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486262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15ACF2-C090-4BEC-8FD8-32BBDF2A30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D01AED-7CAE-4ABC-A899-3E9ADA2EDB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A900E2-C5BA-4B41-89AF-BF5791682D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861ED-1ADF-4320-8CF1-003394B36D2F}" type="datetimeFigureOut">
              <a:rPr lang="en-GB" smtClean="0"/>
              <a:t>16/11/2023</a:t>
            </a:fld>
            <a:endParaRPr lang="en-GB"/>
          </a:p>
        </p:txBody>
      </p:sp>
      <p:sp>
        <p:nvSpPr>
          <p:cNvPr id="5" name="Footer Placeholder 4">
            <a:extLst>
              <a:ext uri="{FF2B5EF4-FFF2-40B4-BE49-F238E27FC236}">
                <a16:creationId xmlns:a16="http://schemas.microsoft.com/office/drawing/2014/main" id="{C65D03CA-4488-40DE-9675-4E9118EB1B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7148066-3F4F-475D-AC0C-ECE61E1AD9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2DA70-3EC8-4287-9EC6-5337BBD17291}" type="slidenum">
              <a:rPr lang="en-GB" smtClean="0"/>
              <a:t>‹#›</a:t>
            </a:fld>
            <a:endParaRPr lang="en-GB"/>
          </a:p>
        </p:txBody>
      </p:sp>
    </p:spTree>
    <p:extLst>
      <p:ext uri="{BB962C8B-B14F-4D97-AF65-F5344CB8AC3E}">
        <p14:creationId xmlns:p14="http://schemas.microsoft.com/office/powerpoint/2010/main" val="1720693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loucestershire.gov.uk/media/xrdezvn4/gloucestershire-self-neglect-best-practice-guidance-august-2022-final.pdf" TargetMode="External"/><Relationship Id="rId2" Type="http://schemas.openxmlformats.org/officeDocument/2006/relationships/hyperlink" Target="https://www.gov.uk/government/publications/care-act-statutory-guidance/care-and-support-statutory-guidance#first-contact-and-identifying-need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ABBB44F-65F3-4CBC-8429-08877AD1BE9C}"/>
              </a:ext>
            </a:extLst>
          </p:cNvPr>
          <p:cNvGrpSpPr/>
          <p:nvPr/>
        </p:nvGrpSpPr>
        <p:grpSpPr>
          <a:xfrm>
            <a:off x="323517" y="261578"/>
            <a:ext cx="11544966" cy="6073234"/>
            <a:chOff x="323517" y="261578"/>
            <a:chExt cx="11544966" cy="6073234"/>
          </a:xfrm>
        </p:grpSpPr>
        <p:sp>
          <p:nvSpPr>
            <p:cNvPr id="5" name="Down Arrow Callout 5">
              <a:extLst>
                <a:ext uri="{FF2B5EF4-FFF2-40B4-BE49-F238E27FC236}">
                  <a16:creationId xmlns:a16="http://schemas.microsoft.com/office/drawing/2014/main" id="{EBBE552A-B687-4B79-B0D9-FD4C9855AD3F}"/>
                </a:ext>
              </a:extLst>
            </p:cNvPr>
            <p:cNvSpPr/>
            <p:nvPr/>
          </p:nvSpPr>
          <p:spPr>
            <a:xfrm>
              <a:off x="348843" y="1042753"/>
              <a:ext cx="2806104" cy="1074821"/>
            </a:xfrm>
            <a:prstGeom prst="downArrow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Pen picture of 5 cases</a:t>
              </a:r>
            </a:p>
          </p:txBody>
        </p:sp>
        <p:sp>
          <p:nvSpPr>
            <p:cNvPr id="6" name="Down Arrow Callout 6">
              <a:extLst>
                <a:ext uri="{FF2B5EF4-FFF2-40B4-BE49-F238E27FC236}">
                  <a16:creationId xmlns:a16="http://schemas.microsoft.com/office/drawing/2014/main" id="{BF9C0964-DE38-473A-88EC-C0FF6887FBB8}"/>
                </a:ext>
              </a:extLst>
            </p:cNvPr>
            <p:cNvSpPr/>
            <p:nvPr/>
          </p:nvSpPr>
          <p:spPr>
            <a:xfrm>
              <a:off x="3253355" y="1042752"/>
              <a:ext cx="2806104" cy="107482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Areas of note and good practice</a:t>
              </a:r>
            </a:p>
          </p:txBody>
        </p:sp>
        <p:sp>
          <p:nvSpPr>
            <p:cNvPr id="7" name="Down Arrow Callout 7">
              <a:extLst>
                <a:ext uri="{FF2B5EF4-FFF2-40B4-BE49-F238E27FC236}">
                  <a16:creationId xmlns:a16="http://schemas.microsoft.com/office/drawing/2014/main" id="{E22D84BC-6201-491F-8386-9AE5B17E670C}"/>
                </a:ext>
              </a:extLst>
            </p:cNvPr>
            <p:cNvSpPr/>
            <p:nvPr/>
          </p:nvSpPr>
          <p:spPr>
            <a:xfrm>
              <a:off x="6157867" y="1042753"/>
              <a:ext cx="2806104" cy="1074821"/>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Learning points</a:t>
              </a:r>
            </a:p>
          </p:txBody>
        </p:sp>
        <p:sp>
          <p:nvSpPr>
            <p:cNvPr id="8" name="Down Arrow Callout 8">
              <a:extLst>
                <a:ext uri="{FF2B5EF4-FFF2-40B4-BE49-F238E27FC236}">
                  <a16:creationId xmlns:a16="http://schemas.microsoft.com/office/drawing/2014/main" id="{36D595A8-7C37-4669-AB60-2F972CB03BE3}"/>
                </a:ext>
              </a:extLst>
            </p:cNvPr>
            <p:cNvSpPr/>
            <p:nvPr/>
          </p:nvSpPr>
          <p:spPr>
            <a:xfrm>
              <a:off x="9062379" y="1042752"/>
              <a:ext cx="2806104" cy="1074821"/>
            </a:xfrm>
            <a:prstGeom prst="downArrow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Checklist</a:t>
              </a:r>
            </a:p>
          </p:txBody>
        </p:sp>
        <p:sp>
          <p:nvSpPr>
            <p:cNvPr id="9" name="Rounded Rectangle 9">
              <a:extLst>
                <a:ext uri="{FF2B5EF4-FFF2-40B4-BE49-F238E27FC236}">
                  <a16:creationId xmlns:a16="http://schemas.microsoft.com/office/drawing/2014/main" id="{1E857EDE-E224-4DAE-867B-BAA777CF9D56}"/>
                </a:ext>
              </a:extLst>
            </p:cNvPr>
            <p:cNvSpPr/>
            <p:nvPr/>
          </p:nvSpPr>
          <p:spPr>
            <a:xfrm>
              <a:off x="323517" y="2133602"/>
              <a:ext cx="2806103" cy="4201210"/>
            </a:xfrm>
            <a:prstGeom prst="roundRect">
              <a:avLst>
                <a:gd name="adj" fmla="val 7520"/>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200" dirty="0">
                  <a:solidFill>
                    <a:schemeClr val="tx1"/>
                  </a:solidFill>
                </a:rPr>
                <a:t>1.  The adult had a learning disability and had not been managing their diabetes despite a lot of professional input.</a:t>
              </a:r>
            </a:p>
            <a:p>
              <a:endParaRPr lang="en-GB" sz="1200" dirty="0">
                <a:solidFill>
                  <a:schemeClr val="tx1"/>
                </a:solidFill>
              </a:endParaRPr>
            </a:p>
            <a:p>
              <a:pPr lvl="0"/>
              <a:r>
                <a:rPr lang="en-GB" sz="1200" dirty="0">
                  <a:solidFill>
                    <a:schemeClr val="tx1"/>
                  </a:solidFill>
                </a:rPr>
                <a:t>2. The adult had a serious mental illness and was declining treatment for a physical condition with potential considerable impact on them. </a:t>
              </a:r>
            </a:p>
            <a:p>
              <a:endParaRPr lang="en-GB" sz="1200" dirty="0">
                <a:solidFill>
                  <a:schemeClr val="tx1"/>
                </a:solidFill>
              </a:endParaRPr>
            </a:p>
            <a:p>
              <a:r>
                <a:rPr lang="en-GB" sz="1200" dirty="0">
                  <a:solidFill>
                    <a:schemeClr val="tx1"/>
                  </a:solidFill>
                </a:rPr>
                <a:t>3. The adult had a complex presentation and exhibited  differing capabilities to professionals. </a:t>
              </a:r>
            </a:p>
            <a:p>
              <a:endParaRPr lang="en-GB" sz="1200" dirty="0">
                <a:solidFill>
                  <a:schemeClr val="tx1"/>
                </a:solidFill>
              </a:endParaRPr>
            </a:p>
            <a:p>
              <a:r>
                <a:rPr lang="en-GB" sz="1200" dirty="0">
                  <a:solidFill>
                    <a:schemeClr val="tx1"/>
                  </a:solidFill>
                </a:rPr>
                <a:t>4. The adult had mental health and physical health problems with a risk of falls and fire. A number of services were involved.</a:t>
              </a:r>
            </a:p>
            <a:p>
              <a:endParaRPr lang="en-GB" sz="1200" dirty="0">
                <a:solidFill>
                  <a:schemeClr val="tx1"/>
                </a:solidFill>
              </a:endParaRPr>
            </a:p>
            <a:p>
              <a:r>
                <a:rPr lang="en-GB" sz="1200" dirty="0">
                  <a:solidFill>
                    <a:schemeClr val="tx1"/>
                  </a:solidFill>
                </a:rPr>
                <a:t>5. The adult had chronic alcohol misuse problems and was at risk of associated harm and from falls.</a:t>
              </a:r>
            </a:p>
            <a:p>
              <a:pPr>
                <a:spcAft>
                  <a:spcPts val="0"/>
                </a:spcAft>
              </a:pPr>
              <a:endParaRPr lang="en-GB" sz="1200" dirty="0">
                <a:solidFill>
                  <a:schemeClr val="tx1"/>
                </a:solidFill>
                <a:latin typeface="Calibri" panose="020F0502020204030204" pitchFamily="34" charset="0"/>
                <a:ea typeface="Calibri" panose="020F0502020204030204" pitchFamily="34" charset="0"/>
              </a:endParaRPr>
            </a:p>
          </p:txBody>
        </p:sp>
        <p:sp>
          <p:nvSpPr>
            <p:cNvPr id="10" name="Rounded Rectangle 10">
              <a:extLst>
                <a:ext uri="{FF2B5EF4-FFF2-40B4-BE49-F238E27FC236}">
                  <a16:creationId xmlns:a16="http://schemas.microsoft.com/office/drawing/2014/main" id="{83B62DD4-C5D1-4BD5-A4ED-3F2988234AB5}"/>
                </a:ext>
              </a:extLst>
            </p:cNvPr>
            <p:cNvSpPr/>
            <p:nvPr/>
          </p:nvSpPr>
          <p:spPr>
            <a:xfrm>
              <a:off x="3253356" y="2133602"/>
              <a:ext cx="2806103" cy="4201210"/>
            </a:xfrm>
            <a:prstGeom prst="roundRect">
              <a:avLst>
                <a:gd name="adj" fmla="val 7520"/>
              </a:avLst>
            </a:prstGeom>
          </p:spPr>
          <p:style>
            <a:lnRef idx="1">
              <a:schemeClr val="accent6"/>
            </a:lnRef>
            <a:fillRef idx="2">
              <a:schemeClr val="accent6"/>
            </a:fillRef>
            <a:effectRef idx="1">
              <a:schemeClr val="accent6"/>
            </a:effectRef>
            <a:fontRef idx="minor">
              <a:schemeClr val="dk1"/>
            </a:fontRef>
          </p:style>
          <p:txBody>
            <a:bodyPr rtlCol="0" anchor="t"/>
            <a:lstStyle/>
            <a:p>
              <a:r>
                <a:rPr lang="en-GB" sz="1200" dirty="0"/>
                <a:t>1. Recommendations in one case were not acted upon and this was not followed up as the concern was closed. This potentially left concerns unaddressed.</a:t>
              </a:r>
            </a:p>
            <a:p>
              <a:pPr>
                <a:spcAft>
                  <a:spcPts val="0"/>
                </a:spcAft>
              </a:pPr>
              <a:endParaRPr lang="en-GB" sz="1200" dirty="0">
                <a:latin typeface="Calibri" panose="020F0502020204030204" pitchFamily="34" charset="0"/>
                <a:ea typeface="Calibri" panose="020F0502020204030204" pitchFamily="34" charset="0"/>
              </a:endParaRPr>
            </a:p>
            <a:p>
              <a:pPr>
                <a:spcAft>
                  <a:spcPts val="0"/>
                </a:spcAft>
              </a:pPr>
              <a:r>
                <a:rPr lang="en-GB" sz="1200" dirty="0">
                  <a:latin typeface="Calibri" panose="020F0502020204030204" pitchFamily="34" charset="0"/>
                  <a:ea typeface="Calibri" panose="020F0502020204030204" pitchFamily="34" charset="0"/>
                </a:rPr>
                <a:t>2. The relationship between the person’s mental state and their decision making did not appear to have been fully explored and understood.</a:t>
              </a:r>
            </a:p>
            <a:p>
              <a:pPr>
                <a:spcAft>
                  <a:spcPts val="0"/>
                </a:spcAft>
              </a:pPr>
              <a:endParaRPr lang="en-GB" sz="1200" dirty="0">
                <a:latin typeface="Calibri" panose="020F0502020204030204" pitchFamily="34" charset="0"/>
                <a:ea typeface="Calibri" panose="020F0502020204030204" pitchFamily="34" charset="0"/>
              </a:endParaRPr>
            </a:p>
            <a:p>
              <a:pPr>
                <a:spcAft>
                  <a:spcPts val="0"/>
                </a:spcAft>
              </a:pPr>
              <a:r>
                <a:rPr lang="en-GB" sz="1200" dirty="0">
                  <a:latin typeface="Calibri" panose="020F0502020204030204" pitchFamily="34" charset="0"/>
                  <a:ea typeface="Calibri" panose="020F0502020204030204" pitchFamily="34" charset="0"/>
                </a:rPr>
                <a:t>3. In two cases the recommendations from GCC safeguarding team were comprehensive.</a:t>
              </a:r>
            </a:p>
            <a:p>
              <a:pPr>
                <a:spcAft>
                  <a:spcPts val="0"/>
                </a:spcAft>
              </a:pPr>
              <a:endParaRPr lang="en-GB" sz="1200" dirty="0">
                <a:latin typeface="Calibri" panose="020F0502020204030204" pitchFamily="34" charset="0"/>
                <a:ea typeface="Calibri" panose="020F0502020204030204" pitchFamily="34" charset="0"/>
              </a:endParaRPr>
            </a:p>
            <a:p>
              <a:pPr>
                <a:spcAft>
                  <a:spcPts val="0"/>
                </a:spcAft>
              </a:pPr>
              <a:r>
                <a:rPr lang="en-GB" sz="1200" dirty="0">
                  <a:latin typeface="Calibri" panose="020F0502020204030204" pitchFamily="34" charset="0"/>
                  <a:ea typeface="Calibri" panose="020F0502020204030204" pitchFamily="34" charset="0"/>
                </a:rPr>
                <a:t>4. In one case there was good practice noted with professionals and family working alongside the adult at risk. There were considerable efforts to gather information to inform the situation.</a:t>
              </a:r>
            </a:p>
            <a:p>
              <a:pPr>
                <a:spcAft>
                  <a:spcPts val="0"/>
                </a:spcAft>
              </a:pPr>
              <a:endParaRPr lang="en-GB" sz="1200" dirty="0">
                <a:latin typeface="Calibri" panose="020F0502020204030204" pitchFamily="34" charset="0"/>
                <a:ea typeface="Calibri" panose="020F0502020204030204" pitchFamily="34" charset="0"/>
              </a:endParaRPr>
            </a:p>
            <a:p>
              <a:pPr>
                <a:spcAft>
                  <a:spcPts val="0"/>
                </a:spcAft>
              </a:pPr>
              <a:endParaRPr lang="en-GB" sz="1200" dirty="0">
                <a:latin typeface="Calibri" panose="020F0502020204030204" pitchFamily="34" charset="0"/>
                <a:ea typeface="Calibri" panose="020F0502020204030204" pitchFamily="34" charset="0"/>
              </a:endParaRPr>
            </a:p>
          </p:txBody>
        </p:sp>
        <p:sp>
          <p:nvSpPr>
            <p:cNvPr id="11" name="Rounded Rectangle 11">
              <a:extLst>
                <a:ext uri="{FF2B5EF4-FFF2-40B4-BE49-F238E27FC236}">
                  <a16:creationId xmlns:a16="http://schemas.microsoft.com/office/drawing/2014/main" id="{7BF4F08C-3937-41A8-BE99-78D3B35A8552}"/>
                </a:ext>
              </a:extLst>
            </p:cNvPr>
            <p:cNvSpPr/>
            <p:nvPr/>
          </p:nvSpPr>
          <p:spPr>
            <a:xfrm>
              <a:off x="6157868" y="2133602"/>
              <a:ext cx="2806103" cy="4201210"/>
            </a:xfrm>
            <a:prstGeom prst="roundRect">
              <a:avLst>
                <a:gd name="adj" fmla="val 7520"/>
              </a:avLst>
            </a:prstGeom>
          </p:spPr>
          <p:style>
            <a:lnRef idx="1">
              <a:schemeClr val="accent4"/>
            </a:lnRef>
            <a:fillRef idx="2">
              <a:schemeClr val="accent4"/>
            </a:fillRef>
            <a:effectRef idx="1">
              <a:schemeClr val="accent4"/>
            </a:effectRef>
            <a:fontRef idx="minor">
              <a:schemeClr val="dk1"/>
            </a:fontRef>
          </p:style>
          <p:txBody>
            <a:bodyPr rtlCol="0" anchor="t"/>
            <a:lstStyle/>
            <a:p>
              <a:endParaRPr lang="en-GB" sz="1200" dirty="0">
                <a:latin typeface="Calibri" panose="020F0502020204030204" pitchFamily="34" charset="0"/>
                <a:ea typeface="Calibri" panose="020F0502020204030204" pitchFamily="34" charset="0"/>
              </a:endParaRPr>
            </a:p>
            <a:p>
              <a:endParaRPr lang="en-GB" sz="1200" dirty="0">
                <a:latin typeface="Calibri" panose="020F0502020204030204" pitchFamily="34" charset="0"/>
                <a:ea typeface="Calibri" panose="020F0502020204030204" pitchFamily="34" charset="0"/>
              </a:endParaRPr>
            </a:p>
            <a:p>
              <a:r>
                <a:rPr lang="en-GB" sz="1200" dirty="0">
                  <a:latin typeface="Calibri" panose="020F0502020204030204" pitchFamily="34" charset="0"/>
                  <a:ea typeface="Calibri" panose="020F0502020204030204" pitchFamily="34" charset="0"/>
                </a:rPr>
                <a:t>A Care Act assessment can provide a greater understanding of a person’s needs and wishes. </a:t>
              </a:r>
              <a:r>
                <a:rPr lang="en-GB" sz="1200">
                  <a:latin typeface="Calibri" panose="020F0502020204030204" pitchFamily="34" charset="0"/>
                  <a:ea typeface="Calibri" panose="020F0502020204030204" pitchFamily="34" charset="0"/>
                </a:rPr>
                <a:t>An assessment </a:t>
              </a:r>
              <a:r>
                <a:rPr lang="en-GB" sz="1200" dirty="0">
                  <a:latin typeface="Calibri" panose="020F0502020204030204" pitchFamily="34" charset="0"/>
                  <a:ea typeface="Calibri" panose="020F0502020204030204" pitchFamily="34" charset="0"/>
                </a:rPr>
                <a:t>should be offered when indicated. This was noted in two of the cases reviewed.</a:t>
              </a:r>
            </a:p>
            <a:p>
              <a:endParaRPr lang="en-GB" sz="1200" dirty="0">
                <a:latin typeface="Calibri" panose="020F0502020204030204" pitchFamily="34" charset="0"/>
                <a:ea typeface="Calibri" panose="020F0502020204030204" pitchFamily="34" charset="0"/>
              </a:endParaRPr>
            </a:p>
            <a:p>
              <a:r>
                <a:rPr lang="en-GB" sz="1200" dirty="0">
                  <a:latin typeface="Calibri" panose="020F0502020204030204" pitchFamily="34" charset="0"/>
                  <a:ea typeface="Calibri" panose="020F0502020204030204" pitchFamily="34" charset="0"/>
                </a:rPr>
                <a:t>Decisions around a person’s capacity to make specific decision should be clearly documented as to how they were reached. Best interest process should be followed for those who lack the capacity to make the specific decision. Appropriate professionals should be involved in relation to specialist medical decisions.</a:t>
              </a:r>
            </a:p>
            <a:p>
              <a:endParaRPr lang="en-GB" sz="1200" dirty="0">
                <a:latin typeface="Calibri" panose="020F0502020204030204" pitchFamily="34" charset="0"/>
                <a:ea typeface="Calibri" panose="020F0502020204030204" pitchFamily="34" charset="0"/>
              </a:endParaRPr>
            </a:p>
            <a:p>
              <a:endParaRPr lang="en-GB" sz="1200" dirty="0">
                <a:latin typeface="Calibri" panose="020F0502020204030204" pitchFamily="34" charset="0"/>
                <a:ea typeface="Calibri" panose="020F0502020204030204" pitchFamily="34" charset="0"/>
              </a:endParaRPr>
            </a:p>
            <a:p>
              <a:endParaRPr lang="en-GB" sz="1200" dirty="0"/>
            </a:p>
            <a:p>
              <a:endParaRPr lang="en-GB" sz="1200" dirty="0"/>
            </a:p>
            <a:p>
              <a:endParaRPr lang="en-GB" sz="1200" dirty="0"/>
            </a:p>
            <a:p>
              <a:endParaRPr lang="en-GB" sz="1400" dirty="0"/>
            </a:p>
            <a:p>
              <a:endParaRPr lang="en-GB" sz="1400" dirty="0"/>
            </a:p>
          </p:txBody>
        </p:sp>
        <p:sp>
          <p:nvSpPr>
            <p:cNvPr id="12" name="Rounded Rectangle 12">
              <a:extLst>
                <a:ext uri="{FF2B5EF4-FFF2-40B4-BE49-F238E27FC236}">
                  <a16:creationId xmlns:a16="http://schemas.microsoft.com/office/drawing/2014/main" id="{4D339CC9-66CB-4ED0-BB22-86AB40861723}"/>
                </a:ext>
              </a:extLst>
            </p:cNvPr>
            <p:cNvSpPr/>
            <p:nvPr/>
          </p:nvSpPr>
          <p:spPr>
            <a:xfrm>
              <a:off x="9062380" y="2133602"/>
              <a:ext cx="2806103" cy="4201210"/>
            </a:xfrm>
            <a:prstGeom prst="roundRect">
              <a:avLst>
                <a:gd name="adj" fmla="val 7520"/>
              </a:avLst>
            </a:prstGeom>
          </p:spPr>
          <p:style>
            <a:lnRef idx="1">
              <a:schemeClr val="accent2"/>
            </a:lnRef>
            <a:fillRef idx="2">
              <a:schemeClr val="accent2"/>
            </a:fillRef>
            <a:effectRef idx="1">
              <a:schemeClr val="accent2"/>
            </a:effectRef>
            <a:fontRef idx="minor">
              <a:schemeClr val="dk1"/>
            </a:fontRef>
          </p:style>
          <p:txBody>
            <a:bodyPr rtlCol="0" anchor="ctr"/>
            <a:lstStyle/>
            <a:p>
              <a:pPr marL="171450" lvl="0" indent="-171450">
                <a:spcAft>
                  <a:spcPts val="0"/>
                </a:spcAft>
                <a:buFont typeface="Arial" panose="020B0604020202020204" pitchFamily="34" charset="0"/>
                <a:buChar char="•"/>
              </a:pPr>
              <a:r>
                <a:rPr lang="en-GB" sz="1100" dirty="0">
                  <a:latin typeface="Calibri" panose="020F0502020204030204" pitchFamily="34" charset="0"/>
                  <a:ea typeface="Calibri" panose="020F0502020204030204" pitchFamily="34" charset="0"/>
                </a:rPr>
                <a:t>Does the adult have the appearance of need for care and support and therefore need a Care Act assessment? Consider their capacity, need for advocacy and the wider needs of the family or carers. </a:t>
              </a:r>
              <a:r>
                <a:rPr lang="en-GB" sz="1100" dirty="0">
                  <a:hlinkClick r:id="rId2"/>
                </a:rPr>
                <a:t>Care and support statutory guidance - GOV.UK (www.gov.uk)</a:t>
              </a:r>
              <a:r>
                <a:rPr lang="en-GB" sz="1100" dirty="0">
                  <a:latin typeface="Calibri" panose="020F0502020204030204" pitchFamily="34" charset="0"/>
                  <a:ea typeface="Calibri" panose="020F0502020204030204" pitchFamily="34" charset="0"/>
                </a:rPr>
                <a:t> </a:t>
              </a:r>
            </a:p>
            <a:p>
              <a:pPr marL="171450" lvl="0" indent="-171450">
                <a:spcAft>
                  <a:spcPts val="0"/>
                </a:spcAft>
                <a:buFont typeface="Arial" panose="020B0604020202020204" pitchFamily="34" charset="0"/>
                <a:buChar char="•"/>
              </a:pPr>
              <a:endParaRPr lang="en-GB" sz="1100" dirty="0">
                <a:latin typeface="Calibri" panose="020F0502020204030204" pitchFamily="34" charset="0"/>
                <a:ea typeface="Calibri" panose="020F0502020204030204" pitchFamily="34" charset="0"/>
              </a:endParaRPr>
            </a:p>
            <a:p>
              <a:pPr marL="171450" lvl="0" indent="-171450">
                <a:spcAft>
                  <a:spcPts val="0"/>
                </a:spcAft>
                <a:buFont typeface="Arial" panose="020B0604020202020204" pitchFamily="34" charset="0"/>
                <a:buChar char="•"/>
              </a:pPr>
              <a:r>
                <a:rPr lang="en-GB" sz="1100" dirty="0">
                  <a:latin typeface="Calibri" panose="020F0502020204030204" pitchFamily="34" charset="0"/>
                  <a:ea typeface="Calibri" panose="020F0502020204030204" pitchFamily="34" charset="0"/>
                </a:rPr>
                <a:t>Is it clear to you how a decision about someone’s mental capacity to make a specific decision was reached? If you have undertaken the  MCA assessment, have you clearly documented it with a clear rationale?</a:t>
              </a:r>
            </a:p>
            <a:p>
              <a:pPr marL="171450" lvl="0" indent="-171450">
                <a:spcAft>
                  <a:spcPts val="0"/>
                </a:spcAft>
                <a:buFont typeface="Arial" panose="020B0604020202020204" pitchFamily="34" charset="0"/>
                <a:buChar char="•"/>
              </a:pPr>
              <a:endParaRPr lang="en-GB" sz="1100" dirty="0">
                <a:latin typeface="Calibri" panose="020F0502020204030204" pitchFamily="34" charset="0"/>
                <a:ea typeface="Calibri" panose="020F0502020204030204" pitchFamily="34" charset="0"/>
              </a:endParaRPr>
            </a:p>
            <a:p>
              <a:pPr marL="171450" lvl="0" indent="-171450">
                <a:spcAft>
                  <a:spcPts val="0"/>
                </a:spcAft>
                <a:buFont typeface="Arial" panose="020B0604020202020204" pitchFamily="34" charset="0"/>
                <a:buChar char="•"/>
              </a:pPr>
              <a:r>
                <a:rPr lang="en-GB" sz="1100" dirty="0">
                  <a:latin typeface="Calibri" panose="020F0502020204030204" pitchFamily="34" charset="0"/>
                  <a:ea typeface="Calibri" panose="020F0502020204030204" pitchFamily="34" charset="0"/>
                </a:rPr>
                <a:t>Here are the GSAB self neglect best practice  guidelines </a:t>
              </a:r>
              <a:r>
                <a:rPr lang="en-GB" sz="1100" dirty="0">
                  <a:hlinkClick r:id="rId3"/>
                </a:rPr>
                <a:t>gloucestershire-self-neglect-best-practice-guidance-august-2022-final.pdf</a:t>
              </a:r>
              <a:endParaRPr lang="en-GB" sz="1100" dirty="0">
                <a:latin typeface="Calibri" panose="020F0502020204030204" pitchFamily="34" charset="0"/>
                <a:ea typeface="Calibri" panose="020F0502020204030204" pitchFamily="34" charset="0"/>
              </a:endParaRPr>
            </a:p>
            <a:p>
              <a:pPr marL="171450" lvl="0" indent="-171450">
                <a:spcAft>
                  <a:spcPts val="0"/>
                </a:spcAft>
                <a:buFont typeface="Arial" panose="020B0604020202020204" pitchFamily="34" charset="0"/>
                <a:buChar char="•"/>
              </a:pPr>
              <a:endParaRPr lang="en-GB" sz="1100" dirty="0">
                <a:latin typeface="Calibri" panose="020F0502020204030204" pitchFamily="34" charset="0"/>
                <a:ea typeface="Calibri" panose="020F0502020204030204" pitchFamily="34" charset="0"/>
              </a:endParaRPr>
            </a:p>
            <a:p>
              <a:pPr lvl="0">
                <a:spcAft>
                  <a:spcPts val="0"/>
                </a:spcAft>
              </a:pPr>
              <a:endParaRPr lang="en-GB" sz="1100" dirty="0">
                <a:latin typeface="Calibri" panose="020F0502020204030204" pitchFamily="34" charset="0"/>
                <a:ea typeface="Calibri" panose="020F0502020204030204" pitchFamily="34" charset="0"/>
              </a:endParaRPr>
            </a:p>
            <a:p>
              <a:pPr lvl="0">
                <a:spcAft>
                  <a:spcPts val="0"/>
                </a:spcAft>
              </a:pPr>
              <a:endParaRPr lang="en-GB" sz="1100" dirty="0">
                <a:latin typeface="Calibri" panose="020F0502020204030204" pitchFamily="34" charset="0"/>
                <a:ea typeface="Calibri" panose="020F0502020204030204" pitchFamily="34" charset="0"/>
              </a:endParaRPr>
            </a:p>
          </p:txBody>
        </p:sp>
        <p:sp>
          <p:nvSpPr>
            <p:cNvPr id="13" name="Rectangle 12">
              <a:extLst>
                <a:ext uri="{FF2B5EF4-FFF2-40B4-BE49-F238E27FC236}">
                  <a16:creationId xmlns:a16="http://schemas.microsoft.com/office/drawing/2014/main" id="{A6F9684C-2DFC-4D28-A903-46A3EA48422E}"/>
                </a:ext>
              </a:extLst>
            </p:cNvPr>
            <p:cNvSpPr/>
            <p:nvPr/>
          </p:nvSpPr>
          <p:spPr>
            <a:xfrm>
              <a:off x="348843" y="261578"/>
              <a:ext cx="11519640" cy="523220"/>
            </a:xfrm>
            <a:prstGeom prst="rect">
              <a:avLst/>
            </a:prstGeom>
            <a:noFill/>
          </p:spPr>
          <p:txBody>
            <a:bodyPr wrap="square" lIns="91440" tIns="45720" rIns="91440" bIns="45720">
              <a:spAutoFit/>
            </a:bodyPr>
            <a:lstStyle/>
            <a:p>
              <a:pPr algn="ctr"/>
              <a:r>
                <a:rPr lang="en-US" sz="2800" b="1" dirty="0">
                  <a:ln w="12700">
                    <a:solidFill>
                      <a:schemeClr val="tx2">
                        <a:lumMod val="75000"/>
                      </a:schemeClr>
                    </a:solidFill>
                    <a:prstDash val="solid"/>
                  </a:ln>
                  <a:solidFill>
                    <a:srgbClr val="7030A0"/>
                  </a:solidFill>
                </a:rPr>
                <a:t>GSAB Safeguarding Audit Group - LEARNING ON A PAGE   </a:t>
              </a:r>
              <a:r>
                <a:rPr lang="en-US" sz="2000" b="1" dirty="0">
                  <a:ln w="12700">
                    <a:solidFill>
                      <a:schemeClr val="tx2">
                        <a:lumMod val="75000"/>
                      </a:schemeClr>
                    </a:solidFill>
                    <a:prstDash val="solid"/>
                  </a:ln>
                  <a:solidFill>
                    <a:srgbClr val="7030A0"/>
                  </a:solidFill>
                </a:rPr>
                <a:t>September 2023</a:t>
              </a:r>
            </a:p>
          </p:txBody>
        </p:sp>
      </p:grpSp>
    </p:spTree>
    <p:extLst>
      <p:ext uri="{BB962C8B-B14F-4D97-AF65-F5344CB8AC3E}">
        <p14:creationId xmlns:p14="http://schemas.microsoft.com/office/powerpoint/2010/main" val="296261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418</Words>
  <Application>Microsoft Office PowerPoint</Application>
  <PresentationFormat>Widescreen</PresentationFormat>
  <Paragraphs>37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Thummler Ann</dc:creator>
  <cp:lastModifiedBy>Ann THUMMLER</cp:lastModifiedBy>
  <cp:revision>28</cp:revision>
  <dcterms:created xsi:type="dcterms:W3CDTF">2023-06-19T13:51:14Z</dcterms:created>
  <dcterms:modified xsi:type="dcterms:W3CDTF">2023-11-16T17:32:34Z</dcterms:modified>
</cp:coreProperties>
</file>