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5CBA-CDF5-47B7-8087-BA47173E1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9DD0C12-5B0E-4C89-889E-B657451D4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EC076-BF7B-4613-8AF8-5328748875F1}"/>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5" name="Footer Placeholder 4">
            <a:extLst>
              <a:ext uri="{FF2B5EF4-FFF2-40B4-BE49-F238E27FC236}">
                <a16:creationId xmlns:a16="http://schemas.microsoft.com/office/drawing/2014/main" id="{4539B627-EEDB-47D7-86AE-042DE607EA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CE8E0-2465-49D3-8798-2A80154E3B1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9500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24C2-7769-45D7-88AE-E253119A4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71DEF-EB2C-4B80-B1B8-C5A7C0AC04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95580-79C2-4136-8844-204999AAA16C}"/>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5" name="Footer Placeholder 4">
            <a:extLst>
              <a:ext uri="{FF2B5EF4-FFF2-40B4-BE49-F238E27FC236}">
                <a16:creationId xmlns:a16="http://schemas.microsoft.com/office/drawing/2014/main" id="{103FD06A-6495-4206-81A2-3B34093D28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FFCA4C-FBA9-4946-88C6-88611094109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406401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AFB585-5AC4-43C9-8C66-29C4C3E5E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BB458-9D7C-4217-AB3B-6477C02804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6B10C-7843-454E-A500-076DB3EE94FA}"/>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5" name="Footer Placeholder 4">
            <a:extLst>
              <a:ext uri="{FF2B5EF4-FFF2-40B4-BE49-F238E27FC236}">
                <a16:creationId xmlns:a16="http://schemas.microsoft.com/office/drawing/2014/main" id="{13D11DEC-1A75-42F0-94E5-37D28A471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EE1BC7-8F8F-4925-BCEA-BA76FF780D8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05633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19D6-9A5D-4CFB-BEA3-CA9AB5BAB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162B87-1B46-4BF9-8DCA-AB7C056D74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BACF86-766F-4701-A5E6-890CE18C3567}"/>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5" name="Footer Placeholder 4">
            <a:extLst>
              <a:ext uri="{FF2B5EF4-FFF2-40B4-BE49-F238E27FC236}">
                <a16:creationId xmlns:a16="http://schemas.microsoft.com/office/drawing/2014/main" id="{67D09715-0BDA-415C-9743-C67FD8720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F58BF5-BDCA-40C7-8651-438C12AE836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83257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1699C-57C2-49B6-A0BC-2D1DAA82E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400BE1-70DD-4C8B-913E-8B559029B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FC43A1-271C-4764-ADF6-94FFD4FFD622}"/>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5" name="Footer Placeholder 4">
            <a:extLst>
              <a:ext uri="{FF2B5EF4-FFF2-40B4-BE49-F238E27FC236}">
                <a16:creationId xmlns:a16="http://schemas.microsoft.com/office/drawing/2014/main" id="{71174479-CA21-4DEE-90FF-ADF8C9CDBB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61EFF-6BC7-44B8-8408-6F006ED4E458}"/>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14034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C924-0D1D-4381-ADF4-C470805E4F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5FF03-D475-4795-9A5C-0F93D9E394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78C8D-6D0B-49A6-95F6-3A888AC0EE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1961B4-1D08-4604-8420-246A62523830}"/>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6" name="Footer Placeholder 5">
            <a:extLst>
              <a:ext uri="{FF2B5EF4-FFF2-40B4-BE49-F238E27FC236}">
                <a16:creationId xmlns:a16="http://schemas.microsoft.com/office/drawing/2014/main" id="{49B24EDB-11FB-4775-B66F-074C930F9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0B61F-5E9E-4673-930F-43D620EF430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4123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233C-D633-42B3-A354-2AA3E851AF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B407CD-B436-4696-B714-E3C99CC32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9E8512-32DA-464E-A9AB-482807E916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20213A-F9F6-4150-9064-9B481E4B9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EA42CD-8C3A-425B-87E8-D8B398DD74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FA8380-47B1-4943-8E2E-077F872A09EE}"/>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8" name="Footer Placeholder 7">
            <a:extLst>
              <a:ext uri="{FF2B5EF4-FFF2-40B4-BE49-F238E27FC236}">
                <a16:creationId xmlns:a16="http://schemas.microsoft.com/office/drawing/2014/main" id="{62E15F26-EC04-4DC7-A772-448611F000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6021D75-699C-45D0-89DB-A5D6252670F4}"/>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6135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8D9-9C46-410E-8184-0F886AF45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666F777-4537-4B09-A8AC-F4AE614F9D3F}"/>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4" name="Footer Placeholder 3">
            <a:extLst>
              <a:ext uri="{FF2B5EF4-FFF2-40B4-BE49-F238E27FC236}">
                <a16:creationId xmlns:a16="http://schemas.microsoft.com/office/drawing/2014/main" id="{3DE99A7F-CAAB-4803-8885-4F73AD5978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1A0126-126A-40F3-87E7-A15CC9EE4893}"/>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79274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A71B7D-1709-4FD5-9E78-2E95EE282491}"/>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3" name="Footer Placeholder 2">
            <a:extLst>
              <a:ext uri="{FF2B5EF4-FFF2-40B4-BE49-F238E27FC236}">
                <a16:creationId xmlns:a16="http://schemas.microsoft.com/office/drawing/2014/main" id="{2DD10157-477E-4989-9522-0A5B46F2CE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97B9B2-6317-474B-910A-EABA9ACEB0A1}"/>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28751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5CAD-E658-44C4-BCBF-F5DA2A5C1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A30873-FD89-4D22-856C-E9335A4B0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12E0AA-DE96-4B9E-A158-9A6BFEA48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6B3119-5C63-4A62-9AE3-5B92ADE8DC75}"/>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6" name="Footer Placeholder 5">
            <a:extLst>
              <a:ext uri="{FF2B5EF4-FFF2-40B4-BE49-F238E27FC236}">
                <a16:creationId xmlns:a16="http://schemas.microsoft.com/office/drawing/2014/main" id="{F6454C22-A133-4D20-BCA7-86AE72E85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D290EC-9835-4617-AF3B-448820DF9D9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74446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5046-3B44-4308-B3CD-648AB59BC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F1F2D5-3807-4D41-B74A-3AAE92402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0CE8AA-8B60-46D0-9EC6-360545ED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83B263-EF0A-4564-9A4D-8C486B647EFF}"/>
              </a:ext>
            </a:extLst>
          </p:cNvPr>
          <p:cNvSpPr>
            <a:spLocks noGrp="1"/>
          </p:cNvSpPr>
          <p:nvPr>
            <p:ph type="dt" sz="half" idx="10"/>
          </p:nvPr>
        </p:nvSpPr>
        <p:spPr/>
        <p:txBody>
          <a:bodyPr/>
          <a:lstStyle/>
          <a:p>
            <a:fld id="{C1D861ED-1ADF-4320-8CF1-003394B36D2F}" type="datetimeFigureOut">
              <a:rPr lang="en-GB" smtClean="0"/>
              <a:t>05/03/2024</a:t>
            </a:fld>
            <a:endParaRPr lang="en-GB"/>
          </a:p>
        </p:txBody>
      </p:sp>
      <p:sp>
        <p:nvSpPr>
          <p:cNvPr id="6" name="Footer Placeholder 5">
            <a:extLst>
              <a:ext uri="{FF2B5EF4-FFF2-40B4-BE49-F238E27FC236}">
                <a16:creationId xmlns:a16="http://schemas.microsoft.com/office/drawing/2014/main" id="{08131D2A-4540-4B3F-9966-62EC1CA26F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D6ED6-3DD3-4F85-8B1D-5962549700B6}"/>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4862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15ACF2-C090-4BEC-8FD8-32BBDF2A3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D01AED-7CAE-4ABC-A899-3E9ADA2EDB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A900E2-C5BA-4B41-89AF-BF5791682D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861ED-1ADF-4320-8CF1-003394B36D2F}" type="datetimeFigureOut">
              <a:rPr lang="en-GB" smtClean="0"/>
              <a:t>05/03/2024</a:t>
            </a:fld>
            <a:endParaRPr lang="en-GB"/>
          </a:p>
        </p:txBody>
      </p:sp>
      <p:sp>
        <p:nvSpPr>
          <p:cNvPr id="5" name="Footer Placeholder 4">
            <a:extLst>
              <a:ext uri="{FF2B5EF4-FFF2-40B4-BE49-F238E27FC236}">
                <a16:creationId xmlns:a16="http://schemas.microsoft.com/office/drawing/2014/main" id="{C65D03CA-4488-40DE-9675-4E9118EB1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148066-3F4F-475D-AC0C-ECE61E1A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2DA70-3EC8-4287-9EC6-5337BBD17291}" type="slidenum">
              <a:rPr lang="en-GB" smtClean="0"/>
              <a:t>‹#›</a:t>
            </a:fld>
            <a:endParaRPr lang="en-GB"/>
          </a:p>
        </p:txBody>
      </p:sp>
    </p:spTree>
    <p:extLst>
      <p:ext uri="{BB962C8B-B14F-4D97-AF65-F5344CB8AC3E}">
        <p14:creationId xmlns:p14="http://schemas.microsoft.com/office/powerpoint/2010/main" val="1720693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ocal.gov.uk/sites/default/files/documents/25.158%20Briefing%20on%20Adult%20Safeguarding%20and%20Homelessness_03_1.pdf" TargetMode="External"/><Relationship Id="rId2" Type="http://schemas.openxmlformats.org/officeDocument/2006/relationships/hyperlink" Target="https://www.gloucestershire.gov.uk/media/cmqd1yf0/five-women-sar-final-executive-summary-pdf.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BBB44F-65F3-4CBC-8429-08877AD1BE9C}"/>
              </a:ext>
            </a:extLst>
          </p:cNvPr>
          <p:cNvGrpSpPr/>
          <p:nvPr/>
        </p:nvGrpSpPr>
        <p:grpSpPr>
          <a:xfrm>
            <a:off x="323517" y="261578"/>
            <a:ext cx="11544966" cy="6073234"/>
            <a:chOff x="323517" y="261578"/>
            <a:chExt cx="11544966" cy="6073234"/>
          </a:xfrm>
        </p:grpSpPr>
        <p:sp>
          <p:nvSpPr>
            <p:cNvPr id="5" name="Down Arrow Callout 5">
              <a:extLst>
                <a:ext uri="{FF2B5EF4-FFF2-40B4-BE49-F238E27FC236}">
                  <a16:creationId xmlns:a16="http://schemas.microsoft.com/office/drawing/2014/main" id="{EBBE552A-B687-4B79-B0D9-FD4C9855AD3F}"/>
                </a:ext>
              </a:extLst>
            </p:cNvPr>
            <p:cNvSpPr/>
            <p:nvPr/>
          </p:nvSpPr>
          <p:spPr>
            <a:xfrm>
              <a:off x="348843" y="1042753"/>
              <a:ext cx="2806104" cy="1074821"/>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Pen picture of 4 cases</a:t>
              </a:r>
            </a:p>
          </p:txBody>
        </p:sp>
        <p:sp>
          <p:nvSpPr>
            <p:cNvPr id="6" name="Down Arrow Callout 6">
              <a:extLst>
                <a:ext uri="{FF2B5EF4-FFF2-40B4-BE49-F238E27FC236}">
                  <a16:creationId xmlns:a16="http://schemas.microsoft.com/office/drawing/2014/main" id="{BF9C0964-DE38-473A-88EC-C0FF6887FBB8}"/>
                </a:ext>
              </a:extLst>
            </p:cNvPr>
            <p:cNvSpPr/>
            <p:nvPr/>
          </p:nvSpPr>
          <p:spPr>
            <a:xfrm>
              <a:off x="3253355" y="1042752"/>
              <a:ext cx="2806104" cy="107482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Areas of note and good practice</a:t>
              </a:r>
            </a:p>
          </p:txBody>
        </p:sp>
        <p:sp>
          <p:nvSpPr>
            <p:cNvPr id="7" name="Down Arrow Callout 7">
              <a:extLst>
                <a:ext uri="{FF2B5EF4-FFF2-40B4-BE49-F238E27FC236}">
                  <a16:creationId xmlns:a16="http://schemas.microsoft.com/office/drawing/2014/main" id="{E22D84BC-6201-491F-8386-9AE5B17E670C}"/>
                </a:ext>
              </a:extLst>
            </p:cNvPr>
            <p:cNvSpPr/>
            <p:nvPr/>
          </p:nvSpPr>
          <p:spPr>
            <a:xfrm>
              <a:off x="6157867" y="1042753"/>
              <a:ext cx="2806104" cy="1074821"/>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Learning points</a:t>
              </a:r>
            </a:p>
          </p:txBody>
        </p:sp>
        <p:sp>
          <p:nvSpPr>
            <p:cNvPr id="8" name="Down Arrow Callout 8">
              <a:extLst>
                <a:ext uri="{FF2B5EF4-FFF2-40B4-BE49-F238E27FC236}">
                  <a16:creationId xmlns:a16="http://schemas.microsoft.com/office/drawing/2014/main" id="{36D595A8-7C37-4669-AB60-2F972CB03BE3}"/>
                </a:ext>
              </a:extLst>
            </p:cNvPr>
            <p:cNvSpPr/>
            <p:nvPr/>
          </p:nvSpPr>
          <p:spPr>
            <a:xfrm>
              <a:off x="9062379" y="1042752"/>
              <a:ext cx="2806104" cy="1074821"/>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Checklist</a:t>
              </a:r>
            </a:p>
          </p:txBody>
        </p:sp>
        <p:sp>
          <p:nvSpPr>
            <p:cNvPr id="9" name="Rounded Rectangle 9">
              <a:extLst>
                <a:ext uri="{FF2B5EF4-FFF2-40B4-BE49-F238E27FC236}">
                  <a16:creationId xmlns:a16="http://schemas.microsoft.com/office/drawing/2014/main" id="{1E857EDE-E224-4DAE-867B-BAA777CF9D56}"/>
                </a:ext>
              </a:extLst>
            </p:cNvPr>
            <p:cNvSpPr/>
            <p:nvPr/>
          </p:nvSpPr>
          <p:spPr>
            <a:xfrm>
              <a:off x="323517" y="2133602"/>
              <a:ext cx="2806103" cy="4201210"/>
            </a:xfrm>
            <a:prstGeom prst="roundRect">
              <a:avLst>
                <a:gd name="adj" fmla="val 752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0"/>
                </a:spcAft>
                <a:buFont typeface="Arial" panose="020B0604020202020204" pitchFamily="34" charset="0"/>
                <a:buChar char="•"/>
              </a:pPr>
              <a:r>
                <a:rPr lang="en-GB" sz="1200" dirty="0">
                  <a:solidFill>
                    <a:schemeClr val="tx1"/>
                  </a:solidFill>
                  <a:latin typeface="Calibri" panose="020F0502020204030204" pitchFamily="34" charset="0"/>
                  <a:ea typeface="Calibri" panose="020F0502020204030204" pitchFamily="34" charset="0"/>
                </a:rPr>
                <a:t>White male, at risk of domestic abuse from his partner. Serious health concerns, suspicious of professional involvement. History of childhood trauma and offending history. In supported accommodation but at risk of homelessness due to state of property. </a:t>
              </a:r>
            </a:p>
            <a:p>
              <a:pPr marL="228600" indent="-228600">
                <a:spcAft>
                  <a:spcPts val="0"/>
                </a:spcAft>
                <a:buFont typeface="Arial" panose="020B0604020202020204" pitchFamily="34" charset="0"/>
                <a:buChar char="•"/>
              </a:pPr>
              <a:r>
                <a:rPr lang="en-GB" sz="1200" dirty="0">
                  <a:solidFill>
                    <a:schemeClr val="tx1"/>
                  </a:solidFill>
                  <a:latin typeface="Calibri" panose="020F0502020204030204" pitchFamily="34" charset="0"/>
                  <a:ea typeface="Calibri" panose="020F0502020204030204" pitchFamily="34" charset="0"/>
                </a:rPr>
                <a:t>War veteran with PTSD and severe alcohol misuse. Not deemed to have care needs when not intoxicated</a:t>
              </a:r>
            </a:p>
            <a:p>
              <a:pPr marL="228600" indent="-228600">
                <a:spcAft>
                  <a:spcPts val="0"/>
                </a:spcAft>
                <a:buFont typeface="Arial" panose="020B0604020202020204" pitchFamily="34" charset="0"/>
                <a:buChar char="•"/>
              </a:pPr>
              <a:r>
                <a:rPr lang="en-GB" sz="1200" dirty="0">
                  <a:solidFill>
                    <a:schemeClr val="tx1"/>
                  </a:solidFill>
                  <a:latin typeface="Calibri" panose="020F0502020204030204" pitchFamily="34" charset="0"/>
                  <a:ea typeface="Calibri" panose="020F0502020204030204" pitchFamily="34" charset="0"/>
                </a:rPr>
                <a:t>White female with EUPD, drug and alcohol misuse. Experiencing domestic abuse, in temporary accommodation, at risk of homelessness.</a:t>
              </a:r>
            </a:p>
            <a:p>
              <a:pPr marL="228600" indent="-228600">
                <a:spcAft>
                  <a:spcPts val="0"/>
                </a:spcAft>
                <a:buFont typeface="Arial" panose="020B0604020202020204" pitchFamily="34" charset="0"/>
                <a:buChar char="•"/>
              </a:pPr>
              <a:r>
                <a:rPr lang="en-GB" sz="1200" dirty="0">
                  <a:solidFill>
                    <a:schemeClr val="tx1"/>
                  </a:solidFill>
                  <a:latin typeface="Calibri" panose="020F0502020204030204" pitchFamily="34" charset="0"/>
                  <a:ea typeface="Calibri" panose="020F0502020204030204" pitchFamily="34" charset="0"/>
                </a:rPr>
                <a:t>White female evicted from property due to butane gas use. Experiencing Domestic Abuse from partner.</a:t>
              </a:r>
            </a:p>
            <a:p>
              <a:pPr>
                <a:spcAft>
                  <a:spcPts val="0"/>
                </a:spcAft>
              </a:pPr>
              <a:endParaRPr lang="en-GB" sz="1200" dirty="0">
                <a:solidFill>
                  <a:schemeClr val="tx1"/>
                </a:solidFill>
                <a:latin typeface="Calibri" panose="020F0502020204030204" pitchFamily="34" charset="0"/>
                <a:ea typeface="Calibri" panose="020F0502020204030204" pitchFamily="34" charset="0"/>
              </a:endParaRPr>
            </a:p>
          </p:txBody>
        </p:sp>
        <p:sp>
          <p:nvSpPr>
            <p:cNvPr id="10" name="Rounded Rectangle 10">
              <a:extLst>
                <a:ext uri="{FF2B5EF4-FFF2-40B4-BE49-F238E27FC236}">
                  <a16:creationId xmlns:a16="http://schemas.microsoft.com/office/drawing/2014/main" id="{83B62DD4-C5D1-4BD5-A4ED-3F2988234AB5}"/>
                </a:ext>
              </a:extLst>
            </p:cNvPr>
            <p:cNvSpPr/>
            <p:nvPr/>
          </p:nvSpPr>
          <p:spPr>
            <a:xfrm>
              <a:off x="3253356" y="2133602"/>
              <a:ext cx="2806103" cy="4201210"/>
            </a:xfrm>
            <a:prstGeom prst="roundRect">
              <a:avLst>
                <a:gd name="adj" fmla="val 7520"/>
              </a:avLst>
            </a:prstGeom>
          </p:spPr>
          <p:style>
            <a:lnRef idx="1">
              <a:schemeClr val="accent6"/>
            </a:lnRef>
            <a:fillRef idx="2">
              <a:schemeClr val="accent6"/>
            </a:fillRef>
            <a:effectRef idx="1">
              <a:schemeClr val="accent6"/>
            </a:effectRef>
            <a:fontRef idx="minor">
              <a:schemeClr val="dk1"/>
            </a:fontRef>
          </p:style>
          <p:txBody>
            <a:bodyPr rtlCol="0" anchor="t"/>
            <a:lstStyle/>
            <a:p>
              <a:pPr marL="228600" indent="-228600">
                <a:spcAft>
                  <a:spcPts val="0"/>
                </a:spcAft>
                <a:buFont typeface="Arial" panose="020B0604020202020204" pitchFamily="34" charset="0"/>
                <a:buChar char="•"/>
              </a:pPr>
              <a:r>
                <a:rPr lang="en-GB" sz="1200" dirty="0">
                  <a:latin typeface="Calibri" panose="020F0502020204030204" pitchFamily="34" charset="0"/>
                  <a:ea typeface="Calibri" panose="020F0502020204030204" pitchFamily="34" charset="0"/>
                </a:rPr>
                <a:t>Good support provided by the Police, hospital homelessness worker and P3. P3 went above and beyond their remit.</a:t>
              </a:r>
            </a:p>
            <a:p>
              <a:pPr marL="228600" indent="-228600">
                <a:spcAft>
                  <a:spcPts val="0"/>
                </a:spcAft>
                <a:buFont typeface="Arial" panose="020B0604020202020204" pitchFamily="34" charset="0"/>
                <a:buChar char="•"/>
              </a:pPr>
              <a:r>
                <a:rPr lang="en-GB" sz="1200" dirty="0">
                  <a:latin typeface="Calibri" panose="020F0502020204030204" pitchFamily="34" charset="0"/>
                  <a:ea typeface="Calibri" panose="020F0502020204030204" pitchFamily="34" charset="0"/>
                </a:rPr>
                <a:t>ASC provided support to person despite not having eligible needs. Good multi agency working including Acute trust Homelessness nurse, District Council and P3.</a:t>
              </a:r>
            </a:p>
            <a:p>
              <a:pPr marL="228600" indent="-228600">
                <a:spcAft>
                  <a:spcPts val="0"/>
                </a:spcAft>
                <a:buFont typeface="Arial" panose="020B0604020202020204" pitchFamily="34" charset="0"/>
                <a:buChar char="•"/>
              </a:pPr>
              <a:r>
                <a:rPr lang="en-GB" sz="1200" dirty="0">
                  <a:latin typeface="Calibri" panose="020F0502020204030204" pitchFamily="34" charset="0"/>
                  <a:ea typeface="Calibri" panose="020F0502020204030204" pitchFamily="34" charset="0"/>
                </a:rPr>
                <a:t>Multi agency meetings chaired by GCC safeguarding team. Compassionate persistence evidenced by workers involved.</a:t>
              </a:r>
            </a:p>
            <a:p>
              <a:pPr marL="228600" indent="-228600">
                <a:spcAft>
                  <a:spcPts val="0"/>
                </a:spcAft>
                <a:buFont typeface="Arial" panose="020B0604020202020204" pitchFamily="34" charset="0"/>
                <a:buChar char="•"/>
              </a:pPr>
              <a:r>
                <a:rPr lang="en-GB" sz="1200" dirty="0">
                  <a:latin typeface="Calibri" panose="020F0502020204030204" pitchFamily="34" charset="0"/>
                  <a:ea typeface="Calibri" panose="020F0502020204030204" pitchFamily="34" charset="0"/>
                </a:rPr>
                <a:t>Agencies including ASC, Police, GSASS, Nelson Trust worked with the woman at risk of DA. P3 provided high levels of support. Abuser remanded into custody, and she moved to an out of county refuge. Her feedback was that she felt supported and safer as a result of the safeguarding enquiry.</a:t>
              </a:r>
            </a:p>
          </p:txBody>
        </p:sp>
        <p:sp>
          <p:nvSpPr>
            <p:cNvPr id="11" name="Rounded Rectangle 11">
              <a:extLst>
                <a:ext uri="{FF2B5EF4-FFF2-40B4-BE49-F238E27FC236}">
                  <a16:creationId xmlns:a16="http://schemas.microsoft.com/office/drawing/2014/main" id="{7BF4F08C-3937-41A8-BE99-78D3B35A8552}"/>
                </a:ext>
              </a:extLst>
            </p:cNvPr>
            <p:cNvSpPr/>
            <p:nvPr/>
          </p:nvSpPr>
          <p:spPr>
            <a:xfrm>
              <a:off x="6157868" y="2133602"/>
              <a:ext cx="2806103" cy="4201210"/>
            </a:xfrm>
            <a:prstGeom prst="roundRect">
              <a:avLst>
                <a:gd name="adj" fmla="val 7520"/>
              </a:avLst>
            </a:prstGeom>
          </p:spPr>
          <p:style>
            <a:lnRef idx="1">
              <a:schemeClr val="accent4"/>
            </a:lnRef>
            <a:fillRef idx="2">
              <a:schemeClr val="accent4"/>
            </a:fillRef>
            <a:effectRef idx="1">
              <a:schemeClr val="accent4"/>
            </a:effectRef>
            <a:fontRef idx="minor">
              <a:schemeClr val="dk1"/>
            </a:fontRef>
          </p:style>
          <p:txBody>
            <a:bodyPr rtlCol="0" anchor="t"/>
            <a:lstStyle/>
            <a:p>
              <a:pPr marL="228600" indent="-228600">
                <a:buFont typeface="Arial" panose="020B0604020202020204" pitchFamily="34" charset="0"/>
                <a:buChar char="•"/>
              </a:pPr>
              <a:r>
                <a:rPr lang="en-GB" sz="1200" dirty="0">
                  <a:latin typeface="Calibri" panose="020F0502020204030204" pitchFamily="34" charset="0"/>
                  <a:ea typeface="Calibri" panose="020F0502020204030204" pitchFamily="34" charset="0"/>
                </a:rPr>
                <a:t>Childhood and adult trauma were present for all the adults involved.</a:t>
              </a:r>
            </a:p>
            <a:p>
              <a:pPr marL="228600" indent="-228600">
                <a:buFont typeface="Arial" panose="020B0604020202020204" pitchFamily="34" charset="0"/>
                <a:buChar char="•"/>
              </a:pPr>
              <a:r>
                <a:rPr lang="en-GB" sz="1200" dirty="0">
                  <a:latin typeface="Calibri" panose="020F0502020204030204" pitchFamily="34" charset="0"/>
                  <a:ea typeface="Calibri" panose="020F0502020204030204" pitchFamily="34" charset="0"/>
                </a:rPr>
                <a:t>Distrust of professionals is often a feature; compassionate persistence is needed to build relationships and trust over time</a:t>
              </a:r>
            </a:p>
            <a:p>
              <a:pPr marL="228600" indent="-228600">
                <a:buFont typeface="Arial" panose="020B0604020202020204" pitchFamily="34" charset="0"/>
                <a:buChar char="•"/>
              </a:pPr>
              <a:r>
                <a:rPr lang="en-GB" sz="1200" dirty="0">
                  <a:latin typeface="Calibri" panose="020F0502020204030204" pitchFamily="34" charset="0"/>
                  <a:ea typeface="Calibri" panose="020F0502020204030204" pitchFamily="34" charset="0"/>
                </a:rPr>
                <a:t>Voluntary sector partners are invaluable in working with people experiencing </a:t>
              </a:r>
              <a:r>
                <a:rPr lang="en-GB" sz="1200">
                  <a:latin typeface="Calibri" panose="020F0502020204030204" pitchFamily="34" charset="0"/>
                  <a:ea typeface="Calibri" panose="020F0502020204030204" pitchFamily="34" charset="0"/>
                </a:rPr>
                <a:t>homelessness.</a:t>
              </a:r>
              <a:endParaRPr lang="en-GB" sz="1200" dirty="0">
                <a:latin typeface="Calibri" panose="020F0502020204030204" pitchFamily="34" charset="0"/>
                <a:ea typeface="Calibri" panose="020F0502020204030204" pitchFamily="34" charset="0"/>
              </a:endParaRPr>
            </a:p>
            <a:p>
              <a:pPr marL="228600" indent="-228600">
                <a:buFont typeface="Arial" panose="020B0604020202020204" pitchFamily="34" charset="0"/>
                <a:buChar char="•"/>
              </a:pPr>
              <a:r>
                <a:rPr lang="en-GB" sz="1200" dirty="0">
                  <a:latin typeface="Calibri" panose="020F0502020204030204" pitchFamily="34" charset="0"/>
                  <a:ea typeface="Calibri" panose="020F0502020204030204" pitchFamily="34" charset="0"/>
                </a:rPr>
                <a:t>Safeguarding enquiries are not linear, particularly when working with homeless people. It is important that workers are ready to respond when a “window of opportunity” presents, when the person may be ready to accept support. </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endParaRPr lang="en-GB" sz="1200" dirty="0"/>
            </a:p>
            <a:p>
              <a:endParaRPr lang="en-GB" sz="1400" dirty="0"/>
            </a:p>
            <a:p>
              <a:endParaRPr lang="en-GB" sz="1400" dirty="0"/>
            </a:p>
          </p:txBody>
        </p:sp>
        <p:sp>
          <p:nvSpPr>
            <p:cNvPr id="12" name="Rounded Rectangle 12">
              <a:extLst>
                <a:ext uri="{FF2B5EF4-FFF2-40B4-BE49-F238E27FC236}">
                  <a16:creationId xmlns:a16="http://schemas.microsoft.com/office/drawing/2014/main" id="{4D339CC9-66CB-4ED0-BB22-86AB40861723}"/>
                </a:ext>
              </a:extLst>
            </p:cNvPr>
            <p:cNvSpPr/>
            <p:nvPr/>
          </p:nvSpPr>
          <p:spPr>
            <a:xfrm>
              <a:off x="9062380" y="2133602"/>
              <a:ext cx="2806103" cy="4201210"/>
            </a:xfrm>
            <a:prstGeom prst="roundRect">
              <a:avLst>
                <a:gd name="adj" fmla="val 7520"/>
              </a:avLst>
            </a:prstGeom>
          </p:spPr>
          <p:style>
            <a:lnRef idx="1">
              <a:schemeClr val="accent2"/>
            </a:lnRef>
            <a:fillRef idx="2">
              <a:schemeClr val="accent2"/>
            </a:fillRef>
            <a:effectRef idx="1">
              <a:schemeClr val="accent2"/>
            </a:effectRef>
            <a:fontRef idx="minor">
              <a:schemeClr val="dk1"/>
            </a:fontRef>
          </p:style>
          <p:txBody>
            <a:bodyPr rtlCol="0" anchor="t"/>
            <a:lstStyle/>
            <a:p>
              <a:pPr marL="228600" lvl="0" indent="-22860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People experiencing homelessness often have complex needs and do not always meet the criteria for a section 42 enquiry under the Care Act, however there is discretion to carry out other enquiries if the criteria are not met. </a:t>
              </a:r>
            </a:p>
            <a:p>
              <a:pPr marL="171450" lvl="0" indent="-17145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a:p>
              <a:pPr marL="228600" lvl="0" indent="-22860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The “Five Women” SAR offers learning for agencies working with people with complex needs. Exec summary available on the GSAB website: </a:t>
              </a:r>
            </a:p>
            <a:p>
              <a:pPr marL="228600" lvl="0" indent="-228600">
                <a:spcAft>
                  <a:spcPts val="0"/>
                </a:spcAft>
                <a:buFont typeface="Arial" panose="020B0604020202020204" pitchFamily="34" charset="0"/>
                <a:buChar char="•"/>
              </a:pPr>
              <a:r>
                <a:rPr lang="en-GB" sz="1100" dirty="0">
                  <a:hlinkClick r:id="rId2"/>
                </a:rPr>
                <a:t>five-women-sar-final-executive-summary-pdf.pdf (gloucestershire.gov.uk)</a:t>
              </a:r>
              <a:r>
                <a:rPr lang="en-GB" sz="1100" dirty="0">
                  <a:latin typeface="Calibri" panose="020F0502020204030204" pitchFamily="34" charset="0"/>
                  <a:ea typeface="Calibri" panose="020F0502020204030204" pitchFamily="34" charset="0"/>
                </a:rPr>
                <a:t>  </a:t>
              </a:r>
            </a:p>
            <a:p>
              <a:pPr marL="228600" lvl="0" indent="-22860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a:p>
              <a:pPr marL="228600" lvl="0" indent="-22860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The Local Government Association has produced good practice guidance on adult safeguarding and homelessness:</a:t>
              </a:r>
            </a:p>
            <a:p>
              <a:pPr marL="228600" lvl="0" indent="-228600">
                <a:spcAft>
                  <a:spcPts val="0"/>
                </a:spcAft>
                <a:buFont typeface="Arial" panose="020B0604020202020204" pitchFamily="34" charset="0"/>
                <a:buChar char="•"/>
              </a:pPr>
              <a:r>
                <a:rPr lang="en-GB" sz="1100" dirty="0">
                  <a:hlinkClick r:id="rId3"/>
                </a:rPr>
                <a:t>Adult safeguarding and homelessness: a briefing on positive practice (local.gov.uk)</a:t>
              </a:r>
              <a:endParaRPr lang="en-GB" sz="1100" dirty="0">
                <a:latin typeface="Calibri" panose="020F0502020204030204" pitchFamily="34" charset="0"/>
                <a:ea typeface="Calibri" panose="020F0502020204030204" pitchFamily="34" charset="0"/>
              </a:endParaRPr>
            </a:p>
            <a:p>
              <a:pPr marL="228600" lvl="0" indent="-228600">
                <a:spcAft>
                  <a:spcPts val="0"/>
                </a:spcAft>
                <a:buFont typeface="+mj-lt"/>
                <a:buAutoNum type="arabicPeriod"/>
              </a:pPr>
              <a:endParaRPr lang="en-GB" sz="1100" dirty="0">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A6F9684C-2DFC-4D28-A903-46A3EA48422E}"/>
                </a:ext>
              </a:extLst>
            </p:cNvPr>
            <p:cNvSpPr/>
            <p:nvPr/>
          </p:nvSpPr>
          <p:spPr>
            <a:xfrm>
              <a:off x="348843" y="261578"/>
              <a:ext cx="11519640" cy="400110"/>
            </a:xfrm>
            <a:prstGeom prst="rect">
              <a:avLst/>
            </a:prstGeom>
            <a:noFill/>
          </p:spPr>
          <p:txBody>
            <a:bodyPr wrap="square" lIns="91440" tIns="45720" rIns="91440" bIns="45720">
              <a:spAutoFit/>
            </a:bodyPr>
            <a:lstStyle/>
            <a:p>
              <a:pPr algn="ctr"/>
              <a:r>
                <a:rPr lang="en-US" sz="2000" b="1" dirty="0">
                  <a:ln w="12700">
                    <a:solidFill>
                      <a:schemeClr val="tx2">
                        <a:lumMod val="75000"/>
                      </a:schemeClr>
                    </a:solidFill>
                    <a:prstDash val="solid"/>
                  </a:ln>
                  <a:solidFill>
                    <a:srgbClr val="7030A0"/>
                  </a:solidFill>
                </a:rPr>
                <a:t>GSAB Safeguarding Audit Group - LEARNING ON A PAGE   Homelessness: January 2024</a:t>
              </a:r>
            </a:p>
          </p:txBody>
        </p:sp>
      </p:grpSp>
    </p:spTree>
    <p:extLst>
      <p:ext uri="{BB962C8B-B14F-4D97-AF65-F5344CB8AC3E}">
        <p14:creationId xmlns:p14="http://schemas.microsoft.com/office/powerpoint/2010/main" val="296261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d21fcf3e-7a17-449a-872a-f744ea913a2e">62PP52PSRRZC-918016154-1067</_dlc_DocId>
    <_dlc_DocIdUrl xmlns="d21fcf3e-7a17-449a-872a-f744ea913a2e">
      <Url>https://gloucestershirecc.sharepoint.com/sites/MGSABAG/_layouts/15/DocIdRedir.aspx?ID=62PP52PSRRZC-918016154-1067</Url>
      <Description>62PP52PSRRZC-918016154-1067</Description>
    </_dlc_DocIdUrl>
    <SharedWithUsers xmlns="d21fcf3e-7a17-449a-872a-f744ea913a2e">
      <UserInfo>
        <DisplayName>BELL, Carolyn</DisplayName>
        <AccountId>22</AccountId>
        <AccountType/>
      </UserInfo>
    </SharedWithUser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F2D7E7987BC1044CB5F0328C82268015" ma:contentTypeVersion="6" ma:contentTypeDescription="Create a new document." ma:contentTypeScope="" ma:versionID="ccb6954f91ec17a72df3bfd2a156355b">
  <xsd:schema xmlns:xsd="http://www.w3.org/2001/XMLSchema" xmlns:xs="http://www.w3.org/2001/XMLSchema" xmlns:p="http://schemas.microsoft.com/office/2006/metadata/properties" xmlns:ns2="d21fcf3e-7a17-449a-872a-f744ea913a2e" xmlns:ns3="3cc861f0-856c-461c-8ae3-ce1e68938fdd" targetNamespace="http://schemas.microsoft.com/office/2006/metadata/properties" ma:root="true" ma:fieldsID="32ae461971a7a451c646254f97f1983d" ns2:_="" ns3:_="">
    <xsd:import namespace="d21fcf3e-7a17-449a-872a-f744ea913a2e"/>
    <xsd:import namespace="3cc861f0-856c-461c-8ae3-ce1e68938fd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1fcf3e-7a17-449a-872a-f744ea913a2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c861f0-856c-461c-8ae3-ce1e68938fd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5F0904-59CC-45B8-BF2F-CC2619A6850A}">
  <ds:schemaRefs>
    <ds:schemaRef ds:uri="http://schemas.microsoft.com/sharepoint/events"/>
  </ds:schemaRefs>
</ds:datastoreItem>
</file>

<file path=customXml/itemProps2.xml><?xml version="1.0" encoding="utf-8"?>
<ds:datastoreItem xmlns:ds="http://schemas.openxmlformats.org/officeDocument/2006/customXml" ds:itemID="{079B2E06-1BEE-4DC6-B7A7-3BFC302BAECB}">
  <ds:schemaRefs>
    <ds:schemaRef ds:uri="http://schemas.microsoft.com/sharepoint/v3/contenttype/forms"/>
  </ds:schemaRefs>
</ds:datastoreItem>
</file>

<file path=customXml/itemProps3.xml><?xml version="1.0" encoding="utf-8"?>
<ds:datastoreItem xmlns:ds="http://schemas.openxmlformats.org/officeDocument/2006/customXml" ds:itemID="{02C16183-176B-40AE-AA2D-D47334A4D777}">
  <ds:schemaRefs>
    <ds:schemaRef ds:uri="http://schemas.microsoft.com/office/2006/metadata/properties"/>
    <ds:schemaRef ds:uri="http://purl.org/dc/dcmitype/"/>
    <ds:schemaRef ds:uri="http://www.w3.org/XML/1998/namespace"/>
    <ds:schemaRef ds:uri="http://schemas.microsoft.com/office/2006/documentManagement/types"/>
    <ds:schemaRef ds:uri="http://purl.org/dc/elements/1.1/"/>
    <ds:schemaRef ds:uri="http://purl.org/dc/terms/"/>
    <ds:schemaRef ds:uri="3cc861f0-856c-461c-8ae3-ce1e68938fdd"/>
    <ds:schemaRef ds:uri="http://schemas.microsoft.com/office/infopath/2007/PartnerControls"/>
    <ds:schemaRef ds:uri="http://schemas.openxmlformats.org/package/2006/metadata/core-properties"/>
    <ds:schemaRef ds:uri="d21fcf3e-7a17-449a-872a-f744ea913a2e"/>
  </ds:schemaRefs>
</ds:datastoreItem>
</file>

<file path=customXml/itemProps4.xml><?xml version="1.0" encoding="utf-8"?>
<ds:datastoreItem xmlns:ds="http://schemas.openxmlformats.org/officeDocument/2006/customXml" ds:itemID="{8C94AD55-ABBD-4B94-BDC0-674E683578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1fcf3e-7a17-449a-872a-f744ea913a2e"/>
    <ds:schemaRef ds:uri="3cc861f0-856c-461c-8ae3-ce1e68938f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367</TotalTime>
  <Words>440</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Thummler Ann</dc:creator>
  <cp:lastModifiedBy>BELL, Carolyn</cp:lastModifiedBy>
  <cp:revision>20</cp:revision>
  <dcterms:created xsi:type="dcterms:W3CDTF">2023-06-19T13:51:14Z</dcterms:created>
  <dcterms:modified xsi:type="dcterms:W3CDTF">2024-03-05T09:26:24Z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0x010100F2D7E7987BC1044CB5F0328C82268015</vt:lpwstr>
  </property>
  <property fmtid="{D5CDD505-2E9C-101B-9397-08002B2CF9AE}" pid="3" name="Order">
    <vt:r8>12600</vt:r8>
  </property>
  <property fmtid="{D5CDD505-2E9C-101B-9397-08002B2CF9AE}" pid="4" name="_dlc_DocIdItemGuid">
    <vt:lpwstr>e7ebc536-8382-42aa-acce-e87716f88810</vt:lpwstr>
  </property>
</Properties>
</file>