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3" r:id="rId6"/>
    <p:sldId id="266" r:id="rId7"/>
    <p:sldId id="267" r:id="rId8"/>
    <p:sldId id="262" r:id="rId9"/>
    <p:sldId id="264" r:id="rId10"/>
    <p:sldId id="265" r:id="rId11"/>
    <p:sldId id="268" r:id="rId12"/>
    <p:sldId id="269" r:id="rId13"/>
    <p:sldId id="273" r:id="rId14"/>
    <p:sldId id="270" r:id="rId15"/>
    <p:sldId id="271" r:id="rId16"/>
    <p:sldId id="272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B752"/>
    <a:srgbClr val="00ABD7"/>
    <a:srgbClr val="9F4C97"/>
    <a:srgbClr val="B146EC"/>
    <a:srgbClr val="9933FF"/>
    <a:srgbClr val="9900FF"/>
    <a:srgbClr val="8A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9DE5-B0EC-6C4A-ACC9-B96CA00493F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430E-A875-6E47-85C9-D28C72E8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2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9DE5-B0EC-6C4A-ACC9-B96CA00493F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430E-A875-6E47-85C9-D28C72E8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57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9DE5-B0EC-6C4A-ACC9-B96CA00493F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430E-A875-6E47-85C9-D28C72E8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49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9DE5-B0EC-6C4A-ACC9-B96CA00493F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430E-A875-6E47-85C9-D28C72E8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5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9DE5-B0EC-6C4A-ACC9-B96CA00493F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430E-A875-6E47-85C9-D28C72E8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2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9DE5-B0EC-6C4A-ACC9-B96CA00493F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430E-A875-6E47-85C9-D28C72E8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75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9DE5-B0EC-6C4A-ACC9-B96CA00493F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430E-A875-6E47-85C9-D28C72E8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9DE5-B0EC-6C4A-ACC9-B96CA00493F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430E-A875-6E47-85C9-D28C72E8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9DE5-B0EC-6C4A-ACC9-B96CA00493F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430E-A875-6E47-85C9-D28C72E8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05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9DE5-B0EC-6C4A-ACC9-B96CA00493F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430E-A875-6E47-85C9-D28C72E8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74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9DE5-B0EC-6C4A-ACC9-B96CA00493F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430E-A875-6E47-85C9-D28C72E8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4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49DE5-B0EC-6C4A-ACC9-B96CA00493F7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C430E-A875-6E47-85C9-D28C72E8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4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29" t="16037" b="21409"/>
          <a:stretch/>
        </p:blipFill>
        <p:spPr>
          <a:xfrm>
            <a:off x="-21023" y="1809073"/>
            <a:ext cx="9180512" cy="504892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35" y="514579"/>
            <a:ext cx="39370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782603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00ABD7"/>
                </a:solidFill>
                <a:latin typeface="Arial Black" panose="020B0A04020102020204" pitchFamily="34" charset="0"/>
              </a:rPr>
              <a:t>Year </a:t>
            </a:r>
            <a:r>
              <a:rPr lang="en-GB" sz="5400" dirty="0" smtClean="0">
                <a:solidFill>
                  <a:srgbClr val="00ABD7"/>
                </a:solidFill>
                <a:latin typeface="Arial Black" panose="020B0A04020102020204" pitchFamily="34" charset="0"/>
              </a:rPr>
              <a:t>12 </a:t>
            </a:r>
            <a:r>
              <a:rPr lang="en-GB" sz="5400" dirty="0" smtClean="0">
                <a:solidFill>
                  <a:srgbClr val="00ABD7"/>
                </a:solidFill>
                <a:latin typeface="Arial Black" panose="020B0A04020102020204" pitchFamily="34" charset="0"/>
              </a:rPr>
              <a:t>and </a:t>
            </a:r>
            <a:r>
              <a:rPr lang="en-GB" sz="5400" dirty="0" smtClean="0">
                <a:solidFill>
                  <a:srgbClr val="00ABD7"/>
                </a:solidFill>
                <a:latin typeface="Arial Black" panose="020B0A04020102020204" pitchFamily="34" charset="0"/>
              </a:rPr>
              <a:t>13</a:t>
            </a:r>
            <a:endParaRPr lang="en-GB" sz="5400" dirty="0">
              <a:solidFill>
                <a:srgbClr val="00ABD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51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u="sng" dirty="0" smtClean="0">
                <a:solidFill>
                  <a:srgbClr val="00ABD7"/>
                </a:solidFill>
                <a:latin typeface="Arial Black" panose="020B0A04020102020204" pitchFamily="34" charset="0"/>
              </a:rPr>
              <a:t>NVQs</a:t>
            </a:r>
            <a:endParaRPr lang="en-GB" sz="4000" u="sng" dirty="0">
              <a:solidFill>
                <a:srgbClr val="00ABD7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274618"/>
            <a:ext cx="766618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NVQs are </a:t>
            </a:r>
            <a:r>
              <a:rPr lang="en-GB" b="1" dirty="0" smtClean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competence-based qualifications</a:t>
            </a:r>
            <a:r>
              <a:rPr lang="en-GB" b="1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b="1" dirty="0" smtClean="0">
              <a:solidFill>
                <a:srgbClr val="00AB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give you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specific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skills to do a particular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job. They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focus on the skills you will need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workplace and assessment is usually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by practical tasks and assignments.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They are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usually studied part-time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alongside work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can be taken as a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stand-alone qualification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or as part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of an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apprenticeship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dirty="0">
              <a:solidFill>
                <a:srgbClr val="00AB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NVQs are great because</a:t>
            </a:r>
            <a:r>
              <a:rPr lang="en-GB" b="1" dirty="0" smtClean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en-GB" b="1" dirty="0">
              <a:solidFill>
                <a:srgbClr val="00AB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test out whether you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like a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job and get ready for working life.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experience is good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experience –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even if you change your mind after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your course. There will still be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good skills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 you to put on your CV for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future.</a:t>
            </a:r>
          </a:p>
        </p:txBody>
      </p:sp>
    </p:spTree>
    <p:extLst>
      <p:ext uri="{BB962C8B-B14F-4D97-AF65-F5344CB8AC3E}">
        <p14:creationId xmlns:p14="http://schemas.microsoft.com/office/powerpoint/2010/main" val="154426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u="sng" dirty="0">
                <a:solidFill>
                  <a:srgbClr val="00ABD7"/>
                </a:solidFill>
                <a:latin typeface="Arial Black" panose="020B0A04020102020204" pitchFamily="34" charset="0"/>
              </a:rPr>
              <a:t>International </a:t>
            </a:r>
            <a:r>
              <a:rPr lang="en-GB" sz="2800" u="sng" dirty="0" smtClean="0">
                <a:solidFill>
                  <a:srgbClr val="00ABD7"/>
                </a:solidFill>
                <a:latin typeface="Arial Black" panose="020B0A04020102020204" pitchFamily="34" charset="0"/>
              </a:rPr>
              <a:t>Baccalaureate</a:t>
            </a:r>
            <a:endParaRPr lang="en-GB" sz="4000" u="sng" dirty="0">
              <a:solidFill>
                <a:srgbClr val="00ABD7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4946" y="1487055"/>
            <a:ext cx="71581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International Baccalaureate involves studying six subjects,</a:t>
            </a:r>
          </a:p>
          <a:p>
            <a:r>
              <a:rPr lang="en-GB" b="1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languages. </a:t>
            </a:r>
            <a:endParaRPr lang="en-GB" b="1" dirty="0" smtClean="0">
              <a:solidFill>
                <a:srgbClr val="00AB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It’s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 internationally recognised qualification.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it isn’t offered within any Gloucestershire state schools,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 you would have to travel to Bristol, Bath or Swindon to study.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r>
              <a:rPr lang="en-GB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www.ibo.org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for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21534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u="sng" dirty="0" smtClean="0">
                <a:solidFill>
                  <a:srgbClr val="00ABD7"/>
                </a:solidFill>
                <a:latin typeface="Arial Black" panose="020B0A04020102020204" pitchFamily="34" charset="0"/>
              </a:rPr>
              <a:t>Apprenticeships</a:t>
            </a:r>
            <a:endParaRPr lang="en-GB" sz="4000" u="sng" dirty="0">
              <a:solidFill>
                <a:srgbClr val="00ABD7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172988"/>
            <a:ext cx="8067964" cy="526297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b="1" dirty="0" smtClean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Apprenticeships </a:t>
            </a:r>
            <a:r>
              <a:rPr lang="en-GB" b="1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about working for an employer </a:t>
            </a:r>
            <a:r>
              <a:rPr lang="en-GB" b="1" dirty="0" smtClean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earning </a:t>
            </a:r>
            <a:r>
              <a:rPr lang="en-GB" b="1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you learn. You get hands-on training in </a:t>
            </a:r>
            <a:r>
              <a:rPr lang="en-GB" b="1" dirty="0" smtClean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workplace</a:t>
            </a:r>
            <a:r>
              <a:rPr lang="en-GB" b="1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b="1" dirty="0" smtClean="0">
              <a:solidFill>
                <a:srgbClr val="00AB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 smtClean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study part time for an NVQ, BTEC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 both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with training at a local college or specialist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provider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At a higher level you can also study for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degree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whilst doing an apprenticeship.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are two types of apprenticeship that you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can apply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depending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on your GCSE grades:</a:t>
            </a:r>
          </a:p>
          <a:p>
            <a:endParaRPr lang="en-GB" sz="1600" b="1" dirty="0" smtClean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 smtClean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Intermediate </a:t>
            </a:r>
            <a:r>
              <a:rPr lang="en-GB" sz="1600" b="1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Level 2 </a:t>
            </a:r>
            <a:r>
              <a:rPr lang="en-GB" sz="1600" b="1" dirty="0" smtClean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 </a:t>
            </a:r>
            <a:r>
              <a:rPr lang="en-GB" sz="1600" b="1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GCSEs)</a:t>
            </a:r>
          </a:p>
          <a:p>
            <a:r>
              <a:rPr lang="en-GB" sz="1600" b="1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= Level 3 </a:t>
            </a:r>
            <a:r>
              <a:rPr lang="en-GB" sz="1600" b="1" dirty="0" smtClean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en-GB" sz="1600" b="1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A-Levels</a:t>
            </a:r>
            <a:r>
              <a:rPr lang="en-GB" sz="1600" b="1" dirty="0" smtClean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GB" sz="1600" b="1" dirty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 smtClean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students start as an intermediate level apprentice but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gradually progress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 advanced or even higher level as they work. This can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give you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 edge over school or university leavers later because you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have more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work experience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600" b="1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also do an apprenticeship after A-Levels, or if </a:t>
            </a:r>
            <a:r>
              <a:rPr lang="en-GB" sz="1600" b="1" dirty="0" smtClean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feel </a:t>
            </a:r>
            <a:r>
              <a:rPr lang="en-GB" sz="1600" b="1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need extra training for your job role later on</a:t>
            </a:r>
            <a:r>
              <a:rPr lang="en-GB" sz="1600" b="1" dirty="0" smtClean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endParaRPr lang="en-GB" sz="1600" b="1" dirty="0">
              <a:solidFill>
                <a:srgbClr val="9F4C97"/>
              </a:solidFill>
            </a:endParaRPr>
          </a:p>
          <a:p>
            <a:pPr lvl="1"/>
            <a:r>
              <a:rPr lang="en-GB" sz="1400" b="1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a look at: </a:t>
            </a:r>
            <a:r>
              <a:rPr lang="en-GB" sz="1400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www.apprenticeships.org.uk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and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advice; </a:t>
            </a:r>
            <a:r>
              <a:rPr lang="en-GB" sz="1400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www.careersbox.co.uk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for videos of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apprentices talking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about their experience; </a:t>
            </a:r>
            <a:r>
              <a:rPr lang="en-GB" sz="1400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www.yes2jobs.co.uk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search for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local opportunities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600" b="1" dirty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67564" y="3094181"/>
            <a:ext cx="3657600" cy="1145309"/>
          </a:xfrm>
          <a:prstGeom prst="rect">
            <a:avLst/>
          </a:prstGeom>
          <a:noFill/>
          <a:ln w="34925" cmpd="sng">
            <a:solidFill>
              <a:srgbClr val="00AB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534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u="sng" dirty="0" smtClean="0">
                <a:solidFill>
                  <a:srgbClr val="00ABD7"/>
                </a:solidFill>
                <a:latin typeface="Arial Black" panose="020B0A04020102020204" pitchFamily="34" charset="0"/>
              </a:rPr>
              <a:t>Apprenticeships are </a:t>
            </a:r>
            <a:r>
              <a:rPr lang="en-GB" sz="2800" u="sng" dirty="0">
                <a:solidFill>
                  <a:srgbClr val="00ABD7"/>
                </a:solidFill>
                <a:latin typeface="Arial Black" panose="020B0A04020102020204" pitchFamily="34" charset="0"/>
              </a:rPr>
              <a:t>great because</a:t>
            </a:r>
            <a:r>
              <a:rPr lang="en-GB" sz="2800" u="sng" dirty="0" smtClean="0">
                <a:solidFill>
                  <a:srgbClr val="00ABD7"/>
                </a:solidFill>
                <a:latin typeface="Arial Black" panose="020B0A04020102020204" pitchFamily="34" charset="0"/>
              </a:rPr>
              <a:t>….</a:t>
            </a:r>
            <a:endParaRPr lang="en-GB" sz="2800" u="sng" dirty="0">
              <a:solidFill>
                <a:srgbClr val="00ABD7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172988"/>
            <a:ext cx="8067964" cy="597086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b="1" dirty="0" smtClean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GB" b="1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earn while you </a:t>
            </a:r>
            <a:r>
              <a:rPr lang="en-GB" b="1" dirty="0" smtClean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 smtClean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  <a:r>
              <a:rPr lang="en-GB" sz="1600" b="1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of apprentices stay in employment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once their training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ends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 smtClean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r>
              <a:rPr lang="en-GB" sz="1600" b="1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of apprentices stay with the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same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employer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Apprenticeships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are available in over 170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industries including </a:t>
            </a:r>
            <a:r>
              <a:rPr lang="en-GB" sz="1600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aerospace, fashion,</a:t>
            </a:r>
          </a:p>
          <a:p>
            <a:r>
              <a:rPr lang="en-GB" sz="1600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broadcast media and finance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– with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1500 job roles available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If your GCSEs go wrong don’t panic!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You can often study for a Level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 Functional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Skills in </a:t>
            </a:r>
            <a:r>
              <a:rPr lang="en-GB" sz="1600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English, Maths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600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Alternatively, you can also study an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apprenticeship </a:t>
            </a:r>
            <a:r>
              <a:rPr lang="en-GB" sz="1600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BTECs or A-Levels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entering as a higher level apprentice, and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going on to obtain a </a:t>
            </a:r>
            <a:r>
              <a:rPr lang="en-GB" sz="1600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442691"/>
            <a:ext cx="8123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You have to be </a:t>
            </a:r>
            <a:r>
              <a:rPr lang="en-GB" sz="1600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or over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and not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full-time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education to start an apprenticeship but you can register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search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for opportunities on the National Apprenticeship Vacancy Matching Service (NAVMS)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GB" sz="1600" dirty="0" smtClean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www.apprenticeships.org.uk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35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44945" y="34853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u="sng" dirty="0" smtClean="0">
                <a:solidFill>
                  <a:srgbClr val="00ABD7"/>
                </a:solidFill>
                <a:latin typeface="Arial Black" panose="020B0A04020102020204" pitchFamily="34" charset="0"/>
              </a:rPr>
              <a:t>Traineeships</a:t>
            </a:r>
            <a:endParaRPr lang="en-GB" sz="4000" u="sng" dirty="0">
              <a:solidFill>
                <a:srgbClr val="00ABD7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4945" y="1302327"/>
            <a:ext cx="8211128" cy="535531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traineeship is a tailor-made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programme of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support for young people,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aged </a:t>
            </a:r>
            <a:r>
              <a:rPr lang="en-GB" dirty="0" smtClean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16-24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who want to work, but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who need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extra help to gain an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apprenticeship or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job.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combines a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structured, meaningful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substantial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work experience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placement with training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 an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area of your choice, to get you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ready for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job or apprenticeship. It also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gives you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chance to get your </a:t>
            </a:r>
            <a:r>
              <a:rPr lang="en-GB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dirty="0" smtClean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skills up to a good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standard as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well as developing the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employment skills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need to progress with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your career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Traineeships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are unpaid, though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employers can contribute to food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and travel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 more information and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find a traineeship, visit:</a:t>
            </a:r>
          </a:p>
          <a:p>
            <a:pPr lvl="1"/>
            <a:r>
              <a:rPr lang="en-GB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www.gov.uk/find-traineeship</a:t>
            </a:r>
          </a:p>
        </p:txBody>
      </p:sp>
    </p:spTree>
    <p:extLst>
      <p:ext uri="{BB962C8B-B14F-4D97-AF65-F5344CB8AC3E}">
        <p14:creationId xmlns:p14="http://schemas.microsoft.com/office/powerpoint/2010/main" val="21534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u="sng" dirty="0">
                <a:solidFill>
                  <a:srgbClr val="00ABD7"/>
                </a:solidFill>
                <a:latin typeface="Arial Black" panose="020B0A04020102020204" pitchFamily="34" charset="0"/>
              </a:rPr>
              <a:t>Do you need extra </a:t>
            </a:r>
            <a:r>
              <a:rPr lang="en-GB" sz="2800" u="sng" dirty="0" smtClean="0">
                <a:solidFill>
                  <a:srgbClr val="00ABD7"/>
                </a:solidFill>
                <a:latin typeface="Arial Black" panose="020B0A04020102020204" pitchFamily="34" charset="0"/>
              </a:rPr>
              <a:t>support?</a:t>
            </a:r>
            <a:endParaRPr lang="en-GB" sz="2800" u="sng" dirty="0">
              <a:solidFill>
                <a:srgbClr val="00ABD7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236907"/>
            <a:ext cx="8160327" cy="480131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b="1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additional options for</a:t>
            </a:r>
          </a:p>
          <a:p>
            <a:r>
              <a:rPr lang="en-GB" b="1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with special educational</a:t>
            </a:r>
          </a:p>
          <a:p>
            <a:r>
              <a:rPr lang="en-GB" b="1" dirty="0" smtClean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needs/disabilities.</a:t>
            </a:r>
            <a:endParaRPr lang="en-GB" b="1" dirty="0" smtClean="0">
              <a:solidFill>
                <a:srgbClr val="00AB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Get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contact with Forwards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career service for advice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about getting a job or work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experience – go to </a:t>
            </a:r>
            <a:r>
              <a:rPr lang="en-GB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</a:t>
            </a:r>
          </a:p>
          <a:p>
            <a:r>
              <a:rPr lang="en-GB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forwardsgloucestershire.co.uk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find out more.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Speak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your education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link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adviser.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Find a college which supports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students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with additional needs.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Transformation Plan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help you plan where you want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get to.</a:t>
            </a:r>
          </a:p>
        </p:txBody>
      </p:sp>
    </p:spTree>
    <p:extLst>
      <p:ext uri="{BB962C8B-B14F-4D97-AF65-F5344CB8AC3E}">
        <p14:creationId xmlns:p14="http://schemas.microsoft.com/office/powerpoint/2010/main" val="370413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u="sng" dirty="0" smtClean="0">
                <a:solidFill>
                  <a:srgbClr val="00ABD7"/>
                </a:solidFill>
                <a:latin typeface="Arial Black" panose="020B0A04020102020204" pitchFamily="34" charset="0"/>
              </a:rPr>
              <a:t>What’s Next?</a:t>
            </a:r>
            <a:endParaRPr lang="en-GB" sz="2800" u="sng" dirty="0">
              <a:solidFill>
                <a:srgbClr val="00ABD7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293090"/>
            <a:ext cx="238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There are more choices to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make when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you’re 18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look at your </a:t>
            </a:r>
            <a:r>
              <a:rPr lang="en-GB" b="1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Next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booklet for more info on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choices post 18.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9" t="9647" r="20933" b="6738"/>
          <a:stretch/>
        </p:blipFill>
        <p:spPr bwMode="auto">
          <a:xfrm rot="5400000">
            <a:off x="3860764" y="390705"/>
            <a:ext cx="3923651" cy="572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13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u="sng" dirty="0" smtClean="0">
                <a:solidFill>
                  <a:srgbClr val="00ABD7"/>
                </a:solidFill>
                <a:latin typeface="Arial Black" panose="020B0A04020102020204" pitchFamily="34" charset="0"/>
              </a:rPr>
              <a:t>University</a:t>
            </a:r>
            <a:endParaRPr lang="en-GB" sz="2800" u="sng" dirty="0">
              <a:solidFill>
                <a:srgbClr val="00ABD7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198" y="1163780"/>
            <a:ext cx="8455891" cy="646330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b="1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choose university</a:t>
            </a:r>
            <a:r>
              <a:rPr lang="en-GB" b="1" dirty="0" smtClean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GB" sz="1600" b="1" dirty="0">
              <a:solidFill>
                <a:srgbClr val="00AB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>
                <a:solidFill>
                  <a:srgbClr val="00ABD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600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It’s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good if you have a specific career in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mind (like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being a doctor) but also if you don’t have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career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 mind, as it helps to keep your options open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>
                <a:solidFill>
                  <a:srgbClr val="00ABD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University can be a good step towards living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away from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home, giving you independence and confidence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>
                <a:solidFill>
                  <a:srgbClr val="00ABD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600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get lots of opportunities to meet new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people, learn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from professionals and travel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 want to go to university you need to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think carefully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about what you want to do, and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qualifications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you need to get there. </a:t>
            </a:r>
            <a:r>
              <a:rPr lang="en-GB" sz="1600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en-GB" sz="1600" dirty="0" smtClean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some </a:t>
            </a:r>
            <a:r>
              <a:rPr lang="en-GB" sz="1600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open days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– they will tell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you what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A-Level subjects and grades you need.</a:t>
            </a:r>
          </a:p>
          <a:p>
            <a:endParaRPr lang="en-GB" sz="1600" b="1" dirty="0" smtClean="0">
              <a:solidFill>
                <a:srgbClr val="00AB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00AB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 smtClean="0">
              <a:solidFill>
                <a:srgbClr val="00AB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00AB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 smtClean="0">
              <a:solidFill>
                <a:srgbClr val="00AB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00AB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 smtClean="0">
              <a:solidFill>
                <a:srgbClr val="00AB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00AB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b="1" dirty="0" smtClean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Thinking </a:t>
            </a:r>
            <a:r>
              <a:rPr lang="en-GB" b="1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university</a:t>
            </a:r>
            <a:r>
              <a:rPr lang="en-GB" b="1" dirty="0" smtClean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/>
            <a:endParaRPr lang="en-GB" sz="1600" b="1" dirty="0">
              <a:solidFill>
                <a:srgbClr val="00AB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 get into a university you need to:</a:t>
            </a:r>
          </a:p>
          <a:p>
            <a:pPr lvl="1"/>
            <a:r>
              <a:rPr lang="en-GB" sz="1600" b="1" dirty="0" smtClean="0">
                <a:solidFill>
                  <a:srgbClr val="00ABD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Head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 the UCAS website to start your application</a:t>
            </a:r>
          </a:p>
          <a:p>
            <a:pPr lvl="1"/>
            <a:r>
              <a:rPr lang="en-GB" sz="1600" b="1" dirty="0">
                <a:solidFill>
                  <a:srgbClr val="00ABD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Write a personal statement about you and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what makes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you a good candidate</a:t>
            </a:r>
          </a:p>
          <a:p>
            <a:pPr lvl="1"/>
            <a:r>
              <a:rPr lang="en-GB" sz="1600" b="1" dirty="0" smtClean="0">
                <a:solidFill>
                  <a:srgbClr val="00ABD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600" dirty="0" smtClean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Attend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 interview</a:t>
            </a:r>
          </a:p>
          <a:p>
            <a:pPr lvl="1"/>
            <a:r>
              <a:rPr lang="en-GB" sz="1600" b="1" dirty="0">
                <a:solidFill>
                  <a:srgbClr val="00ABD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Consider visiting the university at an open day before applying</a:t>
            </a:r>
          </a:p>
          <a:p>
            <a:pPr lvl="1"/>
            <a:r>
              <a:rPr lang="en-GB" sz="1600" b="1" dirty="0">
                <a:solidFill>
                  <a:srgbClr val="00ABD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Apply to student finance for your loan.</a:t>
            </a:r>
          </a:p>
          <a:p>
            <a:pPr lvl="1"/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could always consider </a:t>
            </a:r>
            <a:r>
              <a:rPr lang="en-GB" sz="1600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University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– you do your own study, in your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own home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at your own pace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1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u="sng" dirty="0" smtClean="0">
                <a:solidFill>
                  <a:srgbClr val="00ABD7"/>
                </a:solidFill>
                <a:latin typeface="Arial Black" panose="020B0A04020102020204" pitchFamily="34" charset="0"/>
              </a:rPr>
              <a:t>University</a:t>
            </a:r>
            <a:endParaRPr lang="en-GB" sz="2800" u="sng" dirty="0">
              <a:solidFill>
                <a:srgbClr val="00ABD7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163780"/>
            <a:ext cx="8455891" cy="357020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b="1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choose university</a:t>
            </a:r>
            <a:r>
              <a:rPr lang="en-GB" b="1" dirty="0" smtClean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GB" sz="1600" b="1" dirty="0">
              <a:solidFill>
                <a:srgbClr val="00AB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is a huge choice of courses you can take – check them out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GB" sz="1600" dirty="0" smtClean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www.ucas.com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you want to know more about student finance and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applications visit </a:t>
            </a:r>
            <a:r>
              <a:rPr lang="en-GB" sz="1600" dirty="0" smtClean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www.gov.uk/student-finance</a:t>
            </a:r>
          </a:p>
          <a:p>
            <a:endParaRPr lang="en-GB" sz="1600" dirty="0">
              <a:solidFill>
                <a:srgbClr val="00AB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Graduates in some jobs can expect to make more money than non graduates over a lifetime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Choose your course carefully though, as recent research says this only works for some degrees. 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can expect to pay </a:t>
            </a:r>
            <a:r>
              <a:rPr lang="en-GB" sz="1600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£36,000 or more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for tuition and maintenance which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are covered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by loans that you have to pay back as you work. Some students can apply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 grants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they are eligible for certain benefits,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disabled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or need help with childcare costs.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39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7927" y="274638"/>
            <a:ext cx="84235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u="sng" dirty="0">
                <a:solidFill>
                  <a:srgbClr val="00ABD7"/>
                </a:solidFill>
                <a:latin typeface="Arial Black" panose="020B0A04020102020204" pitchFamily="34" charset="0"/>
              </a:rPr>
              <a:t>Advanced &amp; Higher Level </a:t>
            </a:r>
            <a:endParaRPr lang="en-GB" sz="2800" u="sng" dirty="0" smtClean="0">
              <a:solidFill>
                <a:srgbClr val="00ABD7"/>
              </a:solidFill>
              <a:latin typeface="Arial Black" panose="020B0A04020102020204" pitchFamily="34" charset="0"/>
            </a:endParaRPr>
          </a:p>
          <a:p>
            <a:pPr algn="l"/>
            <a:r>
              <a:rPr lang="en-GB" sz="2800" u="sng" dirty="0" smtClean="0">
                <a:solidFill>
                  <a:srgbClr val="00ABD7"/>
                </a:solidFill>
                <a:latin typeface="Arial Black" panose="020B0A04020102020204" pitchFamily="34" charset="0"/>
              </a:rPr>
              <a:t>Apprenticeships</a:t>
            </a:r>
            <a:endParaRPr lang="en-GB" sz="2800" u="sng" dirty="0">
              <a:solidFill>
                <a:srgbClr val="00ABD7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417638"/>
            <a:ext cx="8354292" cy="624786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sz="1600" b="1" dirty="0" smtClean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GB" sz="1600" b="1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apprenticeship is a minimum of a year </a:t>
            </a:r>
            <a:r>
              <a:rPr lang="en-GB" sz="1600" b="1" dirty="0" smtClean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working </a:t>
            </a:r>
            <a:r>
              <a:rPr lang="en-GB" sz="1600" b="1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earning while you study. </a:t>
            </a:r>
            <a:endParaRPr lang="en-GB" sz="1600" b="1" dirty="0" smtClean="0">
              <a:solidFill>
                <a:srgbClr val="00AB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Normally, you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work four days a week and you study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at college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one day a week. 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Apprenticeships come at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different levels of difficulty and are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equivalent to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different qualifications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can progress over several years from Level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 to 4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and beyond, and most of the time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your employer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will fund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your  apprenticeship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so you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don’t have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to worry about tuition fees.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600" b="1" dirty="0" smtClean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</a:t>
            </a:r>
            <a:r>
              <a:rPr lang="en-GB" sz="1600" b="1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doing an apprenticeship</a:t>
            </a:r>
          </a:p>
          <a:p>
            <a:pPr lvl="1"/>
            <a:r>
              <a:rPr lang="en-GB" sz="1400" b="1" dirty="0">
                <a:solidFill>
                  <a:srgbClr val="00ABD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Earning a salary</a:t>
            </a:r>
          </a:p>
          <a:p>
            <a:pPr lvl="1"/>
            <a:r>
              <a:rPr lang="en-GB" sz="1400" b="1" dirty="0">
                <a:solidFill>
                  <a:srgbClr val="00ABD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 the skills employers want</a:t>
            </a:r>
          </a:p>
          <a:p>
            <a:pPr lvl="1"/>
            <a:r>
              <a:rPr lang="en-GB" sz="1400" b="1" dirty="0">
                <a:solidFill>
                  <a:srgbClr val="00ABD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Excellent progression opportunities, whether</a:t>
            </a:r>
          </a:p>
          <a:p>
            <a:pPr lvl="1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looking to study further or climb the ranks</a:t>
            </a:r>
          </a:p>
          <a:p>
            <a:pPr lvl="1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within the workplace</a:t>
            </a:r>
          </a:p>
          <a:p>
            <a:pPr lvl="1"/>
            <a:r>
              <a:rPr lang="en-GB" sz="1400" b="1" dirty="0">
                <a:solidFill>
                  <a:srgbClr val="00ABD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Increased future earning potential</a:t>
            </a:r>
          </a:p>
          <a:p>
            <a:pPr lvl="1"/>
            <a:r>
              <a:rPr lang="en-GB" sz="1400" b="1" dirty="0">
                <a:solidFill>
                  <a:srgbClr val="00ABD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Learning at a pace suited to the you</a:t>
            </a:r>
          </a:p>
          <a:p>
            <a:pPr lvl="1"/>
            <a:r>
              <a:rPr lang="en-GB" sz="1400" b="1" dirty="0">
                <a:solidFill>
                  <a:srgbClr val="00ABD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 a classroom one day a week!</a:t>
            </a:r>
          </a:p>
          <a:p>
            <a:pPr lvl="1"/>
            <a:r>
              <a:rPr lang="en-GB" sz="1400" b="1" dirty="0">
                <a:solidFill>
                  <a:srgbClr val="00ABD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Gain practical, hands-on experience.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725688"/>
              </p:ext>
            </p:extLst>
          </p:nvPr>
        </p:nvGraphicFramePr>
        <p:xfrm>
          <a:off x="600363" y="3331929"/>
          <a:ext cx="3823856" cy="138733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11928"/>
                <a:gridCol w="1911928"/>
              </a:tblGrid>
              <a:tr h="35101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AB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Equivalent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ABD7"/>
                    </a:solidFill>
                  </a:tcPr>
                </a:tc>
              </a:tr>
              <a:tr h="47565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Higher (4,5,6 and 7)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Foundation degree and above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7565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Degree (6 and 7)</a:t>
                      </a: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Bachelors or Masters </a:t>
                      </a: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021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u="sng" dirty="0">
                <a:solidFill>
                  <a:srgbClr val="00ABD7"/>
                </a:solidFill>
                <a:latin typeface="Arial Black" panose="020B0A04020102020204" pitchFamily="34" charset="0"/>
              </a:rPr>
              <a:t>Making choices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Here are some things you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need  to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know, do and think about...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law says you must stay in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until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age of 18. </a:t>
            </a:r>
            <a:r>
              <a:rPr lang="en-GB" sz="2000" b="1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does </a:t>
            </a:r>
            <a:r>
              <a:rPr lang="en-GB" sz="2000" b="1" dirty="0" smtClean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mean </a:t>
            </a:r>
            <a:r>
              <a:rPr lang="en-GB" sz="2000" b="1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to stay in school</a:t>
            </a:r>
            <a:r>
              <a:rPr lang="en-GB" sz="2000" b="1" dirty="0" smtClean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Learning also includes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college, training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or full time work as long as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 includes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some part time learning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e.g. an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apprenticeship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usually pick your next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step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Year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12 on what to do after you are 18.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51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u="sng" dirty="0" smtClean="0">
                <a:solidFill>
                  <a:srgbClr val="00ABD7"/>
                </a:solidFill>
                <a:latin typeface="Arial Black" panose="020B0A04020102020204" pitchFamily="34" charset="0"/>
              </a:rPr>
              <a:t>Gap Years</a:t>
            </a:r>
            <a:endParaRPr lang="en-GB" sz="2800" u="sng" dirty="0">
              <a:solidFill>
                <a:srgbClr val="00ABD7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163780"/>
            <a:ext cx="8455891" cy="397031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b="1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 years can give you the opportunity to</a:t>
            </a:r>
            <a:r>
              <a:rPr lang="en-GB" b="1" dirty="0" smtClean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GB" b="1" dirty="0">
              <a:solidFill>
                <a:srgbClr val="00AB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00ABD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Travel and see the world</a:t>
            </a:r>
          </a:p>
          <a:p>
            <a:r>
              <a:rPr lang="en-GB" b="1" dirty="0">
                <a:solidFill>
                  <a:srgbClr val="00ABD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Get a taste of independence</a:t>
            </a:r>
          </a:p>
          <a:p>
            <a:r>
              <a:rPr lang="en-GB" b="1" dirty="0">
                <a:solidFill>
                  <a:srgbClr val="00ABD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Volunteer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get some work experience</a:t>
            </a:r>
          </a:p>
          <a:p>
            <a:r>
              <a:rPr lang="en-GB" b="1" dirty="0">
                <a:solidFill>
                  <a:srgbClr val="00ABD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fund future studies</a:t>
            </a:r>
          </a:p>
          <a:p>
            <a:r>
              <a:rPr lang="en-GB" b="1" dirty="0">
                <a:solidFill>
                  <a:srgbClr val="00ABD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Study for additional qualifications such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as an </a:t>
            </a:r>
            <a:r>
              <a:rPr lang="en-GB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 &amp; Design Foundation Diploma</a:t>
            </a:r>
          </a:p>
          <a:p>
            <a:r>
              <a:rPr lang="en-GB" b="1" dirty="0">
                <a:solidFill>
                  <a:srgbClr val="00ABD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Gain experience in your chosen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career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you choose to do some travelling you might want to go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by yourself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with a friend or with a gap year organisation/charity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Year Out Group website </a:t>
            </a:r>
            <a:r>
              <a:rPr lang="en-GB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www.yearoutgroup.org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has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information to help you decide if a gap year is right for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you.</a:t>
            </a:r>
            <a:endParaRPr lang="en-GB" sz="1600" b="1" dirty="0">
              <a:solidFill>
                <a:srgbClr val="00AB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21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u="sng" dirty="0" smtClean="0">
                <a:solidFill>
                  <a:srgbClr val="71B752"/>
                </a:solidFill>
                <a:latin typeface="Arial Black" panose="020B0A04020102020204" pitchFamily="34" charset="0"/>
              </a:rPr>
              <a:t>Getting ready for work</a:t>
            </a:r>
            <a:endParaRPr lang="en-GB" sz="2800" u="sng" dirty="0">
              <a:solidFill>
                <a:srgbClr val="71B752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163780"/>
            <a:ext cx="8455891" cy="92333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may feel ready to start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full-time work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when you are 18, or you may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want to work part time while you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study. Here are some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things to think about to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improve your chances of getting a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job.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253673"/>
            <a:ext cx="8317345" cy="369331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b="1" dirty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GB" b="1" dirty="0" smtClean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</a:p>
          <a:p>
            <a:endParaRPr lang="en-GB" b="1" dirty="0">
              <a:solidFill>
                <a:srgbClr val="00AB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Work experience is a great way to test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out whether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like a job/sector. It also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shows employers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that you’ve thought about what you want to do and have a realistic idea of what working life is like.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b="1" dirty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b="1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You’ll do work experience with your school or college but you can also arrange your own experience during school holidays or at weekends.</a:t>
            </a:r>
          </a:p>
          <a:p>
            <a:pPr lvl="1"/>
            <a:r>
              <a:rPr lang="en-GB" b="1" dirty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b="1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Part-time work while you study is also a great way to get experience and learn skills – as long as your education comes first!</a:t>
            </a:r>
            <a:endParaRPr lang="en-GB" b="1" dirty="0">
              <a:solidFill>
                <a:srgbClr val="00AB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65018" y="4359564"/>
            <a:ext cx="3906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You might want to take a look at Job Market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on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National Careers Service website:</a:t>
            </a:r>
          </a:p>
          <a:p>
            <a:r>
              <a:rPr lang="en-GB" sz="1600" dirty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https://nationalcareersservice.direct.gov.uk</a:t>
            </a:r>
          </a:p>
        </p:txBody>
      </p:sp>
      <p:sp>
        <p:nvSpPr>
          <p:cNvPr id="6" name="Rectangle 5"/>
          <p:cNvSpPr/>
          <p:nvPr/>
        </p:nvSpPr>
        <p:spPr>
          <a:xfrm>
            <a:off x="480285" y="4341092"/>
            <a:ext cx="4091710" cy="1323439"/>
          </a:xfrm>
          <a:prstGeom prst="rect">
            <a:avLst/>
          </a:prstGeom>
          <a:noFill/>
          <a:ln w="38100">
            <a:solidFill>
              <a:srgbClr val="71B75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03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u="sng" dirty="0" smtClean="0">
                <a:solidFill>
                  <a:srgbClr val="71B752"/>
                </a:solidFill>
                <a:latin typeface="Arial Black" panose="020B0A04020102020204" pitchFamily="34" charset="0"/>
              </a:rPr>
              <a:t>Getting ready for work</a:t>
            </a:r>
            <a:endParaRPr lang="en-GB" sz="2800" u="sng" dirty="0">
              <a:solidFill>
                <a:srgbClr val="71B752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417636"/>
            <a:ext cx="8455891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2000" b="1" dirty="0" smtClean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Volunteering</a:t>
            </a:r>
            <a:endParaRPr lang="en-GB" sz="2000" b="1" dirty="0">
              <a:solidFill>
                <a:srgbClr val="71B7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681019"/>
            <a:ext cx="8317345" cy="507831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endParaRPr lang="en-GB" b="1" dirty="0">
              <a:solidFill>
                <a:srgbClr val="00AB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b="1" dirty="0">
                <a:solidFill>
                  <a:srgbClr val="00ABD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/>
              <a:t>Gain </a:t>
            </a:r>
            <a:r>
              <a:rPr lang="en-GB" dirty="0"/>
              <a:t>skills that employers are looking for</a:t>
            </a:r>
          </a:p>
          <a:p>
            <a:r>
              <a:rPr lang="en-GB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dirty="0" smtClean="0"/>
              <a:t> </a:t>
            </a:r>
            <a:r>
              <a:rPr lang="en-GB" dirty="0"/>
              <a:t>Develop confidence</a:t>
            </a:r>
          </a:p>
          <a:p>
            <a:r>
              <a:rPr lang="en-GB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dirty="0" smtClean="0"/>
              <a:t> </a:t>
            </a:r>
            <a:r>
              <a:rPr lang="en-GB" dirty="0"/>
              <a:t>Find out more about what you’re good at</a:t>
            </a:r>
          </a:p>
          <a:p>
            <a:r>
              <a:rPr lang="en-GB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dirty="0" smtClean="0"/>
              <a:t> </a:t>
            </a:r>
            <a:r>
              <a:rPr lang="en-GB" dirty="0"/>
              <a:t>Feel valuable</a:t>
            </a:r>
          </a:p>
          <a:p>
            <a:r>
              <a:rPr lang="en-GB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dirty="0" smtClean="0"/>
              <a:t> </a:t>
            </a:r>
            <a:r>
              <a:rPr lang="en-GB" dirty="0"/>
              <a:t>Get work experience for your CV</a:t>
            </a:r>
          </a:p>
          <a:p>
            <a:r>
              <a:rPr lang="en-GB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dirty="0" smtClean="0"/>
              <a:t> </a:t>
            </a:r>
            <a:r>
              <a:rPr lang="en-GB" dirty="0"/>
              <a:t>Learn new skills and get </a:t>
            </a:r>
            <a:r>
              <a:rPr lang="en-GB" dirty="0" smtClean="0"/>
              <a:t>extra qualifications</a:t>
            </a:r>
            <a:endParaRPr lang="en-GB" dirty="0"/>
          </a:p>
          <a:p>
            <a:r>
              <a:rPr lang="en-GB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dirty="0" smtClean="0"/>
              <a:t> </a:t>
            </a:r>
            <a:r>
              <a:rPr lang="en-GB" dirty="0"/>
              <a:t>Support a good cause</a:t>
            </a:r>
          </a:p>
          <a:p>
            <a:r>
              <a:rPr lang="en-GB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dirty="0" smtClean="0"/>
              <a:t> </a:t>
            </a:r>
            <a:r>
              <a:rPr lang="en-GB" dirty="0"/>
              <a:t>Meet people</a:t>
            </a:r>
          </a:p>
          <a:p>
            <a:r>
              <a:rPr lang="en-GB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dirty="0" smtClean="0"/>
              <a:t> </a:t>
            </a:r>
            <a:r>
              <a:rPr lang="en-GB" dirty="0"/>
              <a:t>Have fun!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lvl="1"/>
            <a:r>
              <a:rPr lang="en-GB" dirty="0" smtClean="0"/>
              <a:t>To </a:t>
            </a:r>
            <a:r>
              <a:rPr lang="en-GB" dirty="0"/>
              <a:t>find local volunteering opportunities visit:</a:t>
            </a:r>
          </a:p>
          <a:p>
            <a:pPr lvl="1"/>
            <a:r>
              <a:rPr lang="en-GB" dirty="0" smtClean="0">
                <a:solidFill>
                  <a:srgbClr val="71B752"/>
                </a:solidFill>
              </a:rPr>
              <a:t>www.volunteerglos.org.uk</a:t>
            </a:r>
          </a:p>
          <a:p>
            <a:pPr lvl="1"/>
            <a:endParaRPr lang="en-GB" dirty="0" smtClean="0">
              <a:solidFill>
                <a:srgbClr val="71B752"/>
              </a:solidFill>
            </a:endParaRPr>
          </a:p>
          <a:p>
            <a:pPr lvl="1"/>
            <a:endParaRPr lang="en-GB" dirty="0">
              <a:solidFill>
                <a:srgbClr val="71B752"/>
              </a:solidFill>
            </a:endParaRPr>
          </a:p>
          <a:p>
            <a:pPr lvl="1"/>
            <a:r>
              <a:rPr lang="en-GB" dirty="0"/>
              <a:t>You can also register for National Citizen Service (NCS) </a:t>
            </a:r>
            <a:r>
              <a:rPr lang="en-GB" dirty="0" smtClean="0">
                <a:solidFill>
                  <a:srgbClr val="71B752"/>
                </a:solidFill>
              </a:rPr>
              <a:t>ww.ncsyes.co.uk</a:t>
            </a:r>
            <a:endParaRPr lang="en-GB" dirty="0">
              <a:solidFill>
                <a:srgbClr val="71B752"/>
              </a:solidFill>
            </a:endParaRPr>
          </a:p>
          <a:p>
            <a:pPr lvl="1"/>
            <a:r>
              <a:rPr lang="en-GB" dirty="0"/>
              <a:t>NCS is an opportunity for </a:t>
            </a:r>
            <a:r>
              <a:rPr lang="en-GB" dirty="0">
                <a:solidFill>
                  <a:srgbClr val="71B752"/>
                </a:solidFill>
              </a:rPr>
              <a:t>15 to 17 </a:t>
            </a:r>
            <a:r>
              <a:rPr lang="en-GB" dirty="0"/>
              <a:t>year-olds to learn new skills, volunteer</a:t>
            </a:r>
          </a:p>
          <a:p>
            <a:pPr lvl="1"/>
            <a:r>
              <a:rPr lang="en-GB" dirty="0"/>
              <a:t>and have an adventure.</a:t>
            </a:r>
            <a:endParaRPr lang="en-GB" dirty="0" smtClean="0">
              <a:solidFill>
                <a:srgbClr val="71B752"/>
              </a:solidFill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4350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u="sng" dirty="0" smtClean="0">
                <a:solidFill>
                  <a:srgbClr val="71B752"/>
                </a:solidFill>
                <a:latin typeface="Arial Black" panose="020B0A04020102020204" pitchFamily="34" charset="0"/>
              </a:rPr>
              <a:t>Getting ready for work</a:t>
            </a:r>
            <a:endParaRPr lang="en-GB" sz="2800" u="sng" dirty="0">
              <a:solidFill>
                <a:srgbClr val="71B752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217583"/>
            <a:ext cx="8455891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2000" b="1" dirty="0" smtClean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 a CV and covering letter</a:t>
            </a:r>
            <a:endParaRPr lang="en-GB" sz="2000" b="1" dirty="0">
              <a:solidFill>
                <a:srgbClr val="71B7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617693"/>
            <a:ext cx="8317345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CVs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and covering letters are a great way to show your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skills and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experience. They are the first impression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employers get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of you. They can be daunting to write at first, but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these tips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are a good starting point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577999"/>
            <a:ext cx="399472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CVs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should be no longer than two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sides of A4.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If there’s a job description, read it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Write three sentences about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your skills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and personality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List your education and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qualifications including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what you are studying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at the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moment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List any work experience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and volunteering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and what tasks you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did </a:t>
            </a:r>
          </a:p>
          <a:p>
            <a:r>
              <a:rPr lang="en-GB" sz="1400" b="1" dirty="0" smtClean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Include a bit of information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about your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skills, hobbies and interests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Have a smart and professional layout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Remember to include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your contact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5872" y="2577999"/>
            <a:ext cx="399472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 covering letter should be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no longer than one page of A4.</a:t>
            </a:r>
          </a:p>
          <a:p>
            <a:r>
              <a:rPr lang="en-GB" sz="1400" b="1" dirty="0" smtClean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One line saying why you are writing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 few lines about you and your skills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 paragraph about your experience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and what you would bring to the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organisation or role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 paragraph about why you want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to work for this organisation and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 this role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 few sentences to summarise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420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u="sng" dirty="0" smtClean="0">
                <a:solidFill>
                  <a:srgbClr val="71B752"/>
                </a:solidFill>
                <a:latin typeface="Arial Black" panose="020B0A04020102020204" pitchFamily="34" charset="0"/>
              </a:rPr>
              <a:t>Getting ready for work</a:t>
            </a:r>
            <a:endParaRPr lang="en-GB" sz="2800" u="sng" dirty="0">
              <a:solidFill>
                <a:srgbClr val="71B752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217583"/>
            <a:ext cx="8455891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2000" b="1" dirty="0" smtClean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sz="2000" b="1" dirty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impress at interviews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719018"/>
            <a:ext cx="399472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r>
              <a:rPr lang="en-GB" sz="1400" b="1" dirty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1400" b="1" dirty="0" smtClean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first impression</a:t>
            </a:r>
          </a:p>
          <a:p>
            <a:r>
              <a:rPr lang="en-GB" sz="1400" b="1" dirty="0" smtClean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Be on time or if you can, a bit early. It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shows you are keen.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Dress appropriately for your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interview, don’t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worry about being too smart.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Turn your phone off.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Give a firm handshake.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Take a deep breath, smile and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speak calmly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and clearly.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Research the role and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company –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do you understand what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they do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and what you’ll need to do?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interested in your job –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ask questions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about what your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employer expects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of you.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Keep eye contact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throughout the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interview.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Ask the employer some questions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at the end of the interview..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2125" y="1719018"/>
            <a:ext cx="399472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Employers want to </a:t>
            </a:r>
            <a:r>
              <a:rPr lang="en-GB" sz="1400" b="1" dirty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that you can: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Work well in a team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Solve problems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Use a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computer (basic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Word and Email skills)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Turn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up on time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Motivate yourself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Stick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are you like at these?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Employers often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say that it is your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willingness to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work (your attitude) is every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bit as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important as your skills and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qualifications. </a:t>
            </a:r>
            <a:r>
              <a:rPr lang="en-GB" sz="1400" dirty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you ready for work?</a:t>
            </a:r>
            <a:endParaRPr lang="en-GB" sz="1400" dirty="0" smtClean="0">
              <a:solidFill>
                <a:srgbClr val="71B7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25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u="sng" dirty="0" smtClean="0">
                <a:solidFill>
                  <a:srgbClr val="71B752"/>
                </a:solidFill>
                <a:latin typeface="Arial Black" panose="020B0A04020102020204" pitchFamily="34" charset="0"/>
              </a:rPr>
              <a:t>Tips for dealing with stress</a:t>
            </a:r>
            <a:endParaRPr lang="en-GB" sz="2800" u="sng" dirty="0">
              <a:solidFill>
                <a:srgbClr val="71B752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217583"/>
            <a:ext cx="8455891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2000" b="1" dirty="0" smtClean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Choosing </a:t>
            </a:r>
            <a:r>
              <a:rPr lang="en-GB" sz="2000" b="1" dirty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 </a:t>
            </a:r>
            <a:r>
              <a:rPr lang="en-GB" sz="2000" b="1" dirty="0" smtClean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taking </a:t>
            </a:r>
            <a:r>
              <a:rPr lang="en-GB" sz="2000" b="1" dirty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exams is </a:t>
            </a:r>
            <a:r>
              <a:rPr lang="en-GB" sz="2000" b="1" dirty="0" smtClean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stressful</a:t>
            </a:r>
            <a:endParaRPr lang="en-GB" sz="2000" b="1" dirty="0">
              <a:solidFill>
                <a:srgbClr val="71B7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719018"/>
            <a:ext cx="39947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relax?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tips can help: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 bath to relax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exercise – it’ll burn off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stress and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release endorphins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Pop bubble wrap! It’ll help calm you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Eat some dark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chocolate –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it releases endorphins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Take a break and get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outside for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some fresh air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and hopefully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sunshine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Spend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time with animals – research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shows they reduce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stress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2125" y="1719018"/>
            <a:ext cx="399472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Feeling </a:t>
            </a:r>
            <a:r>
              <a:rPr lang="en-GB" sz="1400" b="1" dirty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really stressed out</a:t>
            </a:r>
            <a:r>
              <a:rPr lang="en-GB" sz="1400" b="1" dirty="0" smtClean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tips can help:</a:t>
            </a:r>
          </a:p>
          <a:p>
            <a:r>
              <a:rPr lang="en-GB" sz="1400" b="1" dirty="0" smtClean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Take a break from revision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Talk to friends and family about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how you’re feeling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Talk to a range of people and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teachers about your decision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Don’t be embarrassed to ask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for help</a:t>
            </a:r>
          </a:p>
          <a:p>
            <a:r>
              <a:rPr lang="en-GB" sz="1400" b="1" dirty="0">
                <a:solidFill>
                  <a:srgbClr val="71B7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Try not to procrastinate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– you’ll just feel worse afterwards</a:t>
            </a:r>
          </a:p>
          <a:p>
            <a:endParaRPr lang="en-GB" sz="1400" b="1" dirty="0" smtClean="0">
              <a:solidFill>
                <a:srgbClr val="71B7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Finally</a:t>
            </a:r>
            <a:r>
              <a:rPr lang="en-GB" sz="1400" b="1" dirty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Remember it’s okay to not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know what you want to do.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If you’re really struggling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and feel really down, talk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to your GP immediately.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852" y="4578297"/>
            <a:ext cx="4114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There’s a new website for young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people in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Gloucestershire to find out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about mental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health and wellbeing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dirty="0">
                <a:solidFill>
                  <a:srgbClr val="71B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www.onyourmindglos.nhs.uk</a:t>
            </a:r>
          </a:p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57200" y="4488873"/>
            <a:ext cx="4091710" cy="1231240"/>
          </a:xfrm>
          <a:prstGeom prst="rect">
            <a:avLst/>
          </a:prstGeom>
          <a:noFill/>
          <a:ln w="38100">
            <a:solidFill>
              <a:srgbClr val="71B75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7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2800" u="sng" dirty="0" smtClean="0">
                <a:solidFill>
                  <a:srgbClr val="00ABD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Think </a:t>
            </a:r>
            <a:r>
              <a:rPr lang="en-GB" sz="2800" u="sng" dirty="0">
                <a:solidFill>
                  <a:srgbClr val="00ABD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about</a:t>
            </a:r>
            <a:r>
              <a:rPr lang="en-GB" sz="2800" u="sng" dirty="0" smtClean="0">
                <a:solidFill>
                  <a:srgbClr val="00ABD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  <a:endParaRPr lang="en-GB" sz="2800" u="sng" dirty="0">
              <a:solidFill>
                <a:srgbClr val="00ABD7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4474"/>
            <a:ext cx="8229600" cy="4525963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are you good at?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do you enjoy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might you want to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 after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you’re 18?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resources at school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which could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help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 with these decisions.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Ask your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teachers or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school librarian to help you.</a:t>
            </a:r>
          </a:p>
        </p:txBody>
      </p:sp>
    </p:spTree>
    <p:extLst>
      <p:ext uri="{BB962C8B-B14F-4D97-AF65-F5344CB8AC3E}">
        <p14:creationId xmlns:p14="http://schemas.microsoft.com/office/powerpoint/2010/main" val="376044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u="sng" dirty="0" smtClean="0">
                <a:solidFill>
                  <a:srgbClr val="00ABD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Building on your strengths</a:t>
            </a:r>
            <a:endParaRPr lang="en-GB" sz="2800" u="sng" dirty="0">
              <a:solidFill>
                <a:srgbClr val="00ABD7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74475"/>
            <a:ext cx="8229600" cy="24939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Have a go at the quiz to find out what kind of areas you might want to think about building into your subject choices and future career.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up the number of ticks for each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colour. 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657601"/>
            <a:ext cx="6151419" cy="224676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sz="2000" b="1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GB" sz="2000" b="1" dirty="0" smtClean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you: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Realistic? 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Enterprising?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Conventional?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Investigative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Artistic?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44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2" y="1189922"/>
            <a:ext cx="5627687" cy="424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u="sng" dirty="0">
                <a:solidFill>
                  <a:srgbClr val="00ABD7"/>
                </a:solidFill>
                <a:latin typeface="Arial Black" panose="020B0A04020102020204" pitchFamily="34" charset="0"/>
              </a:rPr>
              <a:t>What’s next</a:t>
            </a:r>
            <a:r>
              <a:rPr lang="en-GB" sz="2800" u="sng" dirty="0" smtClean="0">
                <a:solidFill>
                  <a:srgbClr val="00ABD7"/>
                </a:solidFill>
                <a:latin typeface="Arial Black" panose="020B0A04020102020204" pitchFamily="34" charset="0"/>
              </a:rPr>
              <a:t>?</a:t>
            </a:r>
            <a:endParaRPr lang="en-GB" sz="4000" u="sng" dirty="0">
              <a:solidFill>
                <a:srgbClr val="00ABD7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5069"/>
            <a:ext cx="2720109" cy="4158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smtClean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you know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here are loads of alternatives you can take after your GCSEs?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44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u="sng" dirty="0" smtClean="0">
                <a:solidFill>
                  <a:srgbClr val="00ABD7"/>
                </a:solidFill>
                <a:latin typeface="Arial Black" panose="020B0A04020102020204" pitchFamily="34" charset="0"/>
              </a:rPr>
              <a:t>AS and A Levels</a:t>
            </a:r>
            <a:endParaRPr lang="en-GB" sz="4000" u="sng" dirty="0">
              <a:solidFill>
                <a:srgbClr val="00ABD7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216452"/>
            <a:ext cx="4318000" cy="477053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b="1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and A-Levels are the ‘traditional’ qualification offered by schools and colleges </a:t>
            </a:r>
            <a:r>
              <a:rPr lang="en-GB" sz="1600" b="1" dirty="0" smtClean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students </a:t>
            </a:r>
            <a:r>
              <a:rPr lang="en-GB" sz="1600" b="1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aged 16-19.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pupils take four AS subjects in Year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12, and continue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three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of those subjects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through Year 13.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Assessed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by sitting exams,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sometimes course work, the courses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will no longer be divided into modules and there will be no exams in January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AS and A-Levels have been “decoupled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means that AS results will no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longer count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towards an A-Level, in the way they have done in the past.</a:t>
            </a:r>
          </a:p>
          <a:p>
            <a:endParaRPr lang="en-GB" sz="1600" b="1" dirty="0" smtClean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8364" y="1216452"/>
            <a:ext cx="37684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A-Levels </a:t>
            </a:r>
            <a:r>
              <a:rPr lang="en-GB" sz="1600" b="1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great because</a:t>
            </a:r>
            <a:r>
              <a:rPr lang="en-GB" sz="1600" b="1" dirty="0" smtClean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en-GB" sz="1600" b="1" dirty="0">
              <a:solidFill>
                <a:srgbClr val="00AB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>
                <a:solidFill>
                  <a:srgbClr val="00ABD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are really well recognised by employers and universities.</a:t>
            </a:r>
          </a:p>
          <a:p>
            <a:r>
              <a:rPr lang="en-GB" sz="1600" b="1" dirty="0">
                <a:solidFill>
                  <a:srgbClr val="00ABD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can continue subjects you enjoy and are good at, often in a school setting.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1534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u="sng" dirty="0" smtClean="0">
                <a:solidFill>
                  <a:srgbClr val="00ABD7"/>
                </a:solidFill>
                <a:latin typeface="Arial Black" panose="020B0A04020102020204" pitchFamily="34" charset="0"/>
              </a:rPr>
              <a:t>What to study</a:t>
            </a:r>
            <a:endParaRPr lang="en-GB" sz="4000" u="sng" dirty="0">
              <a:solidFill>
                <a:srgbClr val="00ABD7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237673"/>
            <a:ext cx="4114800" cy="520142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b="1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subjects you are good at and you enjoy</a:t>
            </a:r>
            <a:r>
              <a:rPr lang="en-GB" b="1" dirty="0" smtClean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Studying a broad range of subjects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including ‘facilitating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subjects’ will help you keep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your options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open. Facilitating subjects are </a:t>
            </a:r>
            <a:r>
              <a:rPr lang="en-GB" sz="1600" dirty="0" smtClean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Sciences, English </a:t>
            </a:r>
            <a:r>
              <a:rPr lang="en-GB" sz="1600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Literature, Geography, French, </a:t>
            </a:r>
            <a:r>
              <a:rPr lang="en-GB" sz="1600" dirty="0" smtClean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 and </a:t>
            </a:r>
            <a:r>
              <a:rPr lang="en-GB" sz="1600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Maths.</a:t>
            </a:r>
          </a:p>
          <a:p>
            <a:endParaRPr lang="en-GB" sz="1600" b="1" dirty="0" smtClean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 smtClean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 smtClean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GB" sz="1600" b="1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sure what to study</a:t>
            </a:r>
            <a:r>
              <a:rPr lang="en-GB" sz="1600" b="1" dirty="0" smtClean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GB" sz="1600" b="1" dirty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 have a career or university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course in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mind, check the entry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requirements because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you may need specific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subjects and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grades at A-Level. 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 smtClean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41452" y="1234066"/>
            <a:ext cx="374534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sure where to study</a:t>
            </a:r>
            <a:r>
              <a:rPr lang="en-GB" sz="1600" b="1" dirty="0" smtClean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GB" sz="1600" b="1" dirty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You don’t have to carry on studying at your current school:</a:t>
            </a:r>
          </a:p>
          <a:p>
            <a:r>
              <a:rPr lang="en-GB" sz="1600" b="1" dirty="0">
                <a:solidFill>
                  <a:srgbClr val="00ABD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Make the choice that’s right for you</a:t>
            </a:r>
          </a:p>
          <a:p>
            <a:r>
              <a:rPr lang="en-GB" sz="1600" b="1" dirty="0">
                <a:solidFill>
                  <a:srgbClr val="00ABD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Don’t just follow your friends and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choose what they choose</a:t>
            </a:r>
          </a:p>
          <a:p>
            <a:r>
              <a:rPr lang="en-GB" sz="1600" b="1" dirty="0">
                <a:solidFill>
                  <a:srgbClr val="00ABD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Don’t put off going somewhere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your friends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aren’t going – you will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make new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friends.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There is an informed choices guide to what A-Levels you need for certain subjects at: </a:t>
            </a:r>
            <a:r>
              <a:rPr lang="en-GB" sz="1600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www.russellgroup.ac.uk/for-students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34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3345" y="508000"/>
            <a:ext cx="7675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>
                <a:solidFill>
                  <a:srgbClr val="00ABD7"/>
                </a:solidFill>
                <a:latin typeface="Arial Black" panose="020B0A04020102020204" pitchFamily="34" charset="0"/>
              </a:rPr>
              <a:t>Alternatives to school</a:t>
            </a:r>
            <a:endParaRPr lang="en-GB" sz="2800" u="sng" dirty="0">
              <a:solidFill>
                <a:srgbClr val="00ABD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345" y="1256145"/>
            <a:ext cx="787861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Technical College (UTC) or Studio School. </a:t>
            </a:r>
            <a:endParaRPr lang="en-GB" b="1" dirty="0" smtClean="0">
              <a:solidFill>
                <a:srgbClr val="00AB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You could move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1600" dirty="0" smtClean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UTC</a:t>
            </a: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sz="1600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Studio School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>
                <a:solidFill>
                  <a:srgbClr val="00ABD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600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 14-19 year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olds of all abilities to study subjects linked to specific industrial sectors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like </a:t>
            </a:r>
            <a:r>
              <a:rPr lang="en-GB" sz="1600" dirty="0" smtClean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 </a:t>
            </a:r>
            <a:r>
              <a:rPr lang="en-GB" sz="1600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Science, Technology, Engineering, Maths</a:t>
            </a:r>
            <a:r>
              <a:rPr lang="en-GB" sz="1600" dirty="0" smtClean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GB" sz="1600" dirty="0">
              <a:solidFill>
                <a:srgbClr val="00AB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 smtClean="0">
                <a:solidFill>
                  <a:srgbClr val="00ABD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600" dirty="0" smtClean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They closely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involve universities and employers and are designed to be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like the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workplace.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1600" b="1" dirty="0" smtClean="0">
                <a:solidFill>
                  <a:srgbClr val="00ABD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Follow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 “9 to 5” day and don’t have the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same terms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as schools. 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>
                <a:solidFill>
                  <a:srgbClr val="00ABD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Offer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 range of academic and vocational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qualifications including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GCSEs in English, Maths and Science.</a:t>
            </a:r>
          </a:p>
          <a:p>
            <a:r>
              <a:rPr lang="en-GB" sz="1600" b="1" dirty="0">
                <a:solidFill>
                  <a:srgbClr val="00ABD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Offer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work placements linked directly to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employment opportunities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 the local area. 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Your local UTC is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 Berkeley,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Gloucestershire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further information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visit: </a:t>
            </a:r>
            <a:r>
              <a:rPr lang="en-GB" sz="1600" dirty="0" smtClean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www.berkeleygreenutc.org.uk/about, www.studioschoolstrust.org</a:t>
            </a:r>
            <a:r>
              <a:rPr lang="en-GB" sz="1600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sz="1600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www.utcolleges.org</a:t>
            </a:r>
          </a:p>
        </p:txBody>
      </p:sp>
    </p:spTree>
    <p:extLst>
      <p:ext uri="{BB962C8B-B14F-4D97-AF65-F5344CB8AC3E}">
        <p14:creationId xmlns:p14="http://schemas.microsoft.com/office/powerpoint/2010/main" val="376044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615"/>
          <a:stretch/>
        </p:blipFill>
        <p:spPr>
          <a:xfrm>
            <a:off x="0" y="5800437"/>
            <a:ext cx="9144000" cy="10575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3856"/>
            <a:ext cx="8229600" cy="4842308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GB" sz="1800" b="1" dirty="0" smtClean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BTECs </a:t>
            </a:r>
            <a:r>
              <a:rPr lang="en-GB" sz="1800" b="1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specialist </a:t>
            </a:r>
            <a:r>
              <a:rPr lang="en-GB" sz="1800" b="1" dirty="0" smtClean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work-related qualifications </a:t>
            </a:r>
            <a:r>
              <a:rPr lang="en-GB" sz="1800" b="1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can help you </a:t>
            </a:r>
            <a:r>
              <a:rPr lang="en-GB" sz="1800" b="1" dirty="0" smtClean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started </a:t>
            </a:r>
            <a:r>
              <a:rPr lang="en-GB" sz="1800" b="1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your chosen career. </a:t>
            </a:r>
            <a:endParaRPr lang="en-GB" sz="1800" b="1" dirty="0" smtClean="0">
              <a:solidFill>
                <a:srgbClr val="00AB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They combine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practical learning with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subject specific and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theory content. 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will need a GCSE grade 4 or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higher in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English and Maths before you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can progress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 either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level. These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courses will not prepare you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 a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specific role like an apprenticeship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but will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provide an insight to an industry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a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vocational alternative to A-Levels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They will include some work experience. </a:t>
            </a:r>
          </a:p>
          <a:p>
            <a:pPr marL="0" indent="0">
              <a:buNone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600" b="1" dirty="0" smtClean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600" b="1" dirty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600" b="1" dirty="0" smtClean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600" b="1" dirty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600" b="1" dirty="0" smtClean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600" b="1" dirty="0" smtClean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600" b="1" dirty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600" b="1" dirty="0" smtClean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953491" cy="1143000"/>
          </a:xfrm>
        </p:spPr>
        <p:txBody>
          <a:bodyPr>
            <a:normAutofit/>
          </a:bodyPr>
          <a:lstStyle/>
          <a:p>
            <a:pPr algn="l"/>
            <a:r>
              <a:rPr lang="en-GB" sz="2800" u="sng" dirty="0" smtClean="0">
                <a:solidFill>
                  <a:srgbClr val="00ABD7"/>
                </a:solidFill>
                <a:latin typeface="Arial Black" panose="020B0A04020102020204" pitchFamily="34" charset="0"/>
              </a:rPr>
              <a:t>BTECs</a:t>
            </a:r>
            <a:endParaRPr lang="en-GB" sz="4000" u="sng" dirty="0">
              <a:solidFill>
                <a:srgbClr val="00ABD7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579007"/>
              </p:ext>
            </p:extLst>
          </p:nvPr>
        </p:nvGraphicFramePr>
        <p:xfrm>
          <a:off x="5061518" y="2119744"/>
          <a:ext cx="3362038" cy="237605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81019"/>
                <a:gridCol w="1681019"/>
              </a:tblGrid>
              <a:tr h="384694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BTEC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AB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Equivalent 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ABD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  <a:r>
                        <a:rPr lang="en-GB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GCSEs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3 Diploma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A-Levels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3 Extended Diploma 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A-Levels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4 +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Year undergraduate degree</a:t>
                      </a:r>
                      <a:r>
                        <a:rPr lang="en-GB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95273" y="1208094"/>
            <a:ext cx="34266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Colleges have the widest range of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choices and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have good links to local employers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 smtClean="0">
              <a:solidFill>
                <a:srgbClr val="9F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 smtClean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BTECs </a:t>
            </a:r>
            <a:r>
              <a:rPr lang="en-GB" sz="1600" b="1" dirty="0">
                <a:solidFill>
                  <a:srgbClr val="00A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great because…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They give you the broad knowledge and skills required to work in a range of jobs within an industry.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44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2962</Words>
  <Application>Microsoft Office PowerPoint</Application>
  <PresentationFormat>On-screen Show (4:3)</PresentationFormat>
  <Paragraphs>472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Making choices</vt:lpstr>
      <vt:lpstr>Think about:</vt:lpstr>
      <vt:lpstr>PowerPoint Presentation</vt:lpstr>
      <vt:lpstr>What’s next?</vt:lpstr>
      <vt:lpstr>PowerPoint Presentation</vt:lpstr>
      <vt:lpstr>PowerPoint Presentation</vt:lpstr>
      <vt:lpstr>PowerPoint Presentation</vt:lpstr>
      <vt:lpstr>BTECs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 Atkins</dc:creator>
  <cp:lastModifiedBy>FIZOR, Lorna</cp:lastModifiedBy>
  <cp:revision>59</cp:revision>
  <dcterms:created xsi:type="dcterms:W3CDTF">2017-08-17T10:38:15Z</dcterms:created>
  <dcterms:modified xsi:type="dcterms:W3CDTF">2017-09-05T16:47:26Z</dcterms:modified>
</cp:coreProperties>
</file>