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Masters/slideMaster1.xml" ContentType="application/vnd.openxmlformats-officedocument.presentationml.slide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4"/>
  </p:notesMasterIdLst>
  <p:handoutMasterIdLst>
    <p:handoutMasterId r:id="rId35"/>
  </p:handoutMasterIdLst>
  <p:sldIdLst>
    <p:sldId id="581" r:id="rId2"/>
    <p:sldId id="513" r:id="rId3"/>
    <p:sldId id="590" r:id="rId4"/>
    <p:sldId id="592" r:id="rId5"/>
    <p:sldId id="524" r:id="rId6"/>
    <p:sldId id="584" r:id="rId7"/>
    <p:sldId id="598" r:id="rId8"/>
    <p:sldId id="568" r:id="rId9"/>
    <p:sldId id="484" r:id="rId10"/>
    <p:sldId id="604" r:id="rId11"/>
    <p:sldId id="585" r:id="rId12"/>
    <p:sldId id="283" r:id="rId13"/>
    <p:sldId id="599" r:id="rId14"/>
    <p:sldId id="593" r:id="rId15"/>
    <p:sldId id="580" r:id="rId16"/>
    <p:sldId id="341" r:id="rId17"/>
    <p:sldId id="263" r:id="rId18"/>
    <p:sldId id="607" r:id="rId19"/>
    <p:sldId id="586" r:id="rId20"/>
    <p:sldId id="601" r:id="rId21"/>
    <p:sldId id="603" r:id="rId22"/>
    <p:sldId id="574" r:id="rId23"/>
    <p:sldId id="483" r:id="rId24"/>
    <p:sldId id="587" r:id="rId25"/>
    <p:sldId id="573" r:id="rId26"/>
    <p:sldId id="575" r:id="rId27"/>
    <p:sldId id="576" r:id="rId28"/>
    <p:sldId id="597" r:id="rId29"/>
    <p:sldId id="595" r:id="rId30"/>
    <p:sldId id="596" r:id="rId31"/>
    <p:sldId id="606" r:id="rId32"/>
    <p:sldId id="570" r:id="rId33"/>
  </p:sldIdLst>
  <p:sldSz cx="12192000" cy="6858000"/>
  <p:notesSz cx="6865938" cy="95408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B5B5F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7CE911-C12F-4E0B-A86C-AB2F58E9AA15}" v="22" dt="2024-06-20T14:48:23.39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192" autoAdjust="0"/>
    <p:restoredTop sz="94660"/>
  </p:normalViewPr>
  <p:slideViewPr>
    <p:cSldViewPr snapToGrid="0">
      <p:cViewPr varScale="1">
        <p:scale>
          <a:sx n="114" d="100"/>
          <a:sy n="114" d="100"/>
        </p:scale>
        <p:origin x="114" y="10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customXml" Target="../customXml/item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43" Type="http://schemas.openxmlformats.org/officeDocument/2006/relationships/customXml" Target="../customXml/item3.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5240" cy="478701"/>
          </a:xfrm>
          <a:prstGeom prst="rect">
            <a:avLst/>
          </a:prstGeom>
        </p:spPr>
        <p:txBody>
          <a:bodyPr vert="horz" lIns="93744" tIns="46872" rIns="93744" bIns="46872" rtlCol="0"/>
          <a:lstStyle>
            <a:lvl1pPr algn="l">
              <a:defRPr sz="1200"/>
            </a:lvl1pPr>
          </a:lstStyle>
          <a:p>
            <a:endParaRPr lang="en-GB"/>
          </a:p>
        </p:txBody>
      </p:sp>
      <p:sp>
        <p:nvSpPr>
          <p:cNvPr id="3" name="Date Placeholder 2"/>
          <p:cNvSpPr>
            <a:spLocks noGrp="1"/>
          </p:cNvSpPr>
          <p:nvPr>
            <p:ph type="dt" sz="quarter" idx="1"/>
          </p:nvPr>
        </p:nvSpPr>
        <p:spPr>
          <a:xfrm>
            <a:off x="3889109" y="0"/>
            <a:ext cx="2975240" cy="478701"/>
          </a:xfrm>
          <a:prstGeom prst="rect">
            <a:avLst/>
          </a:prstGeom>
        </p:spPr>
        <p:txBody>
          <a:bodyPr vert="horz" lIns="93744" tIns="46872" rIns="93744" bIns="46872" rtlCol="0"/>
          <a:lstStyle>
            <a:lvl1pPr algn="r">
              <a:defRPr sz="1200"/>
            </a:lvl1pPr>
          </a:lstStyle>
          <a:p>
            <a:fld id="{20824062-035E-4578-8499-24579E54B6E8}" type="datetimeFigureOut">
              <a:rPr lang="en-GB" smtClean="0"/>
              <a:t>25/06/2024</a:t>
            </a:fld>
            <a:endParaRPr lang="en-GB"/>
          </a:p>
        </p:txBody>
      </p:sp>
      <p:sp>
        <p:nvSpPr>
          <p:cNvPr id="4" name="Footer Placeholder 3"/>
          <p:cNvSpPr>
            <a:spLocks noGrp="1"/>
          </p:cNvSpPr>
          <p:nvPr>
            <p:ph type="ftr" sz="quarter" idx="2"/>
          </p:nvPr>
        </p:nvSpPr>
        <p:spPr>
          <a:xfrm>
            <a:off x="0" y="9062176"/>
            <a:ext cx="2975240" cy="478700"/>
          </a:xfrm>
          <a:prstGeom prst="rect">
            <a:avLst/>
          </a:prstGeom>
        </p:spPr>
        <p:txBody>
          <a:bodyPr vert="horz" lIns="93744" tIns="46872" rIns="93744" bIns="46872" rtlCol="0" anchor="b"/>
          <a:lstStyle>
            <a:lvl1pPr algn="l">
              <a:defRPr sz="1200"/>
            </a:lvl1pPr>
          </a:lstStyle>
          <a:p>
            <a:endParaRPr lang="en-GB"/>
          </a:p>
        </p:txBody>
      </p:sp>
      <p:sp>
        <p:nvSpPr>
          <p:cNvPr id="5" name="Slide Number Placeholder 4"/>
          <p:cNvSpPr>
            <a:spLocks noGrp="1"/>
          </p:cNvSpPr>
          <p:nvPr>
            <p:ph type="sldNum" sz="quarter" idx="3"/>
          </p:nvPr>
        </p:nvSpPr>
        <p:spPr>
          <a:xfrm>
            <a:off x="3889109" y="9062176"/>
            <a:ext cx="2975240" cy="478700"/>
          </a:xfrm>
          <a:prstGeom prst="rect">
            <a:avLst/>
          </a:prstGeom>
        </p:spPr>
        <p:txBody>
          <a:bodyPr vert="horz" lIns="93744" tIns="46872" rIns="93744" bIns="46872" rtlCol="0" anchor="b"/>
          <a:lstStyle>
            <a:lvl1pPr algn="r">
              <a:defRPr sz="1200"/>
            </a:lvl1pPr>
          </a:lstStyle>
          <a:p>
            <a:fld id="{6FA4274F-D600-4CF2-81AA-13D9AC6DB3DA}" type="slidenum">
              <a:rPr lang="en-GB" smtClean="0"/>
              <a:t>‹#›</a:t>
            </a:fld>
            <a:endParaRPr lang="en-GB"/>
          </a:p>
        </p:txBody>
      </p:sp>
    </p:spTree>
    <p:extLst>
      <p:ext uri="{BB962C8B-B14F-4D97-AF65-F5344CB8AC3E}">
        <p14:creationId xmlns:p14="http://schemas.microsoft.com/office/powerpoint/2010/main" val="27188434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5240" cy="478701"/>
          </a:xfrm>
          <a:prstGeom prst="rect">
            <a:avLst/>
          </a:prstGeom>
        </p:spPr>
        <p:txBody>
          <a:bodyPr vert="horz" lIns="93744" tIns="46872" rIns="93744" bIns="46872" rtlCol="0"/>
          <a:lstStyle>
            <a:lvl1pPr algn="l">
              <a:defRPr sz="1200"/>
            </a:lvl1pPr>
          </a:lstStyle>
          <a:p>
            <a:endParaRPr lang="en-GB"/>
          </a:p>
        </p:txBody>
      </p:sp>
      <p:sp>
        <p:nvSpPr>
          <p:cNvPr id="3" name="Date Placeholder 2"/>
          <p:cNvSpPr>
            <a:spLocks noGrp="1"/>
          </p:cNvSpPr>
          <p:nvPr>
            <p:ph type="dt" idx="1"/>
          </p:nvPr>
        </p:nvSpPr>
        <p:spPr>
          <a:xfrm>
            <a:off x="3889109" y="0"/>
            <a:ext cx="2975240" cy="478701"/>
          </a:xfrm>
          <a:prstGeom prst="rect">
            <a:avLst/>
          </a:prstGeom>
        </p:spPr>
        <p:txBody>
          <a:bodyPr vert="horz" lIns="93744" tIns="46872" rIns="93744" bIns="46872" rtlCol="0"/>
          <a:lstStyle>
            <a:lvl1pPr algn="r">
              <a:defRPr sz="1200"/>
            </a:lvl1pPr>
          </a:lstStyle>
          <a:p>
            <a:fld id="{D0758FC4-3A33-49A4-9725-69FA4D3B392F}" type="datetimeFigureOut">
              <a:rPr lang="en-GB" smtClean="0"/>
              <a:t>25/06/2024</a:t>
            </a:fld>
            <a:endParaRPr lang="en-GB"/>
          </a:p>
        </p:txBody>
      </p:sp>
      <p:sp>
        <p:nvSpPr>
          <p:cNvPr id="4" name="Slide Image Placeholder 3"/>
          <p:cNvSpPr>
            <a:spLocks noGrp="1" noRot="1" noChangeAspect="1"/>
          </p:cNvSpPr>
          <p:nvPr>
            <p:ph type="sldImg" idx="2"/>
          </p:nvPr>
        </p:nvSpPr>
        <p:spPr>
          <a:xfrm>
            <a:off x="571500" y="1192213"/>
            <a:ext cx="5724525" cy="3221037"/>
          </a:xfrm>
          <a:prstGeom prst="rect">
            <a:avLst/>
          </a:prstGeom>
          <a:noFill/>
          <a:ln w="12700">
            <a:solidFill>
              <a:prstClr val="black"/>
            </a:solidFill>
          </a:ln>
        </p:spPr>
        <p:txBody>
          <a:bodyPr vert="horz" lIns="93744" tIns="46872" rIns="93744" bIns="46872" rtlCol="0" anchor="ctr"/>
          <a:lstStyle/>
          <a:p>
            <a:endParaRPr lang="en-GB"/>
          </a:p>
        </p:txBody>
      </p:sp>
      <p:sp>
        <p:nvSpPr>
          <p:cNvPr id="5" name="Notes Placeholder 4"/>
          <p:cNvSpPr>
            <a:spLocks noGrp="1"/>
          </p:cNvSpPr>
          <p:nvPr>
            <p:ph type="body" sz="quarter" idx="3"/>
          </p:nvPr>
        </p:nvSpPr>
        <p:spPr>
          <a:xfrm>
            <a:off x="686594" y="4591546"/>
            <a:ext cx="5492750" cy="3756720"/>
          </a:xfrm>
          <a:prstGeom prst="rect">
            <a:avLst/>
          </a:prstGeom>
        </p:spPr>
        <p:txBody>
          <a:bodyPr vert="horz" lIns="93744" tIns="46872" rIns="93744" bIns="4687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062176"/>
            <a:ext cx="2975240" cy="478700"/>
          </a:xfrm>
          <a:prstGeom prst="rect">
            <a:avLst/>
          </a:prstGeom>
        </p:spPr>
        <p:txBody>
          <a:bodyPr vert="horz" lIns="93744" tIns="46872" rIns="93744" bIns="46872" rtlCol="0" anchor="b"/>
          <a:lstStyle>
            <a:lvl1pPr algn="l">
              <a:defRPr sz="1200"/>
            </a:lvl1pPr>
          </a:lstStyle>
          <a:p>
            <a:endParaRPr lang="en-GB"/>
          </a:p>
        </p:txBody>
      </p:sp>
      <p:sp>
        <p:nvSpPr>
          <p:cNvPr id="7" name="Slide Number Placeholder 6"/>
          <p:cNvSpPr>
            <a:spLocks noGrp="1"/>
          </p:cNvSpPr>
          <p:nvPr>
            <p:ph type="sldNum" sz="quarter" idx="5"/>
          </p:nvPr>
        </p:nvSpPr>
        <p:spPr>
          <a:xfrm>
            <a:off x="3889109" y="9062176"/>
            <a:ext cx="2975240" cy="478700"/>
          </a:xfrm>
          <a:prstGeom prst="rect">
            <a:avLst/>
          </a:prstGeom>
        </p:spPr>
        <p:txBody>
          <a:bodyPr vert="horz" lIns="93744" tIns="46872" rIns="93744" bIns="46872" rtlCol="0" anchor="b"/>
          <a:lstStyle>
            <a:lvl1pPr algn="r">
              <a:defRPr sz="1200"/>
            </a:lvl1pPr>
          </a:lstStyle>
          <a:p>
            <a:fld id="{B252FCBF-5693-4909-B92C-29879BF3C448}" type="slidenum">
              <a:rPr lang="en-GB" smtClean="0"/>
              <a:t>‹#›</a:t>
            </a:fld>
            <a:endParaRPr lang="en-GB"/>
          </a:p>
        </p:txBody>
      </p:sp>
    </p:spTree>
    <p:extLst>
      <p:ext uri="{BB962C8B-B14F-4D97-AF65-F5344CB8AC3E}">
        <p14:creationId xmlns:p14="http://schemas.microsoft.com/office/powerpoint/2010/main" val="20378283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pshe-association.org.uk/news/dfe-update-statutory-rshe-expectations"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00100" lvl="1" indent="-342900">
              <a:buFont typeface="Wingdings" panose="05000000000000000000" pitchFamily="2" charset="2"/>
              <a:buChar char="§"/>
            </a:pPr>
            <a:r>
              <a:rPr lang="en-GB" sz="1200" dirty="0">
                <a:latin typeface="Calibri" panose="020F0502020204030204" pitchFamily="34" charset="0"/>
                <a:cs typeface="Calibri" panose="020F0502020204030204" pitchFamily="34" charset="0"/>
              </a:rPr>
              <a:t>introduces two statutory subjects, Relationships Education and Health Education</a:t>
            </a:r>
          </a:p>
          <a:p>
            <a:pPr marL="800100" lvl="1" indent="-342900">
              <a:buFont typeface="Wingdings" panose="05000000000000000000" pitchFamily="2" charset="2"/>
              <a:buChar char="§"/>
            </a:pPr>
            <a:r>
              <a:rPr lang="en-GB" sz="1200" dirty="0">
                <a:latin typeface="Calibri" panose="020F0502020204030204" pitchFamily="34" charset="0"/>
                <a:cs typeface="Calibri" panose="020F0502020204030204" pitchFamily="34" charset="0"/>
              </a:rPr>
              <a:t>applies to ALL schools, including academies, maintained, special, and independent schools</a:t>
            </a:r>
          </a:p>
          <a:p>
            <a:pPr marL="800100" lvl="1" indent="-342900">
              <a:buFont typeface="Wingdings" panose="05000000000000000000" pitchFamily="2" charset="2"/>
              <a:buChar char="§"/>
            </a:pPr>
            <a:r>
              <a:rPr lang="en-GB" sz="1200" dirty="0">
                <a:latin typeface="Calibri" panose="020F0502020204030204" pitchFamily="34" charset="0"/>
                <a:cs typeface="Calibri" panose="020F0502020204030204" pitchFamily="34" charset="0"/>
              </a:rPr>
              <a:t>makes no changes to the status of Sex Education in primary schools</a:t>
            </a:r>
          </a:p>
          <a:p>
            <a:pPr marL="800100" lvl="1" indent="-342900">
              <a:buFont typeface="Wingdings" panose="05000000000000000000" pitchFamily="2" charset="2"/>
              <a:buChar char="§"/>
            </a:pPr>
            <a:r>
              <a:rPr lang="en-GB" sz="1200" dirty="0">
                <a:latin typeface="Calibri" panose="020F0502020204030204" pitchFamily="34" charset="0"/>
                <a:cs typeface="Calibri" panose="020F0502020204030204" pitchFamily="34" charset="0"/>
              </a:rPr>
              <a:t>still gives parents the right to request to withdraw their child from Sex Education at primary school</a:t>
            </a:r>
          </a:p>
          <a:p>
            <a:pPr marL="800100" lvl="1" indent="-342900">
              <a:buFont typeface="Wingdings" panose="05000000000000000000" pitchFamily="2" charset="2"/>
              <a:buChar char="§"/>
            </a:pPr>
            <a:r>
              <a:rPr lang="en-GB" sz="1200" dirty="0">
                <a:latin typeface="Calibri" panose="020F0502020204030204" pitchFamily="34" charset="0"/>
                <a:cs typeface="Calibri" panose="020F0502020204030204" pitchFamily="34" charset="0"/>
              </a:rPr>
              <a:t>requires schools to be ready to implement the guidance by the end of the academic year 2020-2021 (i.e. starting to deliver the content, at the latest, by the beginning of the academic year 2021) </a:t>
            </a:r>
            <a:r>
              <a:rPr lang="en-GB" sz="1200" dirty="0">
                <a:latin typeface="Calibri" panose="020F0502020204030204" pitchFamily="34" charset="0"/>
                <a:cs typeface="Calibri" panose="020F0502020204030204" pitchFamily="34" charset="0"/>
                <a:hlinkClick r:id="rId3"/>
              </a:rPr>
              <a:t>DfE Feb 2021 Update</a:t>
            </a:r>
            <a:endParaRPr lang="en-GB" sz="1200" dirty="0">
              <a:latin typeface="Calibri" panose="020F0502020204030204" pitchFamily="34" charset="0"/>
              <a:cs typeface="Calibri" panose="020F0502020204030204" pitchFamily="34" charset="0"/>
            </a:endParaRPr>
          </a:p>
          <a:p>
            <a:pPr marL="800100" lvl="1" indent="-342900">
              <a:buFont typeface="Wingdings" panose="05000000000000000000" pitchFamily="2" charset="2"/>
              <a:buChar char="§"/>
            </a:pPr>
            <a:r>
              <a:rPr lang="en-GB" sz="1200" dirty="0">
                <a:latin typeface="Calibri" panose="020F0502020204030204" pitchFamily="34" charset="0"/>
                <a:cs typeface="Calibri" panose="020F0502020204030204" pitchFamily="34" charset="0"/>
              </a:rPr>
              <a:t>will be reviewed every three years</a:t>
            </a:r>
          </a:p>
          <a:p>
            <a:endParaRPr lang="en-GB" b="1" dirty="0"/>
          </a:p>
        </p:txBody>
      </p:sp>
      <p:sp>
        <p:nvSpPr>
          <p:cNvPr id="4" name="Slide Number Placeholder 3"/>
          <p:cNvSpPr>
            <a:spLocks noGrp="1"/>
          </p:cNvSpPr>
          <p:nvPr>
            <p:ph type="sldNum" sz="quarter" idx="5"/>
          </p:nvPr>
        </p:nvSpPr>
        <p:spPr/>
        <p:txBody>
          <a:bodyPr/>
          <a:lstStyle/>
          <a:p>
            <a:pPr defTabSz="937443">
              <a:defRPr/>
            </a:pPr>
            <a:fld id="{5414E346-0571-4B7D-8D66-6DC20FFE92A1}" type="slidenum">
              <a:rPr lang="en-GB" sz="1300">
                <a:solidFill>
                  <a:prstClr val="black"/>
                </a:solidFill>
                <a:latin typeface="Calibri"/>
              </a:rPr>
              <a:pPr defTabSz="937443">
                <a:defRPr/>
              </a:pPr>
              <a:t>2</a:t>
            </a:fld>
            <a:endParaRPr lang="en-GB" sz="1300">
              <a:solidFill>
                <a:prstClr val="black"/>
              </a:solidFill>
              <a:latin typeface="Calibri"/>
            </a:endParaRPr>
          </a:p>
        </p:txBody>
      </p:sp>
    </p:spTree>
    <p:extLst>
      <p:ext uri="{BB962C8B-B14F-4D97-AF65-F5344CB8AC3E}">
        <p14:creationId xmlns:p14="http://schemas.microsoft.com/office/powerpoint/2010/main" val="35150916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defTabSz="937443">
              <a:defRPr/>
            </a:pPr>
            <a:fld id="{5414E346-0571-4B7D-8D66-6DC20FFE92A1}" type="slidenum">
              <a:rPr lang="en-GB" sz="1300">
                <a:solidFill>
                  <a:prstClr val="black"/>
                </a:solidFill>
                <a:latin typeface="Calibri"/>
              </a:rPr>
              <a:pPr defTabSz="937443">
                <a:defRPr/>
              </a:pPr>
              <a:t>5</a:t>
            </a:fld>
            <a:endParaRPr lang="en-GB" sz="1300">
              <a:solidFill>
                <a:prstClr val="black"/>
              </a:solidFill>
              <a:latin typeface="Calibri"/>
            </a:endParaRPr>
          </a:p>
        </p:txBody>
      </p:sp>
    </p:spTree>
    <p:extLst>
      <p:ext uri="{BB962C8B-B14F-4D97-AF65-F5344CB8AC3E}">
        <p14:creationId xmlns:p14="http://schemas.microsoft.com/office/powerpoint/2010/main" val="16307515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defTabSz="937443">
              <a:defRPr/>
            </a:pPr>
            <a:fld id="{5414E346-0571-4B7D-8D66-6DC20FFE92A1}" type="slidenum">
              <a:rPr lang="en-GB" sz="1300">
                <a:solidFill>
                  <a:prstClr val="black"/>
                </a:solidFill>
                <a:latin typeface="Calibri"/>
              </a:rPr>
              <a:pPr defTabSz="937443">
                <a:defRPr/>
              </a:pPr>
              <a:t>9</a:t>
            </a:fld>
            <a:endParaRPr lang="en-GB" sz="1300">
              <a:solidFill>
                <a:prstClr val="black"/>
              </a:solidFill>
              <a:latin typeface="Calibri"/>
            </a:endParaRPr>
          </a:p>
        </p:txBody>
      </p:sp>
    </p:spTree>
    <p:extLst>
      <p:ext uri="{BB962C8B-B14F-4D97-AF65-F5344CB8AC3E}">
        <p14:creationId xmlns:p14="http://schemas.microsoft.com/office/powerpoint/2010/main" val="22626029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dirty="0"/>
              <a:t>Equality Act 2010 </a:t>
            </a:r>
            <a:r>
              <a:rPr lang="en-GB" b="0" i="0" dirty="0">
                <a:solidFill>
                  <a:srgbClr val="202124"/>
                </a:solidFill>
                <a:effectLst/>
                <a:latin typeface="Google Sans"/>
              </a:rPr>
              <a:t>Protected characteristics</a:t>
            </a:r>
          </a:p>
          <a:p>
            <a:r>
              <a:rPr lang="en-GB" b="0" i="0" dirty="0">
                <a:solidFill>
                  <a:srgbClr val="202124"/>
                </a:solidFill>
                <a:effectLst/>
                <a:latin typeface="arial" panose="020B0604020202020204" pitchFamily="34" charset="0"/>
              </a:rPr>
              <a:t>These are </a:t>
            </a:r>
            <a:r>
              <a:rPr lang="en-GB" b="1" i="0" dirty="0">
                <a:solidFill>
                  <a:srgbClr val="202124"/>
                </a:solidFill>
                <a:effectLst/>
                <a:latin typeface="arial" panose="020B0604020202020204" pitchFamily="34" charset="0"/>
              </a:rPr>
              <a:t>age, disability, gender reassignment, marriage and civil partnership, pregnancy and maternity, race, religion or belief, sex, and sexual orientation</a:t>
            </a:r>
            <a:r>
              <a:rPr lang="en-GB" b="0" i="0" dirty="0">
                <a:solidFill>
                  <a:srgbClr val="202124"/>
                </a:solidFill>
                <a:effectLst/>
                <a:latin typeface="arial" panose="020B0604020202020204" pitchFamily="34" charset="0"/>
              </a:rPr>
              <a:t>.</a:t>
            </a:r>
            <a:endParaRPr lang="en-GB" dirty="0"/>
          </a:p>
        </p:txBody>
      </p:sp>
      <p:sp>
        <p:nvSpPr>
          <p:cNvPr id="4" name="Slide Number Placeholder 3"/>
          <p:cNvSpPr>
            <a:spLocks noGrp="1"/>
          </p:cNvSpPr>
          <p:nvPr>
            <p:ph type="sldNum" sz="quarter" idx="5"/>
          </p:nvPr>
        </p:nvSpPr>
        <p:spPr/>
        <p:txBody>
          <a:bodyPr/>
          <a:lstStyle/>
          <a:p>
            <a:pPr defTabSz="937443">
              <a:defRPr/>
            </a:pPr>
            <a:fld id="{5414E346-0571-4B7D-8D66-6DC20FFE92A1}" type="slidenum">
              <a:rPr lang="en-GB" sz="1300">
                <a:solidFill>
                  <a:prstClr val="black"/>
                </a:solidFill>
                <a:latin typeface="Calibri"/>
              </a:rPr>
              <a:pPr defTabSz="937443">
                <a:defRPr/>
              </a:pPr>
              <a:t>23</a:t>
            </a:fld>
            <a:endParaRPr lang="en-GB" sz="1300">
              <a:solidFill>
                <a:prstClr val="black"/>
              </a:solidFill>
              <a:latin typeface="Calibri"/>
            </a:endParaRPr>
          </a:p>
        </p:txBody>
      </p:sp>
    </p:spTree>
    <p:extLst>
      <p:ext uri="{BB962C8B-B14F-4D97-AF65-F5344CB8AC3E}">
        <p14:creationId xmlns:p14="http://schemas.microsoft.com/office/powerpoint/2010/main" val="20087020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D05EB-C0F8-8141-5C65-E91CB404DEE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C941419-4850-C014-BA51-3AFE31D2106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F65D350-1FB9-BD38-5833-77E69C544E75}"/>
              </a:ext>
            </a:extLst>
          </p:cNvPr>
          <p:cNvSpPr>
            <a:spLocks noGrp="1"/>
          </p:cNvSpPr>
          <p:nvPr>
            <p:ph type="dt" sz="half" idx="10"/>
          </p:nvPr>
        </p:nvSpPr>
        <p:spPr/>
        <p:txBody>
          <a:bodyPr/>
          <a:lstStyle/>
          <a:p>
            <a:fld id="{8337F5E2-CD2F-40D7-96A5-363ED078626C}" type="datetimeFigureOut">
              <a:rPr lang="en-GB" smtClean="0"/>
              <a:pPr/>
              <a:t>25/06/2024</a:t>
            </a:fld>
            <a:endParaRPr lang="en-GB"/>
          </a:p>
        </p:txBody>
      </p:sp>
      <p:sp>
        <p:nvSpPr>
          <p:cNvPr id="5" name="Footer Placeholder 4">
            <a:extLst>
              <a:ext uri="{FF2B5EF4-FFF2-40B4-BE49-F238E27FC236}">
                <a16:creationId xmlns:a16="http://schemas.microsoft.com/office/drawing/2014/main" id="{50DC07B2-36A8-EE31-301D-FF817549FC5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5CE5BBF-F866-841D-08B8-FB820CFB2F33}"/>
              </a:ext>
            </a:extLst>
          </p:cNvPr>
          <p:cNvSpPr>
            <a:spLocks noGrp="1"/>
          </p:cNvSpPr>
          <p:nvPr>
            <p:ph type="sldNum" sz="quarter" idx="12"/>
          </p:nvPr>
        </p:nvSpPr>
        <p:spPr/>
        <p:txBody>
          <a:bodyPr/>
          <a:lstStyle/>
          <a:p>
            <a:fld id="{881C78F9-E83B-4717-BE1C-7A44F2629589}" type="slidenum">
              <a:rPr lang="en-GB" smtClean="0"/>
              <a:pPr/>
              <a:t>‹#›</a:t>
            </a:fld>
            <a:endParaRPr lang="en-GB"/>
          </a:p>
        </p:txBody>
      </p:sp>
    </p:spTree>
    <p:extLst>
      <p:ext uri="{BB962C8B-B14F-4D97-AF65-F5344CB8AC3E}">
        <p14:creationId xmlns:p14="http://schemas.microsoft.com/office/powerpoint/2010/main" val="382908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7BE0A-598D-DDC6-B2DB-E2CCC2FF660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FD320DF-5F6C-FC27-9DB0-94DE107BB1C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8BD49FA-1386-4472-022D-13CD69502426}"/>
              </a:ext>
            </a:extLst>
          </p:cNvPr>
          <p:cNvSpPr>
            <a:spLocks noGrp="1"/>
          </p:cNvSpPr>
          <p:nvPr>
            <p:ph type="dt" sz="half" idx="10"/>
          </p:nvPr>
        </p:nvSpPr>
        <p:spPr/>
        <p:txBody>
          <a:bodyPr/>
          <a:lstStyle/>
          <a:p>
            <a:fld id="{8337F5E2-CD2F-40D7-96A5-363ED078626C}" type="datetimeFigureOut">
              <a:rPr lang="en-GB" smtClean="0"/>
              <a:pPr/>
              <a:t>25/06/2024</a:t>
            </a:fld>
            <a:endParaRPr lang="en-GB"/>
          </a:p>
        </p:txBody>
      </p:sp>
      <p:sp>
        <p:nvSpPr>
          <p:cNvPr id="5" name="Footer Placeholder 4">
            <a:extLst>
              <a:ext uri="{FF2B5EF4-FFF2-40B4-BE49-F238E27FC236}">
                <a16:creationId xmlns:a16="http://schemas.microsoft.com/office/drawing/2014/main" id="{50094616-9EE2-B590-7E98-044078C48D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419B653-BFB8-14C6-EFC1-A137AD4E0687}"/>
              </a:ext>
            </a:extLst>
          </p:cNvPr>
          <p:cNvSpPr>
            <a:spLocks noGrp="1"/>
          </p:cNvSpPr>
          <p:nvPr>
            <p:ph type="sldNum" sz="quarter" idx="12"/>
          </p:nvPr>
        </p:nvSpPr>
        <p:spPr/>
        <p:txBody>
          <a:bodyPr/>
          <a:lstStyle/>
          <a:p>
            <a:fld id="{881C78F9-E83B-4717-BE1C-7A44F2629589}" type="slidenum">
              <a:rPr lang="en-GB" smtClean="0"/>
              <a:pPr/>
              <a:t>‹#›</a:t>
            </a:fld>
            <a:endParaRPr lang="en-GB"/>
          </a:p>
        </p:txBody>
      </p:sp>
    </p:spTree>
    <p:extLst>
      <p:ext uri="{BB962C8B-B14F-4D97-AF65-F5344CB8AC3E}">
        <p14:creationId xmlns:p14="http://schemas.microsoft.com/office/powerpoint/2010/main" val="5664137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276AC20-AEBC-F731-24B7-B1B8124C6F5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A6CF716-BC06-EB42-DC65-D24CB167E8E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9B5506E-9EAF-5BFA-B500-530EF477584B}"/>
              </a:ext>
            </a:extLst>
          </p:cNvPr>
          <p:cNvSpPr>
            <a:spLocks noGrp="1"/>
          </p:cNvSpPr>
          <p:nvPr>
            <p:ph type="dt" sz="half" idx="10"/>
          </p:nvPr>
        </p:nvSpPr>
        <p:spPr/>
        <p:txBody>
          <a:bodyPr/>
          <a:lstStyle/>
          <a:p>
            <a:fld id="{8337F5E2-CD2F-40D7-96A5-363ED078626C}" type="datetimeFigureOut">
              <a:rPr lang="en-GB" smtClean="0"/>
              <a:pPr/>
              <a:t>25/06/2024</a:t>
            </a:fld>
            <a:endParaRPr lang="en-GB"/>
          </a:p>
        </p:txBody>
      </p:sp>
      <p:sp>
        <p:nvSpPr>
          <p:cNvPr id="5" name="Footer Placeholder 4">
            <a:extLst>
              <a:ext uri="{FF2B5EF4-FFF2-40B4-BE49-F238E27FC236}">
                <a16:creationId xmlns:a16="http://schemas.microsoft.com/office/drawing/2014/main" id="{734AAD80-F86A-5EB7-AD1C-8E7E0CC3CD8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5937FA2-44A4-88F9-9C3A-BEAE2F836111}"/>
              </a:ext>
            </a:extLst>
          </p:cNvPr>
          <p:cNvSpPr>
            <a:spLocks noGrp="1"/>
          </p:cNvSpPr>
          <p:nvPr>
            <p:ph type="sldNum" sz="quarter" idx="12"/>
          </p:nvPr>
        </p:nvSpPr>
        <p:spPr/>
        <p:txBody>
          <a:bodyPr/>
          <a:lstStyle/>
          <a:p>
            <a:fld id="{881C78F9-E83B-4717-BE1C-7A44F2629589}" type="slidenum">
              <a:rPr lang="en-GB" smtClean="0"/>
              <a:pPr/>
              <a:t>‹#›</a:t>
            </a:fld>
            <a:endParaRPr lang="en-GB"/>
          </a:p>
        </p:txBody>
      </p:sp>
    </p:spTree>
    <p:extLst>
      <p:ext uri="{BB962C8B-B14F-4D97-AF65-F5344CB8AC3E}">
        <p14:creationId xmlns:p14="http://schemas.microsoft.com/office/powerpoint/2010/main" val="2110011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90E9F-B23B-B7F7-FC1D-1D02A1CB03C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41D5C87-4E2D-7FAB-CFDA-B6A164FA4FC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0A807D8-3D3E-5DFB-EC68-8D374607FDD7}"/>
              </a:ext>
            </a:extLst>
          </p:cNvPr>
          <p:cNvSpPr>
            <a:spLocks noGrp="1"/>
          </p:cNvSpPr>
          <p:nvPr>
            <p:ph type="dt" sz="half" idx="10"/>
          </p:nvPr>
        </p:nvSpPr>
        <p:spPr/>
        <p:txBody>
          <a:bodyPr/>
          <a:lstStyle/>
          <a:p>
            <a:fld id="{8337F5E2-CD2F-40D7-96A5-363ED078626C}" type="datetimeFigureOut">
              <a:rPr lang="en-GB" smtClean="0"/>
              <a:pPr/>
              <a:t>25/06/2024</a:t>
            </a:fld>
            <a:endParaRPr lang="en-GB"/>
          </a:p>
        </p:txBody>
      </p:sp>
      <p:sp>
        <p:nvSpPr>
          <p:cNvPr id="5" name="Footer Placeholder 4">
            <a:extLst>
              <a:ext uri="{FF2B5EF4-FFF2-40B4-BE49-F238E27FC236}">
                <a16:creationId xmlns:a16="http://schemas.microsoft.com/office/drawing/2014/main" id="{C6F26A15-0738-1A0C-30E0-CE715DFB43C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2143582-14AF-6795-7213-EAEFF72AF511}"/>
              </a:ext>
            </a:extLst>
          </p:cNvPr>
          <p:cNvSpPr>
            <a:spLocks noGrp="1"/>
          </p:cNvSpPr>
          <p:nvPr>
            <p:ph type="sldNum" sz="quarter" idx="12"/>
          </p:nvPr>
        </p:nvSpPr>
        <p:spPr/>
        <p:txBody>
          <a:bodyPr/>
          <a:lstStyle/>
          <a:p>
            <a:fld id="{881C78F9-E83B-4717-BE1C-7A44F2629589}" type="slidenum">
              <a:rPr lang="en-GB" smtClean="0"/>
              <a:pPr/>
              <a:t>‹#›</a:t>
            </a:fld>
            <a:endParaRPr lang="en-GB"/>
          </a:p>
        </p:txBody>
      </p:sp>
    </p:spTree>
    <p:extLst>
      <p:ext uri="{BB962C8B-B14F-4D97-AF65-F5344CB8AC3E}">
        <p14:creationId xmlns:p14="http://schemas.microsoft.com/office/powerpoint/2010/main" val="24317653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7D889-4FAD-7C67-2B65-54F2A0AACDD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DBF7A35-A4B5-5A7B-CA1A-654A1E4E1F5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7305D4-70D4-A676-A273-45DEB1F05D8D}"/>
              </a:ext>
            </a:extLst>
          </p:cNvPr>
          <p:cNvSpPr>
            <a:spLocks noGrp="1"/>
          </p:cNvSpPr>
          <p:nvPr>
            <p:ph type="dt" sz="half" idx="10"/>
          </p:nvPr>
        </p:nvSpPr>
        <p:spPr/>
        <p:txBody>
          <a:bodyPr/>
          <a:lstStyle/>
          <a:p>
            <a:fld id="{8337F5E2-CD2F-40D7-96A5-363ED078626C}" type="datetimeFigureOut">
              <a:rPr lang="en-GB" smtClean="0"/>
              <a:pPr/>
              <a:t>25/06/2024</a:t>
            </a:fld>
            <a:endParaRPr lang="en-GB"/>
          </a:p>
        </p:txBody>
      </p:sp>
      <p:sp>
        <p:nvSpPr>
          <p:cNvPr id="5" name="Footer Placeholder 4">
            <a:extLst>
              <a:ext uri="{FF2B5EF4-FFF2-40B4-BE49-F238E27FC236}">
                <a16:creationId xmlns:a16="http://schemas.microsoft.com/office/drawing/2014/main" id="{A0F44DF2-5765-D220-681C-CAA63EE4083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51944C0-1D33-693B-D8D6-B6288AAD91D1}"/>
              </a:ext>
            </a:extLst>
          </p:cNvPr>
          <p:cNvSpPr>
            <a:spLocks noGrp="1"/>
          </p:cNvSpPr>
          <p:nvPr>
            <p:ph type="sldNum" sz="quarter" idx="12"/>
          </p:nvPr>
        </p:nvSpPr>
        <p:spPr/>
        <p:txBody>
          <a:bodyPr/>
          <a:lstStyle/>
          <a:p>
            <a:fld id="{881C78F9-E83B-4717-BE1C-7A44F2629589}" type="slidenum">
              <a:rPr lang="en-GB" smtClean="0"/>
              <a:pPr/>
              <a:t>‹#›</a:t>
            </a:fld>
            <a:endParaRPr lang="en-GB"/>
          </a:p>
        </p:txBody>
      </p:sp>
    </p:spTree>
    <p:extLst>
      <p:ext uri="{BB962C8B-B14F-4D97-AF65-F5344CB8AC3E}">
        <p14:creationId xmlns:p14="http://schemas.microsoft.com/office/powerpoint/2010/main" val="30319398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A84F2-222F-4943-C173-D06F5B55578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C619B7A-1CA0-FB75-C51A-4F67CA7C345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AC2CD0A-102D-E9C4-6735-88E8A040B97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4AF649C-76EB-604B-E001-AF1A508A217F}"/>
              </a:ext>
            </a:extLst>
          </p:cNvPr>
          <p:cNvSpPr>
            <a:spLocks noGrp="1"/>
          </p:cNvSpPr>
          <p:nvPr>
            <p:ph type="dt" sz="half" idx="10"/>
          </p:nvPr>
        </p:nvSpPr>
        <p:spPr/>
        <p:txBody>
          <a:bodyPr/>
          <a:lstStyle/>
          <a:p>
            <a:fld id="{8337F5E2-CD2F-40D7-96A5-363ED078626C}" type="datetimeFigureOut">
              <a:rPr lang="en-GB" smtClean="0"/>
              <a:pPr/>
              <a:t>25/06/2024</a:t>
            </a:fld>
            <a:endParaRPr lang="en-GB"/>
          </a:p>
        </p:txBody>
      </p:sp>
      <p:sp>
        <p:nvSpPr>
          <p:cNvPr id="6" name="Footer Placeholder 5">
            <a:extLst>
              <a:ext uri="{FF2B5EF4-FFF2-40B4-BE49-F238E27FC236}">
                <a16:creationId xmlns:a16="http://schemas.microsoft.com/office/drawing/2014/main" id="{62711BF4-2448-C1C4-F2F1-4E1E7E44141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8486645-CC80-8EBE-5561-46D484398B29}"/>
              </a:ext>
            </a:extLst>
          </p:cNvPr>
          <p:cNvSpPr>
            <a:spLocks noGrp="1"/>
          </p:cNvSpPr>
          <p:nvPr>
            <p:ph type="sldNum" sz="quarter" idx="12"/>
          </p:nvPr>
        </p:nvSpPr>
        <p:spPr/>
        <p:txBody>
          <a:bodyPr/>
          <a:lstStyle/>
          <a:p>
            <a:fld id="{881C78F9-E83B-4717-BE1C-7A44F2629589}" type="slidenum">
              <a:rPr lang="en-GB" smtClean="0"/>
              <a:pPr/>
              <a:t>‹#›</a:t>
            </a:fld>
            <a:endParaRPr lang="en-GB"/>
          </a:p>
        </p:txBody>
      </p:sp>
    </p:spTree>
    <p:extLst>
      <p:ext uri="{BB962C8B-B14F-4D97-AF65-F5344CB8AC3E}">
        <p14:creationId xmlns:p14="http://schemas.microsoft.com/office/powerpoint/2010/main" val="13469611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115FF-B940-CF2F-7018-5A36F4D737C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992A503-C4BB-0E49-3C0E-F5E9B2AED4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518D62-A7AC-85B7-17AC-34B40841F3B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9EB8618-2D5C-0E60-7826-F456C6ABBD7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3B31BDA-D1CC-C8C9-2E87-D55C25FBD63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A955E0F-7B6C-18AF-1B5C-0A301A0199A2}"/>
              </a:ext>
            </a:extLst>
          </p:cNvPr>
          <p:cNvSpPr>
            <a:spLocks noGrp="1"/>
          </p:cNvSpPr>
          <p:nvPr>
            <p:ph type="dt" sz="half" idx="10"/>
          </p:nvPr>
        </p:nvSpPr>
        <p:spPr/>
        <p:txBody>
          <a:bodyPr/>
          <a:lstStyle/>
          <a:p>
            <a:fld id="{8337F5E2-CD2F-40D7-96A5-363ED078626C}" type="datetimeFigureOut">
              <a:rPr lang="en-GB" smtClean="0"/>
              <a:pPr/>
              <a:t>25/06/2024</a:t>
            </a:fld>
            <a:endParaRPr lang="en-GB"/>
          </a:p>
        </p:txBody>
      </p:sp>
      <p:sp>
        <p:nvSpPr>
          <p:cNvPr id="8" name="Footer Placeholder 7">
            <a:extLst>
              <a:ext uri="{FF2B5EF4-FFF2-40B4-BE49-F238E27FC236}">
                <a16:creationId xmlns:a16="http://schemas.microsoft.com/office/drawing/2014/main" id="{74192149-B11E-8D17-4A85-0DB0C4A64DA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A72CDEF-B6AE-3B64-2F7B-36053A631FA9}"/>
              </a:ext>
            </a:extLst>
          </p:cNvPr>
          <p:cNvSpPr>
            <a:spLocks noGrp="1"/>
          </p:cNvSpPr>
          <p:nvPr>
            <p:ph type="sldNum" sz="quarter" idx="12"/>
          </p:nvPr>
        </p:nvSpPr>
        <p:spPr/>
        <p:txBody>
          <a:bodyPr/>
          <a:lstStyle/>
          <a:p>
            <a:fld id="{881C78F9-E83B-4717-BE1C-7A44F2629589}" type="slidenum">
              <a:rPr lang="en-GB" smtClean="0"/>
              <a:pPr/>
              <a:t>‹#›</a:t>
            </a:fld>
            <a:endParaRPr lang="en-GB"/>
          </a:p>
        </p:txBody>
      </p:sp>
    </p:spTree>
    <p:extLst>
      <p:ext uri="{BB962C8B-B14F-4D97-AF65-F5344CB8AC3E}">
        <p14:creationId xmlns:p14="http://schemas.microsoft.com/office/powerpoint/2010/main" val="13191331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21267-D548-F85C-DA67-5BCA6437BE6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FB83720-4AEE-DAD9-11B9-7E0006718F1A}"/>
              </a:ext>
            </a:extLst>
          </p:cNvPr>
          <p:cNvSpPr>
            <a:spLocks noGrp="1"/>
          </p:cNvSpPr>
          <p:nvPr>
            <p:ph type="dt" sz="half" idx="10"/>
          </p:nvPr>
        </p:nvSpPr>
        <p:spPr/>
        <p:txBody>
          <a:bodyPr/>
          <a:lstStyle/>
          <a:p>
            <a:fld id="{8337F5E2-CD2F-40D7-96A5-363ED078626C}" type="datetimeFigureOut">
              <a:rPr lang="en-GB" smtClean="0"/>
              <a:pPr/>
              <a:t>25/06/2024</a:t>
            </a:fld>
            <a:endParaRPr lang="en-GB"/>
          </a:p>
        </p:txBody>
      </p:sp>
      <p:sp>
        <p:nvSpPr>
          <p:cNvPr id="4" name="Footer Placeholder 3">
            <a:extLst>
              <a:ext uri="{FF2B5EF4-FFF2-40B4-BE49-F238E27FC236}">
                <a16:creationId xmlns:a16="http://schemas.microsoft.com/office/drawing/2014/main" id="{D71FA0C9-73A4-3F7B-17BD-570241EA8D4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A273401-E687-1013-C83A-0B539C5F4545}"/>
              </a:ext>
            </a:extLst>
          </p:cNvPr>
          <p:cNvSpPr>
            <a:spLocks noGrp="1"/>
          </p:cNvSpPr>
          <p:nvPr>
            <p:ph type="sldNum" sz="quarter" idx="12"/>
          </p:nvPr>
        </p:nvSpPr>
        <p:spPr/>
        <p:txBody>
          <a:bodyPr/>
          <a:lstStyle/>
          <a:p>
            <a:fld id="{881C78F9-E83B-4717-BE1C-7A44F2629589}" type="slidenum">
              <a:rPr lang="en-GB" smtClean="0"/>
              <a:pPr/>
              <a:t>‹#›</a:t>
            </a:fld>
            <a:endParaRPr lang="en-GB"/>
          </a:p>
        </p:txBody>
      </p:sp>
    </p:spTree>
    <p:extLst>
      <p:ext uri="{BB962C8B-B14F-4D97-AF65-F5344CB8AC3E}">
        <p14:creationId xmlns:p14="http://schemas.microsoft.com/office/powerpoint/2010/main" val="21417252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6E2212-1827-84FC-C6D0-5A20BB4859CE}"/>
              </a:ext>
            </a:extLst>
          </p:cNvPr>
          <p:cNvSpPr>
            <a:spLocks noGrp="1"/>
          </p:cNvSpPr>
          <p:nvPr>
            <p:ph type="dt" sz="half" idx="10"/>
          </p:nvPr>
        </p:nvSpPr>
        <p:spPr/>
        <p:txBody>
          <a:bodyPr/>
          <a:lstStyle/>
          <a:p>
            <a:fld id="{8337F5E2-CD2F-40D7-96A5-363ED078626C}" type="datetimeFigureOut">
              <a:rPr lang="en-GB" smtClean="0"/>
              <a:pPr/>
              <a:t>25/06/2024</a:t>
            </a:fld>
            <a:endParaRPr lang="en-GB"/>
          </a:p>
        </p:txBody>
      </p:sp>
      <p:sp>
        <p:nvSpPr>
          <p:cNvPr id="3" name="Footer Placeholder 2">
            <a:extLst>
              <a:ext uri="{FF2B5EF4-FFF2-40B4-BE49-F238E27FC236}">
                <a16:creationId xmlns:a16="http://schemas.microsoft.com/office/drawing/2014/main" id="{C01E5B2C-3820-A448-587F-307474146EA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D4789CD-DC3D-652A-4156-81F9C42281C1}"/>
              </a:ext>
            </a:extLst>
          </p:cNvPr>
          <p:cNvSpPr>
            <a:spLocks noGrp="1"/>
          </p:cNvSpPr>
          <p:nvPr>
            <p:ph type="sldNum" sz="quarter" idx="12"/>
          </p:nvPr>
        </p:nvSpPr>
        <p:spPr/>
        <p:txBody>
          <a:bodyPr/>
          <a:lstStyle/>
          <a:p>
            <a:fld id="{881C78F9-E83B-4717-BE1C-7A44F2629589}" type="slidenum">
              <a:rPr lang="en-GB" smtClean="0"/>
              <a:pPr/>
              <a:t>‹#›</a:t>
            </a:fld>
            <a:endParaRPr lang="en-GB"/>
          </a:p>
        </p:txBody>
      </p:sp>
    </p:spTree>
    <p:extLst>
      <p:ext uri="{BB962C8B-B14F-4D97-AF65-F5344CB8AC3E}">
        <p14:creationId xmlns:p14="http://schemas.microsoft.com/office/powerpoint/2010/main" val="33295979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040DB-6730-4FEF-9B88-E7D73B1AEA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2A64F02-9AB3-9206-903E-7C97A6997D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FD999A2-8E61-6F48-F705-272C580AA9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A6FF4E-3A19-BD55-1D6A-E7CEC23FC750}"/>
              </a:ext>
            </a:extLst>
          </p:cNvPr>
          <p:cNvSpPr>
            <a:spLocks noGrp="1"/>
          </p:cNvSpPr>
          <p:nvPr>
            <p:ph type="dt" sz="half" idx="10"/>
          </p:nvPr>
        </p:nvSpPr>
        <p:spPr/>
        <p:txBody>
          <a:bodyPr/>
          <a:lstStyle/>
          <a:p>
            <a:fld id="{8337F5E2-CD2F-40D7-96A5-363ED078626C}" type="datetimeFigureOut">
              <a:rPr lang="en-GB" smtClean="0"/>
              <a:pPr/>
              <a:t>25/06/2024</a:t>
            </a:fld>
            <a:endParaRPr lang="en-GB"/>
          </a:p>
        </p:txBody>
      </p:sp>
      <p:sp>
        <p:nvSpPr>
          <p:cNvPr id="6" name="Footer Placeholder 5">
            <a:extLst>
              <a:ext uri="{FF2B5EF4-FFF2-40B4-BE49-F238E27FC236}">
                <a16:creationId xmlns:a16="http://schemas.microsoft.com/office/drawing/2014/main" id="{951685EE-CB91-CED7-D8B9-38DA6E51E6E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8357F53-B71C-5A98-B278-79D34575874E}"/>
              </a:ext>
            </a:extLst>
          </p:cNvPr>
          <p:cNvSpPr>
            <a:spLocks noGrp="1"/>
          </p:cNvSpPr>
          <p:nvPr>
            <p:ph type="sldNum" sz="quarter" idx="12"/>
          </p:nvPr>
        </p:nvSpPr>
        <p:spPr/>
        <p:txBody>
          <a:bodyPr/>
          <a:lstStyle/>
          <a:p>
            <a:fld id="{881C78F9-E83B-4717-BE1C-7A44F2629589}" type="slidenum">
              <a:rPr lang="en-GB" smtClean="0"/>
              <a:pPr/>
              <a:t>‹#›</a:t>
            </a:fld>
            <a:endParaRPr lang="en-GB"/>
          </a:p>
        </p:txBody>
      </p:sp>
    </p:spTree>
    <p:extLst>
      <p:ext uri="{BB962C8B-B14F-4D97-AF65-F5344CB8AC3E}">
        <p14:creationId xmlns:p14="http://schemas.microsoft.com/office/powerpoint/2010/main" val="24625560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48D30-C046-0BAC-E8F9-8B010704B2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84E94F0-787B-87DC-29CC-5DC193C967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ECB93A4-5113-EE1C-0963-43FCF712B5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B26AA5-6B31-BF6B-CEF5-CC209B9769FD}"/>
              </a:ext>
            </a:extLst>
          </p:cNvPr>
          <p:cNvSpPr>
            <a:spLocks noGrp="1"/>
          </p:cNvSpPr>
          <p:nvPr>
            <p:ph type="dt" sz="half" idx="10"/>
          </p:nvPr>
        </p:nvSpPr>
        <p:spPr/>
        <p:txBody>
          <a:bodyPr/>
          <a:lstStyle/>
          <a:p>
            <a:fld id="{8337F5E2-CD2F-40D7-96A5-363ED078626C}" type="datetimeFigureOut">
              <a:rPr lang="en-GB" smtClean="0"/>
              <a:pPr/>
              <a:t>25/06/2024</a:t>
            </a:fld>
            <a:endParaRPr lang="en-GB"/>
          </a:p>
        </p:txBody>
      </p:sp>
      <p:sp>
        <p:nvSpPr>
          <p:cNvPr id="6" name="Footer Placeholder 5">
            <a:extLst>
              <a:ext uri="{FF2B5EF4-FFF2-40B4-BE49-F238E27FC236}">
                <a16:creationId xmlns:a16="http://schemas.microsoft.com/office/drawing/2014/main" id="{C8BCB9D5-EC84-4E4F-5E52-A8E6E4B6C86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333CEDE-11BC-AA5D-D46C-862B0113884F}"/>
              </a:ext>
            </a:extLst>
          </p:cNvPr>
          <p:cNvSpPr>
            <a:spLocks noGrp="1"/>
          </p:cNvSpPr>
          <p:nvPr>
            <p:ph type="sldNum" sz="quarter" idx="12"/>
          </p:nvPr>
        </p:nvSpPr>
        <p:spPr/>
        <p:txBody>
          <a:bodyPr/>
          <a:lstStyle/>
          <a:p>
            <a:fld id="{881C78F9-E83B-4717-BE1C-7A44F2629589}" type="slidenum">
              <a:rPr lang="en-GB" smtClean="0"/>
              <a:pPr/>
              <a:t>‹#›</a:t>
            </a:fld>
            <a:endParaRPr lang="en-GB"/>
          </a:p>
        </p:txBody>
      </p:sp>
    </p:spTree>
    <p:extLst>
      <p:ext uri="{BB962C8B-B14F-4D97-AF65-F5344CB8AC3E}">
        <p14:creationId xmlns:p14="http://schemas.microsoft.com/office/powerpoint/2010/main" val="35308352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5E353F-2EC6-0D84-F802-F279D5AE2D9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8F7EB65-2D54-0230-FAD2-CB4FCFDBCB4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EC06299-57BC-B154-8707-38EBD9F865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337F5E2-CD2F-40D7-96A5-363ED078626C}" type="datetimeFigureOut">
              <a:rPr lang="en-GB" smtClean="0"/>
              <a:pPr/>
              <a:t>25/06/2024</a:t>
            </a:fld>
            <a:endParaRPr lang="en-GB"/>
          </a:p>
        </p:txBody>
      </p:sp>
      <p:sp>
        <p:nvSpPr>
          <p:cNvPr id="5" name="Footer Placeholder 4">
            <a:extLst>
              <a:ext uri="{FF2B5EF4-FFF2-40B4-BE49-F238E27FC236}">
                <a16:creationId xmlns:a16="http://schemas.microsoft.com/office/drawing/2014/main" id="{2D50C1AB-EFF5-7DB9-E79A-361D542986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C60B7B70-A244-F3CB-F0C8-6F8C47FE57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81C78F9-E83B-4717-BE1C-7A44F2629589}" type="slidenum">
              <a:rPr lang="en-GB" smtClean="0"/>
              <a:pPr/>
              <a:t>‹#›</a:t>
            </a:fld>
            <a:endParaRPr lang="en-GB"/>
          </a:p>
        </p:txBody>
      </p:sp>
    </p:spTree>
    <p:extLst>
      <p:ext uri="{BB962C8B-B14F-4D97-AF65-F5344CB8AC3E}">
        <p14:creationId xmlns:p14="http://schemas.microsoft.com/office/powerpoint/2010/main" val="292410250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5.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gov.uk/government/publications/relationships-education-relationships-and-sex-education-rse-and-health-education" TargetMode="External"/><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hyperlink" Target="https://assets.publishing.service.gov.uk/media/63ee20a3d3bf7f62e5f76ba4/Summary_of_responsibilities_where_a_mental_health_issue_is_affecting_attendance.pdf" TargetMode="External"/><Relationship Id="rId5" Type="http://schemas.openxmlformats.org/officeDocument/2006/relationships/image" Target="../media/image3.png"/><Relationship Id="rId4" Type="http://schemas.openxmlformats.org/officeDocument/2006/relationships/hyperlink" Target="https://assets.publishing.service.gov.uk/media/63dcfbffd3bf7f070ffc1e8d/Support_for_pupils_where_a_mental_health_issue_is_affecting_attendance_effective_practice_examples.pdf" TargetMode="External"/><Relationship Id="rId9" Type="http://schemas.openxmlformats.org/officeDocument/2006/relationships/hyperlink" Target="https://www.gloucestershire.gov.uk/education-and-learning/educational-psychology-service-eps/information-for-schools-parents-and-professionals/guidance-to-support-children-and-young-people-experiencing-barriers-attending-school/" TargetMode="External"/></Relationships>
</file>

<file path=ppt/slides/_rels/slide2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hyperlink" Target="https://www.ghll.org.uk/mental-health/5-ways-to-wellbeing/" TargetMode="External"/><Relationship Id="rId7" Type="http://schemas.openxmlformats.org/officeDocument/2006/relationships/image" Target="../media/image20.png"/><Relationship Id="rId2" Type="http://schemas.openxmlformats.org/officeDocument/2006/relationships/hyperlink" Target="https://facts4life.org/" TargetMode="Externa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hyperlink" Target="https://www.ghll.org.uk/toolkit-wmhd.pdf" TargetMode="External"/><Relationship Id="rId9"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mentallyhealthyschools.org.uk/getting-started/how-to-start-a-conversation-with-children-and-young-people-about-mental-health/" TargetMode="Externa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hyperlink" Target="mailto:ghll@gloucestershire.gov.uk" TargetMode="External"/><Relationship Id="rId2" Type="http://schemas.openxmlformats.org/officeDocument/2006/relationships/hyperlink" Target="http://luminova.app/glos" TargetMode="Externa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8" Type="http://schemas.openxmlformats.org/officeDocument/2006/relationships/hyperlink" Target="https://www.ghll.org.uk/social-prescribing/" TargetMode="External"/><Relationship Id="rId3" Type="http://schemas.openxmlformats.org/officeDocument/2006/relationships/image" Target="../media/image2.png"/><Relationship Id="rId7"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hyperlink" Target="https://www.onyourmindglos.nhs.uk/" TargetMode="External"/><Relationship Id="rId4" Type="http://schemas.openxmlformats.org/officeDocument/2006/relationships/hyperlink" Target="http://www.onyourmindglos.nhs.uk/"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hyperlink" Target="https://beingmankind.org/education/educational-programme/" TargetMode="External"/><Relationship Id="rId2" Type="http://schemas.openxmlformats.org/officeDocument/2006/relationships/hyperlink" Target="https://www.youngminds.org.uk/professional/find-a-course/" TargetMode="External"/><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www.ghll.org.uk/training-programme/training-calendar/" TargetMode="External"/><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4.xml"/><Relationship Id="rId6" Type="http://schemas.openxmlformats.org/officeDocument/2006/relationships/image" Target="../media/image1.png"/><Relationship Id="rId5" Type="http://schemas.openxmlformats.org/officeDocument/2006/relationships/hyperlink" Target="https://www.annafreud.org/resources/schools-and-colleges/addressing-emotionally-based-school-avoidance/" TargetMode="External"/><Relationship Id="rId4" Type="http://schemas.openxmlformats.org/officeDocument/2006/relationships/hyperlink" Target="https://www.mentallyhealthyschools.org.uk/media/ivtirzo0/guide-to-targeted-support.pdf"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onedrive.live.com/?cid=5431FD1D45A110CA&amp;id=5431FD1D45A110CA%2113156&amp;parId=5431FD1D45A110CA%2113155&amp;o=OneUp" TargetMode="Externa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 Id="rId5" Type="http://schemas.openxmlformats.org/officeDocument/2006/relationships/image" Target="../media/image3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gov.uk/guidance/mental-health-and-wellbeing-support-in-schools-and-colleges" TargetMode="External"/><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61FE0-5909-4E47-A300-7D0B5FF3A75C}"/>
              </a:ext>
            </a:extLst>
          </p:cNvPr>
          <p:cNvSpPr>
            <a:spLocks noGrp="1"/>
          </p:cNvSpPr>
          <p:nvPr>
            <p:ph type="ctrTitle"/>
          </p:nvPr>
        </p:nvSpPr>
        <p:spPr/>
        <p:txBody>
          <a:bodyPr>
            <a:normAutofit fontScale="90000"/>
          </a:bodyPr>
          <a:lstStyle/>
          <a:p>
            <a:r>
              <a:rPr lang="en-GB" dirty="0">
                <a:latin typeface="Century Gothic" panose="020B0502020202020204" pitchFamily="34" charset="0"/>
              </a:rPr>
              <a:t>Supporting Pupil’s Mental Health and Wellbeing </a:t>
            </a:r>
          </a:p>
        </p:txBody>
      </p:sp>
      <p:sp>
        <p:nvSpPr>
          <p:cNvPr id="3" name="Subtitle 2">
            <a:extLst>
              <a:ext uri="{FF2B5EF4-FFF2-40B4-BE49-F238E27FC236}">
                <a16:creationId xmlns:a16="http://schemas.microsoft.com/office/drawing/2014/main" id="{D2B4FEAC-4BE5-44ED-BBFC-856AAE56444F}"/>
              </a:ext>
            </a:extLst>
          </p:cNvPr>
          <p:cNvSpPr>
            <a:spLocks noGrp="1"/>
          </p:cNvSpPr>
          <p:nvPr>
            <p:ph type="subTitle" idx="1"/>
          </p:nvPr>
        </p:nvSpPr>
        <p:spPr>
          <a:xfrm>
            <a:off x="914400" y="3611607"/>
            <a:ext cx="10363200" cy="1527552"/>
          </a:xfrm>
        </p:spPr>
        <p:txBody>
          <a:bodyPr>
            <a:normAutofit fontScale="92500" lnSpcReduction="10000"/>
          </a:bodyPr>
          <a:lstStyle/>
          <a:p>
            <a:r>
              <a:rPr lang="en-GB" dirty="0">
                <a:latin typeface="Century Gothic" panose="020B0502020202020204" pitchFamily="34" charset="0"/>
              </a:rPr>
              <a:t>Developing a whole school approach</a:t>
            </a:r>
          </a:p>
          <a:p>
            <a:endParaRPr lang="en-GB" dirty="0"/>
          </a:p>
          <a:p>
            <a:r>
              <a:rPr lang="en-GB" sz="1800" dirty="0">
                <a:latin typeface="Century Gothic" panose="020B0502020202020204" pitchFamily="34" charset="0"/>
              </a:rPr>
              <a:t>Santina Iannone – GHLL Lead Teacher</a:t>
            </a:r>
          </a:p>
          <a:p>
            <a:r>
              <a:rPr lang="en-GB" sz="1800" dirty="0">
                <a:latin typeface="Century Gothic" panose="020B0502020202020204" pitchFamily="34" charset="0"/>
              </a:rPr>
              <a:t>Kate Barnes – GHLL Lead Teacher  </a:t>
            </a:r>
            <a:r>
              <a:rPr lang="en-GB" dirty="0"/>
              <a:t>  </a:t>
            </a:r>
          </a:p>
        </p:txBody>
      </p:sp>
      <p:pic>
        <p:nvPicPr>
          <p:cNvPr id="4" name="Picture 3">
            <a:extLst>
              <a:ext uri="{FF2B5EF4-FFF2-40B4-BE49-F238E27FC236}">
                <a16:creationId xmlns:a16="http://schemas.microsoft.com/office/drawing/2014/main" id="{28DD9032-747E-48F1-8A14-165CBD9E2269}"/>
              </a:ext>
            </a:extLst>
          </p:cNvPr>
          <p:cNvPicPr>
            <a:picLocks noChangeAspect="1"/>
          </p:cNvPicPr>
          <p:nvPr/>
        </p:nvPicPr>
        <p:blipFill>
          <a:blip r:embed="rId2"/>
          <a:stretch>
            <a:fillRect/>
          </a:stretch>
        </p:blipFill>
        <p:spPr>
          <a:xfrm>
            <a:off x="256801" y="5616841"/>
            <a:ext cx="1816765" cy="1018120"/>
          </a:xfrm>
          <a:prstGeom prst="rect">
            <a:avLst/>
          </a:prstGeom>
        </p:spPr>
      </p:pic>
    </p:spTree>
    <p:extLst>
      <p:ext uri="{BB962C8B-B14F-4D97-AF65-F5344CB8AC3E}">
        <p14:creationId xmlns:p14="http://schemas.microsoft.com/office/powerpoint/2010/main" val="37435545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21908B0-DA0D-5D80-EE21-EE50D4E15AEE}"/>
              </a:ext>
            </a:extLst>
          </p:cNvPr>
          <p:cNvSpPr>
            <a:spLocks noGrp="1"/>
          </p:cNvSpPr>
          <p:nvPr>
            <p:ph type="title"/>
          </p:nvPr>
        </p:nvSpPr>
        <p:spPr/>
        <p:txBody>
          <a:bodyPr>
            <a:normAutofit/>
          </a:bodyPr>
          <a:lstStyle/>
          <a:p>
            <a:r>
              <a:rPr lang="en-GB" sz="3200" i="1" u="sng" dirty="0"/>
              <a:t>GHLL: Awards</a:t>
            </a:r>
            <a:br>
              <a:rPr lang="en-GB" sz="3200" dirty="0"/>
            </a:br>
            <a:r>
              <a:rPr lang="en-GB" sz="3200" dirty="0"/>
              <a:t>Healthy school &amp; Mental Health champion award </a:t>
            </a:r>
          </a:p>
        </p:txBody>
      </p:sp>
      <p:sp>
        <p:nvSpPr>
          <p:cNvPr id="2" name="Content Placeholder 1">
            <a:extLst>
              <a:ext uri="{FF2B5EF4-FFF2-40B4-BE49-F238E27FC236}">
                <a16:creationId xmlns:a16="http://schemas.microsoft.com/office/drawing/2014/main" id="{DE78FCC2-ACFA-4DA9-9D5C-3E6A27964E4A}"/>
              </a:ext>
            </a:extLst>
          </p:cNvPr>
          <p:cNvSpPr>
            <a:spLocks noGrp="1"/>
          </p:cNvSpPr>
          <p:nvPr>
            <p:ph sz="half" idx="2"/>
          </p:nvPr>
        </p:nvSpPr>
        <p:spPr>
          <a:xfrm>
            <a:off x="609600" y="1444295"/>
            <a:ext cx="5583768" cy="3941763"/>
          </a:xfrm>
        </p:spPr>
        <p:txBody>
          <a:bodyPr>
            <a:normAutofit fontScale="92500"/>
          </a:bodyPr>
          <a:lstStyle/>
          <a:p>
            <a:r>
              <a:rPr lang="en-US" sz="2200" dirty="0"/>
              <a:t>It has been designed by teachers for teachers in all educational settings to collate, showcase and celebrate their policy and practice in relation to health and well-being</a:t>
            </a:r>
            <a:endParaRPr lang="en-US" sz="1800" dirty="0"/>
          </a:p>
          <a:p>
            <a:endParaRPr lang="en-GB" dirty="0"/>
          </a:p>
        </p:txBody>
      </p:sp>
      <p:sp>
        <p:nvSpPr>
          <p:cNvPr id="6" name="Content Placeholder 5">
            <a:extLst>
              <a:ext uri="{FF2B5EF4-FFF2-40B4-BE49-F238E27FC236}">
                <a16:creationId xmlns:a16="http://schemas.microsoft.com/office/drawing/2014/main" id="{2479266C-DF06-43CD-7F8A-5030A4649D0B}"/>
              </a:ext>
            </a:extLst>
          </p:cNvPr>
          <p:cNvSpPr>
            <a:spLocks noGrp="1"/>
          </p:cNvSpPr>
          <p:nvPr>
            <p:ph sz="quarter" idx="4"/>
          </p:nvPr>
        </p:nvSpPr>
        <p:spPr/>
        <p:txBody>
          <a:bodyPr>
            <a:normAutofit fontScale="92500"/>
          </a:bodyPr>
          <a:lstStyle/>
          <a:p>
            <a:pPr algn="l"/>
            <a:r>
              <a:rPr lang="en-US" sz="2400" dirty="0"/>
              <a:t>The Mental Health Champions Award has been created to acknowledge the high-quality provision that some schools make to support the mental health and wellbeing of their school community. </a:t>
            </a:r>
          </a:p>
          <a:p>
            <a:pPr algn="l"/>
            <a:r>
              <a:rPr lang="en-US" sz="2400" dirty="0"/>
              <a:t>This award gives schools the opportunity to showcase good practice and to help them identify areas in their provision that would benefit from further development</a:t>
            </a:r>
            <a:endParaRPr lang="en-GB" dirty="0"/>
          </a:p>
        </p:txBody>
      </p:sp>
      <p:pic>
        <p:nvPicPr>
          <p:cNvPr id="1026" name="Picture 2" descr="Mental Health Champions Award">
            <a:extLst>
              <a:ext uri="{FF2B5EF4-FFF2-40B4-BE49-F238E27FC236}">
                <a16:creationId xmlns:a16="http://schemas.microsoft.com/office/drawing/2014/main" id="{71339C50-4C3C-35B5-20A7-7A7E9AB29D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053" y="5216855"/>
            <a:ext cx="803118" cy="132166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6A63F0AD-698B-7B83-D860-72F282E61B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8641" y="3039339"/>
            <a:ext cx="2276764" cy="199505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D1CC8EF9-7062-4737-05BB-694A4BB61ECF}"/>
              </a:ext>
            </a:extLst>
          </p:cNvPr>
          <p:cNvPicPr>
            <a:picLocks noChangeAspect="1"/>
          </p:cNvPicPr>
          <p:nvPr/>
        </p:nvPicPr>
        <p:blipFill>
          <a:blip r:embed="rId4"/>
          <a:stretch>
            <a:fillRect/>
          </a:stretch>
        </p:blipFill>
        <p:spPr>
          <a:xfrm>
            <a:off x="10261241" y="297256"/>
            <a:ext cx="1324335" cy="742161"/>
          </a:xfrm>
          <a:prstGeom prst="rect">
            <a:avLst/>
          </a:prstGeom>
        </p:spPr>
      </p:pic>
    </p:spTree>
    <p:extLst>
      <p:ext uri="{BB962C8B-B14F-4D97-AF65-F5344CB8AC3E}">
        <p14:creationId xmlns:p14="http://schemas.microsoft.com/office/powerpoint/2010/main" val="5721761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00C8A-6E1E-4F77-B33A-9CAB0B47B8FC}"/>
              </a:ext>
            </a:extLst>
          </p:cNvPr>
          <p:cNvSpPr>
            <a:spLocks noGrp="1"/>
          </p:cNvSpPr>
          <p:nvPr>
            <p:ph type="ctrTitle"/>
          </p:nvPr>
        </p:nvSpPr>
        <p:spPr/>
        <p:txBody>
          <a:bodyPr/>
          <a:lstStyle/>
          <a:p>
            <a:r>
              <a:rPr lang="en-GB" dirty="0">
                <a:latin typeface="Century Gothic" panose="020B0502020202020204" pitchFamily="34" charset="0"/>
              </a:rPr>
              <a:t>RSHE Curriculum </a:t>
            </a:r>
          </a:p>
        </p:txBody>
      </p:sp>
      <p:sp>
        <p:nvSpPr>
          <p:cNvPr id="3" name="Subtitle 2">
            <a:extLst>
              <a:ext uri="{FF2B5EF4-FFF2-40B4-BE49-F238E27FC236}">
                <a16:creationId xmlns:a16="http://schemas.microsoft.com/office/drawing/2014/main" id="{BB10510E-B08B-4A54-B5AC-3EF289E4F489}"/>
              </a:ext>
            </a:extLst>
          </p:cNvPr>
          <p:cNvSpPr>
            <a:spLocks noGrp="1"/>
          </p:cNvSpPr>
          <p:nvPr>
            <p:ph type="subTitle" idx="1"/>
          </p:nvPr>
        </p:nvSpPr>
        <p:spPr>
          <a:xfrm>
            <a:off x="995423" y="3611607"/>
            <a:ext cx="10625559" cy="1199704"/>
          </a:xfrm>
        </p:spPr>
        <p:txBody>
          <a:bodyPr/>
          <a:lstStyle/>
          <a:p>
            <a:r>
              <a:rPr lang="en-GB" dirty="0">
                <a:latin typeface="Century Gothic" panose="020B0502020202020204" pitchFamily="34" charset="0"/>
              </a:rPr>
              <a:t>Developing a robust Relationships, Sex and Heath Education Curriculum </a:t>
            </a:r>
          </a:p>
        </p:txBody>
      </p:sp>
      <p:pic>
        <p:nvPicPr>
          <p:cNvPr id="4" name="Picture 3">
            <a:extLst>
              <a:ext uri="{FF2B5EF4-FFF2-40B4-BE49-F238E27FC236}">
                <a16:creationId xmlns:a16="http://schemas.microsoft.com/office/drawing/2014/main" id="{0C8B8A7E-8E55-43FD-6611-5761660AFCB3}"/>
              </a:ext>
            </a:extLst>
          </p:cNvPr>
          <p:cNvPicPr>
            <a:picLocks noChangeAspect="1"/>
          </p:cNvPicPr>
          <p:nvPr/>
        </p:nvPicPr>
        <p:blipFill>
          <a:blip r:embed="rId2"/>
          <a:stretch>
            <a:fillRect/>
          </a:stretch>
        </p:blipFill>
        <p:spPr>
          <a:xfrm>
            <a:off x="256801" y="5616841"/>
            <a:ext cx="1816765" cy="1018120"/>
          </a:xfrm>
          <a:prstGeom prst="rect">
            <a:avLst/>
          </a:prstGeom>
        </p:spPr>
      </p:pic>
    </p:spTree>
    <p:extLst>
      <p:ext uri="{BB962C8B-B14F-4D97-AF65-F5344CB8AC3E}">
        <p14:creationId xmlns:p14="http://schemas.microsoft.com/office/powerpoint/2010/main" val="34146064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1F6BD-62C2-D6E7-FAB3-1760C288101C}"/>
              </a:ext>
            </a:extLst>
          </p:cNvPr>
          <p:cNvSpPr>
            <a:spLocks noGrp="1"/>
          </p:cNvSpPr>
          <p:nvPr>
            <p:ph type="title"/>
          </p:nvPr>
        </p:nvSpPr>
        <p:spPr>
          <a:xfrm>
            <a:off x="190500" y="181156"/>
            <a:ext cx="10515600" cy="1325563"/>
          </a:xfrm>
        </p:spPr>
        <p:txBody>
          <a:bodyPr>
            <a:normAutofit/>
          </a:bodyPr>
          <a:lstStyle/>
          <a:p>
            <a:r>
              <a:rPr lang="en-GB" b="1" u="sng"/>
              <a:t>We are not here to diagnosis Mental Health disorders </a:t>
            </a:r>
          </a:p>
        </p:txBody>
      </p:sp>
      <p:sp>
        <p:nvSpPr>
          <p:cNvPr id="3" name="Content Placeholder 2">
            <a:extLst>
              <a:ext uri="{FF2B5EF4-FFF2-40B4-BE49-F238E27FC236}">
                <a16:creationId xmlns:a16="http://schemas.microsoft.com/office/drawing/2014/main" id="{FDC1083C-6EB5-6AD6-B62B-52D83197AE71}"/>
              </a:ext>
            </a:extLst>
          </p:cNvPr>
          <p:cNvSpPr>
            <a:spLocks noGrp="1"/>
          </p:cNvSpPr>
          <p:nvPr>
            <p:ph idx="1"/>
          </p:nvPr>
        </p:nvSpPr>
        <p:spPr>
          <a:xfrm>
            <a:off x="190500" y="2190126"/>
            <a:ext cx="10515600" cy="4351338"/>
          </a:xfrm>
        </p:spPr>
        <p:txBody>
          <a:bodyPr>
            <a:normAutofit lnSpcReduction="10000"/>
          </a:bodyPr>
          <a:lstStyle/>
          <a:p>
            <a:r>
              <a:rPr lang="en-GB"/>
              <a:t>PSHE education equips pupils to adopt healthy behaviours and strategies, and to seek appropriate and timely support when they or a friend need it, </a:t>
            </a:r>
            <a:r>
              <a:rPr lang="en-GB" b="1" u="sng">
                <a:highlight>
                  <a:srgbClr val="FF00FF"/>
                </a:highlight>
              </a:rPr>
              <a:t>rather than explicitly teaching about mental ill-health.</a:t>
            </a:r>
          </a:p>
          <a:p>
            <a:endParaRPr lang="en-GB"/>
          </a:p>
          <a:p>
            <a:r>
              <a:rPr lang="en-GB" b="1" u="sng"/>
              <a:t>Protective factors </a:t>
            </a:r>
            <a:r>
              <a:rPr lang="en-GB"/>
              <a:t>(including good communication, problem-solving, healthy coping skills, resilience and the ability to name, describe and understand a range of emotions) </a:t>
            </a:r>
            <a:r>
              <a:rPr lang="en-GB">
                <a:highlight>
                  <a:srgbClr val="FF00FF"/>
                </a:highlight>
              </a:rPr>
              <a:t>can reduce the risk of pupils turning to unhealthy coping mechanisms. </a:t>
            </a:r>
            <a:r>
              <a:rPr lang="en-GB"/>
              <a:t>These protective factors can also be developed from an early age, laying the foundations for more specific learning later on</a:t>
            </a:r>
          </a:p>
        </p:txBody>
      </p:sp>
      <p:pic>
        <p:nvPicPr>
          <p:cNvPr id="4" name="Picture 3" descr="Mental Health : Gloucestershire Healthy Living and Learning">
            <a:extLst>
              <a:ext uri="{FF2B5EF4-FFF2-40B4-BE49-F238E27FC236}">
                <a16:creationId xmlns:a16="http://schemas.microsoft.com/office/drawing/2014/main" id="{ED903DAA-8484-BB0F-88A1-5CBCE857F6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46894" y="229303"/>
            <a:ext cx="1635556" cy="122927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Exclamation mark - Wikipedia">
            <a:extLst>
              <a:ext uri="{FF2B5EF4-FFF2-40B4-BE49-F238E27FC236}">
                <a16:creationId xmlns:a16="http://schemas.microsoft.com/office/drawing/2014/main" id="{F843A3CB-C3E0-8F51-87AD-2E4AABDA33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0323" y="2190126"/>
            <a:ext cx="4391025" cy="3852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3088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054"/>
                                        </p:tgtEl>
                                        <p:attrNameLst>
                                          <p:attrName>ppt_x</p:attrName>
                                        </p:attrNameLst>
                                      </p:cBhvr>
                                      <p:tavLst>
                                        <p:tav tm="0">
                                          <p:val>
                                            <p:strVal val="ppt_x"/>
                                          </p:val>
                                        </p:tav>
                                        <p:tav tm="100000">
                                          <p:val>
                                            <p:strVal val="ppt_x"/>
                                          </p:val>
                                        </p:tav>
                                      </p:tavLst>
                                    </p:anim>
                                    <p:anim calcmode="lin" valueType="num">
                                      <p:cBhvr additive="base">
                                        <p:cTn id="7" dur="500"/>
                                        <p:tgtEl>
                                          <p:spTgt spid="2054"/>
                                        </p:tgtEl>
                                        <p:attrNameLst>
                                          <p:attrName>ppt_y</p:attrName>
                                        </p:attrNameLst>
                                      </p:cBhvr>
                                      <p:tavLst>
                                        <p:tav tm="0">
                                          <p:val>
                                            <p:strVal val="ppt_y"/>
                                          </p:val>
                                        </p:tav>
                                        <p:tav tm="100000">
                                          <p:val>
                                            <p:strVal val="1+ppt_h/2"/>
                                          </p:val>
                                        </p:tav>
                                      </p:tavLst>
                                    </p:anim>
                                    <p:set>
                                      <p:cBhvr>
                                        <p:cTn id="8" dur="1" fill="hold">
                                          <p:stCondLst>
                                            <p:cond delay="499"/>
                                          </p:stCondLst>
                                        </p:cTn>
                                        <p:tgtEl>
                                          <p:spTgt spid="20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2B81C0-82A0-F63E-9098-BFC45EA62212}"/>
              </a:ext>
            </a:extLst>
          </p:cNvPr>
          <p:cNvSpPr>
            <a:spLocks noGrp="1"/>
          </p:cNvSpPr>
          <p:nvPr>
            <p:ph type="title"/>
          </p:nvPr>
        </p:nvSpPr>
        <p:spPr>
          <a:xfrm>
            <a:off x="838200" y="79376"/>
            <a:ext cx="10515600" cy="559666"/>
          </a:xfrm>
        </p:spPr>
        <p:txBody>
          <a:bodyPr>
            <a:normAutofit fontScale="90000"/>
          </a:bodyPr>
          <a:lstStyle/>
          <a:p>
            <a:r>
              <a:rPr lang="en-GB" u="sng" dirty="0"/>
              <a:t>Identification of issues </a:t>
            </a:r>
          </a:p>
        </p:txBody>
      </p:sp>
      <p:sp>
        <p:nvSpPr>
          <p:cNvPr id="2" name="Content Placeholder 1">
            <a:extLst>
              <a:ext uri="{FF2B5EF4-FFF2-40B4-BE49-F238E27FC236}">
                <a16:creationId xmlns:a16="http://schemas.microsoft.com/office/drawing/2014/main" id="{A8698EEC-CE6D-5692-9412-17EA977B5802}"/>
              </a:ext>
            </a:extLst>
          </p:cNvPr>
          <p:cNvSpPr>
            <a:spLocks noGrp="1"/>
          </p:cNvSpPr>
          <p:nvPr>
            <p:ph idx="1"/>
          </p:nvPr>
        </p:nvSpPr>
        <p:spPr/>
        <p:txBody>
          <a:bodyPr>
            <a:normAutofit fontScale="92500" lnSpcReduction="20000"/>
          </a:bodyPr>
          <a:lstStyle/>
          <a:p>
            <a:pPr marL="0" indent="0" algn="l">
              <a:buNone/>
            </a:pPr>
            <a:r>
              <a:rPr lang="en-GB" b="1" u="sng" dirty="0"/>
              <a:t>Data</a:t>
            </a:r>
          </a:p>
          <a:p>
            <a:pPr marL="0" indent="0" algn="l">
              <a:buNone/>
            </a:pPr>
            <a:r>
              <a:rPr lang="en-GB" dirty="0"/>
              <a:t>1. Transition: </a:t>
            </a:r>
            <a:r>
              <a:rPr lang="en-GB" sz="1800" b="0" i="0" u="none" strike="noStrike" baseline="0" dirty="0">
                <a:latin typeface="Swiss721BT-Light"/>
              </a:rPr>
              <a:t>Research has shown </a:t>
            </a:r>
            <a:r>
              <a:rPr lang="en-US" sz="1800" b="0" i="0" u="none" strike="noStrike" baseline="0" dirty="0">
                <a:latin typeface="Swiss721BT-Light"/>
              </a:rPr>
              <a:t>that peaks in the number of pupils with EBSA correspond with transition in educational </a:t>
            </a:r>
            <a:r>
              <a:rPr lang="en-GB" sz="1800" b="0" i="0" u="none" strike="noStrike" baseline="0" dirty="0">
                <a:latin typeface="Swiss721BT-Light"/>
              </a:rPr>
              <a:t>phases.</a:t>
            </a:r>
            <a:endParaRPr lang="en-GB" dirty="0"/>
          </a:p>
          <a:p>
            <a:pPr marL="0" indent="0">
              <a:buNone/>
            </a:pPr>
            <a:r>
              <a:rPr lang="en-GB" dirty="0"/>
              <a:t>2. Patterns of attendance/subject/daily/weekly/seasonally</a:t>
            </a:r>
          </a:p>
          <a:p>
            <a:pPr marL="0" indent="0">
              <a:buNone/>
            </a:pPr>
            <a:endParaRPr lang="en-GB" dirty="0"/>
          </a:p>
          <a:p>
            <a:pPr marL="0" indent="0">
              <a:buNone/>
            </a:pPr>
            <a:r>
              <a:rPr lang="en-GB" b="1" u="sng" dirty="0"/>
              <a:t>Co-production</a:t>
            </a:r>
          </a:p>
          <a:p>
            <a:r>
              <a:rPr lang="en-GB" dirty="0"/>
              <a:t>Ask what they don’t like about school. Connect, listen acknowledge. Don’t blame, accuse make them wrong.</a:t>
            </a:r>
          </a:p>
          <a:p>
            <a:r>
              <a:rPr lang="en-GB" dirty="0"/>
              <a:t>School council: </a:t>
            </a:r>
            <a:r>
              <a:rPr lang="en-GB" sz="2800" dirty="0"/>
              <a:t>Pupil voice opportunities – School council, suggestion boxes, worship, circle time. </a:t>
            </a:r>
            <a:endParaRPr lang="en-GB" dirty="0"/>
          </a:p>
          <a:p>
            <a:r>
              <a:rPr lang="en-GB" dirty="0"/>
              <a:t>Involve Parents and Carers </a:t>
            </a:r>
          </a:p>
          <a:p>
            <a:pPr marL="109728" indent="0">
              <a:buNone/>
            </a:pPr>
            <a:endParaRPr lang="en-GB" dirty="0"/>
          </a:p>
        </p:txBody>
      </p:sp>
      <p:sp>
        <p:nvSpPr>
          <p:cNvPr id="5" name="TextBox 4">
            <a:extLst>
              <a:ext uri="{FF2B5EF4-FFF2-40B4-BE49-F238E27FC236}">
                <a16:creationId xmlns:a16="http://schemas.microsoft.com/office/drawing/2014/main" id="{0F898A9C-CEE6-23AE-74F8-EE47D3A8432A}"/>
              </a:ext>
            </a:extLst>
          </p:cNvPr>
          <p:cNvSpPr txBox="1"/>
          <p:nvPr/>
        </p:nvSpPr>
        <p:spPr>
          <a:xfrm>
            <a:off x="907906" y="625296"/>
            <a:ext cx="9851880" cy="646331"/>
          </a:xfrm>
          <a:prstGeom prst="rect">
            <a:avLst/>
          </a:prstGeom>
          <a:noFill/>
        </p:spPr>
        <p:txBody>
          <a:bodyPr wrap="square">
            <a:spAutoFit/>
          </a:bodyPr>
          <a:lstStyle/>
          <a:p>
            <a:pPr algn="l"/>
            <a:r>
              <a:rPr lang="en-US" sz="1800" b="1" i="0" u="none" strike="noStrike" baseline="0" dirty="0">
                <a:latin typeface="Swiss721BT-Bold"/>
              </a:rPr>
              <a:t>Early identification &amp; intervention: </a:t>
            </a:r>
            <a:r>
              <a:rPr lang="en-US" sz="1800" b="0" i="0" u="none" strike="noStrike" baseline="0" dirty="0">
                <a:latin typeface="Swiss721BT-Light"/>
              </a:rPr>
              <a:t>The onset of EBSA behaviours is often perceived to</a:t>
            </a:r>
          </a:p>
          <a:p>
            <a:pPr algn="l"/>
            <a:r>
              <a:rPr lang="en-US" sz="1800" b="0" i="0" u="none" strike="noStrike" baseline="0" dirty="0">
                <a:latin typeface="Swiss721BT-Light"/>
              </a:rPr>
              <a:t>be </a:t>
            </a:r>
            <a:r>
              <a:rPr lang="en-US" sz="1800" b="1" i="0" u="none" strike="noStrike" baseline="0" dirty="0">
                <a:latin typeface="Swiss721BT-Bold"/>
              </a:rPr>
              <a:t>gradual</a:t>
            </a:r>
            <a:r>
              <a:rPr lang="en-US" sz="1800" b="0" i="0" u="none" strike="noStrike" baseline="0" dirty="0">
                <a:latin typeface="Swiss721BT-Light"/>
              </a:rPr>
              <a:t>. Therefore, </a:t>
            </a:r>
            <a:r>
              <a:rPr lang="en-US" sz="1800" b="1" i="0" u="none" strike="noStrike" baseline="0" dirty="0">
                <a:latin typeface="Swiss721BT-Bold"/>
              </a:rPr>
              <a:t>early identification &amp; intervention </a:t>
            </a:r>
            <a:r>
              <a:rPr lang="en-US" sz="1800" b="0" i="0" u="none" strike="noStrike" baseline="0" dirty="0">
                <a:latin typeface="Swiss721BT-Light"/>
              </a:rPr>
              <a:t>is essential.</a:t>
            </a:r>
            <a:endParaRPr lang="en-GB" dirty="0"/>
          </a:p>
        </p:txBody>
      </p:sp>
      <p:pic>
        <p:nvPicPr>
          <p:cNvPr id="4" name="Picture 3">
            <a:extLst>
              <a:ext uri="{FF2B5EF4-FFF2-40B4-BE49-F238E27FC236}">
                <a16:creationId xmlns:a16="http://schemas.microsoft.com/office/drawing/2014/main" id="{171CA25B-19DD-B817-5C52-A8062E83A7A3}"/>
              </a:ext>
            </a:extLst>
          </p:cNvPr>
          <p:cNvPicPr>
            <a:picLocks noChangeAspect="1"/>
          </p:cNvPicPr>
          <p:nvPr/>
        </p:nvPicPr>
        <p:blipFill>
          <a:blip r:embed="rId2"/>
          <a:stretch>
            <a:fillRect/>
          </a:stretch>
        </p:blipFill>
        <p:spPr>
          <a:xfrm>
            <a:off x="256801" y="6020899"/>
            <a:ext cx="1095749" cy="614061"/>
          </a:xfrm>
          <a:prstGeom prst="rect">
            <a:avLst/>
          </a:prstGeom>
        </p:spPr>
      </p:pic>
    </p:spTree>
    <p:extLst>
      <p:ext uri="{BB962C8B-B14F-4D97-AF65-F5344CB8AC3E}">
        <p14:creationId xmlns:p14="http://schemas.microsoft.com/office/powerpoint/2010/main" val="34349135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DC235E-9DF0-EE2B-DE82-4EFB7DC4C1EC}"/>
              </a:ext>
            </a:extLst>
          </p:cNvPr>
          <p:cNvSpPr>
            <a:spLocks noGrp="1"/>
          </p:cNvSpPr>
          <p:nvPr>
            <p:ph type="title"/>
          </p:nvPr>
        </p:nvSpPr>
        <p:spPr>
          <a:xfrm>
            <a:off x="609600" y="274637"/>
            <a:ext cx="10972800" cy="1206691"/>
          </a:xfrm>
        </p:spPr>
        <p:txBody>
          <a:bodyPr>
            <a:normAutofit/>
          </a:bodyPr>
          <a:lstStyle/>
          <a:p>
            <a:r>
              <a:rPr lang="en-GB" dirty="0"/>
              <a:t>‘</a:t>
            </a:r>
            <a:r>
              <a:rPr lang="en-GB" sz="4400" dirty="0"/>
              <a:t>Emotionally based school avoidance’ (EBSA</a:t>
            </a:r>
            <a:r>
              <a:rPr lang="en-GB" dirty="0"/>
              <a:t>)</a:t>
            </a:r>
          </a:p>
        </p:txBody>
      </p:sp>
      <p:sp>
        <p:nvSpPr>
          <p:cNvPr id="2" name="Content Placeholder 1">
            <a:extLst>
              <a:ext uri="{FF2B5EF4-FFF2-40B4-BE49-F238E27FC236}">
                <a16:creationId xmlns:a16="http://schemas.microsoft.com/office/drawing/2014/main" id="{BBEC38D9-B344-3DDC-6662-24AB74BBF991}"/>
              </a:ext>
            </a:extLst>
          </p:cNvPr>
          <p:cNvSpPr>
            <a:spLocks noGrp="1"/>
          </p:cNvSpPr>
          <p:nvPr>
            <p:ph idx="1"/>
          </p:nvPr>
        </p:nvSpPr>
        <p:spPr>
          <a:xfrm>
            <a:off x="609600" y="1481329"/>
            <a:ext cx="10972800" cy="5102033"/>
          </a:xfrm>
        </p:spPr>
        <p:txBody>
          <a:bodyPr>
            <a:normAutofit/>
          </a:bodyPr>
          <a:lstStyle/>
          <a:p>
            <a:pPr algn="l"/>
            <a:r>
              <a:rPr lang="en-GB" sz="3200" b="1" i="0" u="none" strike="noStrike" baseline="0" dirty="0">
                <a:solidFill>
                  <a:srgbClr val="000000"/>
                </a:solidFill>
                <a:latin typeface="Lucida Sans Unicode" panose="020B0602030504020204" pitchFamily="34" charset="0"/>
                <a:cs typeface="Lucida Sans Unicode" panose="020B0602030504020204" pitchFamily="34" charset="0"/>
              </a:rPr>
              <a:t>Students with caring responsibilities</a:t>
            </a:r>
          </a:p>
          <a:p>
            <a:pPr algn="l"/>
            <a:r>
              <a:rPr lang="en-GB" sz="2000" b="0" i="0" u="none" strike="noStrike" baseline="0" dirty="0">
                <a:solidFill>
                  <a:srgbClr val="000000"/>
                </a:solidFill>
                <a:latin typeface="DINPro-Medium"/>
              </a:rPr>
              <a:t>According to </a:t>
            </a:r>
            <a:r>
              <a:rPr lang="en-GB" sz="2000" b="0" i="0" u="none" strike="noStrike" baseline="0" dirty="0">
                <a:solidFill>
                  <a:srgbClr val="EC612B"/>
                </a:solidFill>
                <a:latin typeface="DINPro-Medium"/>
              </a:rPr>
              <a:t>Action for Children </a:t>
            </a:r>
            <a:r>
              <a:rPr lang="en-GB" sz="2000" b="0" i="0" u="none" strike="noStrike" baseline="0" dirty="0">
                <a:solidFill>
                  <a:srgbClr val="000000"/>
                </a:solidFill>
                <a:latin typeface="DINPro-Medium"/>
              </a:rPr>
              <a:t>over a quarter of young carers aged 11-15 regularly miss school and 23% of young carers in the UK say their caring role has stopped them making friends</a:t>
            </a:r>
            <a:r>
              <a:rPr lang="en-GB" sz="1800" b="0" i="0" u="none" strike="noStrike" baseline="0" dirty="0">
                <a:solidFill>
                  <a:srgbClr val="000000"/>
                </a:solidFill>
                <a:latin typeface="DINPro-Medium"/>
              </a:rPr>
              <a:t>.</a:t>
            </a:r>
            <a:endParaRPr lang="en-GB" sz="4000" b="0" i="0" u="none" strike="noStrike" baseline="0" dirty="0">
              <a:solidFill>
                <a:srgbClr val="000000"/>
              </a:solidFill>
              <a:latin typeface="Lucida Sans Unicode" panose="020B0602030504020204" pitchFamily="34" charset="0"/>
              <a:cs typeface="Lucida Sans Unicode" panose="020B0602030504020204" pitchFamily="34" charset="0"/>
            </a:endParaRPr>
          </a:p>
          <a:p>
            <a:pPr algn="l"/>
            <a:r>
              <a:rPr lang="en-GB" sz="3200" b="1" i="0" u="none" strike="noStrike" baseline="0" dirty="0">
                <a:solidFill>
                  <a:srgbClr val="000000"/>
                </a:solidFill>
                <a:latin typeface="Lucida Sans Unicode" panose="020B0602030504020204" pitchFamily="34" charset="0"/>
                <a:cs typeface="Lucida Sans Unicode" panose="020B0602030504020204" pitchFamily="34" charset="0"/>
              </a:rPr>
              <a:t>Bullying and friendship difficulties</a:t>
            </a:r>
          </a:p>
          <a:p>
            <a:pPr algn="l"/>
            <a:r>
              <a:rPr lang="en-GB" sz="1800" b="0" i="0" u="none" strike="noStrike" baseline="0" dirty="0">
                <a:solidFill>
                  <a:srgbClr val="000000"/>
                </a:solidFill>
                <a:latin typeface="DINPro-Medium"/>
              </a:rPr>
              <a:t>The </a:t>
            </a:r>
            <a:r>
              <a:rPr lang="en-GB" sz="1800" b="0" i="0" u="none" strike="noStrike" baseline="0" dirty="0">
                <a:solidFill>
                  <a:srgbClr val="EC612B"/>
                </a:solidFill>
                <a:latin typeface="DINPro-Medium"/>
              </a:rPr>
              <a:t>Anti-Bullying Alliance </a:t>
            </a:r>
            <a:r>
              <a:rPr lang="en-GB" sz="1800" b="0" i="0" u="none" strike="noStrike" baseline="0" dirty="0">
                <a:solidFill>
                  <a:srgbClr val="000000"/>
                </a:solidFill>
                <a:latin typeface="DINPro-Medium"/>
              </a:rPr>
              <a:t>estimates the proportion of pupils who were absent from school due to anxiety or mental health problems was higher among pupils that had been a victim of bullying – 32% compared with 16% of pupils that had not been bullied.</a:t>
            </a:r>
            <a:endParaRPr lang="en-GB" sz="4000" b="0" i="0" u="none" strike="noStrike" baseline="0" dirty="0">
              <a:solidFill>
                <a:srgbClr val="000000"/>
              </a:solidFill>
              <a:latin typeface="Lucida Sans Unicode" panose="020B0602030504020204" pitchFamily="34" charset="0"/>
              <a:cs typeface="Lucida Sans Unicode" panose="020B0602030504020204" pitchFamily="34" charset="0"/>
            </a:endParaRPr>
          </a:p>
          <a:p>
            <a:pPr algn="l"/>
            <a:r>
              <a:rPr lang="en-GB" sz="3200" b="1" i="0" u="none" strike="noStrike" baseline="0" dirty="0">
                <a:solidFill>
                  <a:srgbClr val="000000"/>
                </a:solidFill>
                <a:latin typeface="Lucida Sans Unicode" panose="020B0602030504020204" pitchFamily="34" charset="0"/>
                <a:cs typeface="Lucida Sans Unicode" panose="020B0602030504020204" pitchFamily="34" charset="0"/>
              </a:rPr>
              <a:t>Pressure to achieve in schoolwork and exams</a:t>
            </a:r>
          </a:p>
          <a:p>
            <a:pPr algn="l"/>
            <a:r>
              <a:rPr lang="en-GB" sz="1800" b="0" i="0" u="none" strike="noStrike" baseline="0" dirty="0">
                <a:latin typeface="DINPro-Medium"/>
              </a:rPr>
              <a:t>Students often feel high levels of stress about their academic performance. In some cases, young people put themselves under pressure, while for others it’s the weight of family expectations that makes them anxious to achieve.</a:t>
            </a:r>
            <a:endParaRPr lang="en-GB" sz="4000" b="0" i="0" u="none" strike="noStrike" baseline="0" dirty="0">
              <a:solidFill>
                <a:srgbClr val="000000"/>
              </a:solidFill>
              <a:latin typeface="Lucida Sans Unicode" panose="020B0602030504020204" pitchFamily="34" charset="0"/>
              <a:cs typeface="Lucida Sans Unicode" panose="020B0602030504020204" pitchFamily="34" charset="0"/>
            </a:endParaRPr>
          </a:p>
          <a:p>
            <a:pPr algn="l"/>
            <a:endParaRPr lang="en-GB" sz="4000" b="0" i="0" u="none" strike="noStrike" baseline="0" dirty="0">
              <a:solidFill>
                <a:srgbClr val="000000"/>
              </a:solidFill>
              <a:latin typeface="Lucida Sans Unicode" panose="020B0602030504020204" pitchFamily="34" charset="0"/>
              <a:cs typeface="Lucida Sans Unicode" panose="020B0602030504020204" pitchFamily="34" charset="0"/>
            </a:endParaRPr>
          </a:p>
        </p:txBody>
      </p:sp>
      <p:pic>
        <p:nvPicPr>
          <p:cNvPr id="4" name="Picture 3">
            <a:extLst>
              <a:ext uri="{FF2B5EF4-FFF2-40B4-BE49-F238E27FC236}">
                <a16:creationId xmlns:a16="http://schemas.microsoft.com/office/drawing/2014/main" id="{AAA37C88-1AB4-467C-EAB2-9A451A21EC38}"/>
              </a:ext>
            </a:extLst>
          </p:cNvPr>
          <p:cNvPicPr>
            <a:picLocks noChangeAspect="1"/>
          </p:cNvPicPr>
          <p:nvPr/>
        </p:nvPicPr>
        <p:blipFill>
          <a:blip r:embed="rId2"/>
          <a:stretch>
            <a:fillRect/>
          </a:stretch>
        </p:blipFill>
        <p:spPr>
          <a:xfrm>
            <a:off x="256801" y="5616841"/>
            <a:ext cx="1816765" cy="1018120"/>
          </a:xfrm>
          <a:prstGeom prst="rect">
            <a:avLst/>
          </a:prstGeom>
        </p:spPr>
      </p:pic>
    </p:spTree>
    <p:extLst>
      <p:ext uri="{BB962C8B-B14F-4D97-AF65-F5344CB8AC3E}">
        <p14:creationId xmlns:p14="http://schemas.microsoft.com/office/powerpoint/2010/main" val="36914969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7C9716-3927-4D3E-8F22-3101B4DF4C98}"/>
              </a:ext>
            </a:extLst>
          </p:cNvPr>
          <p:cNvSpPr>
            <a:spLocks noGrp="1"/>
          </p:cNvSpPr>
          <p:nvPr>
            <p:ph type="title"/>
          </p:nvPr>
        </p:nvSpPr>
        <p:spPr>
          <a:xfrm>
            <a:off x="324092" y="274638"/>
            <a:ext cx="11258308" cy="1143000"/>
          </a:xfrm>
        </p:spPr>
        <p:txBody>
          <a:bodyPr/>
          <a:lstStyle/>
          <a:p>
            <a:r>
              <a:rPr lang="en-GB" dirty="0">
                <a:latin typeface="Century Gothic" panose="020B0502020202020204" pitchFamily="34" charset="0"/>
              </a:rPr>
              <a:t>RSHE Curriculum </a:t>
            </a:r>
          </a:p>
        </p:txBody>
      </p:sp>
      <p:sp>
        <p:nvSpPr>
          <p:cNvPr id="5" name="Rectangle 4">
            <a:extLst>
              <a:ext uri="{FF2B5EF4-FFF2-40B4-BE49-F238E27FC236}">
                <a16:creationId xmlns:a16="http://schemas.microsoft.com/office/drawing/2014/main" id="{4F9A7430-1ED0-4586-A686-1B67FF9EB2DF}"/>
              </a:ext>
            </a:extLst>
          </p:cNvPr>
          <p:cNvSpPr/>
          <p:nvPr/>
        </p:nvSpPr>
        <p:spPr>
          <a:xfrm>
            <a:off x="324091" y="1417638"/>
            <a:ext cx="5023413" cy="2339102"/>
          </a:xfrm>
          <a:prstGeom prst="rect">
            <a:avLst/>
          </a:prstGeom>
        </p:spPr>
        <p:txBody>
          <a:bodyPr wrap="square">
            <a:spAutoFit/>
          </a:bodyPr>
          <a:lstStyle/>
          <a:p>
            <a:pPr marL="457200" indent="-457200">
              <a:buFont typeface="Wingdings" panose="05000000000000000000" pitchFamily="2" charset="2"/>
              <a:buChar char="Ø"/>
            </a:pPr>
            <a:r>
              <a:rPr lang="en-GB" sz="3200" b="1" dirty="0">
                <a:latin typeface="Century Gothic" panose="020B0502020202020204" pitchFamily="34" charset="0"/>
              </a:rPr>
              <a:t>Relationships Education    </a:t>
            </a:r>
          </a:p>
          <a:p>
            <a:pPr marL="457200" indent="-457200">
              <a:buFont typeface="Wingdings" panose="05000000000000000000" pitchFamily="2" charset="2"/>
              <a:buChar char="Ø"/>
            </a:pPr>
            <a:r>
              <a:rPr lang="en-GB" sz="3200" b="1" dirty="0">
                <a:latin typeface="Century Gothic" panose="020B0502020202020204" pitchFamily="34" charset="0"/>
              </a:rPr>
              <a:t>Health Education       </a:t>
            </a:r>
          </a:p>
          <a:p>
            <a:pPr marL="457200" indent="-457200">
              <a:buFont typeface="Wingdings" panose="05000000000000000000" pitchFamily="2" charset="2"/>
              <a:buChar char="Ø"/>
            </a:pPr>
            <a:r>
              <a:rPr lang="en-GB" sz="3200" b="1" dirty="0">
                <a:latin typeface="Century Gothic" panose="020B0502020202020204" pitchFamily="34" charset="0"/>
              </a:rPr>
              <a:t>Sex Education </a:t>
            </a:r>
            <a:endParaRPr lang="en-GB" sz="3200" dirty="0">
              <a:latin typeface="Century Gothic" panose="020B0502020202020204" pitchFamily="34" charset="0"/>
            </a:endParaRPr>
          </a:p>
          <a:p>
            <a:pPr marL="285750" indent="-285750">
              <a:buFont typeface="Arial" panose="020B0604020202020204" pitchFamily="34" charset="0"/>
              <a:buChar char="•"/>
            </a:pPr>
            <a:endParaRPr lang="en-GB" dirty="0">
              <a:latin typeface="Century Gothic" panose="020B0502020202020204" pitchFamily="34" charset="0"/>
            </a:endParaRPr>
          </a:p>
        </p:txBody>
      </p:sp>
      <p:pic>
        <p:nvPicPr>
          <p:cNvPr id="6" name="Picture 5">
            <a:hlinkClick r:id="rId2"/>
            <a:extLst>
              <a:ext uri="{FF2B5EF4-FFF2-40B4-BE49-F238E27FC236}">
                <a16:creationId xmlns:a16="http://schemas.microsoft.com/office/drawing/2014/main" id="{746023A0-9D24-4F32-B41E-A3A5375BC4FA}"/>
              </a:ext>
            </a:extLst>
          </p:cNvPr>
          <p:cNvPicPr>
            <a:picLocks noChangeAspect="1"/>
          </p:cNvPicPr>
          <p:nvPr/>
        </p:nvPicPr>
        <p:blipFill>
          <a:blip r:embed="rId3"/>
          <a:stretch>
            <a:fillRect/>
          </a:stretch>
        </p:blipFill>
        <p:spPr>
          <a:xfrm>
            <a:off x="4279736" y="1335637"/>
            <a:ext cx="3347019" cy="4583496"/>
          </a:xfrm>
          <a:prstGeom prst="rect">
            <a:avLst/>
          </a:prstGeom>
        </p:spPr>
      </p:pic>
      <p:pic>
        <p:nvPicPr>
          <p:cNvPr id="7" name="Picture 6">
            <a:extLst>
              <a:ext uri="{FF2B5EF4-FFF2-40B4-BE49-F238E27FC236}">
                <a16:creationId xmlns:a16="http://schemas.microsoft.com/office/drawing/2014/main" id="{DCB60D06-3F17-4EB4-A18E-13FC7BAE859E}"/>
              </a:ext>
            </a:extLst>
          </p:cNvPr>
          <p:cNvPicPr>
            <a:picLocks noChangeAspect="1"/>
          </p:cNvPicPr>
          <p:nvPr/>
        </p:nvPicPr>
        <p:blipFill rotWithShape="1">
          <a:blip r:embed="rId4"/>
          <a:srcRect t="19789"/>
          <a:stretch/>
        </p:blipFill>
        <p:spPr>
          <a:xfrm>
            <a:off x="7864283" y="1438825"/>
            <a:ext cx="3828053" cy="4488080"/>
          </a:xfrm>
          <a:prstGeom prst="rect">
            <a:avLst/>
          </a:prstGeom>
        </p:spPr>
      </p:pic>
      <p:pic>
        <p:nvPicPr>
          <p:cNvPr id="8" name="Picture 7">
            <a:extLst>
              <a:ext uri="{FF2B5EF4-FFF2-40B4-BE49-F238E27FC236}">
                <a16:creationId xmlns:a16="http://schemas.microsoft.com/office/drawing/2014/main" id="{6C1BB911-AC19-42BC-85BA-45AF8A60CA5A}"/>
              </a:ext>
            </a:extLst>
          </p:cNvPr>
          <p:cNvPicPr>
            <a:picLocks noChangeAspect="1"/>
          </p:cNvPicPr>
          <p:nvPr/>
        </p:nvPicPr>
        <p:blipFill>
          <a:blip r:embed="rId5"/>
          <a:stretch>
            <a:fillRect/>
          </a:stretch>
        </p:blipFill>
        <p:spPr>
          <a:xfrm>
            <a:off x="184437" y="5849386"/>
            <a:ext cx="1475360" cy="883997"/>
          </a:xfrm>
          <a:prstGeom prst="rect">
            <a:avLst/>
          </a:prstGeom>
        </p:spPr>
      </p:pic>
    </p:spTree>
    <p:extLst>
      <p:ext uri="{BB962C8B-B14F-4D97-AF65-F5344CB8AC3E}">
        <p14:creationId xmlns:p14="http://schemas.microsoft.com/office/powerpoint/2010/main" val="2395800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5F46423-AEEA-47D6-4D06-ECE8DADF5A16}"/>
              </a:ext>
            </a:extLst>
          </p:cNvPr>
          <p:cNvSpPr>
            <a:spLocks noGrp="1"/>
          </p:cNvSpPr>
          <p:nvPr>
            <p:ph type="title"/>
          </p:nvPr>
        </p:nvSpPr>
        <p:spPr>
          <a:xfrm>
            <a:off x="168093" y="111266"/>
            <a:ext cx="8482107" cy="610214"/>
          </a:xfrm>
        </p:spPr>
        <p:txBody>
          <a:bodyPr>
            <a:normAutofit fontScale="90000"/>
          </a:bodyPr>
          <a:lstStyle/>
          <a:p>
            <a:r>
              <a:rPr lang="en-GB" i="1" u="sng" dirty="0"/>
              <a:t>PSHE is a combination of…</a:t>
            </a:r>
          </a:p>
        </p:txBody>
      </p:sp>
      <p:sp>
        <p:nvSpPr>
          <p:cNvPr id="7" name="Text Placeholder 6">
            <a:extLst>
              <a:ext uri="{FF2B5EF4-FFF2-40B4-BE49-F238E27FC236}">
                <a16:creationId xmlns:a16="http://schemas.microsoft.com/office/drawing/2014/main" id="{514C5651-62F6-F6F9-1122-9ADCE9F8B66B}"/>
              </a:ext>
            </a:extLst>
          </p:cNvPr>
          <p:cNvSpPr>
            <a:spLocks noGrp="1"/>
          </p:cNvSpPr>
          <p:nvPr>
            <p:ph type="body" idx="1"/>
          </p:nvPr>
        </p:nvSpPr>
        <p:spPr>
          <a:xfrm>
            <a:off x="288068" y="721480"/>
            <a:ext cx="3727172" cy="1444803"/>
          </a:xfrm>
        </p:spPr>
        <p:txBody>
          <a:bodyPr>
            <a:noAutofit/>
          </a:bodyPr>
          <a:lstStyle/>
          <a:p>
            <a:r>
              <a:rPr lang="en-GB" sz="1400" u="sng" dirty="0"/>
              <a:t>Relationships and sex education RSE</a:t>
            </a:r>
          </a:p>
          <a:p>
            <a:r>
              <a:rPr lang="en-US" sz="1400" b="0" dirty="0"/>
              <a:t>The aim of RSE is to give young people the information they need to help them develop healthy, nurturing relationships of all kinds, not just intimate relationships</a:t>
            </a:r>
            <a:endParaRPr lang="en-GB" sz="1400" b="0" u="sng" dirty="0"/>
          </a:p>
        </p:txBody>
      </p:sp>
      <p:sp>
        <p:nvSpPr>
          <p:cNvPr id="10" name="Content Placeholder 9">
            <a:extLst>
              <a:ext uri="{FF2B5EF4-FFF2-40B4-BE49-F238E27FC236}">
                <a16:creationId xmlns:a16="http://schemas.microsoft.com/office/drawing/2014/main" id="{037CF163-D5C5-C26E-2F75-4CC7B396ADCE}"/>
              </a:ext>
            </a:extLst>
          </p:cNvPr>
          <p:cNvSpPr>
            <a:spLocks noGrp="1"/>
          </p:cNvSpPr>
          <p:nvPr>
            <p:ph sz="half" idx="2"/>
          </p:nvPr>
        </p:nvSpPr>
        <p:spPr>
          <a:xfrm>
            <a:off x="4959864" y="2695807"/>
            <a:ext cx="3727173" cy="4066131"/>
          </a:xfrm>
          <a:solidFill>
            <a:srgbClr val="75ADFF"/>
          </a:solidFill>
        </p:spPr>
        <p:txBody>
          <a:bodyPr>
            <a:noAutofit/>
          </a:bodyPr>
          <a:lstStyle/>
          <a:p>
            <a:pPr marL="0" indent="0">
              <a:buNone/>
            </a:pPr>
            <a:r>
              <a:rPr lang="en-GB" sz="1400" i="1" dirty="0"/>
              <a:t>This includes </a:t>
            </a:r>
          </a:p>
          <a:p>
            <a:pPr marL="0" indent="0">
              <a:buNone/>
            </a:pPr>
            <a:endParaRPr lang="en-GB" sz="1400" dirty="0"/>
          </a:p>
          <a:p>
            <a:pPr marL="0" indent="0">
              <a:buNone/>
            </a:pPr>
            <a:r>
              <a:rPr lang="en-GB" sz="1400" dirty="0"/>
              <a:t>Mental wellbeing</a:t>
            </a:r>
          </a:p>
          <a:p>
            <a:pPr marL="0" indent="0">
              <a:buNone/>
            </a:pPr>
            <a:endParaRPr lang="en-GB" sz="1400" dirty="0"/>
          </a:p>
          <a:p>
            <a:pPr marL="0" indent="0">
              <a:buNone/>
            </a:pPr>
            <a:r>
              <a:rPr lang="en-GB" sz="1400" dirty="0"/>
              <a:t>Internet safety and harms</a:t>
            </a:r>
          </a:p>
          <a:p>
            <a:pPr marL="0" indent="0">
              <a:buNone/>
            </a:pPr>
            <a:endParaRPr lang="en-GB" sz="1400" dirty="0"/>
          </a:p>
          <a:p>
            <a:pPr marL="0" indent="0">
              <a:buNone/>
            </a:pPr>
            <a:r>
              <a:rPr lang="en-GB" sz="1400" dirty="0"/>
              <a:t>Physical health and fitness</a:t>
            </a:r>
          </a:p>
          <a:p>
            <a:pPr marL="0" indent="0">
              <a:buNone/>
            </a:pPr>
            <a:endParaRPr lang="en-GB" sz="1400" dirty="0"/>
          </a:p>
          <a:p>
            <a:pPr marL="0" indent="0">
              <a:buNone/>
            </a:pPr>
            <a:r>
              <a:rPr lang="en-GB" sz="1400" dirty="0"/>
              <a:t>Healthy eating</a:t>
            </a:r>
          </a:p>
          <a:p>
            <a:pPr marL="0" indent="0">
              <a:buNone/>
            </a:pPr>
            <a:endParaRPr lang="en-GB" sz="1400" dirty="0"/>
          </a:p>
          <a:p>
            <a:pPr marL="0" indent="0">
              <a:buNone/>
            </a:pPr>
            <a:r>
              <a:rPr lang="en-GB" sz="1400" dirty="0"/>
              <a:t>Drugs, alcohol and tobacco (Vaping)</a:t>
            </a:r>
          </a:p>
          <a:p>
            <a:pPr marL="0" indent="0">
              <a:buNone/>
            </a:pPr>
            <a:endParaRPr lang="en-GB" sz="1400" dirty="0"/>
          </a:p>
          <a:p>
            <a:pPr marL="0" indent="0">
              <a:buNone/>
            </a:pPr>
            <a:r>
              <a:rPr lang="en-GB" sz="1400" dirty="0"/>
              <a:t>Health and prevention</a:t>
            </a:r>
          </a:p>
          <a:p>
            <a:pPr marL="0" indent="0">
              <a:buNone/>
            </a:pPr>
            <a:endParaRPr lang="en-GB" sz="1400" dirty="0"/>
          </a:p>
          <a:p>
            <a:pPr marL="0" indent="0">
              <a:buNone/>
            </a:pPr>
            <a:r>
              <a:rPr lang="en-GB" sz="1400" dirty="0"/>
              <a:t>Basic first aid</a:t>
            </a:r>
          </a:p>
          <a:p>
            <a:pPr marL="0" indent="0">
              <a:buNone/>
            </a:pPr>
            <a:endParaRPr lang="en-GB" sz="1400" dirty="0"/>
          </a:p>
          <a:p>
            <a:pPr marL="0" indent="0">
              <a:buNone/>
            </a:pPr>
            <a:r>
              <a:rPr lang="en-GB" sz="1400" dirty="0"/>
              <a:t>Changing adolescent body</a:t>
            </a:r>
          </a:p>
        </p:txBody>
      </p:sp>
      <p:sp>
        <p:nvSpPr>
          <p:cNvPr id="12" name="Content Placeholder 9">
            <a:extLst>
              <a:ext uri="{FF2B5EF4-FFF2-40B4-BE49-F238E27FC236}">
                <a16:creationId xmlns:a16="http://schemas.microsoft.com/office/drawing/2014/main" id="{6DE233D1-B27F-37AF-5A91-53E9BC45E6FE}"/>
              </a:ext>
            </a:extLst>
          </p:cNvPr>
          <p:cNvSpPr txBox="1">
            <a:spLocks/>
          </p:cNvSpPr>
          <p:nvPr/>
        </p:nvSpPr>
        <p:spPr>
          <a:xfrm>
            <a:off x="216987" y="2640763"/>
            <a:ext cx="3682298" cy="4158783"/>
          </a:xfrm>
          <a:prstGeom prst="rect">
            <a:avLst/>
          </a:prstGeom>
          <a:solidFill>
            <a:srgbClr val="75ADFF"/>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i="1" dirty="0"/>
              <a:t>This includes </a:t>
            </a:r>
          </a:p>
        </p:txBody>
      </p:sp>
      <p:sp>
        <p:nvSpPr>
          <p:cNvPr id="13" name="Text Placeholder 8">
            <a:extLst>
              <a:ext uri="{FF2B5EF4-FFF2-40B4-BE49-F238E27FC236}">
                <a16:creationId xmlns:a16="http://schemas.microsoft.com/office/drawing/2014/main" id="{73903745-B998-12AC-4D42-2DB852E1FAF8}"/>
              </a:ext>
            </a:extLst>
          </p:cNvPr>
          <p:cNvSpPr txBox="1">
            <a:spLocks/>
          </p:cNvSpPr>
          <p:nvPr/>
        </p:nvSpPr>
        <p:spPr>
          <a:xfrm>
            <a:off x="8745072" y="2071687"/>
            <a:ext cx="2840318" cy="624120"/>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GB" sz="1400" u="sng" dirty="0"/>
              <a:t>Economic Wellbeing and careers: </a:t>
            </a:r>
            <a:r>
              <a:rPr lang="en-US" sz="1400" b="0" dirty="0"/>
              <a:t>Living in the Wider World</a:t>
            </a:r>
            <a:r>
              <a:rPr lang="en-GB" sz="1400" b="0" u="sng" dirty="0"/>
              <a:t> </a:t>
            </a:r>
          </a:p>
        </p:txBody>
      </p:sp>
      <p:sp>
        <p:nvSpPr>
          <p:cNvPr id="14" name="Content Placeholder 9">
            <a:extLst>
              <a:ext uri="{FF2B5EF4-FFF2-40B4-BE49-F238E27FC236}">
                <a16:creationId xmlns:a16="http://schemas.microsoft.com/office/drawing/2014/main" id="{74598A73-03D1-4AAF-3F9B-E5AF3F7B3B4E}"/>
              </a:ext>
            </a:extLst>
          </p:cNvPr>
          <p:cNvSpPr txBox="1">
            <a:spLocks/>
          </p:cNvSpPr>
          <p:nvPr/>
        </p:nvSpPr>
        <p:spPr>
          <a:xfrm>
            <a:off x="8745072" y="2877861"/>
            <a:ext cx="3160058" cy="3684588"/>
          </a:xfrm>
          <a:prstGeom prst="rect">
            <a:avLst/>
          </a:prstGeom>
          <a:solidFill>
            <a:srgbClr val="FFFFCC"/>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i="1" dirty="0"/>
              <a:t>This includes </a:t>
            </a:r>
          </a:p>
          <a:p>
            <a:pPr marL="0" indent="0">
              <a:buFont typeface="Arial" panose="020B0604020202020204" pitchFamily="34" charset="0"/>
              <a:buNone/>
            </a:pPr>
            <a:r>
              <a:rPr lang="en-US" sz="2000" dirty="0"/>
              <a:t>Financial education (Math's)</a:t>
            </a:r>
          </a:p>
          <a:p>
            <a:pPr marL="0" indent="0">
              <a:buFont typeface="Arial" panose="020B0604020202020204" pitchFamily="34" charset="0"/>
              <a:buNone/>
            </a:pPr>
            <a:r>
              <a:rPr lang="en-US" sz="2000" dirty="0"/>
              <a:t>Personal safety   </a:t>
            </a:r>
          </a:p>
          <a:p>
            <a:pPr marL="0" indent="0">
              <a:buNone/>
            </a:pPr>
            <a:r>
              <a:rPr lang="en-US" sz="2000" dirty="0"/>
              <a:t>Careers (Careers lead) </a:t>
            </a:r>
            <a:r>
              <a:rPr lang="en-US" sz="1400" dirty="0">
                <a:solidFill>
                  <a:srgbClr val="333333"/>
                </a:solidFill>
              </a:rPr>
              <a:t>And DfE data reflects this</a:t>
            </a:r>
            <a:r>
              <a:rPr lang="en-US" sz="1400" i="0" dirty="0">
                <a:solidFill>
                  <a:srgbClr val="333333"/>
                </a:solidFill>
                <a:effectLst/>
              </a:rPr>
              <a:t>, showing that the most common approach to careers education was delivery through PSHE lessons (87%)</a:t>
            </a:r>
            <a:r>
              <a:rPr lang="en-US" sz="1400" dirty="0">
                <a:solidFill>
                  <a:srgbClr val="333333"/>
                </a:solidFill>
              </a:rPr>
              <a:t>. </a:t>
            </a:r>
            <a:endParaRPr lang="en-US" sz="2000" dirty="0"/>
          </a:p>
          <a:p>
            <a:pPr marL="0" indent="0">
              <a:buFont typeface="Arial" panose="020B0604020202020204" pitchFamily="34" charset="0"/>
              <a:buNone/>
            </a:pPr>
            <a:r>
              <a:rPr lang="en-US" sz="2000" dirty="0"/>
              <a:t>Being a responsibly citizen (Citizenship)</a:t>
            </a:r>
            <a:endParaRPr lang="en-GB" sz="2000" dirty="0"/>
          </a:p>
        </p:txBody>
      </p:sp>
      <p:sp>
        <p:nvSpPr>
          <p:cNvPr id="15" name="TextBox 14">
            <a:extLst>
              <a:ext uri="{FF2B5EF4-FFF2-40B4-BE49-F238E27FC236}">
                <a16:creationId xmlns:a16="http://schemas.microsoft.com/office/drawing/2014/main" id="{BB396511-05B6-10C6-9578-CC2A9F6FC126}"/>
              </a:ext>
            </a:extLst>
          </p:cNvPr>
          <p:cNvSpPr txBox="1"/>
          <p:nvPr/>
        </p:nvSpPr>
        <p:spPr>
          <a:xfrm>
            <a:off x="2684511" y="2197491"/>
            <a:ext cx="3583645" cy="369332"/>
          </a:xfrm>
          <a:prstGeom prst="rect">
            <a:avLst/>
          </a:prstGeom>
          <a:solidFill>
            <a:srgbClr val="75ADFF"/>
          </a:solidFill>
        </p:spPr>
        <p:txBody>
          <a:bodyPr wrap="square" rtlCol="0">
            <a:spAutoFit/>
          </a:bodyPr>
          <a:lstStyle/>
          <a:p>
            <a:pPr algn="ctr"/>
            <a:r>
              <a:rPr lang="en-GB" dirty="0"/>
              <a:t>Statutory content </a:t>
            </a:r>
          </a:p>
        </p:txBody>
      </p:sp>
      <p:sp>
        <p:nvSpPr>
          <p:cNvPr id="16" name="TextBox 15">
            <a:extLst>
              <a:ext uri="{FF2B5EF4-FFF2-40B4-BE49-F238E27FC236}">
                <a16:creationId xmlns:a16="http://schemas.microsoft.com/office/drawing/2014/main" id="{55B05FD5-81E6-939C-EC8C-A5EFB9D9D26F}"/>
              </a:ext>
            </a:extLst>
          </p:cNvPr>
          <p:cNvSpPr txBox="1"/>
          <p:nvPr/>
        </p:nvSpPr>
        <p:spPr>
          <a:xfrm>
            <a:off x="8650200" y="1551819"/>
            <a:ext cx="1990164" cy="369332"/>
          </a:xfrm>
          <a:prstGeom prst="rect">
            <a:avLst/>
          </a:prstGeom>
          <a:solidFill>
            <a:srgbClr val="FFFFCC"/>
          </a:solidFill>
        </p:spPr>
        <p:txBody>
          <a:bodyPr wrap="square" rtlCol="0">
            <a:spAutoFit/>
          </a:bodyPr>
          <a:lstStyle/>
          <a:p>
            <a:r>
              <a:rPr lang="en-GB" dirty="0"/>
              <a:t>Non-Statutory </a:t>
            </a:r>
          </a:p>
        </p:txBody>
      </p:sp>
      <p:sp>
        <p:nvSpPr>
          <p:cNvPr id="20" name="TextBox 19">
            <a:extLst>
              <a:ext uri="{FF2B5EF4-FFF2-40B4-BE49-F238E27FC236}">
                <a16:creationId xmlns:a16="http://schemas.microsoft.com/office/drawing/2014/main" id="{683B94D6-ABE6-6172-18FA-9B88442FC6AB}"/>
              </a:ext>
            </a:extLst>
          </p:cNvPr>
          <p:cNvSpPr txBox="1"/>
          <p:nvPr/>
        </p:nvSpPr>
        <p:spPr>
          <a:xfrm>
            <a:off x="323677" y="3207203"/>
            <a:ext cx="3284822" cy="3416320"/>
          </a:xfrm>
          <a:prstGeom prst="rect">
            <a:avLst/>
          </a:prstGeom>
          <a:noFill/>
        </p:spPr>
        <p:txBody>
          <a:bodyPr wrap="square">
            <a:spAutoFit/>
          </a:bodyPr>
          <a:lstStyle/>
          <a:p>
            <a:r>
              <a:rPr lang="en-GB" dirty="0"/>
              <a:t>Families</a:t>
            </a:r>
          </a:p>
          <a:p>
            <a:endParaRPr lang="en-GB" dirty="0"/>
          </a:p>
          <a:p>
            <a:r>
              <a:rPr lang="en-GB" dirty="0"/>
              <a:t>Respectful relationships, including friendships</a:t>
            </a:r>
          </a:p>
          <a:p>
            <a:endParaRPr lang="en-GB" dirty="0"/>
          </a:p>
          <a:p>
            <a:r>
              <a:rPr lang="en-GB" dirty="0"/>
              <a:t>Online and media </a:t>
            </a:r>
          </a:p>
          <a:p>
            <a:endParaRPr lang="en-GB" dirty="0"/>
          </a:p>
          <a:p>
            <a:r>
              <a:rPr lang="en-GB" dirty="0"/>
              <a:t>Being safe (Digital literacy) </a:t>
            </a:r>
          </a:p>
          <a:p>
            <a:endParaRPr lang="en-US" dirty="0"/>
          </a:p>
          <a:p>
            <a:r>
              <a:rPr lang="en-US" dirty="0"/>
              <a:t>Intimate and sexual relationships, including sexual health</a:t>
            </a:r>
            <a:endParaRPr lang="en-GB" dirty="0"/>
          </a:p>
        </p:txBody>
      </p:sp>
      <p:sp>
        <p:nvSpPr>
          <p:cNvPr id="22" name="TextBox 21">
            <a:extLst>
              <a:ext uri="{FF2B5EF4-FFF2-40B4-BE49-F238E27FC236}">
                <a16:creationId xmlns:a16="http://schemas.microsoft.com/office/drawing/2014/main" id="{0A0873F9-EB32-526A-52A2-97056B204DA0}"/>
              </a:ext>
            </a:extLst>
          </p:cNvPr>
          <p:cNvSpPr txBox="1"/>
          <p:nvPr/>
        </p:nvSpPr>
        <p:spPr>
          <a:xfrm>
            <a:off x="4915341" y="721480"/>
            <a:ext cx="3597835" cy="1384995"/>
          </a:xfrm>
          <a:prstGeom prst="rect">
            <a:avLst/>
          </a:prstGeom>
          <a:noFill/>
        </p:spPr>
        <p:txBody>
          <a:bodyPr wrap="square">
            <a:spAutoFit/>
          </a:bodyPr>
          <a:lstStyle/>
          <a:p>
            <a:r>
              <a:rPr lang="en-GB" sz="1400" b="1" u="sng" dirty="0"/>
              <a:t>Health Education </a:t>
            </a:r>
          </a:p>
          <a:p>
            <a:r>
              <a:rPr lang="en-US" sz="1400" dirty="0"/>
              <a:t>The aim of teaching pupils about physical health and mental wellbeing is to give them the information that they need to make good decisions about their own health and wellbeing. </a:t>
            </a:r>
            <a:endParaRPr lang="en-GB" sz="1400" u="sng" dirty="0"/>
          </a:p>
        </p:txBody>
      </p:sp>
      <p:pic>
        <p:nvPicPr>
          <p:cNvPr id="2" name="Picture 1">
            <a:extLst>
              <a:ext uri="{FF2B5EF4-FFF2-40B4-BE49-F238E27FC236}">
                <a16:creationId xmlns:a16="http://schemas.microsoft.com/office/drawing/2014/main" id="{40B9768E-FD61-9EE8-CC79-008740BEB48A}"/>
              </a:ext>
            </a:extLst>
          </p:cNvPr>
          <p:cNvPicPr>
            <a:picLocks noChangeAspect="1"/>
          </p:cNvPicPr>
          <p:nvPr/>
        </p:nvPicPr>
        <p:blipFill>
          <a:blip r:embed="rId2"/>
          <a:stretch>
            <a:fillRect/>
          </a:stretch>
        </p:blipFill>
        <p:spPr>
          <a:xfrm>
            <a:off x="10165231" y="342899"/>
            <a:ext cx="1063719" cy="596111"/>
          </a:xfrm>
          <a:prstGeom prst="rect">
            <a:avLst/>
          </a:prstGeom>
        </p:spPr>
      </p:pic>
    </p:spTree>
    <p:extLst>
      <p:ext uri="{BB962C8B-B14F-4D97-AF65-F5344CB8AC3E}">
        <p14:creationId xmlns:p14="http://schemas.microsoft.com/office/powerpoint/2010/main" val="15469362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53C71-788D-4458-820A-73424F56FA5C}"/>
              </a:ext>
            </a:extLst>
          </p:cNvPr>
          <p:cNvSpPr>
            <a:spLocks noGrp="1"/>
          </p:cNvSpPr>
          <p:nvPr>
            <p:ph type="title"/>
          </p:nvPr>
        </p:nvSpPr>
        <p:spPr>
          <a:xfrm>
            <a:off x="143483" y="80320"/>
            <a:ext cx="11555597" cy="558800"/>
          </a:xfrm>
        </p:spPr>
        <p:txBody>
          <a:bodyPr>
            <a:normAutofit/>
          </a:bodyPr>
          <a:lstStyle/>
          <a:p>
            <a:r>
              <a:rPr lang="en-GB" sz="2000" u="sng" dirty="0"/>
              <a:t>Example of an appropriate and sequential curriculum </a:t>
            </a:r>
          </a:p>
        </p:txBody>
      </p:sp>
      <p:sp>
        <p:nvSpPr>
          <p:cNvPr id="3" name="Content Placeholder 2">
            <a:extLst>
              <a:ext uri="{FF2B5EF4-FFF2-40B4-BE49-F238E27FC236}">
                <a16:creationId xmlns:a16="http://schemas.microsoft.com/office/drawing/2014/main" id="{2B2F9D03-6565-0FFE-5C06-1100DC210474}"/>
              </a:ext>
            </a:extLst>
          </p:cNvPr>
          <p:cNvSpPr>
            <a:spLocks noGrp="1"/>
          </p:cNvSpPr>
          <p:nvPr>
            <p:ph idx="1"/>
          </p:nvPr>
        </p:nvSpPr>
        <p:spPr>
          <a:xfrm>
            <a:off x="254203" y="561280"/>
            <a:ext cx="11206165" cy="1007747"/>
          </a:xfrm>
        </p:spPr>
        <p:txBody>
          <a:bodyPr>
            <a:normAutofit/>
          </a:bodyPr>
          <a:lstStyle/>
          <a:p>
            <a:pPr marL="0" indent="0">
              <a:buNone/>
            </a:pPr>
            <a:r>
              <a:rPr lang="en-GB" sz="1900" dirty="0"/>
              <a:t>Children's Mental health week takes place between the 6-12</a:t>
            </a:r>
            <a:r>
              <a:rPr lang="en-GB" sz="1900" baseline="30000" dirty="0"/>
              <a:t>th</a:t>
            </a:r>
            <a:r>
              <a:rPr lang="en-GB" sz="1900" dirty="0"/>
              <a:t> February 2022</a:t>
            </a:r>
          </a:p>
          <a:p>
            <a:pPr marL="0" indent="0">
              <a:buNone/>
            </a:pPr>
            <a:r>
              <a:rPr lang="en-GB" sz="1900" dirty="0"/>
              <a:t>To mark this, we dedicated Term 3 (January-February) half term to Mental health and wellbeing sessions </a:t>
            </a:r>
            <a:endParaRPr lang="en-GB" dirty="0"/>
          </a:p>
        </p:txBody>
      </p:sp>
      <p:graphicFrame>
        <p:nvGraphicFramePr>
          <p:cNvPr id="4" name="Table 4">
            <a:extLst>
              <a:ext uri="{FF2B5EF4-FFF2-40B4-BE49-F238E27FC236}">
                <a16:creationId xmlns:a16="http://schemas.microsoft.com/office/drawing/2014/main" id="{E21D4708-947C-03BB-9D9F-44ABA37556F6}"/>
              </a:ext>
            </a:extLst>
          </p:cNvPr>
          <p:cNvGraphicFramePr>
            <a:graphicFrameLocks noGrp="1"/>
          </p:cNvGraphicFramePr>
          <p:nvPr>
            <p:extLst>
              <p:ext uri="{D42A27DB-BD31-4B8C-83A1-F6EECF244321}">
                <p14:modId xmlns:p14="http://schemas.microsoft.com/office/powerpoint/2010/main" val="1632484250"/>
              </p:ext>
            </p:extLst>
          </p:nvPr>
        </p:nvGraphicFramePr>
        <p:xfrm>
          <a:off x="359887" y="1778960"/>
          <a:ext cx="11206165" cy="4058920"/>
        </p:xfrm>
        <a:graphic>
          <a:graphicData uri="http://schemas.openxmlformats.org/drawingml/2006/table">
            <a:tbl>
              <a:tblPr firstRow="1" bandRow="1">
                <a:tableStyleId>{5940675A-B579-460E-94D1-54222C63F5DA}</a:tableStyleId>
              </a:tblPr>
              <a:tblGrid>
                <a:gridCol w="933781">
                  <a:extLst>
                    <a:ext uri="{9D8B030D-6E8A-4147-A177-3AD203B41FA5}">
                      <a16:colId xmlns:a16="http://schemas.microsoft.com/office/drawing/2014/main" val="2959588897"/>
                    </a:ext>
                  </a:extLst>
                </a:gridCol>
                <a:gridCol w="1956737">
                  <a:extLst>
                    <a:ext uri="{9D8B030D-6E8A-4147-A177-3AD203B41FA5}">
                      <a16:colId xmlns:a16="http://schemas.microsoft.com/office/drawing/2014/main" val="1257831645"/>
                    </a:ext>
                  </a:extLst>
                </a:gridCol>
                <a:gridCol w="2221994">
                  <a:extLst>
                    <a:ext uri="{9D8B030D-6E8A-4147-A177-3AD203B41FA5}">
                      <a16:colId xmlns:a16="http://schemas.microsoft.com/office/drawing/2014/main" val="227830791"/>
                    </a:ext>
                  </a:extLst>
                </a:gridCol>
                <a:gridCol w="2096947">
                  <a:extLst>
                    <a:ext uri="{9D8B030D-6E8A-4147-A177-3AD203B41FA5}">
                      <a16:colId xmlns:a16="http://schemas.microsoft.com/office/drawing/2014/main" val="1089324890"/>
                    </a:ext>
                  </a:extLst>
                </a:gridCol>
                <a:gridCol w="2019995">
                  <a:extLst>
                    <a:ext uri="{9D8B030D-6E8A-4147-A177-3AD203B41FA5}">
                      <a16:colId xmlns:a16="http://schemas.microsoft.com/office/drawing/2014/main" val="134983761"/>
                    </a:ext>
                  </a:extLst>
                </a:gridCol>
                <a:gridCol w="1976711">
                  <a:extLst>
                    <a:ext uri="{9D8B030D-6E8A-4147-A177-3AD203B41FA5}">
                      <a16:colId xmlns:a16="http://schemas.microsoft.com/office/drawing/2014/main" val="1551146915"/>
                    </a:ext>
                  </a:extLst>
                </a:gridCol>
              </a:tblGrid>
              <a:tr h="370840">
                <a:tc>
                  <a:txBody>
                    <a:bodyPr/>
                    <a:lstStyle/>
                    <a:p>
                      <a:pPr algn="ctr"/>
                      <a:r>
                        <a:rPr lang="en-GB" sz="1600" b="0" dirty="0"/>
                        <a:t>Session </a:t>
                      </a:r>
                      <a:endParaRPr lang="en-GB" sz="1600" b="0" dirty="0">
                        <a:latin typeface="+mn-lt"/>
                      </a:endParaRPr>
                    </a:p>
                  </a:txBody>
                  <a:tcPr/>
                </a:tc>
                <a:tc>
                  <a:txBody>
                    <a:bodyPr/>
                    <a:lstStyle/>
                    <a:p>
                      <a:pPr algn="ctr"/>
                      <a:r>
                        <a:rPr lang="en-GB" sz="1600" b="0"/>
                        <a:t>Year 7 </a:t>
                      </a:r>
                      <a:endParaRPr lang="en-GB" sz="1600" b="0">
                        <a:latin typeface="+mn-lt"/>
                      </a:endParaRPr>
                    </a:p>
                  </a:txBody>
                  <a:tcPr/>
                </a:tc>
                <a:tc>
                  <a:txBody>
                    <a:bodyPr/>
                    <a:lstStyle/>
                    <a:p>
                      <a:pPr algn="ctr"/>
                      <a:r>
                        <a:rPr lang="en-GB" sz="1600" b="0" dirty="0"/>
                        <a:t>Year 8 </a:t>
                      </a:r>
                      <a:endParaRPr lang="en-GB" sz="1600" b="0" dirty="0">
                        <a:latin typeface="+mn-lt"/>
                      </a:endParaRPr>
                    </a:p>
                  </a:txBody>
                  <a:tcPr/>
                </a:tc>
                <a:tc>
                  <a:txBody>
                    <a:bodyPr/>
                    <a:lstStyle/>
                    <a:p>
                      <a:pPr algn="ctr"/>
                      <a:r>
                        <a:rPr lang="en-GB" sz="1600" b="0"/>
                        <a:t>Year 9 </a:t>
                      </a:r>
                      <a:endParaRPr lang="en-GB" sz="1600" b="0">
                        <a:latin typeface="+mn-lt"/>
                      </a:endParaRPr>
                    </a:p>
                  </a:txBody>
                  <a:tcPr/>
                </a:tc>
                <a:tc>
                  <a:txBody>
                    <a:bodyPr/>
                    <a:lstStyle/>
                    <a:p>
                      <a:pPr algn="ctr"/>
                      <a:r>
                        <a:rPr lang="en-GB" sz="1600" b="0"/>
                        <a:t>Year 10 </a:t>
                      </a:r>
                      <a:endParaRPr lang="en-GB" sz="1600" b="0">
                        <a:latin typeface="+mn-lt"/>
                      </a:endParaRPr>
                    </a:p>
                  </a:txBody>
                  <a:tcPr/>
                </a:tc>
                <a:tc>
                  <a:txBody>
                    <a:bodyPr/>
                    <a:lstStyle/>
                    <a:p>
                      <a:pPr algn="ctr"/>
                      <a:r>
                        <a:rPr lang="en-GB" sz="1600"/>
                        <a:t>Year 11 </a:t>
                      </a:r>
                      <a:endParaRPr lang="en-GB" sz="1600">
                        <a:latin typeface="+mn-lt"/>
                      </a:endParaRPr>
                    </a:p>
                  </a:txBody>
                  <a:tcPr/>
                </a:tc>
                <a:extLst>
                  <a:ext uri="{0D108BD9-81ED-4DB2-BD59-A6C34878D82A}">
                    <a16:rowId xmlns:a16="http://schemas.microsoft.com/office/drawing/2014/main" val="3607415976"/>
                  </a:ext>
                </a:extLst>
              </a:tr>
              <a:tr h="370840">
                <a:tc>
                  <a:txBody>
                    <a:bodyPr/>
                    <a:lstStyle/>
                    <a:p>
                      <a:r>
                        <a:rPr lang="en-GB" sz="1600" b="0"/>
                        <a:t>1. </a:t>
                      </a:r>
                      <a:endParaRPr lang="en-GB" sz="1600" b="0">
                        <a:latin typeface="+mn-lt"/>
                      </a:endParaRPr>
                    </a:p>
                  </a:txBody>
                  <a:tcPr/>
                </a:tc>
                <a:tc>
                  <a:txBody>
                    <a:bodyPr/>
                    <a:lstStyle/>
                    <a:p>
                      <a:r>
                        <a:rPr lang="en-GB" sz="1600" b="0"/>
                        <a:t>What is mental health and well-being?</a:t>
                      </a:r>
                      <a:endParaRPr lang="en-GB" sz="1600" b="0">
                        <a:latin typeface="+mn-lt"/>
                      </a:endParaRPr>
                    </a:p>
                  </a:txBody>
                  <a:tcPr/>
                </a:tc>
                <a:tc>
                  <a:txBody>
                    <a:bodyPr/>
                    <a:lstStyle/>
                    <a:p>
                      <a:r>
                        <a:rPr lang="en-GB" sz="1600" b="0" dirty="0"/>
                        <a:t>What are people attitudes to mental health and wellbeing?</a:t>
                      </a:r>
                      <a:endParaRPr lang="en-GB" sz="1600" b="0" dirty="0">
                        <a:latin typeface="+mn-lt"/>
                      </a:endParaRPr>
                    </a:p>
                  </a:txBody>
                  <a:tcPr/>
                </a:tc>
                <a:tc>
                  <a:txBody>
                    <a:bodyPr/>
                    <a:lstStyle/>
                    <a:p>
                      <a:r>
                        <a:rPr lang="en-GB" sz="1600" b="0"/>
                        <a:t>How are Physical and mental health linked? </a:t>
                      </a:r>
                      <a:endParaRPr lang="en-GB" sz="1600" b="0">
                        <a:latin typeface="+mn-lt"/>
                      </a:endParaRPr>
                    </a:p>
                  </a:txBody>
                  <a:tcPr/>
                </a:tc>
                <a:tc>
                  <a:txBody>
                    <a:bodyPr/>
                    <a:lstStyle/>
                    <a:p>
                      <a:r>
                        <a:rPr lang="en-GB" sz="1600" b="0"/>
                        <a:t>How will new challenges impact on mental health and wellbeing? </a:t>
                      </a:r>
                      <a:endParaRPr lang="en-GB" sz="1600" b="0">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a:t>What are the signs and symptoms of stress? </a:t>
                      </a:r>
                    </a:p>
                    <a:p>
                      <a:endParaRPr lang="en-GB" sz="1600">
                        <a:latin typeface="+mn-lt"/>
                      </a:endParaRPr>
                    </a:p>
                  </a:txBody>
                  <a:tcPr/>
                </a:tc>
                <a:extLst>
                  <a:ext uri="{0D108BD9-81ED-4DB2-BD59-A6C34878D82A}">
                    <a16:rowId xmlns:a16="http://schemas.microsoft.com/office/drawing/2014/main" val="1533066593"/>
                  </a:ext>
                </a:extLst>
              </a:tr>
              <a:tr h="370840">
                <a:tc>
                  <a:txBody>
                    <a:bodyPr/>
                    <a:lstStyle/>
                    <a:p>
                      <a:r>
                        <a:rPr lang="en-GB" sz="1600" b="0"/>
                        <a:t>2. </a:t>
                      </a:r>
                      <a:endParaRPr lang="en-GB" sz="1600" b="0">
                        <a:latin typeface="+mn-lt"/>
                      </a:endParaRPr>
                    </a:p>
                  </a:txBody>
                  <a:tcPr/>
                </a:tc>
                <a:tc>
                  <a:txBody>
                    <a:bodyPr/>
                    <a:lstStyle/>
                    <a:p>
                      <a:r>
                        <a:rPr lang="en-GB" sz="1600" b="0"/>
                        <a:t>How can I manage change and transition? (Healthy coping strategies)</a:t>
                      </a:r>
                      <a:endParaRPr lang="en-GB" sz="1600" b="0">
                        <a:latin typeface="+mn-lt"/>
                      </a:endParaRPr>
                    </a:p>
                  </a:txBody>
                  <a:tcPr/>
                </a:tc>
                <a:tc>
                  <a:txBody>
                    <a:bodyPr/>
                    <a:lstStyle/>
                    <a:p>
                      <a:r>
                        <a:rPr lang="en-GB" sz="1600" b="0" dirty="0"/>
                        <a:t>How can I promote my own and others emotional wellbeing?  </a:t>
                      </a:r>
                    </a:p>
                    <a:p>
                      <a:r>
                        <a:rPr lang="en-GB" sz="1600" b="0" dirty="0"/>
                        <a:t>(Healthy coping strategies)</a:t>
                      </a:r>
                      <a:endParaRPr lang="en-GB" sz="1600" b="0" dirty="0">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a:t>What is the impact of substance misuse on mental health and wellbeing?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b="0">
                        <a:latin typeface="+mn-lt"/>
                      </a:endParaRPr>
                    </a:p>
                  </a:txBody>
                  <a:tcPr/>
                </a:tc>
                <a:tc>
                  <a:txBody>
                    <a:bodyPr/>
                    <a:lstStyle/>
                    <a:p>
                      <a:r>
                        <a:rPr lang="en-GB" sz="1600" b="0" dirty="0"/>
                        <a:t>How can I reframe negative thinking?  </a:t>
                      </a:r>
                      <a:endParaRPr lang="en-GB" sz="1600" b="0" dirty="0">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a:t>How can I overcome the idea of failure? </a:t>
                      </a:r>
                    </a:p>
                    <a:p>
                      <a:endParaRPr lang="en-GB" sz="1600">
                        <a:latin typeface="+mn-lt"/>
                      </a:endParaRPr>
                    </a:p>
                  </a:txBody>
                  <a:tcPr/>
                </a:tc>
                <a:extLst>
                  <a:ext uri="{0D108BD9-81ED-4DB2-BD59-A6C34878D82A}">
                    <a16:rowId xmlns:a16="http://schemas.microsoft.com/office/drawing/2014/main" val="4097702615"/>
                  </a:ext>
                </a:extLst>
              </a:tr>
              <a:tr h="370840">
                <a:tc>
                  <a:txBody>
                    <a:bodyPr/>
                    <a:lstStyle/>
                    <a:p>
                      <a:r>
                        <a:rPr lang="en-GB" sz="1600" b="0"/>
                        <a:t>3. </a:t>
                      </a:r>
                      <a:endParaRPr lang="en-GB" sz="1600" b="0">
                        <a:latin typeface="+mn-lt"/>
                      </a:endParaRPr>
                    </a:p>
                  </a:txBody>
                  <a:tcPr/>
                </a:tc>
                <a:tc>
                  <a:txBody>
                    <a:bodyPr/>
                    <a:lstStyle/>
                    <a:p>
                      <a:r>
                        <a:rPr lang="en-GB" sz="1600" b="0"/>
                        <a:t>How can I become more resilient? </a:t>
                      </a:r>
                      <a:endParaRPr lang="en-GB" sz="1600" b="0">
                        <a:latin typeface="+mn-lt"/>
                      </a:endParaRPr>
                    </a:p>
                  </a:txBody>
                  <a:tcPr/>
                </a:tc>
                <a:tc>
                  <a:txBody>
                    <a:bodyPr/>
                    <a:lstStyle/>
                    <a:p>
                      <a:r>
                        <a:rPr lang="en-GB" sz="1600" b="0"/>
                        <a:t>Unhealthy coping strategies and where to get help? </a:t>
                      </a:r>
                      <a:endParaRPr lang="en-GB" sz="1600" b="0">
                        <a:latin typeface="+mn-lt"/>
                      </a:endParaRPr>
                    </a:p>
                  </a:txBody>
                  <a:tcPr/>
                </a:tc>
                <a:tc>
                  <a:txBody>
                    <a:bodyPr/>
                    <a:lstStyle/>
                    <a:p>
                      <a:r>
                        <a:rPr lang="en-GB" sz="1600" b="0"/>
                        <a:t>How can I become more digitally resilient? </a:t>
                      </a:r>
                    </a:p>
                    <a:p>
                      <a:endParaRPr lang="en-GB" sz="1600" b="0"/>
                    </a:p>
                    <a:p>
                      <a:endParaRPr lang="en-GB" sz="1600" b="0">
                        <a:latin typeface="+mn-lt"/>
                      </a:endParaRPr>
                    </a:p>
                  </a:txBody>
                  <a:tcPr/>
                </a:tc>
                <a:tc>
                  <a:txBody>
                    <a:bodyPr/>
                    <a:lstStyle/>
                    <a:p>
                      <a:pPr algn="l">
                        <a:lnSpc>
                          <a:spcPct val="107000"/>
                        </a:lnSpc>
                        <a:spcAft>
                          <a:spcPts val="800"/>
                        </a:spcAft>
                      </a:pPr>
                      <a:r>
                        <a:rPr lang="en-GB" sz="1600" b="0" dirty="0">
                          <a:effectLst/>
                        </a:rPr>
                        <a:t>Recognising mental ill-health and when to get help</a:t>
                      </a:r>
                      <a:endParaRPr lang="en-GB" sz="1600" b="0" dirty="0">
                        <a:effectLst/>
                        <a:latin typeface="+mn-lt"/>
                        <a:ea typeface="Calibri" panose="020F0502020204030204" pitchFamily="34" charset="0"/>
                        <a:cs typeface="Times New Roman" panose="02020603050405020304" pitchFamily="18" charset="0"/>
                      </a:endParaRPr>
                    </a:p>
                  </a:txBody>
                  <a:tcPr marL="114300" marR="114300" marT="0" marB="0"/>
                </a:tc>
                <a:tc>
                  <a:txBody>
                    <a:bodyPr/>
                    <a:lstStyle/>
                    <a:p>
                      <a:r>
                        <a:rPr lang="en-GB" sz="1600" dirty="0"/>
                        <a:t>How does the wider world impact on my Mental health and wellbeing?  </a:t>
                      </a:r>
                    </a:p>
                    <a:p>
                      <a:endParaRPr lang="en-GB" sz="1600" dirty="0">
                        <a:latin typeface="+mn-lt"/>
                      </a:endParaRPr>
                    </a:p>
                  </a:txBody>
                  <a:tcPr/>
                </a:tc>
                <a:extLst>
                  <a:ext uri="{0D108BD9-81ED-4DB2-BD59-A6C34878D82A}">
                    <a16:rowId xmlns:a16="http://schemas.microsoft.com/office/drawing/2014/main" val="1208793310"/>
                  </a:ext>
                </a:extLst>
              </a:tr>
            </a:tbl>
          </a:graphicData>
        </a:graphic>
      </p:graphicFrame>
      <p:pic>
        <p:nvPicPr>
          <p:cNvPr id="7" name="Picture 6" descr="Mental Health : Gloucestershire Healthy Living and Learning">
            <a:extLst>
              <a:ext uri="{FF2B5EF4-FFF2-40B4-BE49-F238E27FC236}">
                <a16:creationId xmlns:a16="http://schemas.microsoft.com/office/drawing/2014/main" id="{B23877DC-5D66-DBA0-B859-F9F1162AAE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94308" y="11822"/>
            <a:ext cx="743489" cy="5588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309B802-4FA3-E4F3-47D1-2DFC24EDE183}"/>
              </a:ext>
            </a:extLst>
          </p:cNvPr>
          <p:cNvSpPr txBox="1"/>
          <p:nvPr/>
        </p:nvSpPr>
        <p:spPr>
          <a:xfrm>
            <a:off x="3036744" y="3254725"/>
            <a:ext cx="6104658" cy="369332"/>
          </a:xfrm>
          <a:prstGeom prst="rect">
            <a:avLst/>
          </a:prstGeom>
          <a:solidFill>
            <a:srgbClr val="B5B5F9"/>
          </a:solidFill>
        </p:spPr>
        <p:txBody>
          <a:bodyPr wrap="square">
            <a:spAutoFit/>
          </a:bodyPr>
          <a:lstStyle/>
          <a:p>
            <a:pPr algn="ctr"/>
            <a:r>
              <a:rPr lang="en-GB" sz="1800" dirty="0">
                <a:latin typeface="Century Gothic" panose="020B0502020202020204" pitchFamily="34" charset="0"/>
              </a:rPr>
              <a:t>Books available for the children to read </a:t>
            </a:r>
          </a:p>
        </p:txBody>
      </p:sp>
    </p:spTree>
    <p:extLst>
      <p:ext uri="{BB962C8B-B14F-4D97-AF65-F5344CB8AC3E}">
        <p14:creationId xmlns:p14="http://schemas.microsoft.com/office/powerpoint/2010/main" val="1175509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33E319EA-B1BE-58A5-D913-D261DEEC43F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437"/>
          <a:stretch/>
        </p:blipFill>
        <p:spPr bwMode="auto">
          <a:xfrm>
            <a:off x="1226128" y="1771650"/>
            <a:ext cx="9189027" cy="462265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34F17B3-BDFE-F92C-64C9-F4C54A9B2A7F}"/>
              </a:ext>
            </a:extLst>
          </p:cNvPr>
          <p:cNvSpPr txBox="1"/>
          <p:nvPr/>
        </p:nvSpPr>
        <p:spPr>
          <a:xfrm>
            <a:off x="275359" y="306532"/>
            <a:ext cx="6104659" cy="369332"/>
          </a:xfrm>
          <a:prstGeom prst="rect">
            <a:avLst/>
          </a:prstGeom>
          <a:noFill/>
        </p:spPr>
        <p:txBody>
          <a:bodyPr wrap="square" rtlCol="0">
            <a:spAutoFit/>
          </a:bodyPr>
          <a:lstStyle/>
          <a:p>
            <a:r>
              <a:rPr lang="en-GB" dirty="0"/>
              <a:t>RSE curriculum:  Building relationships </a:t>
            </a:r>
          </a:p>
        </p:txBody>
      </p:sp>
      <p:pic>
        <p:nvPicPr>
          <p:cNvPr id="2" name="Picture 1">
            <a:extLst>
              <a:ext uri="{FF2B5EF4-FFF2-40B4-BE49-F238E27FC236}">
                <a16:creationId xmlns:a16="http://schemas.microsoft.com/office/drawing/2014/main" id="{C5A954BD-64EC-857E-9C43-C5BB784B7B69}"/>
              </a:ext>
            </a:extLst>
          </p:cNvPr>
          <p:cNvPicPr>
            <a:picLocks noChangeAspect="1"/>
          </p:cNvPicPr>
          <p:nvPr/>
        </p:nvPicPr>
        <p:blipFill>
          <a:blip r:embed="rId3"/>
          <a:stretch>
            <a:fillRect/>
          </a:stretch>
        </p:blipFill>
        <p:spPr>
          <a:xfrm>
            <a:off x="9673851" y="306532"/>
            <a:ext cx="1816765" cy="1018120"/>
          </a:xfrm>
          <a:prstGeom prst="rect">
            <a:avLst/>
          </a:prstGeom>
        </p:spPr>
      </p:pic>
    </p:spTree>
    <p:extLst>
      <p:ext uri="{BB962C8B-B14F-4D97-AF65-F5344CB8AC3E}">
        <p14:creationId xmlns:p14="http://schemas.microsoft.com/office/powerpoint/2010/main" val="5641492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43535-8078-4864-A077-CEE6EA502C4C}"/>
              </a:ext>
            </a:extLst>
          </p:cNvPr>
          <p:cNvSpPr>
            <a:spLocks noGrp="1"/>
          </p:cNvSpPr>
          <p:nvPr>
            <p:ph type="ctrTitle"/>
          </p:nvPr>
        </p:nvSpPr>
        <p:spPr>
          <a:xfrm>
            <a:off x="1524000" y="1122363"/>
            <a:ext cx="9144000" cy="1288328"/>
          </a:xfrm>
        </p:spPr>
        <p:txBody>
          <a:bodyPr/>
          <a:lstStyle/>
          <a:p>
            <a:r>
              <a:rPr lang="en-GB" dirty="0">
                <a:latin typeface="Century Gothic" panose="020B0502020202020204" pitchFamily="34" charset="0"/>
              </a:rPr>
              <a:t>Interventions </a:t>
            </a:r>
          </a:p>
        </p:txBody>
      </p:sp>
      <p:sp>
        <p:nvSpPr>
          <p:cNvPr id="3" name="Subtitle 2">
            <a:extLst>
              <a:ext uri="{FF2B5EF4-FFF2-40B4-BE49-F238E27FC236}">
                <a16:creationId xmlns:a16="http://schemas.microsoft.com/office/drawing/2014/main" id="{48242766-2221-450D-B32F-2A287421B487}"/>
              </a:ext>
            </a:extLst>
          </p:cNvPr>
          <p:cNvSpPr>
            <a:spLocks noGrp="1"/>
          </p:cNvSpPr>
          <p:nvPr>
            <p:ph type="subTitle" idx="1"/>
          </p:nvPr>
        </p:nvSpPr>
        <p:spPr>
          <a:xfrm>
            <a:off x="254380" y="2468607"/>
            <a:ext cx="11586257" cy="1199704"/>
          </a:xfrm>
        </p:spPr>
        <p:txBody>
          <a:bodyPr/>
          <a:lstStyle/>
          <a:p>
            <a:r>
              <a:rPr lang="en-GB" dirty="0">
                <a:latin typeface="Century Gothic" panose="020B0502020202020204" pitchFamily="34" charset="0"/>
              </a:rPr>
              <a:t>Developing interventions to support positive mental health </a:t>
            </a:r>
          </a:p>
        </p:txBody>
      </p:sp>
      <p:pic>
        <p:nvPicPr>
          <p:cNvPr id="4" name="Picture 3">
            <a:extLst>
              <a:ext uri="{FF2B5EF4-FFF2-40B4-BE49-F238E27FC236}">
                <a16:creationId xmlns:a16="http://schemas.microsoft.com/office/drawing/2014/main" id="{113A0016-A22A-43A1-AB06-9418CB621553}"/>
              </a:ext>
            </a:extLst>
          </p:cNvPr>
          <p:cNvPicPr>
            <a:picLocks noChangeAspect="1"/>
          </p:cNvPicPr>
          <p:nvPr/>
        </p:nvPicPr>
        <p:blipFill>
          <a:blip r:embed="rId2"/>
          <a:stretch>
            <a:fillRect/>
          </a:stretch>
        </p:blipFill>
        <p:spPr>
          <a:xfrm>
            <a:off x="3856371" y="4550497"/>
            <a:ext cx="5582856" cy="1843586"/>
          </a:xfrm>
          <a:prstGeom prst="rect">
            <a:avLst/>
          </a:prstGeom>
        </p:spPr>
      </p:pic>
      <p:pic>
        <p:nvPicPr>
          <p:cNvPr id="5" name="Picture 4">
            <a:extLst>
              <a:ext uri="{FF2B5EF4-FFF2-40B4-BE49-F238E27FC236}">
                <a16:creationId xmlns:a16="http://schemas.microsoft.com/office/drawing/2014/main" id="{A2C830FC-4756-43CC-4D4A-E0245C5CEF99}"/>
              </a:ext>
            </a:extLst>
          </p:cNvPr>
          <p:cNvPicPr>
            <a:picLocks noChangeAspect="1"/>
          </p:cNvPicPr>
          <p:nvPr/>
        </p:nvPicPr>
        <p:blipFill>
          <a:blip r:embed="rId3"/>
          <a:stretch>
            <a:fillRect/>
          </a:stretch>
        </p:blipFill>
        <p:spPr>
          <a:xfrm>
            <a:off x="256801" y="5616841"/>
            <a:ext cx="1816765" cy="1018120"/>
          </a:xfrm>
          <a:prstGeom prst="rect">
            <a:avLst/>
          </a:prstGeom>
        </p:spPr>
      </p:pic>
    </p:spTree>
    <p:extLst>
      <p:ext uri="{BB962C8B-B14F-4D97-AF65-F5344CB8AC3E}">
        <p14:creationId xmlns:p14="http://schemas.microsoft.com/office/powerpoint/2010/main" val="3747020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D76F0D8F-DC9B-44D5-8272-427402A72665}"/>
              </a:ext>
            </a:extLst>
          </p:cNvPr>
          <p:cNvPicPr>
            <a:picLocks noChangeAspect="1" noChangeArrowheads="1"/>
          </p:cNvPicPr>
          <p:nvPr/>
        </p:nvPicPr>
        <p:blipFill>
          <a:blip r:embed="rId3" cstate="print"/>
          <a:srcRect l="6490" t="16806" r="78300" b="69133"/>
          <a:stretch>
            <a:fillRect/>
          </a:stretch>
        </p:blipFill>
        <p:spPr bwMode="auto">
          <a:xfrm>
            <a:off x="10339702" y="5759160"/>
            <a:ext cx="1475317" cy="884237"/>
          </a:xfrm>
          <a:prstGeom prst="rect">
            <a:avLst/>
          </a:prstGeom>
          <a:noFill/>
          <a:ln w="9525">
            <a:noFill/>
            <a:miter lim="800000"/>
            <a:headEnd/>
            <a:tailEnd/>
          </a:ln>
        </p:spPr>
      </p:pic>
      <p:pic>
        <p:nvPicPr>
          <p:cNvPr id="5" name="Picture 4">
            <a:hlinkClick r:id="rId4"/>
            <a:extLst>
              <a:ext uri="{FF2B5EF4-FFF2-40B4-BE49-F238E27FC236}">
                <a16:creationId xmlns:a16="http://schemas.microsoft.com/office/drawing/2014/main" id="{0FDB35F0-1A51-48D6-8CFD-6FFBD6AAC431}"/>
              </a:ext>
            </a:extLst>
          </p:cNvPr>
          <p:cNvPicPr>
            <a:picLocks noChangeAspect="1"/>
          </p:cNvPicPr>
          <p:nvPr/>
        </p:nvPicPr>
        <p:blipFill>
          <a:blip r:embed="rId5"/>
          <a:stretch>
            <a:fillRect/>
          </a:stretch>
        </p:blipFill>
        <p:spPr>
          <a:xfrm>
            <a:off x="6568786" y="548204"/>
            <a:ext cx="4243702" cy="4452336"/>
          </a:xfrm>
          <a:prstGeom prst="rect">
            <a:avLst/>
          </a:prstGeom>
        </p:spPr>
      </p:pic>
      <p:pic>
        <p:nvPicPr>
          <p:cNvPr id="7" name="Picture 6">
            <a:hlinkClick r:id="rId6"/>
            <a:extLst>
              <a:ext uri="{FF2B5EF4-FFF2-40B4-BE49-F238E27FC236}">
                <a16:creationId xmlns:a16="http://schemas.microsoft.com/office/drawing/2014/main" id="{0AB3F49F-DFA2-4379-8136-206EE65AE8FD}"/>
              </a:ext>
            </a:extLst>
          </p:cNvPr>
          <p:cNvPicPr>
            <a:picLocks noChangeAspect="1"/>
          </p:cNvPicPr>
          <p:nvPr/>
        </p:nvPicPr>
        <p:blipFill>
          <a:blip r:embed="rId7"/>
          <a:stretch>
            <a:fillRect/>
          </a:stretch>
        </p:blipFill>
        <p:spPr>
          <a:xfrm>
            <a:off x="917821" y="591354"/>
            <a:ext cx="4243702" cy="4466338"/>
          </a:xfrm>
          <a:prstGeom prst="rect">
            <a:avLst/>
          </a:prstGeom>
        </p:spPr>
      </p:pic>
      <p:pic>
        <p:nvPicPr>
          <p:cNvPr id="3" name="Picture 2">
            <a:extLst>
              <a:ext uri="{FF2B5EF4-FFF2-40B4-BE49-F238E27FC236}">
                <a16:creationId xmlns:a16="http://schemas.microsoft.com/office/drawing/2014/main" id="{A598802D-8F2E-FA6F-D196-DA13858F2660}"/>
              </a:ext>
            </a:extLst>
          </p:cNvPr>
          <p:cNvPicPr>
            <a:picLocks noChangeAspect="1"/>
          </p:cNvPicPr>
          <p:nvPr/>
        </p:nvPicPr>
        <p:blipFill>
          <a:blip r:embed="rId8"/>
          <a:stretch>
            <a:fillRect/>
          </a:stretch>
        </p:blipFill>
        <p:spPr>
          <a:xfrm>
            <a:off x="6282604" y="4240672"/>
            <a:ext cx="4269145" cy="2303318"/>
          </a:xfrm>
          <a:prstGeom prst="rect">
            <a:avLst/>
          </a:prstGeom>
        </p:spPr>
      </p:pic>
      <p:sp>
        <p:nvSpPr>
          <p:cNvPr id="6" name="TextBox 5">
            <a:extLst>
              <a:ext uri="{FF2B5EF4-FFF2-40B4-BE49-F238E27FC236}">
                <a16:creationId xmlns:a16="http://schemas.microsoft.com/office/drawing/2014/main" id="{1E8DB88E-D573-BE33-6192-09EAEB6B8691}"/>
              </a:ext>
            </a:extLst>
          </p:cNvPr>
          <p:cNvSpPr txBox="1"/>
          <p:nvPr/>
        </p:nvSpPr>
        <p:spPr>
          <a:xfrm>
            <a:off x="185738" y="4974330"/>
            <a:ext cx="6096866" cy="1569660"/>
          </a:xfrm>
          <a:prstGeom prst="rect">
            <a:avLst/>
          </a:prstGeom>
          <a:noFill/>
        </p:spPr>
        <p:txBody>
          <a:bodyPr wrap="square">
            <a:spAutoFit/>
          </a:bodyPr>
          <a:lstStyle/>
          <a:p>
            <a:r>
              <a:rPr lang="en-US" sz="1600" dirty="0"/>
              <a:t>Guidance to support children and young people experiencing barriers attending school</a:t>
            </a:r>
          </a:p>
          <a:p>
            <a:r>
              <a:rPr lang="en-GB" sz="1600" dirty="0">
                <a:hlinkClick r:id="rId9"/>
              </a:rPr>
              <a:t>https://www.gloucestershire.gov.uk/education-and-learning/educational-psychology-service-eps/information-for-schools-parents-and-professionals/guidance-to-support-children-and-young-people-experiencing-barriers-attending-school/</a:t>
            </a:r>
            <a:r>
              <a:rPr lang="en-GB" sz="1600" dirty="0"/>
              <a:t> </a:t>
            </a:r>
          </a:p>
        </p:txBody>
      </p:sp>
    </p:spTree>
    <p:extLst>
      <p:ext uri="{BB962C8B-B14F-4D97-AF65-F5344CB8AC3E}">
        <p14:creationId xmlns:p14="http://schemas.microsoft.com/office/powerpoint/2010/main" val="1463939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36E1AF47-51C0-6C0A-8BC0-F6AB6A226109}"/>
              </a:ext>
            </a:extLst>
          </p:cNvPr>
          <p:cNvGraphicFramePr>
            <a:graphicFrameLocks noGrp="1"/>
          </p:cNvGraphicFramePr>
          <p:nvPr>
            <p:extLst>
              <p:ext uri="{D42A27DB-BD31-4B8C-83A1-F6EECF244321}">
                <p14:modId xmlns:p14="http://schemas.microsoft.com/office/powerpoint/2010/main" val="1225074405"/>
              </p:ext>
            </p:extLst>
          </p:nvPr>
        </p:nvGraphicFramePr>
        <p:xfrm>
          <a:off x="236537" y="83820"/>
          <a:ext cx="11718925" cy="6228080"/>
        </p:xfrm>
        <a:graphic>
          <a:graphicData uri="http://schemas.openxmlformats.org/drawingml/2006/table">
            <a:tbl>
              <a:tblPr firstRow="1" bandRow="1">
                <a:tableStyleId>{5940675A-B579-460E-94D1-54222C63F5DA}</a:tableStyleId>
              </a:tblPr>
              <a:tblGrid>
                <a:gridCol w="11718925">
                  <a:extLst>
                    <a:ext uri="{9D8B030D-6E8A-4147-A177-3AD203B41FA5}">
                      <a16:colId xmlns:a16="http://schemas.microsoft.com/office/drawing/2014/main" val="1474648860"/>
                    </a:ext>
                  </a:extLst>
                </a:gridCol>
              </a:tblGrid>
              <a:tr h="370840">
                <a:tc>
                  <a:txBody>
                    <a:bodyPr/>
                    <a:lstStyle/>
                    <a:p>
                      <a:r>
                        <a:rPr lang="en-GB" dirty="0"/>
                        <a:t>Tier 1: </a:t>
                      </a:r>
                      <a:endParaRPr lang="en-GB" dirty="0">
                        <a:latin typeface="+mn-lt"/>
                      </a:endParaRPr>
                    </a:p>
                  </a:txBody>
                  <a:tcPr/>
                </a:tc>
                <a:extLst>
                  <a:ext uri="{0D108BD9-81ED-4DB2-BD59-A6C34878D82A}">
                    <a16:rowId xmlns:a16="http://schemas.microsoft.com/office/drawing/2014/main" val="2750597986"/>
                  </a:ext>
                </a:extLst>
              </a:tr>
              <a:tr h="370840">
                <a:tc>
                  <a:txBody>
                    <a:bodyPr/>
                    <a:lstStyle/>
                    <a:p>
                      <a:r>
                        <a:rPr lang="en-GB" sz="1200" b="1" u="sng" dirty="0"/>
                        <a:t>Trusted adult: </a:t>
                      </a:r>
                    </a:p>
                    <a:p>
                      <a:r>
                        <a:rPr lang="en-GB" sz="1200" dirty="0"/>
                        <a:t>Tutor check-in</a:t>
                      </a:r>
                    </a:p>
                    <a:p>
                      <a:r>
                        <a:rPr lang="en-GB" sz="1200" dirty="0"/>
                        <a:t>Tutor mentoring.  </a:t>
                      </a:r>
                      <a:endParaRPr lang="en-GB" sz="1200" dirty="0">
                        <a:latin typeface="+mn-lt"/>
                      </a:endParaRPr>
                    </a:p>
                  </a:txBody>
                  <a:tcPr/>
                </a:tc>
                <a:extLst>
                  <a:ext uri="{0D108BD9-81ED-4DB2-BD59-A6C34878D82A}">
                    <a16:rowId xmlns:a16="http://schemas.microsoft.com/office/drawing/2014/main" val="675980690"/>
                  </a:ext>
                </a:extLst>
              </a:tr>
              <a:tr h="370840">
                <a:tc>
                  <a:txBody>
                    <a:bodyPr/>
                    <a:lstStyle/>
                    <a:p>
                      <a:r>
                        <a:rPr lang="en-GB" sz="1200" b="1" u="sng" dirty="0"/>
                        <a:t>Factsts4life:</a:t>
                      </a:r>
                    </a:p>
                    <a:p>
                      <a:r>
                        <a:rPr lang="en-GB" sz="1200" dirty="0"/>
                        <a:t>Exploring the continuum of health with students and parents.  Year 7 focus </a:t>
                      </a:r>
                    </a:p>
                    <a:p>
                      <a:endParaRPr lang="en-GB" sz="1200" dirty="0"/>
                    </a:p>
                    <a:p>
                      <a:r>
                        <a:rPr lang="en-GB" sz="1200" dirty="0">
                          <a:hlinkClick r:id="rId2"/>
                        </a:rPr>
                        <a:t>https://facts4life.org/</a:t>
                      </a:r>
                      <a:r>
                        <a:rPr lang="en-GB" sz="1200" dirty="0"/>
                        <a:t> </a:t>
                      </a:r>
                      <a:endParaRPr lang="en-GB" sz="1200" dirty="0">
                        <a:latin typeface="+mn-lt"/>
                      </a:endParaRPr>
                    </a:p>
                  </a:txBody>
                  <a:tcPr/>
                </a:tc>
                <a:extLst>
                  <a:ext uri="{0D108BD9-81ED-4DB2-BD59-A6C34878D82A}">
                    <a16:rowId xmlns:a16="http://schemas.microsoft.com/office/drawing/2014/main" val="432943276"/>
                  </a:ext>
                </a:extLst>
              </a:tr>
              <a:tr h="370840">
                <a:tc>
                  <a:txBody>
                    <a:bodyPr/>
                    <a:lstStyle/>
                    <a:p>
                      <a:r>
                        <a:rPr lang="en-GB" sz="1200" b="1" u="sng" dirty="0"/>
                        <a:t>Five Ways to Wellbeing </a:t>
                      </a:r>
                    </a:p>
                    <a:p>
                      <a:r>
                        <a:rPr lang="en-GB" sz="1200" dirty="0"/>
                        <a:t>The Five Ways to Wellbeing Framework was developed by the New Economics Foundation</a:t>
                      </a:r>
                    </a:p>
                    <a:p>
                      <a:r>
                        <a:rPr lang="en-GB" sz="1200" dirty="0"/>
                        <a:t>Based on the latest scientific evidence the simple actions, if taken regularly, can improve wellbeing and enhance quality of life.</a:t>
                      </a:r>
                    </a:p>
                    <a:p>
                      <a:r>
                        <a:rPr lang="en-GB" sz="1200" b="1" dirty="0">
                          <a:solidFill>
                            <a:srgbClr val="E60D61"/>
                          </a:solidFill>
                        </a:rPr>
                        <a:t>Connect </a:t>
                      </a:r>
                      <a:r>
                        <a:rPr lang="en-GB" sz="1200" dirty="0">
                          <a:solidFill>
                            <a:srgbClr val="000000"/>
                          </a:solidFill>
                        </a:rPr>
                        <a:t>– connecting with others</a:t>
                      </a:r>
                    </a:p>
                    <a:p>
                      <a:r>
                        <a:rPr lang="en-GB" sz="1200" b="1" dirty="0">
                          <a:solidFill>
                            <a:srgbClr val="A41A85"/>
                          </a:solidFill>
                        </a:rPr>
                        <a:t>Give </a:t>
                      </a:r>
                      <a:r>
                        <a:rPr lang="en-GB" sz="1200" dirty="0">
                          <a:solidFill>
                            <a:srgbClr val="000000"/>
                          </a:solidFill>
                        </a:rPr>
                        <a:t>– giving – looking outward as well as inward</a:t>
                      </a:r>
                    </a:p>
                    <a:p>
                      <a:r>
                        <a:rPr lang="en-GB" sz="1200" b="1" dirty="0">
                          <a:solidFill>
                            <a:srgbClr val="43C5DF"/>
                          </a:solidFill>
                        </a:rPr>
                        <a:t>Be active </a:t>
                      </a:r>
                      <a:r>
                        <a:rPr lang="en-GB" sz="1200" dirty="0">
                          <a:solidFill>
                            <a:srgbClr val="000000"/>
                          </a:solidFill>
                        </a:rPr>
                        <a:t>– doing something active</a:t>
                      </a:r>
                    </a:p>
                    <a:p>
                      <a:r>
                        <a:rPr lang="en-GB" sz="1200" b="1" dirty="0">
                          <a:solidFill>
                            <a:srgbClr val="8DC840"/>
                          </a:solidFill>
                        </a:rPr>
                        <a:t>Take Notice </a:t>
                      </a:r>
                      <a:r>
                        <a:rPr lang="en-GB" sz="1200" dirty="0">
                          <a:solidFill>
                            <a:srgbClr val="000000"/>
                          </a:solidFill>
                        </a:rPr>
                        <a:t>– taking notice of the world around you</a:t>
                      </a:r>
                    </a:p>
                    <a:p>
                      <a:r>
                        <a:rPr lang="en-GB" sz="1200" b="1" dirty="0">
                          <a:solidFill>
                            <a:srgbClr val="FBA633"/>
                          </a:solidFill>
                        </a:rPr>
                        <a:t>Keep Learning </a:t>
                      </a:r>
                      <a:r>
                        <a:rPr lang="en-GB" sz="1200" dirty="0">
                          <a:solidFill>
                            <a:srgbClr val="000000"/>
                          </a:solidFill>
                        </a:rPr>
                        <a:t>– learning new things</a:t>
                      </a:r>
                    </a:p>
                    <a:p>
                      <a:endParaRPr lang="en-GB" sz="1200" dirty="0">
                        <a:solidFill>
                          <a:srgbClr val="000000"/>
                        </a:solidFill>
                        <a:hlinkClick r:id="rId3"/>
                      </a:endParaRPr>
                    </a:p>
                    <a:p>
                      <a:r>
                        <a:rPr lang="en-GB" sz="1200" dirty="0">
                          <a:solidFill>
                            <a:srgbClr val="000000"/>
                          </a:solidFill>
                          <a:hlinkClick r:id="rId3"/>
                        </a:rPr>
                        <a:t>GHLL Five Ways to Wellbeing resource</a:t>
                      </a:r>
                      <a:endParaRPr lang="en-GB" sz="1200" dirty="0">
                        <a:solidFill>
                          <a:srgbClr val="000000"/>
                        </a:solidFill>
                        <a:latin typeface="+mn-lt"/>
                      </a:endParaRPr>
                    </a:p>
                  </a:txBody>
                  <a:tcPr/>
                </a:tc>
                <a:extLst>
                  <a:ext uri="{0D108BD9-81ED-4DB2-BD59-A6C34878D82A}">
                    <a16:rowId xmlns:a16="http://schemas.microsoft.com/office/drawing/2014/main" val="1218133885"/>
                  </a:ext>
                </a:extLst>
              </a:tr>
              <a:tr h="370840">
                <a:tc>
                  <a:txBody>
                    <a:bodyPr/>
                    <a:lstStyle/>
                    <a:p>
                      <a:r>
                        <a:rPr lang="en-GB" sz="1200" dirty="0">
                          <a:solidFill>
                            <a:srgbClr val="000000"/>
                          </a:solidFill>
                        </a:rPr>
                        <a:t>Beyond Fed-up </a:t>
                      </a:r>
                      <a:endParaRPr lang="en-GB" sz="1200" dirty="0">
                        <a:solidFill>
                          <a:srgbClr val="000000"/>
                        </a:solidFill>
                        <a:latin typeface="+mn-lt"/>
                      </a:endParaRPr>
                    </a:p>
                  </a:txBody>
                  <a:tcPr/>
                </a:tc>
                <a:extLst>
                  <a:ext uri="{0D108BD9-81ED-4DB2-BD59-A6C34878D82A}">
                    <a16:rowId xmlns:a16="http://schemas.microsoft.com/office/drawing/2014/main" val="71129536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Mental health day  10</a:t>
                      </a:r>
                      <a:r>
                        <a:rPr lang="en-GB" sz="1200" baseline="30000" dirty="0"/>
                        <a:t>th</a:t>
                      </a:r>
                      <a:r>
                        <a:rPr lang="en-GB" sz="1200" dirty="0"/>
                        <a:t> October </a:t>
                      </a:r>
                      <a:r>
                        <a:rPr lang="en-GB" sz="1200" dirty="0">
                          <a:hlinkClick r:id="rId4"/>
                        </a:rPr>
                        <a:t>download toolkit </a:t>
                      </a:r>
                      <a:endParaRPr lang="en-GB" sz="1200" dirty="0"/>
                    </a:p>
                    <a:p>
                      <a:r>
                        <a:rPr lang="en-GB" sz="1200" dirty="0"/>
                        <a:t>Anti-bullying week 13</a:t>
                      </a:r>
                      <a:r>
                        <a:rPr lang="en-GB" sz="1200" baseline="30000" dirty="0"/>
                        <a:t>th</a:t>
                      </a:r>
                      <a:r>
                        <a:rPr lang="en-GB" sz="1200" dirty="0"/>
                        <a:t>-17</a:t>
                      </a:r>
                      <a:r>
                        <a:rPr lang="en-GB" sz="1200" baseline="30000" dirty="0"/>
                        <a:t>th</a:t>
                      </a:r>
                      <a:r>
                        <a:rPr lang="en-GB" sz="1200" dirty="0"/>
                        <a:t> November </a:t>
                      </a:r>
                    </a:p>
                    <a:p>
                      <a:r>
                        <a:rPr lang="en-GB" sz="1200" dirty="0"/>
                        <a:t>Children Mental health week (Place2b) 5</a:t>
                      </a:r>
                      <a:r>
                        <a:rPr lang="en-GB" sz="1200" baseline="30000" dirty="0"/>
                        <a:t>th</a:t>
                      </a:r>
                      <a:r>
                        <a:rPr lang="en-GB" sz="1200" dirty="0"/>
                        <a:t>-11</a:t>
                      </a:r>
                      <a:r>
                        <a:rPr lang="en-GB" sz="1200" baseline="30000" dirty="0"/>
                        <a:t>th</a:t>
                      </a:r>
                      <a:r>
                        <a:rPr lang="en-GB" sz="1200" dirty="0"/>
                        <a:t> February </a:t>
                      </a:r>
                    </a:p>
                    <a:p>
                      <a:r>
                        <a:rPr lang="en-US" sz="1200" dirty="0"/>
                        <a:t>Young cares action day 15</a:t>
                      </a:r>
                      <a:r>
                        <a:rPr lang="en-US" sz="1200" baseline="30000" dirty="0"/>
                        <a:t>th</a:t>
                      </a:r>
                      <a:r>
                        <a:rPr lang="en-US" sz="1200" dirty="0"/>
                        <a:t> March 2024 </a:t>
                      </a:r>
                    </a:p>
                    <a:p>
                      <a:r>
                        <a:rPr lang="en-US" sz="1200" dirty="0"/>
                        <a:t>Neurodiversity Celebration Week. 18 and 24 March 2024. </a:t>
                      </a:r>
                      <a:endParaRPr lang="en-GB" sz="1200" dirty="0">
                        <a:latin typeface="+mn-lt"/>
                      </a:endParaRPr>
                    </a:p>
                  </a:txBody>
                  <a:tcPr/>
                </a:tc>
                <a:extLst>
                  <a:ext uri="{0D108BD9-81ED-4DB2-BD59-A6C34878D82A}">
                    <a16:rowId xmlns:a16="http://schemas.microsoft.com/office/drawing/2014/main" val="337579111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u="sng" dirty="0"/>
                        <a:t>Signposting around school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e.g. Childline posters </a:t>
                      </a:r>
                      <a:endParaRPr lang="en-GB" sz="1200" dirty="0">
                        <a:latin typeface="+mn-lt"/>
                      </a:endParaRPr>
                    </a:p>
                  </a:txBody>
                  <a:tcPr/>
                </a:tc>
                <a:extLst>
                  <a:ext uri="{0D108BD9-81ED-4DB2-BD59-A6C34878D82A}">
                    <a16:rowId xmlns:a16="http://schemas.microsoft.com/office/drawing/2014/main" val="3193988813"/>
                  </a:ext>
                </a:extLst>
              </a:tr>
              <a:tr h="370840">
                <a:tc>
                  <a:txBody>
                    <a:bodyPr/>
                    <a:lstStyle/>
                    <a:p>
                      <a:r>
                        <a:rPr lang="en-GB" sz="1200" b="1" u="sng" dirty="0"/>
                        <a:t>External agencies </a:t>
                      </a:r>
                    </a:p>
                    <a:p>
                      <a:r>
                        <a:rPr lang="en-GB" sz="1200" b="1" u="sng" dirty="0">
                          <a:latin typeface="+mn-lt"/>
                        </a:rPr>
                        <a:t>Assemblies </a:t>
                      </a:r>
                    </a:p>
                    <a:p>
                      <a:r>
                        <a:rPr lang="en-GB" sz="1200" b="1" u="sng" dirty="0">
                          <a:latin typeface="+mn-lt"/>
                        </a:rPr>
                        <a:t>Group sessions </a:t>
                      </a:r>
                    </a:p>
                  </a:txBody>
                  <a:tcPr/>
                </a:tc>
                <a:extLst>
                  <a:ext uri="{0D108BD9-81ED-4DB2-BD59-A6C34878D82A}">
                    <a16:rowId xmlns:a16="http://schemas.microsoft.com/office/drawing/2014/main" val="1718882463"/>
                  </a:ext>
                </a:extLst>
              </a:tr>
            </a:tbl>
          </a:graphicData>
        </a:graphic>
      </p:graphicFrame>
      <p:pic>
        <p:nvPicPr>
          <p:cNvPr id="7" name="Picture 6" descr="A yellow and white text on a yellow background&#10;&#10;Description automatically generated">
            <a:extLst>
              <a:ext uri="{FF2B5EF4-FFF2-40B4-BE49-F238E27FC236}">
                <a16:creationId xmlns:a16="http://schemas.microsoft.com/office/drawing/2014/main" id="{F92D8071-D78D-2C6E-7F2A-11A13FDC3EE0}"/>
              </a:ext>
            </a:extLst>
          </p:cNvPr>
          <p:cNvPicPr>
            <a:picLocks noChangeAspect="1"/>
          </p:cNvPicPr>
          <p:nvPr/>
        </p:nvPicPr>
        <p:blipFill>
          <a:blip r:embed="rId5"/>
          <a:stretch>
            <a:fillRect/>
          </a:stretch>
        </p:blipFill>
        <p:spPr>
          <a:xfrm>
            <a:off x="4293178" y="4049818"/>
            <a:ext cx="720436" cy="346876"/>
          </a:xfrm>
          <a:prstGeom prst="rect">
            <a:avLst/>
          </a:prstGeom>
        </p:spPr>
      </p:pic>
      <p:pic>
        <p:nvPicPr>
          <p:cNvPr id="10" name="Picture 9">
            <a:extLst>
              <a:ext uri="{FF2B5EF4-FFF2-40B4-BE49-F238E27FC236}">
                <a16:creationId xmlns:a16="http://schemas.microsoft.com/office/drawing/2014/main" id="{DA1F644B-17E6-822F-6422-63B2176CDF3C}"/>
              </a:ext>
            </a:extLst>
          </p:cNvPr>
          <p:cNvPicPr>
            <a:picLocks noChangeAspect="1"/>
          </p:cNvPicPr>
          <p:nvPr/>
        </p:nvPicPr>
        <p:blipFill>
          <a:blip r:embed="rId6"/>
          <a:stretch>
            <a:fillRect/>
          </a:stretch>
        </p:blipFill>
        <p:spPr>
          <a:xfrm>
            <a:off x="6376412" y="579517"/>
            <a:ext cx="5387685" cy="3731472"/>
          </a:xfrm>
          <a:prstGeom prst="rect">
            <a:avLst/>
          </a:prstGeom>
        </p:spPr>
      </p:pic>
      <p:pic>
        <p:nvPicPr>
          <p:cNvPr id="11" name="Picture 10">
            <a:extLst>
              <a:ext uri="{FF2B5EF4-FFF2-40B4-BE49-F238E27FC236}">
                <a16:creationId xmlns:a16="http://schemas.microsoft.com/office/drawing/2014/main" id="{1CDD52A0-B90A-99A3-D690-437A4D445D38}"/>
              </a:ext>
            </a:extLst>
          </p:cNvPr>
          <p:cNvPicPr>
            <a:picLocks noChangeAspect="1"/>
          </p:cNvPicPr>
          <p:nvPr/>
        </p:nvPicPr>
        <p:blipFill>
          <a:blip r:embed="rId7"/>
          <a:stretch>
            <a:fillRect/>
          </a:stretch>
        </p:blipFill>
        <p:spPr>
          <a:xfrm>
            <a:off x="6508593" y="2875645"/>
            <a:ext cx="5255504" cy="3719945"/>
          </a:xfrm>
          <a:prstGeom prst="rect">
            <a:avLst/>
          </a:prstGeom>
        </p:spPr>
      </p:pic>
      <p:pic>
        <p:nvPicPr>
          <p:cNvPr id="12" name="Picture 11">
            <a:extLst>
              <a:ext uri="{FF2B5EF4-FFF2-40B4-BE49-F238E27FC236}">
                <a16:creationId xmlns:a16="http://schemas.microsoft.com/office/drawing/2014/main" id="{67122A51-ACD8-C799-572C-773EF0536B2A}"/>
              </a:ext>
            </a:extLst>
          </p:cNvPr>
          <p:cNvPicPr>
            <a:picLocks noChangeAspect="1"/>
          </p:cNvPicPr>
          <p:nvPr/>
        </p:nvPicPr>
        <p:blipFill>
          <a:blip r:embed="rId8"/>
          <a:stretch>
            <a:fillRect/>
          </a:stretch>
        </p:blipFill>
        <p:spPr>
          <a:xfrm>
            <a:off x="1685059" y="5770811"/>
            <a:ext cx="1428750" cy="485775"/>
          </a:xfrm>
          <a:prstGeom prst="rect">
            <a:avLst/>
          </a:prstGeom>
        </p:spPr>
      </p:pic>
      <p:pic>
        <p:nvPicPr>
          <p:cNvPr id="2" name="Picture 1">
            <a:extLst>
              <a:ext uri="{FF2B5EF4-FFF2-40B4-BE49-F238E27FC236}">
                <a16:creationId xmlns:a16="http://schemas.microsoft.com/office/drawing/2014/main" id="{8F24389B-929B-DFEC-E942-E839B38F61A8}"/>
              </a:ext>
            </a:extLst>
          </p:cNvPr>
          <p:cNvPicPr>
            <a:picLocks noChangeAspect="1"/>
          </p:cNvPicPr>
          <p:nvPr/>
        </p:nvPicPr>
        <p:blipFill>
          <a:blip r:embed="rId9"/>
          <a:stretch>
            <a:fillRect/>
          </a:stretch>
        </p:blipFill>
        <p:spPr>
          <a:xfrm>
            <a:off x="10035801" y="80321"/>
            <a:ext cx="769109" cy="431011"/>
          </a:xfrm>
          <a:prstGeom prst="rect">
            <a:avLst/>
          </a:prstGeom>
        </p:spPr>
      </p:pic>
    </p:spTree>
    <p:extLst>
      <p:ext uri="{BB962C8B-B14F-4D97-AF65-F5344CB8AC3E}">
        <p14:creationId xmlns:p14="http://schemas.microsoft.com/office/powerpoint/2010/main" val="3616670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AE893AFF-4997-F01F-A4A0-5A352244F09D}"/>
              </a:ext>
            </a:extLst>
          </p:cNvPr>
          <p:cNvGraphicFramePr>
            <a:graphicFrameLocks noGrp="1"/>
          </p:cNvGraphicFramePr>
          <p:nvPr>
            <p:extLst>
              <p:ext uri="{D42A27DB-BD31-4B8C-83A1-F6EECF244321}">
                <p14:modId xmlns:p14="http://schemas.microsoft.com/office/powerpoint/2010/main" val="587333005"/>
              </p:ext>
            </p:extLst>
          </p:nvPr>
        </p:nvGraphicFramePr>
        <p:xfrm>
          <a:off x="287480" y="208251"/>
          <a:ext cx="11371120" cy="4577080"/>
        </p:xfrm>
        <a:graphic>
          <a:graphicData uri="http://schemas.openxmlformats.org/drawingml/2006/table">
            <a:tbl>
              <a:tblPr firstRow="1" bandRow="1">
                <a:tableStyleId>{5940675A-B579-460E-94D1-54222C63F5DA}</a:tableStyleId>
              </a:tblPr>
              <a:tblGrid>
                <a:gridCol w="11371120">
                  <a:extLst>
                    <a:ext uri="{9D8B030D-6E8A-4147-A177-3AD203B41FA5}">
                      <a16:colId xmlns:a16="http://schemas.microsoft.com/office/drawing/2014/main" val="198567809"/>
                    </a:ext>
                  </a:extLst>
                </a:gridCol>
              </a:tblGrid>
              <a:tr h="370840">
                <a:tc>
                  <a:txBody>
                    <a:bodyPr/>
                    <a:lstStyle/>
                    <a:p>
                      <a:r>
                        <a:rPr lang="en-GB" dirty="0"/>
                        <a:t>Tier 2:  </a:t>
                      </a:r>
                    </a:p>
                  </a:txBody>
                  <a:tcPr/>
                </a:tc>
                <a:extLst>
                  <a:ext uri="{0D108BD9-81ED-4DB2-BD59-A6C34878D82A}">
                    <a16:rowId xmlns:a16="http://schemas.microsoft.com/office/drawing/2014/main" val="51026394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u="sng" dirty="0"/>
                        <a:t>Find tailored solutions </a:t>
                      </a:r>
                      <a:r>
                        <a:rPr lang="en-GB" sz="1400" dirty="0">
                          <a:hlinkClick r:id="rId2"/>
                        </a:rPr>
                        <a:t>https://mentallyhealthyschools.org.uk/getting-started/how-to-start-a-conversation-with-children-and-young-people-about-mental-health/</a:t>
                      </a:r>
                      <a:endParaRPr lang="en-GB" sz="1400" dirty="0"/>
                    </a:p>
                    <a:p>
                      <a:r>
                        <a:rPr lang="en-GB" sz="1400" dirty="0"/>
                        <a:t>Arrange to talk in a non-threatening space , </a:t>
                      </a:r>
                      <a:r>
                        <a:rPr lang="en-GB" sz="1400" dirty="0" err="1"/>
                        <a:t>eg</a:t>
                      </a:r>
                      <a:r>
                        <a:rPr lang="en-GB" sz="1400" dirty="0"/>
                        <a:t> café, outside area, quiet classroom (private)  etc</a:t>
                      </a:r>
                      <a:endParaRPr lang="en-GB" sz="1400" b="1" u="sng" dirty="0"/>
                    </a:p>
                    <a:p>
                      <a:r>
                        <a:rPr lang="en-GB" sz="1400" dirty="0"/>
                        <a:t>Get the students back into the building at quiet times outside of normal school hours</a:t>
                      </a:r>
                    </a:p>
                    <a:p>
                      <a:r>
                        <a:rPr lang="en-GB" sz="1400" dirty="0"/>
                        <a:t>Realistic steps they can manage. P/t timetables</a:t>
                      </a:r>
                    </a:p>
                    <a:p>
                      <a:endParaRPr lang="en-GB" sz="1400" dirty="0"/>
                    </a:p>
                  </a:txBody>
                  <a:tcPr/>
                </a:tc>
                <a:extLst>
                  <a:ext uri="{0D108BD9-81ED-4DB2-BD59-A6C34878D82A}">
                    <a16:rowId xmlns:a16="http://schemas.microsoft.com/office/drawing/2014/main" val="3861294990"/>
                  </a:ext>
                </a:extLst>
              </a:tr>
              <a:tr h="370840">
                <a:tc>
                  <a:txBody>
                    <a:bodyPr/>
                    <a:lstStyle/>
                    <a:p>
                      <a:r>
                        <a:rPr lang="en-GB" sz="1400" b="1" u="sng" dirty="0"/>
                        <a:t>Young Mind Matters school (YMM)</a:t>
                      </a:r>
                    </a:p>
                    <a:p>
                      <a:r>
                        <a:rPr lang="en-GB" sz="1400" dirty="0"/>
                        <a:t>Mental health practitioners will run small group sessions for low mood and anxiety. </a:t>
                      </a:r>
                    </a:p>
                    <a:p>
                      <a:endParaRPr lang="en-GB" sz="1400" dirty="0"/>
                    </a:p>
                  </a:txBody>
                  <a:tcPr/>
                </a:tc>
                <a:extLst>
                  <a:ext uri="{0D108BD9-81ED-4DB2-BD59-A6C34878D82A}">
                    <a16:rowId xmlns:a16="http://schemas.microsoft.com/office/drawing/2014/main" val="48876231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YMM schools </a:t>
                      </a:r>
                      <a:r>
                        <a:rPr lang="en-GB" sz="1400" b="1" u="sng" dirty="0"/>
                        <a:t>Bespoke mentoring </a:t>
                      </a:r>
                    </a:p>
                    <a:p>
                      <a:endParaRPr lang="en-GB" sz="1400" b="1" u="sng" dirty="0"/>
                    </a:p>
                    <a:p>
                      <a:endParaRPr lang="en-GB" sz="1400" dirty="0"/>
                    </a:p>
                  </a:txBody>
                  <a:tcPr/>
                </a:tc>
                <a:extLst>
                  <a:ext uri="{0D108BD9-81ED-4DB2-BD59-A6C34878D82A}">
                    <a16:rowId xmlns:a16="http://schemas.microsoft.com/office/drawing/2014/main" val="102148798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u="sng" dirty="0"/>
                        <a:t>Early help coordinator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Social prescribing in the school/community: </a:t>
                      </a:r>
                      <a:endParaRPr lang="en-GB" sz="1400" b="1" u="sng"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kern="1200" dirty="0">
                          <a:solidFill>
                            <a:schemeClr val="dk1"/>
                          </a:solidFill>
                          <a:effectLst/>
                        </a:rPr>
                        <a:t>Connects young people to activities, groups and services in their community to meet the practical, social and emotional needs that affect their health and wellbeing.</a:t>
                      </a:r>
                      <a:r>
                        <a:rPr lang="en-GB" sz="1400" dirty="0"/>
                        <a:t> </a:t>
                      </a:r>
                    </a:p>
                    <a:p>
                      <a:endParaRPr lang="en-GB" sz="1400" dirty="0"/>
                    </a:p>
                    <a:p>
                      <a:endParaRPr lang="en-GB" sz="1400" dirty="0"/>
                    </a:p>
                  </a:txBody>
                  <a:tcPr/>
                </a:tc>
                <a:extLst>
                  <a:ext uri="{0D108BD9-81ED-4DB2-BD59-A6C34878D82A}">
                    <a16:rowId xmlns:a16="http://schemas.microsoft.com/office/drawing/2014/main" val="4029290507"/>
                  </a:ext>
                </a:extLst>
              </a:tr>
            </a:tbl>
          </a:graphicData>
        </a:graphic>
      </p:graphicFrame>
      <p:pic>
        <p:nvPicPr>
          <p:cNvPr id="5" name="Picture 4">
            <a:extLst>
              <a:ext uri="{FF2B5EF4-FFF2-40B4-BE49-F238E27FC236}">
                <a16:creationId xmlns:a16="http://schemas.microsoft.com/office/drawing/2014/main" id="{414AA674-7AE0-D05D-4D40-2B639E064417}"/>
              </a:ext>
            </a:extLst>
          </p:cNvPr>
          <p:cNvPicPr>
            <a:picLocks noChangeAspect="1"/>
          </p:cNvPicPr>
          <p:nvPr/>
        </p:nvPicPr>
        <p:blipFill>
          <a:blip r:embed="rId3"/>
          <a:stretch>
            <a:fillRect/>
          </a:stretch>
        </p:blipFill>
        <p:spPr>
          <a:xfrm>
            <a:off x="7977620" y="4088353"/>
            <a:ext cx="3587461" cy="2514204"/>
          </a:xfrm>
          <a:prstGeom prst="rect">
            <a:avLst/>
          </a:prstGeom>
        </p:spPr>
      </p:pic>
      <p:pic>
        <p:nvPicPr>
          <p:cNvPr id="2" name="Picture 1">
            <a:extLst>
              <a:ext uri="{FF2B5EF4-FFF2-40B4-BE49-F238E27FC236}">
                <a16:creationId xmlns:a16="http://schemas.microsoft.com/office/drawing/2014/main" id="{14DEA072-6756-5F86-8916-6A674ACD6ADC}"/>
              </a:ext>
            </a:extLst>
          </p:cNvPr>
          <p:cNvPicPr>
            <a:picLocks noChangeAspect="1"/>
          </p:cNvPicPr>
          <p:nvPr/>
        </p:nvPicPr>
        <p:blipFill>
          <a:blip r:embed="rId4"/>
          <a:stretch>
            <a:fillRect/>
          </a:stretch>
        </p:blipFill>
        <p:spPr>
          <a:xfrm>
            <a:off x="256801" y="5616841"/>
            <a:ext cx="1816765" cy="1018120"/>
          </a:xfrm>
          <a:prstGeom prst="rect">
            <a:avLst/>
          </a:prstGeom>
        </p:spPr>
      </p:pic>
    </p:spTree>
    <p:extLst>
      <p:ext uri="{BB962C8B-B14F-4D97-AF65-F5344CB8AC3E}">
        <p14:creationId xmlns:p14="http://schemas.microsoft.com/office/powerpoint/2010/main" val="18680033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7CE5A-66B3-4AC6-BE16-B8BDEC435C9D}"/>
              </a:ext>
            </a:extLst>
          </p:cNvPr>
          <p:cNvSpPr>
            <a:spLocks noGrp="1"/>
          </p:cNvSpPr>
          <p:nvPr>
            <p:ph type="title"/>
          </p:nvPr>
        </p:nvSpPr>
        <p:spPr>
          <a:xfrm>
            <a:off x="184950" y="73127"/>
            <a:ext cx="10972800" cy="538263"/>
          </a:xfrm>
        </p:spPr>
        <p:txBody>
          <a:bodyPr>
            <a:normAutofit fontScale="90000"/>
          </a:bodyPr>
          <a:lstStyle/>
          <a:p>
            <a:r>
              <a:rPr lang="en-GB" dirty="0" err="1">
                <a:latin typeface="Century Gothic" panose="020B0502020202020204" pitchFamily="34" charset="0"/>
              </a:rPr>
              <a:t>Lumi</a:t>
            </a:r>
            <a:r>
              <a:rPr lang="en-GB" dirty="0">
                <a:latin typeface="Century Gothic" panose="020B0502020202020204" pitchFamily="34" charset="0"/>
              </a:rPr>
              <a:t> Nova </a:t>
            </a:r>
          </a:p>
        </p:txBody>
      </p:sp>
      <p:sp>
        <p:nvSpPr>
          <p:cNvPr id="3" name="Rectangle 2">
            <a:extLst>
              <a:ext uri="{FF2B5EF4-FFF2-40B4-BE49-F238E27FC236}">
                <a16:creationId xmlns:a16="http://schemas.microsoft.com/office/drawing/2014/main" id="{C18E5037-2FD9-45CA-8E2C-EE6B482C5644}"/>
              </a:ext>
            </a:extLst>
          </p:cNvPr>
          <p:cNvSpPr/>
          <p:nvPr/>
        </p:nvSpPr>
        <p:spPr>
          <a:xfrm>
            <a:off x="355498" y="5155194"/>
            <a:ext cx="11481003" cy="1415772"/>
          </a:xfrm>
          <a:prstGeom prst="rect">
            <a:avLst/>
          </a:prstGeom>
        </p:spPr>
        <p:txBody>
          <a:bodyPr wrap="square">
            <a:spAutoFit/>
          </a:bodyPr>
          <a:lstStyle/>
          <a:p>
            <a:r>
              <a:rPr lang="en-GB" sz="1400" b="1" u="sng" dirty="0">
                <a:latin typeface="Century Gothic" panose="020B0502020202020204" pitchFamily="34" charset="0"/>
              </a:rPr>
              <a:t>Self-sign up</a:t>
            </a:r>
            <a:r>
              <a:rPr lang="en-GB" sz="1400" dirty="0">
                <a:latin typeface="Century Gothic" panose="020B0502020202020204" pitchFamily="34" charset="0"/>
              </a:rPr>
              <a:t>: Families can sign up themselves by visiting </a:t>
            </a:r>
            <a:r>
              <a:rPr lang="en-GB" sz="1400" dirty="0">
                <a:latin typeface="Century Gothic" panose="020B0502020202020204" pitchFamily="34" charset="0"/>
                <a:hlinkClick r:id="rId2"/>
              </a:rPr>
              <a:t>http://luminova.app/glos</a:t>
            </a:r>
            <a:r>
              <a:rPr lang="en-GB" sz="1400" dirty="0">
                <a:latin typeface="Century Gothic" panose="020B0502020202020204" pitchFamily="34" charset="0"/>
              </a:rPr>
              <a:t>  (or by scanning the QR code on the poster)</a:t>
            </a:r>
          </a:p>
          <a:p>
            <a:endParaRPr lang="en-GB" sz="1400" dirty="0">
              <a:solidFill>
                <a:srgbClr val="000000"/>
              </a:solidFill>
              <a:latin typeface="Century Gothic" panose="020B0502020202020204" pitchFamily="34" charset="0"/>
            </a:endParaRPr>
          </a:p>
          <a:p>
            <a:r>
              <a:rPr lang="en-GB" sz="1400" dirty="0">
                <a:solidFill>
                  <a:srgbClr val="000000"/>
                </a:solidFill>
                <a:latin typeface="Century Gothic" panose="020B0502020202020204" pitchFamily="34" charset="0"/>
              </a:rPr>
              <a:t>Case studies of families who have used Lumi Nova: https://www.bfb-labs.com/case-studies ​ </a:t>
            </a:r>
            <a:endParaRPr lang="en-GB" sz="1400" b="0" i="0" dirty="0">
              <a:solidFill>
                <a:srgbClr val="000000"/>
              </a:solidFill>
              <a:effectLst/>
              <a:latin typeface="Century Gothic" panose="020B0502020202020204" pitchFamily="34" charset="0"/>
            </a:endParaRPr>
          </a:p>
          <a:p>
            <a:endParaRPr lang="en-GB" sz="1400" dirty="0">
              <a:latin typeface="Century Gothic" panose="020B0502020202020204" pitchFamily="34" charset="0"/>
            </a:endParaRPr>
          </a:p>
          <a:p>
            <a:r>
              <a:rPr lang="en-GB" sz="1400" dirty="0">
                <a:latin typeface="Century Gothic" panose="020B0502020202020204" pitchFamily="34" charset="0"/>
              </a:rPr>
              <a:t>You can find more information about Lumi Nova by visiting Lumi Nova : Gloucestershire Healthy Living and Learning (ghll.org.uk) but please feel free to contact GHLL if you have any queries – </a:t>
            </a:r>
            <a:r>
              <a:rPr lang="en-GB" sz="1400" dirty="0">
                <a:latin typeface="Century Gothic" panose="020B0502020202020204" pitchFamily="34" charset="0"/>
                <a:hlinkClick r:id="rId3"/>
              </a:rPr>
              <a:t>ghll@gloucestershire.gov.uk</a:t>
            </a:r>
            <a:r>
              <a:rPr lang="en-GB" sz="1400" dirty="0">
                <a:latin typeface="Century Gothic" panose="020B0502020202020204" pitchFamily="34" charset="0"/>
              </a:rPr>
              <a:t> </a:t>
            </a:r>
            <a:r>
              <a:rPr lang="en-GB" sz="1600" dirty="0">
                <a:latin typeface="Century Gothic" panose="020B0502020202020204" pitchFamily="34" charset="0"/>
              </a:rPr>
              <a:t>​</a:t>
            </a:r>
          </a:p>
        </p:txBody>
      </p:sp>
      <p:sp>
        <p:nvSpPr>
          <p:cNvPr id="4" name="Rectangle 3">
            <a:extLst>
              <a:ext uri="{FF2B5EF4-FFF2-40B4-BE49-F238E27FC236}">
                <a16:creationId xmlns:a16="http://schemas.microsoft.com/office/drawing/2014/main" id="{43E492D0-7CEF-4F94-9EBF-B3A96AC040F9}"/>
              </a:ext>
            </a:extLst>
          </p:cNvPr>
          <p:cNvSpPr/>
          <p:nvPr/>
        </p:nvSpPr>
        <p:spPr>
          <a:xfrm>
            <a:off x="5966798" y="3244334"/>
            <a:ext cx="258404" cy="369332"/>
          </a:xfrm>
          <a:prstGeom prst="rect">
            <a:avLst/>
          </a:prstGeom>
        </p:spPr>
        <p:txBody>
          <a:bodyPr wrap="none">
            <a:spAutoFit/>
          </a:bodyPr>
          <a:lstStyle/>
          <a:p>
            <a:r>
              <a:rPr lang="en-GB" dirty="0"/>
              <a:t> </a:t>
            </a:r>
          </a:p>
        </p:txBody>
      </p:sp>
      <p:sp>
        <p:nvSpPr>
          <p:cNvPr id="5" name="AutoShape 2" descr="data:image/jpg;base64,/9j/4AAQSkZJRgABAQEAYABgAAD/2wBDAAUDBAQEAwUEBAQFBQUGBwwIBwcHBw8LCwkMEQ8SEhEPERETFhwXExQaFRERGCEYGh0dHx8fExciJCIeJBweHx7/2wBDAQUFBQcGBw4ICA4eFBEUHh4eHh4eHh4eHh4eHh4eHh4eHh4eHh4eHh4eHh4eHh4eHh4eHh4eHh4eHh4eHh4eHh7/wAARCAJkAbI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5z0z/AI8Yvof51Zqvpg/0GL6H+dWcV+xT+Jn0WHX7qPohKKXFGKk2sJRS4oxQFhKKXFGKAsJRS4oxQFhKKXFGKAsJRS4oxQFhKKXFGKAsUb6wjuMumEk9exrGlieJykilWFdPioLu1juU2sMMOjdxXRSruOj2PMxmXRq+9DR/mc5ijFTXEEkEhjkH0PrUWK7k09j5+UHF2a1ExRilxRigVhMUYpcUYoCwmKMUuKMUBYTFGKXFGKAsJijFLijFAWExRilxRigLCYoxS4oxQFhMUYpcUYoCwmKMUuKMUBYTFGKXFGKAsJijFLijFAWExRilxRigLCYoxS4oxQFhMUYpcUYoCwmKMUuKMUBYTFGKXFGKAsJijFLijFAWExRS4ooCx0Om/wDHjF9D/OrFV9N/48ovof51Yryp/Ez7HDr91H0QUUUVJrYKKKKAsFFFFAWCiiigLBRRXffC/wCEnjL4gyCXSbH7PpwbD39zlIevIXjLn2H4kVlWrU6Meeo7ImclBXkzgaWvsnwd+yx4O08QzeI9Sv8AWplz5kSN9ngb8F+fj/e/wrtLb4BfCeFNv/CJxSe8lzMT/wCh14VTiXCQdops4pZhSW2p8BUV+gX/AAoj4Tf9Cdbf+BE3/wAXR/woj4Tf9Cdbf+BE3/xdZf604f8Akf4E/wBpU+zPz9or9Av+FEfCb/oTrb/wIm/+Lo/4UR8Jv+hOtv8AwIm/+Lo/1ow/8j/AP7Sp9mfnvd26XERRhg9j6GsGeF4ZTG4wRX6Tf8KI+E3/AEJ1t/4ETf8AxdRzfAH4QzY8zwVaNjp/pE3/AMXW1Li6hDRwdvkefjKlKv70VZn5s4oxX6Rf8M9/Bz/oR7T/AMCZ/wD4uj/hnv4Of9CPaf8AgTP/APF1v/rlhf8An3L8Dh9mz83cUYr9Iv8Ahnv4Of8AQj2n/gTP/wDF0f8ADPfwc/6Ee0/8CZ//AIuj/XLC/wDPuX4B7M/N3FGK/SL/AIZ7+Dn/AEI9p/4Ez/8AxdH/AAz38HP+hHtP/Amf/wCLo/1ywv8Az7l+AezPzdxRiv0i/wCGe/g5/wBCPaf+BM//AMXR/wAM9/Bz/oR7T/wJn/8Ai6P9csL/AM+5fgHs2fm7ijFfpF/wz38HP+hHtP8AwJn/APi6P+Ge/g5/0I9p/wCBM/8A8XR/rlhf+fcvwD2Z+buKMV+kX/DPfwc/6Ee0/wDAmf8A+Lo/4Z7+Dn/Qj2n/AIEz/wDxdH+uWF/59y/APZn5u4oxX6Rf8M9/Bz/oR7T/AMCZ/wD4uj/hnv4Of9CPaf8AgTP/APF0f65YX/n3L8A9mz83cUYr9Iv+Ge/g5/0I9p/4Ez//ABdH/DPfwc/6Ee0/8CZ//i6P9csL/wA+5fgHsz83cUYr9Iv+Ge/g5/0I9p/4Ez//ABdH/DPfwc/6Ee0/8CZ//i6P9csL/wA+5fgHsz83cUYr9Iv+Ge/g5/0I9p/4Ez//ABdH/DPfwc/6Ee0/8CZ//i6P9csL/wA+5fgHs2fm7ijFfpC/7PPwcZSv/CE2oz3FzPkf+P1z/iP9lf4UapbLHY2Wo6NMGyZrS8Ziw9Csm5cfQCtIcYYNv3oyX3f5i9mz8/sUYr6E+KX7K3jTwzDLqHhm4TxLYoCzRxR+XdIM/wBzJD8f3Tk/3a8AmhkhmeGaN45EYq6OMMpHUEdjX0GEx+HxkeajK5LjYixRinYoxXXcVhuKMU7FGKLhYbijFOxRii4WG4oxTsUYouFhuKMU7FGKLhYbiinYoouFje04f6FH9P61YxUOm/8AHlF9D/OrFeXP4mfX0P4UfRDcUYp1FSajcUYp1FADcUYp1FADcUYp1dP8LfCVx438d6Z4bg3KtzLmeRR/q4l5dvyHHuRUVKkacHOWyFJqKuz039mT4LL42mHijxJG48PwSFYYckG8dTyM/wBwHgkdTkdjX2fYWdrYWcNnZW8VtbQoI4ookCoigYAAHAFRaPptnpGlWul6fCsFpaxLDDGOiIowB+VXK/NMxzCpjarlLboj5zEV5VpXexFdXEFpbS3V1NHBBCheSWRgqIoGSxJ4AA71h2XjjwXe3MdrZ+L/AA/czyNtjii1KF3c+gAbJNUPjb/ySDxf/wBga6/9FNXhPwT+Cfgnxx8ErPVr+1uINau/tCi9juH+RlldUPl52kAAcY59e9GHwtGVF1asmldLRX3PPq1pqooQV9Ln1KDRmvmP4B/Fa58P/AjxFfa952pN4buEhtFaT5pFlwscW49g2eecL0HGKvW/xs+I2gN4f17x14U0q38L6+y/Z5rMsJoUbBVmy7A/Kd2CBkZ6dKqWVV1OUVZ2dt99L6fIlYynypvr+B9Hk0V4t8Tfir4ot/iQfh94B0nS7nVILdbi8udTlKQxgqG2gbl7MnOerYxxmqOlfHa9b4TeJPEWpaDDH4h8O3KWd3ZxyHyWkdwiuDyQud2Rk/dwDyDWay7EOMZJb26667feW8VTTavt+h7vRXlvwK8WfELxbbtqXijT/Di6RPapNZ3Wl3G5vMY5MTrvbBA65xg4HPOD4sfELXPBPxB8H6f9j01/DuuXAtbq4lDiWGTeFyG3BQMOp5BztbpWf1Sp7V0VZv17Fe3jyc72PUqM14xc/GO6tfHfjuGeytX8L+E7EM86K3ny3ZKqsW7dtAZt6j5f4c5xXHD45fEzTdE03x1rvg7SF8G6jcmGLyJWFyq5ODkuck7WxlQDt/hyCdYZZiJ7JdOq6q9vWxDxdNH0vmlzXlWqfEvUI/jr4U8E6fDYT6JrmlG/NyVfzuUnZdp3YxiJeqk8msvw98Wtdv8Axd8SdJuNO077P4VtriayMYdXlMRYYkJYg52joBis1gqzV7dL/Ju35lfWad7fI9porxb4FfEvx98RL20vbzwzYWXh4QzpdX0bH57hW+VUUuSBtK5yDkhuR0rf+PHxKuPh7pmmQ6VpQ1TW9YuDb2Fu7EIWGASccnl0AAxnd1FEsFVVf2Fve9QWIg6ftOh32s6lZ6PpN5quoTCGzs4HuLiXaW2RoCzHA5OADwOareFPEGk+KNBttd0O7F3p10GMM2xk3bWKn5WAIwVI5HavJNT1T4r3Xw78cWnxC8N6NY2n/CN3ksF5p8+R5nlH90ULsc4JO7gcd815b4I+KHxC8AfBrwzqFn4V01/C0VxLbG7uJiZbp2mlchArAoOGXJVhlc+1dNPLJVKb5WnK6W6ttf7zKWLUZK60t2PrC717RrTWLfRrrV7CDUrld0FpJcKs0o55VCckcHoOxqh4a8aeG/Eetaxo2j6kLm+0aXyb+LynTyX3MuMsoDcowypI4rybxxrmnS/tLfD5P+EfsbmW901ZYr6Z5hPAr+dgKFcR8c/eVjyeRxWT8DtTttF+Kfxr1i83/ZrG7muZtgy2xJbhjj3wDSWAXsXN3vZP/wAmsH1l+0Uel7fhc938YeJtF8I6FNrniC9Fnp8LKry+W74LEADagJPJ7CtDS7611PTLXUrGUTWl1Ck8MgBG9GAZTg8jII618h/FX4gfEXx/8IdQ1q78N6VZeDp72OOCZJGNwrLIMHlsOMgqSFHP0NfUHws/5Jj4V/7A1p/6JSoxOAeHoqUn712nrfa34lUsT7Wo4ra1zpM0Zr588GfGL4geOPHV1a+F9C8PnRLS+SGWC7uDHfGAvhpQC46AbiApx0+Y1zlprnxIk/a31O3tbGwmuYUFu9tJcMIY9P3RsJB8339jK3f5mPy9qqOV1byjNpNK+4njIWTSbu7H1NmlzXz+3xd+JOrfEjxF4N8K+EdKvZdLvxEJpJGAjgWQozyZdckjbgLjHP3q3fBvxU1zV/FPxJ0u6sdPW38KidrIxK4aURtIMSEsQc7B0A71lPL68Vd22T3XW1vzLjiqcnZHseaM18+ad8etWi+A8nj3VNHsZdTbVW023gt98cG7buDNuZmwBu4B5IHTORUl+Knxk03x34f8Japo/g1rvXIo7mDyjNtWNt3ylhIcMNpGcEe5q1leIu9la/VdN/uJeMp6ef6n0dmsDxv4y8OeC9Ot9Q8S6kLC2uLhbaJzE8m6QgkDCAkcKeTx714trHxi+I2pXfjG/wDBuh+HBonhSV0ujqEjmecKzAsoDKBwhbaRnsCTxXGfGrxV4h8a/s+eG/EniK0062ku/EX+jCy3BGhWGRckMSQ28OOvYVth8qnKpFVXZN23V9rmdTGxUXy7n10DRmvIPi/8UNf0LxrpfgPwXpOn3uu30H2l5tQl228MfzYB+ZecIx5IwNuAxPF74E/EvUvGtxreg+JNOtLDxBokwjuVtZN0Mqkkbk5PQrg8kcgg81yPBVlS9s1pv522vbsbrEQc+TqepEcV4N+0z8BtN8e6fc+IvDttHaeKYY8/JhUvgo4R+2/HAb6A8dPeaKnCYurhKqq0nZo33PyTu7a4s7qa1u4Jbe4hcxyxSoVeNwcFWB5BBGCDUeK+m/26/h3Do/iWy8daZAI7bV2MF8EGALlVyrY/21Bz7oT3r5mCN/dP5V+uZfjoY3DxrR6/g+pk1YbijFP8t/7rflR5T/3T+Vdt0TddxmKMU/y2/ut+VJtbuD+VF0PQbijFLijFO4WExRilxRii47CYopcUUBY37BdtpGp7D+tT1Haj/R0+lS4rypbs+sw2tGD8l+QlFLijFI3sJRS4oxQFhKKXFGKAsJX0r+wnosc2ueItfkhy9tBFawyHp+8LM4Hv8ifn71814r7C/YXMP/Cu9bUY84asS3+75MeP6142fTcMDO3Wy/E48e2qDPoaiiivzs+dOY+LFheap8MvE2m6fbvcXdzpdxFDEn3ndo2AA9ya+ffh9q/xs8K/DaDwRoPwyuo7uPzVi1K4cAIZHZt2xsKCN3GWxxkgjivqmkrtw+N9lTdNwUk3fW/6M56uH55cyk09j53034F6rZfs76x4VaS3k8S6jOl+f3mI1kQrti3dD8oYZPG5zzgZrmtY0L4ofEjQPB/w+1PwPcaFZaI8YvtSnkGyRY08sOo9du7gFskjoK+raK3jm1ZNykk3dtPs3oZvBwsknZbep8z/ABt+G2qp8YpPG/8AwhL+N9E1CBEubCG4aGWGRY1jBBU7v4FOcEckEDg1ueFdIvNI+F3iN7T4Hw2y39zEv9iPqBlku7cYyzl8kMp3FQADkggcZPvZ60o61DzKpKnGEle1ur6eSdvmUsJFSck9/Q+c/wBmnwV4l0j4ma74i/4Rm98JeGrm18qHTLq6MjNJlCOvLBcOQxAxvwM81237Vnh6LXvg1qkxMaXGlFb+B2OMFDhhn1KMwA7nFerVznxI8H2Hjvwnc+GtUu721s7l0aVrR1VzsYMBllYYyB27UnjpVMXGvPS1vPRfmH1dRounHU8X+F3w91DxV+zn4hN9MU1zxjNJqDTyDBZlkDRbvRWZd3TpIa5PUNA+K3iX4a6F8JJvAFxp/wDZ12DNq0048gxqXx0GOA/UMxO3gc8fVmj6daaTpNppVhCIrSzgSCCMfwogAUfkBVvHFarNZqcpcqet15PZfgT9Ti4pX6WfmfO3xL8MeLfCvxf8EeK/Cvhe78SWGiaMmm+VFIFYlVmT5jzt+WUHOMZBqh8OvBvj6PxN8UdS17wzJYy67pV15Cxyq6NNLlhEjZ+b72M9MivpgCjFZrMp+z5OVbWvrfe4/qkebmv/AFax5R+yt4f1nw18KItN17Tp9PvPts0nkzDDBTjBx2zg1n/tOeD/ABRrh8LeKPCNmt9qXhu+NytqSMyAtGwIBI3YaJcjOSCcV7Nx6UtYrGzWJeItq2/TU0dCLpeyvoeNTeIviB468GeLdLvvhteaBbyaBdx27T3QeW4uWQqkaptU4ILc4xkDnmuB8TeBPGFx+yX4Y8MQ+H72TWbXU2mms1UeYiGS4IYj6Ov519R0VpTzB0mvZwSSafXordyJYVTvzSb0seB+JPCHiaf4+fDnWodHuZNO03SYYby5UApC6iXKsc9fmH51iaH4S8a6d8UPiRocvhW6l0rxp9qjj1ZZAIbZJBMUc8fN/rACuQR719LkUYqlmVRR5bLa343v94nhIt3v1v8AhY+P5vD/AMXJPgncfC1vh/Ps067877d5w/eoZt2yNejtvctuDY2g8Zr6i+Hlpd6f8PvD1hfW7QXdtpVtDPESCUdYlDLxxwQRW9tFL2qMVj5YiPLypat6X3e5dHDKk73vpY+SPGfg/wAY+MPiDYX2ifCu78F64uo+dd6vHfB4CN2fM4AXcMbiVOW54ORjs/EGj+NPDH7T11400zwjd69puq2kVsHt5Qgh+SJGLEg4x5ecEAEHr1r6D/KitXmk3ZcqtZrrs/nczWDitb63ueI/B7wt4h0n49/EHW9S0m4ttNv5GNpcOBsmBl3Dae/FcZD4d+JXhv4ofEO30nwTJqlt4rM6W981wIreBJGdhIzYOcBzleDkce/1DR+VSsynzuTindJdelrdfIp4VcqSezb+8+RLzR9S8I/slahoXibTY9P1W/1ofYrW7j3yyZ8s5jC52thX5OOM+oza+EM3hr4f+M9Ag8VfDPXdE1nUCtrZare3ZnTzGAQ7UwqoPmGcZKhsdK+hfif8P/D/AMRNBTSPEEc4SKXzYJ7dwksL4IypII5B5BBHTjgVyfhX4D+FNG8Q2evX2qa94gvLEqbP+07sSJAVOVKgKOh5AJx7V3RzKjOjNVbpybbSv1267d73OZ4WpGa5Nlbc+er6ysvEXxG8aeKU8Daj4w8PjUXKzaPdPbQBVJYl8IWckbWYgjnJBOQa9E+JUEPxQ/Z50Gb4ZaBcfZtK1NFbTFUCSFUjdWA5+fl0OQSSGyec1111+zb4Na7u203XPE+kWV2f39jZ3qiFl/u4ZCSP94nrXqPgrwvovg7w9BoOg2YtbKElguSzMxOSzMeST/gOgFPEZnRShOk25Rta97WtbXW1/SwUsJP3oy0TPnX4p+DfFHijxNoHxMuvhtNqNvPaGDVfDr3hE8ZR5FRty7TypRhgHBGCK9I/Z30JdOk1m/X4Yr4IinESQCS9a4nnA3Ft245UA4xwM574zXrlArz6uYzqUfZW023e2+17HTDCxhPnv+QtFFFeedR5r+05oC+Ivgh4ltsqslpam+iYrnBgPmED0JVWX/gVfnTX6cfFrH/Cq/Fuen9iXmf+/D1+ZGK+74Sm3QqR6J/mjjxK1QlFLijFfWnPYSilxRigBCM+lNMaHqop+KMUXHqRGGM+o+lMNv6N+dWMUVSk0Uqkl1Kv2eT2oq1iin7Rle2kaVr/AMe6fSpaZa/8e6fSpa4ZPU+2wv8AAh6L8htFOopXOgbRTqKLgNop1FFwG19IfsLa3Fb+JvEHh+WRg97bRXEKnoTEzBvxxIPy9q+ca3/h34nuvBvjXS/ElmCz2cwZ4wceZGeHT8VJFcWY4f6zhp0lu0YYin7Wk4n6T0Vm+Gta0/xDoVnrWlXC3FleRLLE69wfX0I6EdiCK0q/MWnF2Z8w007MiupPJt5JiruEUttUZJwM4HvXmdn8cvBt18Nr3x5HDqq6dZ3gs5IWhQTmQ7SAF37SMODnd0B9K9QNfHH/AAjcx+N158HpYYzpFx4nXWSijan2cQvJ5f8A37ZV+or0Mvw1Kvze0e2vy6nHias6duXrp8+h9HTfFDw6j+D40i1CeTxcFbTkihDFFIUlpfm+UDeM4z0PpXlXh34lR+G9L+J+tjxP4g8Ry6fdrFbWt7Z7YrSV3mWMIfNbMe4DccJgIOMnFc1+zLb6nr3xS02y1iOdE8B6Zc2qA9PPeeRcN6fJIwx/0yFRfCmKSfRPj9FFG0kjQTBVUZJP+l9K9H6lRoucHrblv85f5WOb6xOfLLbf8F/mW/EPxUu/iB+zH4j+3rPFrenyWv2yWOHyoJFkuvk8sgnPyqAQcc+tdj8KPjr4JtdF8H+DrqfUnvnsbW0e7NvmBZ9irsLE7id2FJCkZPXGSPNrPxDo19+xhf8Ah61vkk1TTpY3u7cKwMayX+UOSMHI9CferfxQiij+H3wK8uNE+WM8DHJFuT+Z5rolhaM70ZRaXPK3l7t+2xlGtUjaad/dX5n1R4p1m38O+G9Q168huJrawt3uJkgUNIUUZOASB0HqK4LVfjh4N034faP42nj1Q2GrzvBbwpChmDIWDFlL4ABU9Ceor0jULWG+sJ7O5QSQTxNFIp7qwwR+Rr4k8I+GtZ8TapqPwvuIvta+EYNaltwQQHlZVjj/APIoDD/erycvwtGvGTqP4dX6a/rY7cTWqU2lHr+Z9b3njzRLb4g6b4JK3cupX9k16rxxgwxRAMcu2cjOw44Pb1rh779o/wCHFrrb6eJNVuLWOYRSalDabrVSe+d24jg9FOccZrzj9nu31Xx1beM/Ef7z7ZD4Yh8PWO5vvOLcBju7HdGrf8DrkPDvjDwvpX7MviPwNqTGDxHLfsFsngfe774yHJxgbQhGM5G33FdsMrpKbg05Ncqdn33fojCWLqcqktE7/h0PqPxv8UvCPg+LQZ9WvZfs2un/AEO4hTfFs+QmRmzwmJFOeTg8Cufk+PngODQtF1q7bVLa01m5mgtmktfuiJ1V5Hwxwo3A8ZOO3avGPH+j32neC/gZpWvRs9wLphLFMuSqPLCyxsD6IwUjtjFdf+1fa2qeOfhVarbQrA2qTBogg2ENNa7gR05yc/Ws6eX4fmpxd3zc2t/5b/noVLE1bSkulvxsaPiv4kaX4n1f4baxo/ibxJoVlqOrywJbRWYKX2yaFCsuJRtQk4Bw/DNwMYrs/iR8afBvgbWv7Evv7R1DUlTzJrbT4BI0CkbgXLMoGRzjOcYJABFcJ+0zDDb/ABQ+EMVvEkUY1k4RFAAzcWx6CuA8Qyar4V/aK8XHUvHL+DDqG6a31GTS/taXEDEMkYz0AHGRxlCO1aUcFRrwhLW1pNLr8Vt0r/gROvUpykvNK/y9T6Iuvi34It/hzH48bVC2kSN5UYWM+c83P7kIf4+D7YGc45qb4WfEzQviJFftpFnqlnJYmPzor+3EbYfdtYYJBB2nv2rwLTfDXwwX9n6fT9S+IFzJp114iZrTVBpkkaxXYh2geVyShTJJJHUdCK7j9lTxl4l16+8ReH9T1dfEGmaQY1stVERQuCWUKcgEghdwzyOck5FYV8BSjQqTp3vF9dNPu189jWniZupGMrao9N+J/wARfDPw70qG+8QXE264YrbW1vHvmnIxnaOBxkZJIHI55FUPhh8V/CvxBuLuz0dr211G1UvNZXsPlzBAQN2ASCMkDrkdwOK8r/aZP9ifGv4feL9XWT/hH7WVEmlCllidJt7EgZ52lT6nYcdKreCb+18bfte3PijwlI1xo1pYf6ZdKjIkv7jywOQM/OVwD12EjpShgKTwvtNb8rd+l07WCWJmqvL52t+p6R4b+O3gXxDr+n6HpTajLfX17JaRxm3C7NihvMbLZCHOAeuQeBiu18d+LNH8F+GrjX9ckmSzhKqfKiMjszHCqAO5PHOB7ivEP2KbS1k03xXdSW0LTpqoCSsgLqNh6Hr3P5mu4/ad8aa14G+HCajoMUf2y5vY7YTyRCQW4Ks3mAHIJBQAZBGTWVfCU1jFh6afTd7/AIaF068vYOpJk/w8+Nvg/wAaeJB4dtIdW03U3UtDBqFsIzMApY7SrMOACeccdM1R1/8AaD+H+jXusWFw2qyXmlXRtpYIrTLSupZXKZIG1SpyWK9RjOa8X8Faw2p/tN+Db248bv4uxA8P9onT/siKxim/cqP4gC45wOWxiuo+E8EEnjv47yyQxtIr3KKxUEhWe53AH0O0Z9cD0rsqZdh6bcmnblTtfq5W6r9Dnhiqskku7X4X7np2ofG3whaeBtK8aCHVbjR9QuDbNJDbqzWkg6rMCw29D0zntnIzpv8AE3w3cePYvBFg95fX81kbxrq0jWS3t4zGXVnfdxldpGAR8688187eAdf0LRf2RdetdZhju5dS1O4tLK1P3nmMcW1x/uHD59gOpFbn7LSx+DfEXiLwR4p0v+zvE93ZpcW8krAtLCIt3lA54wDuwOuGz9wUqmW0YRqSSd4tpea01+XUqOKm3FX3S/4b5nf/AAH8aaVZ/CHVfE2teMtW1fT7PUZBNf6tbmOWP5IsRhRJISMsMYOSWxitXwJ8dvBHi/xHDoNoNT0+7uQTaG/txGlzjPCMGPJwcZxnp14r510HS9S1P9kDV206J5RZ+KPtVyqZz5IgjUnHcAspPoBntW74Lk0XxN4m+HkmrfF46nd6fdW/2HSk0AxPAwKHyTIpAC5jVdxz6j1rWrl1F+0nJvRtadLK60S6/Izhiqi5Yrsvz9Tu9A/aCa9+N174cnsbxtBlkSx09EswLhbksiFpMtwm7zPfG3jrXoPh74v+E9a8Aax41hW/t7DSHaO6hniVZwwCkAKGI+bcAMkc56Yry/w9ruleGv2x/Fv9uXQsxqVrDaWZZGPmyyfZtijAPXB5PHHWuF+KGkaxoXxS8SfDDRoVSx8bajZXUbKPuIZGYgDsokLZ9ox2qXgMPVnGMVy+7F+q+187DWIqQi23fVr/ACPVvHbeK/GPh4fETRPiNeeDPCg0v7TDbT2+yXzAzD59jfdbCYILE7uF9eh/ZZ8W+JPGPwz/ALR8TM09xDeSW8N0yBTcRqqkMcAAkEsuR12+uTWP+0DpvhYWHgLwTrGsahpuky38cEdpbW3mi6SMRxqjtuXYAHHOG65xkCvZtKsLLS9Og0/TrWK1tLdBHDDEoVEUdAAK4a9WH1VR5d3o7bJefVvqdNOEvbN3239f0LVFFBryzsPLv2pvES+HPgh4gkV4hPfxDT4Vc43mY7XA9SIzIw/3a/PKvoP9tL4iReJPGMHhHTJhJp+hu32hlOVkujww/wCAD5fqXr59r9I4dwbw+ETktZa/5HHWleQlFLRXvmIlFLRQAlFLRQAlFLRQAlFLRQBpWv8Ax7p9Klplr/qE+lSVyPc+7wq/cQ9F+QlFLRSOiwlFLRQFhKKWigLCUUtFAWPZP2dPjNP8P73+xdcaW48N3MmSANzWbk8uo7qf4lH1HOQftXRtU0/WNNg1LS7yC8s513RTQuGRx7EV+Y1db8O/iL4t8B3Zm8O6o0ULnMtrKN8En1U9D7jB96+ezTI44qXtaTtL8Gebi8Aqr5oaM/RiqLaRpR1cawdNsjqQj8oXfkL5wT+7vxux7ZxXzv4U/at0t4Nnijw1eW8wA/eafIsqv6na5Ur9Mn613ll+0V8KLiEPN4guLRiOY5bCckf98Iw/WvlqmV42k7ezfy1/I8meCrResT0yw0nS9Pubq6sNNs7We8fzLmWGBUedufmcgZY8nk56mjTtH0nTZbqbTtMsrOS7fzLl4IFjaZ+fmcgfMeTyfWvO/wDhoL4R/wDQ2H/wXXX/AMbo/wCGg/hF/wBDYf8AwXXX/wAbrL6ji/8An3L7mR9Vq/yP7jt4vCXhaGzu7OHw1o0dteENdQpYxhJyDkF124bnnnNWbnQdDuYLKC40bT5orFlazSS2Rltyv3TGCPkxgYxjGK8//wCGgvhH/wBDYf8AwXXX/wAbo/4aC+Ef/Q2H/wAF11/8bpvB4x/8u5fcxfVKv8j+49RxVK20nS7bUbnUrfTrSG9ugBcXKQqsswAwA7gZbHua87/4aD+EX/Q2H/wXXX/xuj/hoL4R/wDQ2H/wXXX/AMbqVgMWv+XcvuY/q1X+R/ceiaRpGlaPbPb6Tplnp8DuZGjtYFiVnPViFAGeBzVafwx4buNZTWp/D+lS6mhBW8ezjadSOmHI3cfWuE/4aC+Ef/Q2H/wXXX/xuj/hoP4Rf9DYf/Bddf8AxumsFjL39nL7mL6rV/kf3Homo6TpeozWs2oabZ3klpIJbZ54FdoXH8SEj5TwORzRqWk6VqUttLqOm2d5JayebbvPArmF/wC8hI+U8Dkeled/8NBfCP8A6Gw/+C66/wDjdQP+0b8GlYq3jAgg8/8AEsu//jVNYDGdKcvuZM6E4/FG3yPS7/SNK1C6tbq+02zup7N/MtZZoFd4G4+ZCRlTwOR6Co9b0HQ9ciji1rRtP1OOJt0a3lskwQ+oDA4Neb/8NIfBn/ocT/4LLv8A+NVLZftD/B28vIbSHxlGskzrGhlsbmNAScDc7RhVHuSAO5p/UMbHX2UtPJkcl+h6JcaJo1xpA0e40mwm00KFFo9ujQhR0GwjbgfSpNH0rTNHs1stJ0600+1UkrDbQrEgJ6naoAq4jK6hlIII4I6GlNcTlK1ri5UVtSsLHUrOSx1Gzt7y1lGJIZ4hIjj0KtkGodG0fSdFtPsej6ZZ6dbbi3lWsCxJu9cKAM1y/jz4r/D/AMC6hFp/inxFDY3cqeYsKwSzOF9WEattz2zjPaueX9oz4NkZ/wCEvOP+wZd//Gq6oYPF1IXhTk4vsnYGktWelaTpOl6THLHpWm2dgk0hllW2gWMO56swUDJOByak1KwsdTspLLUrO3vLWUYkgnjEkbj3U8GvMv8Ahov4Of8AQ4H/AMFt3/8AGqP+Gi/g5/0N5/8ABbd//Gqr+z8be/spfcxXjseh2nh/QbNrRrPRdOtzZKyWpitUUwK33gmB8oPcDrUtpo+kWlxeXFrpdlBNfHddyRwKrXB55kIGW6nrnqa83/4aL+Dn/Q3n/wAFt3/8ao/4aL+Dn/Q4H/wW3f8A8apvAY1/8u5fcxXgd4nhPwukNpCnhvR1is5TNaoLGMLBISCXQbflbIByMHirk+j6TcarBq0+l2Uuo26FIbt4FaaNTnIVyNwHJ4B7n1rzf/hov4Of9Def/Bbd/wDxqj/hov4Of9Def/Bbd/8Axqj6jjf+fcvuYe4ek6TpOl6RaG00nTbPT7ZnLmK2gWJCx6nCgDJ9aq6V4Y8N6VfSX2l+H9KsLuQEPPbWcccjZ65ZQCa4D/hov4Of9Dgf/Bbd/wDxqj/hov4Of9Def/Bbd/8Axqj6jjdf3ctfJheB6Le6Dol7qkGqXmjadc6hbY8i6ltkeWLByNrkZXn0NcFN8P8AV9R/aCi8f6tLYvpOm6d9m0uGOVzMJCDlnUqFA/eS9Cf4fwr/APDRfwc/6G8/+C27/wDjVH/DRfwc/wChwP8A4Lbv/wCNVpTwuOp35actVb4XsyZRhK1/U9J1HSdL1Ka1n1DTbO8ltJPNtnngV2hfj5kJHyngcjnirwryaT9oz4OqpK+LGc+g026yfzjrlfEX7WHgOySZNH0vWdVmUfu2MawwufdmO4D/AID+FTDK8bUdlSl81b8yuaKPoM184/tK/H6z8P2l34S8FXqXOuODDdXsTZSy7Mqno0vbj7p68jA8U+KH7Q3jzxpDNYWsyaBpcoKvb2THzJFPUPKfmI68DaCOoNePGvpcr4bcJKpiunT/AD/yMp1b6RGmjFOxRivsDCw3FGKdijFAWG4oxTsUYoCw3FGKdijFAWG4oxTsUYoCw3FFOxRQFjRtf9Qn0qSo7X/ULUtcr3Pu8Kv3EPRfkJRS0UjewlFLRQFhKKWigLCUUtFAWEopaKAsJRS0UBYSilooCwlFLRQFhKKWigLCUUtFAWErHvlxdyfXP6Vs1kah/wAfb/h/KtqD948/MV+7XqV8UYoorqueLY+j/wBl/wCPsnhhrfwd4zuXl0MkR2V65y1j6Ix7xen93/d6ez/tEfHXS/AGljTNAlt9S8SXUQaFFbfFbIwyJXx1yCCq9+p46/BSgk4FTpHtA7mvn8Tw/hauJVd7dV0b/rcwqyjDUs6vqGoa1q1zq+sXk17f3UhkmmlbLOx7n/DoBgVBRijFeylZWWxxSk5O7CijFGKZFgooxRigLBRRijFAWCijFGKAsFFGKMUBYKKMUYoCwUUYoxQFgooxRigLBRRijFAWCijFGKAsFFGKMUBYKKMUYoCwUUYooCxpWv8Ax7p9KkxTLX/j3T6VLXI9z7zCr9xD0X5DcVNZ2095eQ2ltGZJ55FjjQHG5icAfmajrX8Ef8jnof8A2Ebf/wBGLWdSXLFy7G0tE2N8WeGdc8Kat/ZXiDT3sL3y1k8p3VjtbODlSR2NS+MPCXiLwjeQWfiPS5NPnuIvOiR3VtyZxn5Se4NfS/7Qvwb8SeOviD/bul6roNrb/Y4ofLvbp0kypbJwEIxz61X/AGh/Bs/jj46eD/DEc5t1n0smecLu8uNHkZjj1wMD3IrxaOcxn7O7Wqbl5WR59PHKXLd9G35Hypit4eD/ABIfBx8YDS5DoQk8s3e9du7dtxjO7rx0r3xvg38M/EVxrHhbwpceI7TxDpUblLm9jP2e5dGCkZKgEbiBldvXI3AVnhGj/YiuEdSrLqWCCMEEXQ4rV5rGfL7Na8yTuuj6lvGxduXulr5nzrijFfUHi74V/BTwbqWiW3iK/wDECSawojgjSUFEbIBkdguQAWA/Pg1458dPAK/Drx7LocF091ZSwJdWkkmPM8tiVw+ABkMrDjqMHjpXRhsyo4mSjFNX2ut7b2NKOKhVdkcFijFeuar8O9EvvgHo/jrw3HetqpvEs9Rt2mEi7ixjyoCggs3lkD0fvXaal8CfDF18VdK8EaTqN9CttpZ1DW55JFdypZUVI/lwrE5POQAc84wZlmlCPxX0v+G//AB4ymt/P8D5vxRivoN/hn8L/G3hnX5vhnqWsf2toMe90uyDHdDDEEcfxbGAIIwcZXBFcZ4l8C6Lp/7PPhnx5btdf2tqWovbThpAYtgNwOFxkH90vf1qoZnRm1GzTbtZrXVXQRxUG0rO97Hl+KMV71e/CXwtDqXwmt1k1HZ4rtTLqX74Z3CGF/k+X5RmRvXjFU/jl4M+E3giw1HR9G1bU7rxXHNEUt5HLJAhwSGIQKfl565yR24pQzOlUnGEU25eXnbUI4uEpKKT1/zseI4oxXp3wI+HWmeN59a1TxFqU+n+H9DtvPvZYceYchiACQcABGJ4J4x341fG/hf4Q6j4Cu/EvgPxHcWN/ZyhDpeqXCCS4XjJjU/MTg5BBI4IwD0uePpRq+ys76XdtFfa5TxEFPkszzrxV4O8S+FrbT7jX9KksYtRjMlozujeaoCkkbSccMvXHWk8EeEte8aa2NG8O2YurzymlKmRUCouMkliB1IH4ivqv4u2Xw4vdJ+HkPxAudUjM1oYLJLThMukIZ5DjIAOzp6ng1xnhr4SWnhv9o4eFrXXNZtrGTSGv7W5tLryblVJ2FWdQP4lfoOmK8+nnHNQbkrTs3tpozljjr022rPXppoeG/8ACC+LP7I1fV/7GlFlo1w9rqEpkTEEqkBlIzkkEjoD1rnMV9KeGLZbP9m/4rWiSSyrBrc0YeRtzsFMIyx7k45NZkfwx+GPhDwFoOpfEjVNYTVPECB4VssbbZSFbOMHO0Ou4nPJ4FbwzRJyU1d3sklq9EzSOLSb5l1srelzxvxf4R8R+Ep7aDxFpclhJdRebCrurb0zjPyk1mT+C/E9z4Vu/GcOkyPoFtIIprzzE2q+VXG3O7qyjp3r379t+MReKPDMakkJprKD64etL4R2/hi6/ZF15PGV1d2uhLqjvdPaAeadssJVVyCMswVenft1Dp5pUjhaeItdyaTXq+nmcmKrOphoTfVnyPilC5OBXvXxT+FHgtfAvh74ifD291KTQtTvUtbi2u2DPHuYpuU4yMMjKQc8kYOKl+KHwl8K+Gfj74R8Eaa2of2Vq6WzXJlmDS5kndG2tjj5VHb1r0Y5xQla17+9025d7+Z5M6iitDyz4e+AfFHjm6vLTwvpv26a0g86cGVI8LnAALEZJPAFRHwb4mHg3/hMDpUg0LzfJ+17027923G3O7rx0r6I8C/CzRdP+PHjjwnpes+ItMsNP0mFo3s78xSyCSONmV2UfMuWPGPSsVI2k/YZWNFLO2sAKPUm4rgebylUXJ8LcOmtpK/c4nG+rPnezt5ry7htLeMyTTSLHGg/iZjgD8zWr4x8La/4Q1f+yfEmnPp975ay+U7qx2HODlSR2NfRcXwo+FPgDVvCeg+Lda1hvGGpywzRS2xHkQy+YAoIxxGX+XJyTgn5e3Hftuj/AIvSn/YKg/8AQpK2oZqsRiY06a91pu7W9u3kS4WR4XRXu/gX4ZeAdH+E1n8SPihe6q1rqVx5NjZafwSDvALcZJOxm6gADuTiqviP4R+E9X+IHhXR/hv4wt9RsPECl5I5JkluNPVU8xmkVcH7mcK2DlSD61ss1oc7jrZX1tppvqHIzxKivqGH4R/BLW/FWpfDfQtd1+HxTYxybbqZlaKSVR8yEbQG2k8gBThTg8Zrnvhh8IvBd38MPFHiPx7darY3GgavPZ3LWcinasQiyoUqcsWZlB9xWX9tYfl5mn00trrsw9mz5/rrdP8Aht45v/Cc3iu28N3jaLDC873bbUXy0BLOAxBYAA8gHpXqnxD+GXw0g+H/AIc+Jnha71pfDdzqMUGo285Bl8jzCkjJkcOCjDBJByCMY59J+OupeBbH4EeGrP8AtHxLaWN3ozLoUdrLsE/+jr5YuQPvDDJkdOWrGrnDbpqjF+82ndbW3XqNU+58teLPAvifwroujaxrmmm1s9ah86yfzVbeuFPIBJU4ZTg46+xxmeGdC1bxLrltomh2b3uoXJYQwKwBfapY8kgdFJ69q9t+Jfw6mvtH+Dmk6drWr3U/iGyC7b+7aaG0zHbsTEn8CgOxwOyqOwr0n4e+B/g/4N+OWleGtI1TXJPGGmRySlpiDDMXgYtG3ygbhG5cbfxJORUvOlChzbztJ6LTRtXfkHs9T5D1vS7/AEXV7rSdUt2tr20laKeJiCUcHBGRkVTr6QtPhdp/jz41/EnWfEV5d2vh/Q7+eW5FouZpmyzbV4PQKScAk8AdcjM+JPwp8F3nwru/iH8PG1uyh06cRXthqsZViuVBZMjORvU9SCM9CMV0U84o3jCe7tfTRNrYXs2eBUV9Qax8LPgj4TsfB914rvfEKS6/bLtjjlDR7ysZaRiFyqqZB0z16HFYV5+z1C37QC+BLPVbldE/s9dVe4faZ0t92wp0Cly4wDjgHODjBKedYaSbd0rN6re29g9mz58or6B1jwP8B9b0XXbfwp4uvNI1nR0YRSatdRpDfOM/d3AFslSPl2kbgdpHFO8B/CfwNpXwu0vx18Rf7fvW1iTFpYaXGWKRnO1m2jJ4XdnIGGAwTVPN6KhzOMk72tbXuHs2fPlFep/tDfDKw+H2p6ReaDfXN5oGt232iye5GJVwFLK3A7OpGQD82CMjJteGPh54c8Qfs6a74ztHvT4l0a6CSxLKDG0e5DnZjI+R25z1Q1v/AGhRdGFZfDJpffpr8xcmtjyKui8AeCvEfjvWpNH8MWAvLuOBrh1MqxhUBAJJYgdWUfjXtnxS/Z7tdB8OeC5NFa8Op6nfW2namJpAyrLMo+ZQANqhgw79R6VveEvhf4T079pTUPB3hzV/EumxWHh83E89rqHlTec0kXyB1UfJ5cinHr9K4qmd0XScqT1s3t276lKm7nzENG1ZpryKPTbuVrFmW68uJnEJBIO4jIH3T19DV3w74R8ReIdJ1bVdG0yS7stHh8/UJVdQII9rNuIJBPCN0z0r6b/Zci8Iw/Dz4iQzHVXuI45F1xiQd0AFxs8r/b2b8574qj+zxB4LutE+MdtpF1qNl4Tl06BPPulDXEMJt7gSuQOCR85A9hWVfOakFVSh8Dj+Nv8APQap7HytRXvPj74cfDW/+CV18SPh1f6wqabcx211DfkMZCXRDkAfK37xGyDjHGPTwfFethcXDExbimrOzT0dyHGwlFLijFdQrCUUuKKAsaNt/qFqWorb/ULUtcz3Pu8Kv3EPRfkFanhGeG28V6RcXEixwxX0EkjscBVEikk/hWXRUSSlFo2cbqx6x+1Vr2j+IvimdQ0LUbbULT+z4YzLBJuXcC2RkfUV6P8AEf4p+G9K+O/hHxRpmqQanpltprWt8bRxIVVy4P4jKtj2r5gorznllJwhCTdopr7zl+pQajFvZNfefXHiXxfoUcep+JLb4+Xi2FzG8lhplpbxPPDI2SqlSN5UHjDKvGMt3rzp/FeiT/sl3Ggz6zaNrsuomZrQyDzmzchy236c14ZRWdPKqcIpc17NPZLbbZExwMYpK/VPp0PtH43eHPAmv674Ul8WeL4dAmsIPPEUwCrdw7lyodiArZHucE8enz3+0r430rx38R/7S0QtJYWlmlnFMylfO2s7FgCAQMuQM+me9YPxM+Ieu/EG50+fXIrGNrCAww/ZYmQFSQecscniuQqcuy6VBRlUldpNJdFfcWFwbp2lN6q/yufSf7Fmow6hHr/hDULfz7RZLfVYQQdqSxyLyT67liI/3TWL4D+MGl2P7QviDxXrck39kauJLNZQpPkxKy+UxUAkjbGAQP72frxGl/F7xTpXw4/4QbS4dMsrJopIZbuKA/aZEdmLAsWx0YjOM47157Sjlqq1a06qspaLX8fnZCWD55zlNb/1c+mdK1L4bfBvwx4mu/DnjSHxLqWtweXYW0ADeSoDbQ5UnGN+SW2k44GayvCF98P/ABt+z1pngfxB4xh8N6hol490zzoPny8pG0EjflZSMA5BHT1+e6K0/sqLV3N81076dFZeRX1Jb8zve9z6k8W+MfAo8Z/B46L4ktLjS9ESWOaaSQBoI/KhVDL02sdpyCByDXivx/1TT9Z+L/iDUtKvIbyynmjMU8TbkcCJAcHvyDXC0Vrhcvhh5KUW3ZNfe7l0cJGk00+lvxuevfs6eM/DmiweJfCPi65ks9I8SWn2ZrtAT5LbXQ5wDjKyHnBAKjPGam8feHPg/wCEPAl1Zaf4jHi3xRcSA2lzaSERW6ZGdwVinAB7liSOAOnjdFVLBJ1nVjNq9m0utv61G8N+851Jq+/yPff2h/FXhzW7X4arpOs2V6dPhIuxDIG8g4t/ven3W/I13t74/wDBb/tNafry+JtMOlp4ZNs92Jh5Yl85zs3dM4INfItFc7yik4KHM9E19+pm8BBxUb7J/ie/aT4q8OR/BL4naU+tWS32o61PNZ25kG+eMtFhlHccH8q19W1b4a/Fb4ceGJPE3jJPDuoeHIPLu7dky8y7UVwinli3lqQV3YzggmvmqiqllcL80ZNO976drP8AAbwSvdNp3v8AhY9w/a88TeHfE3iPQLjw7qtpqMEFgyOYHDCMl8gH0OO1XPhFrXw+1H9mfU/A/i3xfa6LPqGotxndLGTJE0b7OpXcoz04B5HUfP10223c+2KzY1x8x610QyyDw0aKk1ytNPS+mp5mYqNCnGnfY+jfi14s8F+EfhDoHwu8H69H4jktL1Lu7vIMGIgSNKRuBIyXYYAJwF5OcZ7rxPrXwg8ZfEDwj8Ubj4hw2D6eIYRprx4lLrIzrvB5jAZzubBUgcN3r47orN5NDlVpvm1u9Nebc8FzbZ9eeGvH3gu3/aO8fa5N4m0yPTL3SraK1ujMPLmdYogVU9yCD+Vec2/izQYf2RY/D0er2f8AbkerCdbIyDzcCfcG2+mOa8JpaqGT0oWfM9OX/wAlVkLmZ9aeKNb+EXxK1Twt8StY8bR6Nd6OIVvNJkXMkjLJvEYHDYDsQXUEFT2wTXlP7W+v6L4l+Ky6joOp22o2g06GPzreTcu4M+Rn15FeQUVeFyuOHqxmptqKaS6JMHK6Po3wZr3gT4j/AAK0r4a+KfFUXhXUtGuhPBcXCjyplXeAcsQv3ZSNpYHIyMjisu68TfCr4a/FTwlqPgFbnVI9LDx61fLI7Lchk8pjGrHG4Au/y4UkgDivBqKFlcFKXvvld/d6a7+YczPrbTrz4L+FviFqXxlg8fR6lJeCae20mJM3CTyg7/lzu5ywAZVA3cmuQ0Hx5od/+zp8R7fUtWsrXXNb1y4vo7FpAJH8wwNlV6kZDfka+eKKzjk0PtTbemum0dkHMz3rVvFHh2T9jfSPC8esWba1FfM8liJB5qr9plbJXrjDA/jVX49+JdA1n4PfC/S9L1e0vL3TtNWO8gikDPA3kQrhh2OVI/A14fRW8MthCamm9JOXzkF2fR3j74j6Dptr8EtW0rUbbU5vD1mP7RtoJAzxDyrZWQjs2FcDPcV29te/BtvjVafF1fiRaCa+QrHp7jb5UvkGIu5+9GuwHhgPmPXkCvjqiuaWSU+XljNrRp7apu9h8zPp74d/Fjwzofxa+ImnahrRs9J8RX0j2WsWw3rBJllV+hGCGBDEEAqM8EkUvjb4jtbH4eXmkp8cbzxdqV9IoW0tbeE27wZ+ZZGTO09DndnjG3kkfN1FWsnpKqqie1ui1tt0087C5nY99/aP8VeHNc0j4YxaRrVlfPp1mVvFhkDGA7bfhvT7rfka7vxV8Y/COhftLWHiK31ODUtCufDq6beXVofN8hjPJIGwvXGFyBzhjgE4FfI9FH9jUXCMG20lJf8AgWv4D5mfQniHwp8A/DGia5rFz4tHi27vlZ9IsbSYrJbsckBzG3qRkuF4B4Jrp/hT8StH8Q/CLSfB8nxEbwF4g0j90LuWJDFcQrkKMvhT8pUY3BsrnkV8q0lFTKVVhy1KjbvdN20+VrC5j1j9pDxFaavrWm6dp3j7UPGNvYwt5s9xCiRxznAfy2VQGVgoPcDsx7bX7IfjTQ/DfiHXtE8U31lZ6Jq9iPMe6OEaRGwq56AFZJPyFeG0V0Sy+nLC/Vm9O+ne/oK7vc+zvh/8Y/Bup+P/ABzB4i1jT7fSo9UhvNImuZcLIY4xEWQnj/lkjjH98mvNv2e/iFoz/tC+KPGXiXVIdLtdUs7kxPeTABd08TJHuPcIuPotfPVFcsckoQjOMW/eSXpb/MrmZ9A/s2+MPB+m3Pj/AMO+JtbTS4fEaeVb3bj93jEyt83RTiUEZ4ODzT/hrf8Ag/wX4Y+MnhuPxdYXsd3pgt9LuCwT7c3kXA+QZOfmcDgnrXz3RWtXKoTlN8ztK11p0tb8hKR7X4T8R6Db/sieLvDM+rWkWs3WsRzQWTSASyIHtDuC9xhG/wC+TXimKKK7MPh40HNp/E7ieoYoxRRXTcVgxRRRRcLGjag+QtSc0y2/1CfSpa5XufdYX+DD0X5DeaOadRSNxvNHNOooAbzRzTqKAG80c06igDo/CHgPxf4ujkl8OaBeahFE215Y1AjDYzjcxC5xjjPes3xJ4f1rw3qbabrumXOn3ajd5U6FSV7Eeo4PI44r3rwU2oeHf2fNO1jxH491zRtBurpksbTRLSMXCnzJD803DfMVc4JAxgZ5xS/tgYm8J/Du8Y3kk0lnNulvYwly2UgP71RwH5yR2JNeNTzKpLFKlZcrbWl+h58cXJ1lDo219x4p4c8DeLvEWlS6poegXuoWkU3kPJAm7Eny/Ljrn5l7d6Txf4I8V+EfIPiTQ7vTluM+U8gBRj3G5SRn2zmvcvglqV9pH7KfjbUdNupLW7ivpvKmjOGQmGAZB7HBPPapdf1CfxB+yBpGpeJbye/mXVF8y5mYvLtFy6Z3HknYSM1LzGtGs1Zcqly9b7CeKqKo1ZWvbzPF9E+F/wAQNa0VdZ0vwpqNzYsu9JQgHmL6qCQWHuAazLLwd4nvdE1DWrXRbqSw012jvJtoHkMoBYMDyMAjtX2J8TtW0/QPHfhqSTWvGNlHHGgtNO0e082zu8McowAO5iuBt7DBGDzXJeCte0PxF8b/AB94VtrW5tbTxLpeyeG7iMTrcxoY3Gw9Mq7MT/s5rCnnFecHPkVrX67Xs/wMo4+rKLly6b/ifMk3hXxDD4Vg8UyaTcLos8hjivCB5bMCwx+asPwpuveF9f0Gw06+1jS57K31KPzbN5cDzkwpyBnPRl/MV9i3/hnTta8Af8KUMkVrqVjodjctLHgqJPMO9sf70eT6iSvDP2wNdTUPidFodsy/ZdDs47dVXoJGG9v0KD/gNb4LNJ4msqfL3fy0s/ma4fGyrVOW3f7uh5l4Q8IeJvF11LbeG9GutRkhAMpiX5Ywem5jgDODjJ5wa9T8Y/DTTfDv7OFhr+qeH5rDxWdQMFy80kgYL5sgA2FtvKqvIHI5B5zXTfDK51TTv2RNfvfCLXCauL9zNJbA+bGN0QcqRyCIsHI6DJ7VY+JV5r9/+yFoV14ma6fUnvIt73KkSugkkEbNnkkoFOTyepznNY18bWnXjFO0VO3W7/4BnVxE5VElolK3meY/HjR9Pj8YaRp/hvwJqfhx7izjUWcwDSXEhYqCqqzZ6bc5ySOnrlv8HfickscZ8GanmRC64VSMDHU5wDz0ODX054kjsn/au8JG7I8xfD8zWwPeTMv/ALJv/Ksz4Man8Rbn47eMbXxI2q/2MgmMaXCN9njImUQ+UTwAYy33fvDk5xmsYZpWp0FyJaRvq3rrbQzjjZxprltor6+p4Ba6ZpH/AAoDX7m68D6hPq0OpJGmtqw8m2w0Q2N82QfmI2hSDvByMcbPi/4AappPwh0nxJY6frM3iF2Z9VsnaPy7aILISwAAPG1f4j1rftHLfsgeP29PEuB/3/ta0fiXrfiyb9k3wbqlnqutSXc9wV1C5iuJC8kRWcESsDkrwAd3HSt1isRzpU3a9S2t+35Hi4qr7arKR4T4S+GnjzxZp51Hw/4Yvr6zBKidQERiOoUsQGx7ZrqfgL4Ct9U+Ntt4P8daFcKghma4srgyQOCIyynKlW9CMHBHtXqe/UvCPwm8FL4v+I3iiyF/HG+lad4bsIkZF2KVR5AAZDh1yGPJPRsZr0HxSir+134OkCje3h+4BOOSAZcfzNFfN60lOCtZqVmr9PP/ACOflR8eePtDjtPinrvhzQ7RhFFrM9nZW6sWOBMyIgLHJPQZJr0b4qfAnUfC/gLw/r+k6fq9zcyWD3WvpM0ZSxZY42IAABAyZO7fdrhPi5NNbfGbxZcW0skM8Wv3bxyRsVZGE7EEEdCD3r2n9onVvFjfA/4a3lpqWsm3vdHI1eWKaTbOXggIE5Bw2f3n3uvze9dtevXjLDKEtJb366f18ybLUyvib8Fxc+CPAN18PPCdzcalqOm/aNUkimdwx8qFgzGRtqZLNgDGfwrwzVPDuu6X4gPh+/0i9t9WEixizeI+azNjaAvU5yMY654r6Y+PPi7xL4V+Fnwnbw7rN3phmsIpJTbybfMMcEG0N/eX5jlTkHPIr0LXbfST+1z4dnvlRbr/AIRiVrQ9C0wkcfj+7MtcOGzSvQpJ1FzJqbW9/dfXyG4o+RPEnwt+IPhzRTrOteFdQtLBQC8xUMIweAXCklOcfexUWhfDXx5rukWeraP4Yv72xvJDHbzRKCrsCwPfgAq2ScAYNfVdn4u0HRvEXjSz1nUviFr8DxyjU9PvNNMttZx5ILJgYSPaSOPlK4POMjlNJ8Va34N/Yq0bV/Dd59kvjdywrP5auVVrubOAwIzgY/GtoZvipQSUFzOSS3tqn+Vg5UfP2j/DXx1q+uX+i6b4Zvrm+0+TyrtEUbYH/us5O0Hg96peIPBXivw/rdtoutaDe2N9dMFt4pUx5xJCjYejckDg1738MrnxMvwU17xz4o+IGraRod9qDzyppFlF9smnaRVaTzcBlJfC4BAwOoBxXX/FVrW/+FPwr1RJtSvmPiXTxBearGBePGwkOXI/vbUPvhSc1cs3rQr8jSavbS+9u/6fiHKj5zX4M/FFjcKvgrVCbcAyDYvcZwvPzHHYZNYWm+CvFeo6NqWsWOh3k1jpZdb6UKB9nKDLbweRgcnivrf4nax8QLX9p/wbpujzamuhTQxGWGEMbeVDI4naQfdJVcdenykYJqro+oaT/wANM/ED4fSMsen+J9NQSRxDg3ItwXxjoSjyMT3I55rKGc4jk5nGL93m0vtezv8AmHIj5NTwj4kfwk/i1dJuP7Djk8tr04Ee7cFwMnJ5IHAqt4b0HWfEmrR6ToOm3Go3sgJWGBNzYHUn0A9TxXuf7SDN4L+E3gX4VB4ftUMJ1HUUXkrIS2OehBd5v++BVr9i/wC1R6V8RLrSIY5ddi0yL+zlYAkvtnIH0LrHn8K7XmdRYOWJ5Vvp6XsmxcutjyfVPhH8SNLtb67v/COowW1jCZ7mZgpRIwCxbcDggAE8ZqDwr8MPH/ijS/7U0Lwtf3lkc7ZwoRHwcHaWI3c+ma+i/hPfeOL79nH4kHxrJq8rx2V8ttJqYfzSPszbwC/zFQ34A5FQXLap4P8ABXgK08Y/EbxTBdXiRf2Zpvh2yijVVCxgROygebgMgOTySeD1rkeb4hOULR5k7aXd9Lj5EfNem+CfFmoeJ5vDFroN8+tQhmksmj2SoAASSGxjgg/QitTUfhT8RdO0WXWb3whqkVjET5knlZKgHBYqDu2/7WMY5zivrrVo0X9sHRnVVDP4TkLEDknzpBzXOfBDxh4m1D4h/Fi11DWLu8t9Pnnksop5C6W5SWUAID91cADA44FS86xEoe0hFWSTd79XbQOVHy/4n+HHjnwxo0esa94Z1CwsJCAJpUGFJ6BsHKk/7WKd4S+GnjvxZpral4f8M319ZqSPPUBEYjqFLEbse2a9y8D+INb8T/skeP7jxFql3qs0N06pLdymRwu2BgMnsGJIHbNd74uu9G0T4Y/D2eLxB4t0HT0s4Wgbw9BvSZzHGVE2AQc5JAPDEtnNVUzjEQ/duK5uZrrba/qHKj4s1TT77S9Qn0/UrSazvLdyk0EyFHRh2IPSq2K9m/a417R/EXxFtb3TdN1HTrxLFI76K+s2t5S2SUYq3J+Rhz6ADtXjVe5hK8q9GNSSs2tiWhMUYpaK6LhYTFGKWii4WExRiloouFhMUYpaKLhYTFFLRRcLGjbf6hfpUlMtf9QtSVzPc+6wy/cw9F+QlFLRSNrCUUtFAWEopaKAsJRS0UBY7/wR8YPHPg/w/wD2Do+oQGwUs0MdxbrJ5JY5JUnpyScHIzWV48+IXinxxaaZbeJL5LsaarLA/lKrHcFDFiOpOwVytFc6wtFT9ooLm72Mlh6alzqKudNo3jzxFpPgfUfBtlcQppGoyGW5jaEFmYhQcN1HCLSy+PPEUnw+j8CNcQ/2HHL5qxeSN4beX+91+8TXMUVXsKV78q3v8+/qV7GF7263+Z6V4X+OfxG8O6DFotlq0MttCgjgNzbrI8KgYAVj1A7ZziuWsPG3iaz8cr41XUnl1xZDIbmUBtxKlOR0xtOMdAOBXPUVMcJQi21Ba76bkrD01e0Vqdxa/FfxrbePbrxvDqEQ1i7gFvM/kLsaMBQF29P4FP1Fcnr2q3uua1e6xqMglvL2Zp5mAwCzHJwOw9qp0VcKFODvGKTtb5FRpQi7xR1vw6+I/izwDLO3h3UBFFcYM1vNGJInI6Ng9D7jFXfGfxa8b+L9AOh69qUNzZm4FxgW6K24EkDIHQZwB6YrhaKh4Wi5+0cFzd7EuhTcuZxVzrPFnxG8W+JvElh4i1DUvL1TT41jtp7ZBE0YDFhjb7sa+nIPiNovgnT59a8TfGG28ZSi1KWmnWEEC5c4PzCInLcAAsVABb1r42Y4FUbl9z4HQVz4jKqWJUY7RXZL+keLmzhBKEeh0kfj/wASR+BtT8Fx3EI0fU7v7ZcxeSu4y7kbIbqBmNePatPw58XfHGg+CLjwbZalE2jTwyw+RLArmNJAd4VsZGdxPfBPFcHRXovC0JKzgrXvt17+p4Gp6X4c+OnxH0HwrF4dsdYi+y28flW0ktskksCAYAViOw6ZzjoOAKgvPjR48u/G9h4xnvrVtWsLZrWCT7KgURtuyCuMH7x5rzuio+o4a7fs1d36d9x6l3XtUu9b1y+1nUHV7u+uJLmdlUKC7sWYgDpyTXXwfFzxxH8P5PAr6nFPorwG3WOWBS6R5+6HxnA984HFcHRWs6FKaSlFO23kLU6nxh4+8SeLNG0PSNauYZbTRIfJsljhVCq7UXBI+9wi9aseLviZ4x8UeJ9O8Tajqfl6tp0ax2txbRiIxgMWH3fdj/KuOopLDUVa0Fpfp33+8NT1XXf2gvihrGgyaRPrkMMcqGOaa3tUjmkUjBG4D5c/7ODXKXHxA8S3Hw5tvAElzAdCtpfOjiEC7w29n5br1Y1ytFTDB4eCtGCWt9uvcep3vw6+LvjjwHpc+laFqEBsJXMn2e6gWVFc9SueRnHTOPatV/jB4v8AFeqeG9N8W6vBNptlrdvfNI0CRlWWQ5YsoHAV246Y+leW1q+HvDuta88v9l2TSxQDdcXDsI4YF/vSSMQqD6kVnVwuFV6kopPuLU+hfjj8fvEOj+Orq08A+JNPvNHltIisqRJOIpcHdsY9+nByPbrXFfs+2+jX3jKX4ieL/iLb6HdaVfLdPHPIvn35bcXwS24g8qwCsSGI4rkU8D6VbbRqvi21WRhnZY2rz8ezyGONh7q5HvSyeEvCzfLD4svInPQ3OmJt/HyZ5G/JTXmxpYSnQdKk2rqzkovVetrGTxNJOzmvvE+OfjNfHnxM1TX4Gc2LMIbIOMEQoNqnHbPLY/2qr/B3VdT0v4g6YdM8UjwwbiUQTai20xxRt1Lq5CsvAOG44HpUWp+Atct7Sa+03yNcsoADPNp25zACCQZY2USRggHBZQDg46V1XgXxBu03wjbX02mmP/hIWhulmt4c/ZkW2KByVztzv5PXmuyUqSw3s6OsbW/D+tzVO+qPZvij8T9H8PfCzX9Bk+Ilv488Ra1C9rG9rFGkEEUi7GOIsouFLH7xYsR26eJ6L8ePiVpHheDw/aazD9nt4xDbzSWyPNCgGAFcjsOASCR61R8Xal4cvvAT/wBi2dvbStq0dxKuwCRXkikLovJYxIdij6Z6mvP6xwOW4eNJqcbu99Uvy6DbZ6NP8avH0/jm38ZyX9odXt7I2McgtU2iIsWI24wTljzWX4a+Jnizw7q2vappd3BHda9v+3s1urB97MxwCOOWPSuNor0FhMOlyqCt6dhanUaH498SaL4I1TwbYXMKaRqkhkuo2hUszYUcMeRwi1u+APjV8QfBOjDRtG1WKTT0yYYLqBZREScnYTyBkk4zjPbk151RRPCUKialBO+u3UNTZ8Z+Kde8Y65JrXiPUZL69dQm9gFCKOiqowFUZPAHcnqaxqKK3hGMIqMVZIAoooqrhYKKKKLhYKKKKLhYKKKKLhYKKKKLhY0Lb/UL9KkplsP3C/SpMVzPc+6w38GHovyEopcUYpG4lFLijFACUUuKMUAJRS4oxQAlFLijFACUUuKMUAJRS4oxRcRJbQTXVxHbW0LzTSsEjjRSWZj0AA6muwk8ASWJ8nW/EGm6deDcHtVinunhI6rI0KMkbDPKs24dxUvwulGj2mteJFby7q3gWzsZR96KabOZF/2kjWVgfUCu6+DvhWx8c6ne2P8AaBtFs7Zt7om7lgQAM9MZ/SvGzHMfq3NJu0Y7vrftrpoj5rN84q4eusPh0r2u2zzZ/CukIu5vGNgFzjP2C7xn0/1VM/4RvRME/wDCa6bx/wBOF5/Lycn8K9V8U/s531wz/ZfHMkK5yP8ARyf61478SvBWr/DXXdI0+68QR61b6kWABh2OhHGfX+leJguLMFjK6oUqzcn5I8GpxHj4PlvG/azE1HwnrC6jY2Wmomq/2ipNlNZ5ZJQv3vvAFCv8QcKV7gVIfBen2+I9Q8Y6VBNjJWG0u7lMe0sULRv9VZh71s6T4g/s34Z6hpati5u9QaZyyHItvKQMobGMO6qWA6iIg8Hmt8LfhX4s+KOk3PiVfEA0XTfOaK3zGXeYjqf/AK9ejmWfRy2i6uKnyRTte2/nrsjmq5pUxMlJJXtd+r6aGb/wieg/9D1Y/wDgp1D/AOMU6PwVY3DH7J4z0aREBaTzLa8hfaOuxHhDSn/ZjDEDkgDmu5n/AGbNei6/EKTj/p1P/wAVXj2srrmg+Lr3wRFdrqOofaUtoJwmA249x7VwYDi7C45tUa17eSOVZhNycY2bWr3Wnc6ZvCehgD/iuLDJGR/xKdR5/wDJenv4KsLcgXvjPSYi/KeTZ3s4I9ykBCt6ocMO4Fa178F9et9Nlu5vG7meGIuUEHyZAzjOen4VU+D/AMK/GXxP0KTWpfESaPp0UphhYR7mmZfvMAOg6UVuLsLRoyrVK1orraP+Zhgs5hjk/q8oytv8X+WpSPhLQ84/4Tixz3/4lOo//I9Z2u+GJtP05dUstQtdV04yCJ57dZEMUhBKrJHKqum4KxUlcNg4Jwa9N1T9mrxPa2Us1n8QDczJGzpE9sQGYDpknvXmvgLxRquhz3krSRW91b7rW+jlhWRCQcq21+AysoZXwdpHQgkHfKOKKGaSf1SrztbrRfidn16UH76VvK9y5D4Hkgtopde1qz0WSVA6W8ttcTzKpG5S6wxv5eVIYBypIIIGCDUth4K0u9vUtYvHGlKXOFeTTtQVR/vE2+FHuTgU3wb4b8XfFfVri4sLx9N0iORjNqMwLNK5OW255YkkknOSTknmuq1D4M6j4a0251n/AITae5W1QylHth8wHYZaqr8R06dT2bqa+SVvx1/zOOrndOlVVKckpPpr+LSsVNV+EI08Anx34bvV2by9gtzdIBx1eKJlB+YcE5wQcYrEn8D6fACZPGOnr/3Db/8A+MV9B/BPwrpfi7wjeajPqF1HG8Qt0PkhfmBDE5yc8gfnWH4r+Bs91LILbxlNApzgfZ84/wDHq5pcU06U+SpV19EjsxGMlQjzTaS+b/I8b0zwv4Yt7hZ9S8TJqMaAsbK0s7mF5sdF82aJUQerckAHarHCnYt5PEXjK+TRvDtpFBZ2JV1Rf3Fpp4OQHPXa5BPPzSuM5LAcczL4X1qy+LA+HceqJqM8qq0V00QXyk5Z2YZ52oGbGcnGByRX1bp3g/RdP8M6V4b0mVdOEUW4wupaS4kY8yyuP42AHX6cAAVviczlWo8+H9+drq+y+S6vubYCi8xlGdeVqL6xvrpf1t3PNvC3wZ8NSRqde8U6xeXOPnj062iihHtl97t9cqfYVs33wQ+HsuI7PX9c0+XsWuEIJ9/MRh+RH1r1bSNMtNF0h5JkBkAPWuWuGm1qKa0s7ENL5hfz842r6EngCvlcHn2Pq1eSt8Vnom/uPqo5FlzT9nG0F1dvv1PFfG3wt8YeC0TWdJvW1iwtSZkuLJWhu7fj/WBVJJwCcvExIGSQBXKTQ2fjtPkjt4PErjMEsKqkWpnGfLZVwqzH+FlwJDwQHwX+l9MtfEGkKTaXFpqUX3pLSO4DnHrjqD7jmvHPjf4csdLtI/FPhu3jh0rVLsJfRBcS2F5gkFSPuq/J4/jXPVsD6/A4urPllUXLJ9Xa6fZ23TPn8fl0cvbq4WSlDqlt93RnhrqyOVZSrA4II5GO1JXXePV/tWz0/wAWqFE9+Xg1IKAB9sjxvfA4HmKySY7F2HauSxX1NCqqtNS2/wA+pUZKSUlsJRS4oxWwxKKXFGKAEopcUYoASilxRigBKKXFGKAEopcUYoASilxRigBKKXFFAGhbf6hakplt/qFqWuVvU+5wy/cw9F+Q2inUUXN7DaKdRRcLDaKdRRcLDaKdRRcLDaKdRRcLDaKdRRcLDaKdUtnBJdXkNrEN0kzhEHqScD+dJuyEzpdbddI+H+kWrEK9z5upTc4wGYxx5+ixSH6Se9eyfsXaTdW/w3vPEd0v77Vrt3Vj18teBj8SfyrwL44X3mare6XZHKRyR6ZCo6MIgsIYf73llv8AgZr7Q+HOiw+G/h9o2hKuxrSzjjYD+9jLfqTX4z4m5o6OXwoxdnUd/lv+SR+azqfWcXVrPq39y0NG7dmznn3r5B+O16fE/wAeY9Ljlj8nSrcRbnYBVduuSenX9K+uNRZkglZVLsFJCjua+Gb7RPiE/inWtYm8Da7NNfXbybxbNgLk4HSvl/DKnR+vPE13pH+v0PHqq9Ru/TvbfT8rkXxDtW0e1vbFJYpJzKbdTFKHD5OOMfjX2r8JdBh8K/DHQtE8td8NkjS4HPmMNzZ98n9K+JY7fVpviF4XsfE2h32kxT6pEx+1IVDLv7ZHua/QIiIIwbjA4Ar0/FnN1iJUaNJ+69fu/wCHOzL6XJTf/D/1sc54lvIrDTLq+mYCOCJpGJ7ADNfF3wQhl8YfHG88RXIaRLdpbxmx0JOE/Uivrn4s6PqGv+CNV0fS7qO2vLuAxxyPnaM9c49q8o+C/wAMpvh3pV6dRuobjUb0r5nk52oi9FyevPNePwpXo4fA1JuS53ol120/M+ZzfGQwmGxEr+/Jcq9Huanxe1NdH+HuqSwtvnnh8iL1LvwAPzr1X4SeG18M/DbQtDjUbrezRpeMfvGG5v1Yj8K8L8XTw+Kviv4U8BwMJUF2LzUApyFjT5sH8q+jvEesWug6PdatfSFLe3Tc5Xr9Bn3NefxdWn9Xw+CgtZvmst+y+/UrgnBfVcA61TTm1+XT8vxHz/nXzJ4/+B1/4g+M893byNaeHL5Vur5043ODyg9z/WvpxwZBlQWGM/L6VhX2oWa62ujrMJLz7ObhkTny0yBk+mSePoa8jhzH4vATnKhG+jv5efyPWx1WVK84OxjWGmWGjaVb6XpdqltZ2yBIokGMD1PqT615j+0n4hk0f4cXEMbr5t6626qepBPOPwFevS+Xk+bnGOK+evjGF8W/Gvwd4GjZjALlJrjaMlQTkn/vkGvrsjcqtf21SV92/kfG4PDvEZlTvsnzP5anvvwZ06Tw58LNF0+RSJzZrNNnu74Y/oQPwq5rN4WVsngDmuhuJIRGISgWJV2qB2A6CvMPjJraeHvAmsapuI8uBli5wSx4H868LCYipmGM5r/HL82e5nntJJUou7enzZ5x+z1anxd8XPiD4r3RCOzENoPNI+WJpCWIPbAgH4Gvoy0LzajPbNZnm6E/2kj5TH/Dg/TAHXqa+W/2SL1NLtfE1jMxee/0dbxQOpZWkjIP/gSh/wCA16p4Z1/Usx2txcz/AGdWwELkhfoK/afbRy+EacotuWmi223P0nKMtdfBqNOSSgrL/Pz22Z6X4l1yC2kNvPZLOM4KliK5zxtqC2WmWUOnWv2WK5jE8iAk7jnABP4frXaa9/ZMOjSarPHbTCOPzI5HwQ7Y+XJ7544rz7/hJrLxEoj1Ke3tbyFybeWRMwsp/gYdh71LpylzU1U5ZS2dtV/mdeUVqdVQrRpPlpu0rt720tHXb8DR8HyL4g0a+Se3jt7mzQSQXUKCNlODjOOvSsX4g6LHr3wr8QajHNEs1zo0l5PbHAJlgBdZVH+/GD+frWpNqEkWmyWD3+gaTYycTPZS+ZNKO4VQSefeqHxUtl0vwH4l1wXUSadHojWunpu+ZxJH5aAD3eTqfWvWtUoYblnPml3/AD8tXrZdjjxNRVK1SV+WMr2W6tbVfN66bWPmmwP2r4f+IrY8i3nsr6P2JMkT/mHj/wC+a5Guu0oC28A+Jbhuk0tlYx+53SSt+QjT8xXJV9Pgb2n6/wCX63PJwS/cREopaK7jrsJRS0UBYSilooCwlFLRQFhKKWigLCUUtFAWEopaKAsJRS0UBY0Lb/ULUlR23+pWpMVzvc+5w38GHovyCijFGKRuFFGKMUAFFGKMUAFFGKMUAFFGKMUAFFGKMUAFdH8M1Q+ONNldd4t3e5Cf3jEjSAfiVFc5irGkaxNoesWmp2pU3FrKsiKehx2PselZ1YSnTlGO7RjX/hy1toZ95fQW3izQtY1YSXOn2l/HJeFBklVI5/TNfVaftFfCiSLd/bsyMR91rduK+ernw1HrErXXg64tLu0nJYabPdxw3NoT/wAs8SFRIo6KykkjGQDVI/D7X4vEkfhu78MtDq8+zy7ZljZ238qRtJHQHqa/POIuE8DntWEsTNxcVtt2v+R+WuFbC3jOL/zPomX9oL4WsDt15h7eQ1U5v2gPhssbLHrjEHsIWrxzwn4AjuviDpnhvxLpB09TdJaXASFUkGSefmGM89fSvRP2k/hT4F8HaDpV7oK2ttMy+Sbdk3tc7fvS7ugPQEYA9K+fhwFlmGrwpRqSvLbscdXCRrwlOTat6f5Hjvx6+INj448SWEmgXRhstMBkS4lGzdL1GPyFew/Cr9pvw7eaTBYeNDJp+oRKI2uVXfFLj+I45FcP+y54A0fxx4y1nVde0+O90vSUWCCBx+7aVu5x7A/pX0D4k+CXw01XS5bFvC1pZl1+Wa2BSRD6g189xNjMioVI5XiYyfJ9pdL/AD/zOzDYZUaKhTWi/wCHfqVtU+Mfwse3aZPF1goC8BMkn8MV4j8Sv2g9MKPZeEIHnmcbftU42InuB3rF8Y/ADxD4Q1J7jTraLxBopbO8RDz4h/tD/Ir0L4OfBrS49Cutb8R6HFcXF4/7hLhOI0HoPyr08BlWUYXDLGUZua+//I8fMcJhJReIrxc0um2vmjyX9nzx1oHhH4r3XiTxfqEt0Z7N1S6jUvtkYjPH0yK7/wDaR+OfhrxV4F/4R7whcXM89zKrXDtFtCxqc4/OuH/aE0XTNO+IGi6N4X0G3W9eI7oLeP8A1rMcKCK9E+HX7N1uII9W+IMzzXUgDjTrc7I4/ZiOp9h+dXmOGyn29PNcTJqS+FfitO+p6FDHU6mFjWs1Fq9tOmn3aG1Z/tF+G9L+EWn3cNwLrxELNIGsgpJEqjG5j6cZrhPgR8XNB0658Raz451GdNZ1S4QiQxFgIlB+Uegyf0r2m78O+BPCGlSXKaJpGn2kQ+Z3gUkfi2TUGpaH4f1C3Cy6Pps8EqgjNsmCD0IOK83CvLPZVI06clGo3d6d72Xl5Hy+YcQ0KUXGdNtd7rT8LGBffHb4ciJ3TV5HIBwqwtk+1eJ/DH4maNZ/H6bx14jMsdlKkyQlV3tECu1cj6VqfHT4VabpGlS+JPDURtYk/wCPu2BygQnllz0r6G8EfCX4Yt4M0ib/AIRHT7lpbGKQzSbizsyAknn1Na4mtleU4NyfM41bx032+Vj1cjjgK1N4nCtty0d91aztt6GZJ+0D8LZRk65Kv/bu2a8X+PvxO0nx7bWnhvww081p5wmu7hk2DaOgr6B1X4TfDl7SaFPCOmpuQjcEII46jmvi7SLHUrrXZ/B+iwM9/JqElvEo/wCWaBsZJ9ueavhDCZNWqutRUlyfzW6nWqVKpVdR7w1129fkdR4U8bWvgzxLYa9Y3Kf2hp827ygwKyRMCkkRBGASpbB5wdpxxX1po+qXHibw5H4p0tdC8Q6LKpcyDbHLCMZKueNjAdQeRXmKeAvAHgfwSjatpdjem0h33N1OmWkfvjPvwBXlvwX8L698S/FOt6fo9ze6H4FurlZ9St7dysUgXOxAO7HJ/r0r7itxFRfPiGlyx3fTTzHkWdwr+0jRg+WL+J9X2Vmmj1jxR8QfhhdW8qW3jCPTruHO6zl3zxMf9iRFI/Otbw14u8Aax8O5rXTZYb3VcuSyZYo/ADHOCoI6cHkV6Dpnwz+HOi2EVpY+ENJkjVcFp7dZHJ9SzAnNeHfGfSNB+GvxM8M+NLHSTbaPcSNa6nb2aBQ6sOoUkDIyCBwCVHSvnsHxnhcxxLp0Ie+1o35dNz6ilnTdWnQrt8nNfR6/f1X3naeAvB+oarqNtcTRubQzBWOeo6n9K5T9qDxza6hqQ8F6PcLNbWM4k1GSLlTMvEcC467OrY/iwOqmsrxl8bNc1azPh/wbp8mgWlwfKMiN5t9cZ42qV4jzxwu5j2YVylpaw+BVW+1ERSeJEGbKwBDjT27TTnoZR1WPnafmbnCj7DKsvnSjGMl729r317vska5rmUsxquFH4dr+RW8bKdH0nTfCZGLq1LXmpgEfLdShcxnHeONUQ/7QauUxUk0kk0ryyuzyOxZ2Y5LE9STTK+4w9JUqaj/VzKMFFKKExRilorYqwmKMUtFAWExRilooCwmKMUtFAWExRilooCwmKMUtFAWExRilooCwmKKWigLF62ZTEqhhkdqmxWaM1MlxKvU7h71i4PofW4XFJUoqS6IuYoxUKXKn7ykfrUiyRsOGFQ00d0asJbMdijFLRUliYoxS0UDExRilpCcdeKBBijFNaaNf4hUL3S/wqT9apJszlVhHdljFRySonVufQVVeaR/4sD0FR1ah3OaeL/lRLLO7cL8o/WocUuKMVolY45SlN3kzt/CV1/Y3gq51zSYFbU4b3y7y5UZmsrcqux07oC+4GRcEEIAV3c/RP7MngnTZbO28fz6yNS1GYSExKo/cO3DbyfmMmOpPr3618n+H9XvtD1JL6xdQ4BV0dQySoRhkdTwykcEHrXtXww8faH8LfiHrcF1b3K6Fe2yz2cNv8+1ZAssQG49Arlc5r5DiLC15Ql7J6y+/zXofO5lQVOvGtN3i/wAD6X8daD4ZuNMvtb1jQbXUJ7W0dtzQhpCqgkAHrXwB4s1S4FtI0t27xW2/y4SzHy+/APAyfSvftX/aS8SXVnfXVn4VhbRpd8KXElvM0accgyD5CfUV8x6sk2rXlppVupM1/dJCoHU5NeTk9KtgsPUlWe22t7Hj4xxqzjy/M+u/2Q/Dx0P4OWd5KhFxqsr3jk9SCcL+g/WvYJplKt5i5OOMVm6ZY2/hvwza2A2pb6faLHkdNqLyf0rzP4d/HLwn40vrjSjL/ZuoxysiRTONswBwCp759K/nbF0cXm2NxGMpQcoqWvp0/BF1a3sadnuejvem3l3bqXVdf862CNjCx9uABWZfNGwfe2044wa4P4i69/YPhHU9UaTZ5Ns2364wP1NfVZD7SCjTvpLofneZZnXU3Qpfa0M74L6JbeJviJ4l+I95GJzBcnTtMZuQgQDe49+QPxr2DUJWlADY4HGK8E/Yr8YWl94S1DwvdTLHqUF292iMfmlSQAkj6EfrXvF3+XFedxLUrf2rOE9Iqyj6W/zPqq9L2GH9n2VvuPiP9ofWfEC+OdS8J6t4mln0uOQTxLsztz91Tj0r0/8AZ61jxTrnhFLrWjbHTYVFvZMo/eSFOCW9gPWvVtb8DeF5Ly8v7rQbGa5vlInlkTezDHTJ6celY2laT4f8GaC1nbsLDTYWeX95JwpY5PJ7V9xTzKhisLHDwh72nTr1eh8dn+Y0Z4FYSNL31bW33teb07nO/Gm+t7D4Za1JcFcSW5iQHuzcAV3H7Met/wBu/BPQZWk8yS1jNpISeQUOBn8CtfMPxd8cf8J7rEem6cdmg2L8uePtD/4V6v8AsR6vtsPE3hZywa1uVuoV9Ebg/rtrk4myWpDInUa2kpfo/wAGfQcLZbPL8FarpOTu12T2XqfRGoW7YO35xjnFePeCPhzp/hPxBr/iW4MMuoajcyOjjpBCTnA9zyT+Veu3MjIGCnbkdq8C+O/izVNR1W3+G/gtWuNc1IhJ2iP+oQ9cntx1PYV8xw261Ryo0XZSXvPskGYUp16nsqWnNv6HEeOLjV/jP8R4/AvhV3/sezkze3YGEGDy7ew6AdzXtWo+JfCPwZtfDPgLSoEea8uI4igbDAMQGmf3Nafw/wDC/hX4JfDpm1C9ggbAfUb9xzNIew7kDoB+NZE3xS+A+oasupXuoaRNfhl2XElkWkBHQ7iueMCu3FZgszrKjRoTnhYXXur4peb7L/gnt4fBwwlCNGk7W/q783+Wh6rN788dq8v/AGl/DH/CQfCnUoYsy3FuguYgo53Jyf0zXp5eOa1huopFeGZA8bL0ZSMg/kazry3t7q3mt7r/AFckZRh6gjBr5jJ6ssLioTtZxf8Aw5yY2Tg+ZbrU+MPgrqUz6/FDbzvb3Or6dPpsc6OVeKZ1DJtPUFpI0T6OawZAwdg+dwODnrmm3tnc+FPG+r6XCxiuNMv/ADrV/wC7htyEfQgGuk+I8EC+KJdQs0CWWqxR6lbKOipOgk2/8BZmX6qa/qrJsTGp7y+0k/u0f6H0GAmpRajtuvRnN4oxS0V9AdwmKMUtFACYoxS0UAJijFLRQAmKMUtFACYoxS0UAJijFLRQAmKMUtFACYopaKAHYoxS0Yqbn0VJe5H0ExRilxRiguwDI6Ej6U4SSDo7fnTcUYpaFJtD/Olx9/8ASk82b/np+lNxRijQfPLuKXkP8Z/OmnJ6nNLijFGgm2xMUYpcUYp3FYTFGKXFGKBWExRilxRigdhMV33h5dU1XQ7O4uvCmgaktoptrO/1S58j5VOfLw0qJKFLHhg2M46YFcFiu88Qy2mna/4W0zVIb7+ybfTrYyeRmMzrIDK5jY8H5pGXPP3PavMzOcVCMWk7vqeXm1RU6O19TZguPFVjpfiTVdb1qwCJo0kFvbW+q2/lhWdFZEhjfHEZkIAHavG47rULPW7HXNNdBf2VwLiLePlZsg19IfE3w58P/D9lp2n6bp3iGXXNWsUubWI3oYRM/wBwOAMn6Cs7x/8AB/R9E+FUuqC7nufEtjcQrqY37o4vNHCe5X5QT65rwJ1adZNVFpKyslbb7z5itKdSV7bHB+J/j58UNc0i50mWDS7FLiNoZZI0O4KRg4yTivL4NLUxQRQu63MfzJMh2sG65zXrXxS8E6T4V8GeEZYfOOsaraG7vAz5VUY/uwB24zmvUPDHwd8O2vw10fXdT8Na5rF5eWzXNybS6SJYEz8uQw/u81w4LLsuy6DVCmkpPokrmXLNt2PEtC+MHxG0nT49Nb7HqixgKk04+fHYE1k+NfHvi3xtZx6Vq4tLKw3hpRADmTHavePBHws8I6p4Sm8YRaLq2uwz3UqxabZXKCW1iViFMnGWc4zgCvIbfwrD4p+Kn/CN+F7a5t4Li7MUEd2cyRL3L4HYAk/SlRyvL41XUjCzWvT/AIc4/wCzcPGoqyprm6P+tDldSgXR9bttS8L6tc2t1CiFLlF2EHAJBGTkA8V3+h/tB/ELTbYQappthrAUYEoJRz9cf4V6T4d8BfCTVPFT/D6A63c6sA8R1VWQReaiknCY+7kHk/8A16Xwb8HdBt/BEmt6xoWt69cvqEtvBHpbcGJOC/Q8bgRRmWBy7Hy5q9LX079jplh/aK01f+vI881f9ojxdfQ+XZ+F7K0fGBJJKWA/DNeeeIdd8QeLVll8Ta5OyggxWcCYiPrk5/xrsB4XsfF/xTj8NeEbC7sYZ5lhSG8k3vEQPnLEDoMMfoK7XVdK+DOkzXfhfy/EN9qcStEuowuipJOOMKh/gzxyaMNlOAwck4U9Tnp4ChTlzwgk++7/ABueGRCKKBYoY9iquMA8E5rU8E+LfEHgPxa3iTw35TvNEYbi2l+7InXB/IflXuEvgj4aeDNUtNB8ZR6rqeu3apJdR2brHHZb+QvTLMAQT2p2ufBnw94fuPH1xf3Fzc2Oh20f2FlYKxnmA8sPxzjPOMZrtxTw+KpOjVjeL8t+h1RpyWv3nG63+0d431Kye10/w9ZafM4wZ2cvt9wK8+8B+M/Fvgnxbd+JtPNpqWo30ZSeS7XJBJySK9k8HfCbR9T8H+E5roXI1fxDrDxx4b5Fs4+JGxj7wP6V0niv4U/D9/DXiq40yy1vSptCDeVdXcitDcuGKhRwPvY4+orx6OSZXh6cqEKektH+QoUFG7ilr6+u54X498f+L/iXPaWviie2tNNtm3/Z7ZTiRvU881T+IXhvw3Zolto96twz20bM4ttnluQCV684PevafAvwV0m4+HWpalrs08Wuy6XNqOm2qHG2GMcM4/2yePbmsfw14H8MaH4OtfGHj6a+mi1B2h0/TrMhHmVOGd2PRQcD1r2MBRy/BYZ4ejTsttEuvYHCpzJp2OY0b48fE7TNEtNOWy0u5itIVgSR1OSqjAzz6Cnv+0F8SZMj+y9IB+h/xr13wV4J8E+J/Edxoen+GdWtdNWyW/uI7xdt0rBTtSNv7rFlIyOfpXnPx10Xw34LEFtYeFNV0rUXUyt/aFwkyNCQVyAo4O7oT6V5MuHcmdW6pavV6IynhoTTcop/NnkOoX2pavrl9r+tSxvfXbBpNgwqgdhXZ+Lka38N+D9PnUpdwaSzyoeqLLczTRA/9s5EP/Aqt6jYeGfB2rNbXFhda7rlqqeeLx0WyiuNoLARKNzhWJGGbBxyDXM6rqF5qmoz6jfzvPdXDl5ZG6sTX1uV4P2fLKKtFLTzuevhMM6WrKuKMUtFe6domKMUtFACYoxS0UAJijFLRQAmKMUtFACYoxS0UAJijFLRQAmKMUtFACYopaKAFHSinAcUYqbn0VH+HH0Q2inYoxSuaDaKdijFFwG0U7FGKLgNop2KMUXAbRTsUYouA2inYoxRcBtFOxRii4CV2/ii11eVPCkmn6Hqmr6XbaZBte1t5JUZizvIu5AdpDOykHngHFcTipYdXu9NiIh1K4tEJyQk7ICfwNcOOoe2gveUbdzyc1p+0jGLPXZviD4mn+IV34yk+G+uPdLbCLS4Hspmjs3ChQ/+r+bGCQOOTUp+KnxE1PwzrGieJPBOuakmoBNki6XJEYWVt275Yvmzx1rx2DxbfzOVj8QXxP8A18Sf41OniPVncImvXpYnAH2t/wDGvC+rUH/y+jp/Xc8T6qv5j2Lx741h8W2we7+DfiCO+jtlt7afF0RCqjC4QRgHFWPFfxC/4SHS0guvg/4jE8NmtpA6tdBY1VcKdojAOOuO9eNzazr0TASavqC56f6S/P60z+3dc/6DGo/+BL/410Usr9ok6dRO3a/+Y/qi7nr3hbx3ceGrG2uNF+EGuwa1BCIxcCO7Mcj7cb2i2ck9cZxXI+Gk+JHhjxtF4/Xw7Pc3ouHmmt1xJcDfncZIEJkRWDMMkD8OM8cdc1ogg6xqBB6j7S/+NVYbq5hn+0Q3E0c3/PRHIb8xW6yeevvrXy/4I/qa7ns+r/ES/tTe33g/4T6pomragrLPfG1uJnQN94RgoAmfWsLxB4t+IviDSvD3hrw/4Z8Q6Olhb/Zy2yaNJZGbLyu5VVRc88nAGea4H+3tcz/yGtR/8CX/AMaZPrOrzxNFPqt9LGwwUe4Yg/UE1Kyaa+0vuf8AmL6ou51vgOx8ZeCPFdt4u0VdM1+4sZCZoNNuxdSbWBViY1+YqQSMgHGfxre8aeJP7Tjln0H4N6ppWo3EqzSXjWlzM6MGyRGCgC5/GvKYJpoJVlgleKRejIxUj8RV3+3db/6DGof+BL/41csonzc0Z/h/kxvBx6M9p1X4m319fQeJJvg3qM/imONP9Oks7nyvMVQA/lbMEjAxz2FZXg74heKoNP17TvF/w88Qa9a6zcLczk2lxC/mKcg5CdOnHHSvK/7d1v8A6DGof+BL/wCNH9u63/0GNQ/8CX/xrP8AsSdrcy+5/wCYfVF3PWrX4neMLbxlZ61H8N9ZSy0uyktdKsIrGdY7XcpG/JQ7jyc9M8elLc/EvxfrOh6TpvivwD4k1f8As6+Ny0n2e4j+0x4/1bjyznnHPpx715J/but/9BjUP/Al/wDGj+3dc/6DGof+BL/40f2LL+Zfc/8AMPqi7ns2l/Gr4or4hmu9U8E6ve6ZIskZsF0mSMeWwICBxGWwMj64qnpHjvUJvCVl4f8AFfwm1rWk0x3axk+y3MLIGOSrbUO4Z/lXkv8Abut/9BjUP/Al/wDGj+3db/6DGof+BL/40f2JL+Zfc/8AMPqnme0aP8U/ES6v4kv9Z+F+u3f9trDEyQW1xAIoo1wEUiMnkYzyOlcXq9nL4q+IekXsfgfWPD+iW00cupG+Wdovs8b75WMkqgDKAqF7nAHJri/7d1z/AKDGo/8AgS/+NRXOqaldRmK51G7mQ9VkmZgfwJpxyWafxr7n/mH1RXV2Jrl9LqmtXupTHMt1cPMx92Yn+tU6WiveSSVkdVhKKWimOwlFLRQFhKKWigLCUUtFAWEopaKAsJRS0UBYSilooCwlFLRQFhKKWigLD16UuKVRxS4qLn0dFfu4+iG4oxTsUYouaWG4oxTsUYouFhuKMU7FGKLhYbijFOxRii4WG4oxTsUYouFhuKMU7FGKLhYbinRxvI4RFLMTgAUYrc0Gy2L9ofG8j5B/dFedmWYwwVLnereyMq1VUo3Oe19v7Mt1UsDcMOn93/PrXGTtcXc26Rs5PfrXpHiTRFuYpJLfDTHJLMa4aHT2e9MZKlQ3G1u1fn+Ix9bEycqsv8jw8Q51ZXZYvrRLCzgjj5lkQSOcdAfSpNK0/wA9RLDcR7gfmVz15/WtrxDpfnXsMq/LFDEiYBzgYqGHRzbypcWMgmU/fgbjPrj0P14NcUZXQnTs9jTWBfsw+0qV7EHoPes27RrOZQW3wP0bP3T71rKw8vazEowyueo9jWJeby7RcEY79xXVhMZVwlRVKbKlFPYsUlNtUYW67snHGT3FSYr9LwWLji6Masev5mbVhtFOxRiusQ2inYoxQA2inYoxQA2inYoxQA2inYoxQA2inYoxQA2inYoxQA2inYoxQA2inYoxQA2irNhZ3V/ew2VlbyXFzO4jiijXczsTgACvU9I03Q/B9s2mXmm6fr1/cDZqjyfNHEneCBx0YcEyjncAF4GW5cTi40Er6vsdeCwFfG1PZ0Y3Z5HRXWeO/Ca6G8WpaXPJe6BeMfslyyjfG2MmGUDhZF/Jh8w44HK4relVjVipRehz1KcqcnGSs0Nop2KMVZA2inYoxQA2inYoxQA2inYoxQA2inYooAlXpRilX7ooqD6Siv3cfRCYrW8NeHNa8R3M1vo1i91JDH5kmCAFXpyTxXSeG/hze638PtQ8Ww30Si1ZwlsFJZ9ihmye3B49a0v2cdS+yfED+z3LbNStZIAAcDePnX/0Ej8a8zFY9RoVZ0NZQ3RrZHm88MtvPJBMhjljYo6t1UjqDWhF4f1mXQZNej0+ZtNjfY9xj5Qc4+vUgZrqPjloLaH4/u8Q+XDegXMYznk8N/48Cfxrv/DNq0/7Nc3ykjyrrvxkOzf0Fc2IzbkwtLEQV+dxXpfcaUbngmKMU6ivbFYbijFOooCw3FGKdRQFhuKMU6igLCICZFUdSa1JdQ8oJaw5LsPxrJ3EXCqucgDn0JPFdD8JrOPWfF7SyL5kcT/Km0HcBkc596/N+Ica6mJl2joePWbq1+X5HSeBvhzrviG3+16letZW74AhjHzsPdq9J034R+G7GxZFs1kcj70nzH8TXoPhfTY1VVEaDtx0rcvbNYlOPSvk5VZz1uehChTho0fPnjb4bRtpQTT8GaHON3Vh6D8K8L1Bb3RrqWN/Nj2uUZXH3TX2rqFmrnpXlnxG8D2OpRXDhdkkg+8Ox96qhiXTdpbEYnCRmrx3PnVdXn87y58YfowqycSSJIVyjDaTiq+s6Lc6Xq39l3/yqx/cSr0qfSVfy5YZQN8Rw3rx/gMn8a9NyTV0eTFNOzL9ltdGtjnLAsvruHX8wQaiqG+ufIkhmywZGVsf7px+u79KtXIXz32D5Scr9K+v4UxDvOi/X9H+gqliOiiivs7mVgoooouFgoooouFgpVVmYKoJYnAA7mkq3oriPWLKRui3EbH8GFTKVotgkWPEGgax4fuI4NYsJbOSVdyB8cj8KzFUsQFGSTgV7n+1PbYm02fYcLJImfYgEfyrz34MeHz4k+I+lWLputoZPtNznoI4/mOfYnC/8CrysDmnt8B9aqK1r3+RvXoqFXkiQeN/AeseEbKzutUktj9pA+SNyWQkZwcj+VcrXq37SWstqHiqKy42wqXIBz1OAPyH61xXgbwjqXi68ubeweKJbWEzSyy52qM4A4B5P9DRl2PlPArFYppXu+2l9B1qS9ryU0c9RUt5byWt3NbSY3xOUbacjIOKir1lJNXRztWCivX9Y03wVplzDar4Ntp1NnbTea1/chn8yBJCTh8fxdhVBrbwNJ97wfNH/wBcdVkH/oStXmrNaf8AK/w/zPap8PY+pCNSELpq61R5fUlpb3F3dRWtrDJPcTOI4oo1LM7E4CgDkkntXoz6T4AkPOh+IYv+uesxY/JrY/zq9pNxoHhtZ7jwtY6hBqc8ZhF5e3KSvbxkEN5WyNNrMDgv1AyBjJonmkOV8sXcunw3mEpqMoWXe6/zE02wt/A9jJZwOk/iWdDHe3SHctihGDBERxvPR3H+6vG4tl0dqK8ecpTk5Sd2z9Cy7LqWAoqnT+b7s0dH1JbNZ7O8tVvtLvFCXlm5wsq9iD/C69VYdD6jIPIeOfCraBNDe2M7XuiXhJs7sjByOscg/hkXIyO/BGQa3q0NJ1CK3insNQtvt2lXYC3Vozbd2Puup/hkXJ2t7kHIJB2w+IlQldbdV/XU8rPcjjjY+1pK1Rfj/XQ8sor0g6J8P1ORpvieX66tAn/tsamSx8Bx/d8L6nL/ANdtYz/6DEteo80pdn/XzPj1w5mL/wCXf4r/ADPMaK9S2eClGF8DwN7yalcE/owrB+K2m6PYT6DNo+mJp0d9pQuZoUmkkXf58yZBdifuovero5hCrNQUXr6f5nNjcpxWCgp1o2Tdt0cXRRRXdc86wUUUUXCwUUUUXCxMg+UUuKEHyivRfgz4F0rxz/bNldX09vqMFuJLRUxtxyC7eoB28cda48TiIYam6lTZH0tKypRb7I7H9ljVIbqHW/CV03EyC7hBGQRjZIPyKfka87uLK5+H/wAV4I5wwGnahHKjYxvi3Ag/iv8AWq/hi+1D4f8AxFtrm7haKfTrkx3MR/iQ/K498qTj8DXun7Sngy317wva+MNDjM9zbRqzmIbjNbtyCAOuMg/Qmvna844XMOZ/w6yt8/6/MJS5Z2ezM/8Aaq8Pt/wj2n6xtBa3m8tm77HHP6hfzqz4IsJIf2ZRLKAFkt7qXDcfLvf+grs/Heg6r48+EVrZwxJFqd1ZwTMk+U2SYViD3Bzmqfi7S5PDvwO/sB5I3nstHeOUoflLCM5I/HNfORxK+pQwreqqfh/w5jGpzKK6nyDijFLijFfph2WExRilxRigLCYoxS4oxQFhMUYpcUu2plLlTbE1bUzgzNczsOi5P4gf/qr1j9lrT4ntL3UJFy7z+WCewA7fnXk1uf8AR7qToWjP59K95/Zkihg8BS3czBF+3zDcfY4xX5DmNRz5pd2eJhta3N6nuGkt5TD+lXNSudy+1c0viHTIWG2V/wDvjipxrFteACFw2a8qEWlY9OU03cZd3GD1rkvEl4GRuR3rU1e7Eav2ri9X1C1w4luFQe5qvZ3M5VrHlnxNt1u4XfaAyNuQ+4ri/NWPWFLYxPGjH8cqf1xXdeNLuweGRfPBwOmK8yu5/wDSoWXPEJX8Adwruw6drHmVpa3LeoE+Q+csw3HPrx/jitGJt8KN/sj9KzLuQMQy/wB8A5785q3pTb7MbuodgfzNfScOVOTGpd01+pjIs0UuKMV+iEWEopcUYoCwlFLitTRvDut6zFLNpel3d5HF99ooyQD6Z9faonUjBc0nZDUW3ZGVTom8uVH/ALrA0+4glt5mhnieKRDhkcEEH3FR4p6SQrNH0b+0tatqHhC21SMAxoYpuOeGGP8A2YVnfsy6YbXwh4m8SLEDM5SzhfHKgDc+PzX8q6+80m58U/APSYoYw1xNpUSgscbnVQB+oqr8OrS48M/BGWwu4TDfm4mmliOCR6foBX5tLF+yy2thL+9z2t5f0j0uTmqRmeA+PpJtU8faikCPNI1yYI0QZZivygAe5Feuy2KfCn4Uy211sGtaiN9xtIJVyMLH77RnPvmq3wA8MqEv/iNqsYknWV106N8Y80/ek/DOB+J9K8++L/imTxJ4ldEmMtraExo2eJG/if8AE9Pavcm3jqsMup/w6aXO/ToYxbp3qvd7HFOzO7OxyzHJPvTadijFfXJWOM9X8UD99pTf3tD0w/8AklCP6VkVs+KOY9Db10Kw/S3Qf0rGr5VH65lLvgaP+FfkFFFFM9AKKKKACiiigAooooAKr/GBgLvw5B3h0KEH/gUssn/s9WKofF9s+K7aH/njpGnLj/etInP6vXXgFfEL0Z8jxe/3FNef6HGUUuKMV758DYSilxRigLCUUuKKAsTIPlFbfgnxHqPhPxLaa5prATW7/Mh+7Ih+8h9iPy61jJ9wUuKwqQjUi4yV0z6elG9KKfZH1H4g8OeE/jZ4TXxDociWWtRLsJPDI3Xy5R3Hofyz0ru/hXo2reGvAthomtXkV3dWwK7o8lVTJ2rk9cA4+gr5U+D3jC48GeMra+MjiwnPk3sYPBjP8WPVTg/gR3r7Jt7lJoo7iNlkVxkYPBH9a/Pc7o1sGlh73p7x8vK5x1qcoe70LTGRVB3YHQe9c1450a51bRrux37UuIXiOFycFSP611MLCRSf4qjvsKpJ644NfPK6akjlhJqVj4G13Sb7RdWn0zUIXiuIXKEMCM+hHqDXq/wx+EIm0r/hJfGUckFjt8yCzJKvKP7zdwPQcE9fr7pqSaWmpLfX1lDK8fAeRAxXntXi3x5+JEl9EdA0uZ1RuZ3Bx8vZa+ujneLzFRw1CPLJ7v8AXyPTVRykoo4z4o654ZvH/srw/oFjbLA//H1EgVjj+Hj7w+tcFiloxX12Dwyw1JU02/NnRYTFGKXFGK6QsJio7lvLt3kOcBT0qXFUNckEdmoY4DuFrgzOr7LCVJeX56GGKlyUpMgbdHpx28ls4/76NfRv7P1jbw/CG0urqEyxm4nkChdxY+YR079K+cbwiPSI26MRgH8P/r19afsuSwzfCLSI2wf9cD9fNevyvFfD8zx8LbmOL8f/ABG1nSbfdH4HK2fzBGmUrISAMfKoyoPQE4qb4aeIrzxCsV0mk3NmSNzRychRnGc+nFe2694dubyErFqLwQ46bA2PzrJ0rw1baUxZrqa4kbjMj4H4KOK5ak0o2tqddOk5SvzaHBfE2WbStPa4fgFeD615V/a1ra2kl9fafcXrxoksqg7ViRzhSx68+wr3L4wWUN5o8cVwQkajLE8VznhOHz9OW0t5kDoNpJUMrjtxRCol8QquHk3ozwbWvGeia/pjonh9rBsEKzc846ZxXAsxe4X/AGXZfwwAK+oPGvgtp7KRZ/saRHkiOILmvmzWLRbTV72FPuxTDH513UZxbfKedWpTjbmYwuGhY5zwpP14rS0NswzL6SE1knoydtv9f/rVo+Hn3NMPXB/SvSy2p7LF05ea/wAjJbmrRS4oxX6iVYSilxRigLCV6B8J/iNc+EZf7Ou41n0eaXdKu3542OAWU9+g4rgMUYrnxWGpYqk6VRXTLpzlTlzR3PoL4o+HtL8VaRHqVh5TXTQ+ZaXKf8tBjOxj3B7Z6H8a8L0vR9S1LW4tGtLSR76WTy1iIwQ3fPoB1Jr1T4C63BdWlz4Z1CbDR/vrTceCv8S/ngj6mvWdOurPSbJ2itYGujnExQbwp7Z618RHNMRks54WS5kvhb/rY65QjiPe2ZdhuB4Z8LaP4aMqSyWlmkTSJ91iqgEj8axPtfmWlxG/Jd9wz6d6zZ72a+ucyMBz2rS0q0hmlZXZii4zzXydW9STnLdkqpJPlWxga7Fe3XgnVLPQ1uIbmONmht4z8r8/Nt9G27jj1rxrw18PfF3iCT/QtHnjizhp7keTGPXluv4ZNfRXii7sNM0h12iI7fXB+teReJPjDrL2KaXpJSNYhs+0nksAeMD6d6+m4fxWMjGdLDU029XJ9PUKyg2nJlm58I+Gfh5ozX3iC4t9W1xuIbYcwp7hT94+5GB6V5ppmm6h4m8QGz0ixD3FxIzrFHhUjXqSScBVA5JJAA5q5o+ma7421x83DSuq+ZdXly5EVtHnl3b+Eew5J4AJIFdrNcabo+mSaD4Z8z7HJgXl7Iu2a/Yeo/giB+7GPqcnp9PT58JzSqz56svuXy/ps6sBl9XMZqnTVord9v8AN+Qvih7VX07T7W7S8/s7T4bOS4jBEcroDkpnkrzgEgZxnArIoorkP0zDYeOHoxpR2SsFel+HvB/hG8+FV741vJNd36fOtvcQRSxAO5MYyuVOB+8HX0NeaV7X8PJ2sv2cPEtydMg1ADVUIt7mNmjkGbcZIUgnHXg9RXPiJOMVbujzc7rVKVGEqbablFaO103scJqvh7RtStNHbwONV1G9u/P+1WMu2SaDYVCnCKMAgk56cfWsa/8ADPiCwsJb+90i7t7WKc27yyRlV80EgqCeuCpHHpXc+G9fh1/41eGr7T7N7BFFtbvAg2qhRNrKvJ+T0zzjrXSeJdev3/aEg0PVL6X+w49TgeO2fAiD7FKnH++2c+5qPazi7eVzkWPxWHmqVr+65vmeu+2mj8jyq98F+LLLS21O78P6jBaKNzu8BGwerDqo9yAKi0Pwn4k1y1a70nRb27t1JHmRxHaSOoB7n2HNey+NNZvfDHj3xXJF4N1jUzqloY5rlrotbtD5f3woh4CjIOWOMHmn+JTDZ+Bvhzrml6DqWrW+nRJKosboRrHOBGf3iiNy2WVwSMY+YZ5qfrM7LTc51nuJcIPkXvbPp8N+/fTdenQ8BuYZra4kt7iKSKaJykkbqVZWHBBB6Go66P4marca3431HVbvSZNJnuDGz2khJaMiNRzkA84z0HWucrri24ps+nw85VKUZyVm0m0FHxR0mfUiPGGmn7Vp32a0tbsKP3lnJHAkQEg/usUyr9DnHBGKKuaPqd3pV59ptHXJUxyRuoeOVDwyOp4ZSOCDW1GrKjNTieZnOVf2jRUYu0lt2+Z5nRXeeLPCdne2M/iDwpCywQgvfaZuLSWg7yR55eH3+8nRsj5jwmK9+hXhWjzRPzOvh6lCbp1FZoSilxRitjKwlFLiigLE8Y+QU7FEf3BTsViz6igv3cfRDcV9Mfs5+NBq3h5fD95L/p2nrtQseZIf4SPp0/L1r5pxXTfCvVLjR/H+j3dvklrhYWUfxK52kfrn8BXlZzgo4vCyXVar5Dqw5on2jBIYnO5sL2qpruuWtvbsrMofHeqEs1zLA0s8iwoOQoO5z/QVwvi94WtnZjIzuOM9q/LlPlPHmlLVbnH/ABd8dm2Q2tlNumfIGDwPevDZpJJpWllcu7nLMTyTWp4tdn1+6BYkI2wZPQD/AOvmsrFfpmR4CGFw0Z/akk2/0PUw9Lkj5jcUYp2KMV7R0WG4oxTsUYoCw3Fc94tmxJBCh+YAt+PaujxXJ6gRdeIGJ+4jBRn2/wD1V4PENTlwyj3Z5may5aKXdlrWCY9OtYsc7gD+Wf8ACvoj9knXk/4Qt7F2G60vZExns2HH6sa+ctbbcYVB4wXrrP2ffEf9i+NrrS5pCsOoKAhJ6SJ0/ME/kK+ArQ5qb8tTyaE+Wqr9dD7S17xFbWOmPcSSjCqScnpXPaXNqUemt4lvrO4unmIENtFjMUZ6ZBI69/wrz74h39wlnasS0tsZUMir/EueldF4f+MHhK+tDbWt7uljG14ihV1wOQQeex/KuNU+Y9CNSzMX4zeLIbqD7CIZFMi7GCKSVOfSuf8AhNqSW91PayFvJMh8lmrd8Za5oF5BgwTSzlic/Zzx7dK8t1zxNZ219FBaXCwTNhkB4PscVrGleOxhUqyjO7Z63491iOOykVnGNpr5Y1aT7TqmpSDnLZH55r1bx9qk82lxyuxBkiViPQkV4/8AMLl2OcMM/UkGtaMVEwrVHMhkPz/WrXh19t3IvYEcfiBVK5+SUemR+tS6Q2L6cL2Un8OtdKdtUcyfvHUlSCRSYpxcSBZFP3lDH64pK/VqFT2lKM+6TNEJijFLRWo7CYoxS0UBYtaNqFzpWqW+o2jbZoHDLnofUH2I4r6PGqQat4ftdVtyix3UQbAPQ9x+ByK+Zq9X+EWnz6l4Uu1iuJA0N2QqbuACoPA+ua+V4qw0JYdYh7xdvky4uavynUJM4nSOJsszV2mlfZ7PT3uLiX5xyQa4xNNuNPbzpmyVBYZ4rnPF3iO+bTL77PIwKxAtjtzjP618JSpOvUjTh1dh06nJrPcx/i54wbVbxtPtZMxrw7D+Vcd4R0iPXfEljpE2o22nR3MoQ3NwcIn/ANc9BkgEkZIHIzGZmYsxJYnJJ7mkr9WwOAhgsOqNPfv59zOTcnc9W12YadE3hnTrGfStOtJPnt5f9dNKODJOf4n9B91RwB1Jxqk8MeKrPWLO30DxVOIZIlEdhrDAloQOFinxy8Xo3LJ7rwJtV0+70u9ezvYvLlUA9QVZSMhlI4ZSOQRwQc15NSnOlLlnv+Z+k5DjsNWoKlSXK1uv18yrToo5JpFjiRpJGIVVUZLE9gKbW/4BeKPxGJJWt0UWtyA08qooJgcLySOSxA/Gs5OyuezXqOnTlNK9kYUsckMrwzRvHIjFXR1wVI6gjsa29M8VeLbeGDT9O8QaxFEuI4beC6kAHoFUGtQWehLp6Oq6eyta27wsbkCVroyqJUdd3CBfNGSAMKhzlsmXT20y3+I9/Fbx6bBYwwX0VsftAMTjyZREd7MQWYle/ftisnNNO6OCpiqdWElKnflTetuhzcWra5pus3F6moahaamXdZ5hKyTbifmDHrnPXNN1nXNZ1lom1fVr6/MOfLNzO0hTOM4yeM4H5V12i6T4f+xaXJfTaTK8t5ZvN/pKpthZmEytmTPA254GO3GSYEtNCm0tN9vpUMzafdsxS7+YTRyHyuC55IwAP4h69aXtI32IWMo89/Z6rS9l+HWxlXniPxpeaStjd6xrc1iWEOx5ZCjEjIQ+vHY9qq6N4p8SaNaPaaVrmoWUD5zHDOyrk9wAeD7iu4tmsW1S28y+svL/ALY0yWYnUV+VFt8SsG35AUnqDweB0rJisfDUdnp2YLa881YzOTqEcTrKJD5inL5wVGBwB90565SnHblMoYmjZwlRVtHsv1OKlkuLy5eaWSW4nkJZ3YlmY9SSep4qKuttLfTYPGjxW95bG1ewkZZBMIAjPbNhSQ5AbcQCAxGSR04D9ZtdD/se7NvHp6SxabYzRNHcZdpmCiUY3HJ5bIxxgHjvftEmtDs+vRjKMVF2aX46HH0UUVqegWNOvbvTr6K+sbiS3uYW3RyIeQf89uh71H8RND0ybw9B4wtYYtHubq48mTTwNsdy2CWmtx1VQcBlxtBYbTztGlLFpvh3TIdY8SRtLJcR+Zp+lqxV7kdpJCOUhz36v0XjLDz7xJrmpeINTbUNTmEkpUIiqoWOKMfdjRRwqDsBXbgaVSU+eLsvz8j4TibG4atJUqavJfa7eXn+hmYoxS0V7Z8nYTFFLRQFixH9wU6iIfuxTtv0rBvU+qoL91H0Q2uu+DVkb/4naFCF3BbkTH6IC/8ASuT2/SvXP2W9L+0+ObvUWA2WVoQD6O5AH6Bq8/Na3ssHUl5P8dB1XywbPf8AxC5jtiqfID6DFeZeKpGEDZbt3r0bxZLtjKD09a8q8Vz/ACkdMCvyOUuh48YanhWtv5msXj+s7/zNU6lnYyTvIerMW/M0zb9K/Z6EeSlGPZI9tRshtFO2/Sjb9K1uOw2inbfpRt+lFxWG9iewGa460Bl1OWTkhCzE+/8AnNdjfJ5WmyTvwCCF98df8K5/Sbcxadc3LfKzAkH1GMf1P5V8VxBi41K6pp/D+Z87m9Xmmox6FG/cGZPTaBWaskttrXnQOY5Y5d8bDqGByDViRvnj3f3h/Orc2j3dxdvNDHuUAuuO4GMj9a+f54xWp5zTex9D+DNaj8YeGbZjtEyMvmp/dYEZpPHfwz02bWo/EllamR8YvbWPhpk/vpx98d/UV5D8OvEM/hfX0k5e2cjzkHdfUe4/+tX01JKNU0WG9sZBLFKgdGU+36Vw3dOemx69CUJK81c8R8YaHe3SPFY3ur3ELt8sczONuAMZycVyXhzw1b2uomSdxNMDtLA/KnPQev1r2PWbTUrlJIFkuSG+9yP54rgPEtr/AGBZrvISWQ7uv3VFaqo7E4qVCX8OOpmfErVkeU28TDy4lA49q4idl8tW7bQ2Pop/xqPVbyS/umxuKA5PqTnrTLxgpReyxY5/KtYRstTzZPV2GX/Yr3AIPrio9HkxfMfUbT/KkuWzEF9MH9eai0o/6TKefv8AFbL4TJv3jsLPcIjG33lP6VPinzQ7WgnUfLLDgn3X/wCsT+VNr9DySv7XBw7rQ1pSU43ExRilor1jQTFGKWigLCYr1b9nq823eq2Dch0SVR9Mg/zFeVV2/wAE7k2/jiNAcCaB0Pv0P9K8bP6ftMuqrsr/AHamtH40e36nHuikGGwVIridX0lZi9q3/LzDJFjryVOP1xXosiCROe9cj4qbyZ4ZFxlXBzX5Xh6rjKMl0Na1NJ3PnhkZXKsMMpwR6GkxW345s/sPizUIVACNKZUx/df5h/OsWv2ijVVWnGa6pM5rCYrtPB/iy2Wyi8O+J/Nm0lc/ZbpBum09ic5T+9GTy0f4rg5zxlFFajGrHlki6VWdGanTdmup6RrGmzaZdLDJLDPHJGs0E8Lbo5o25V1PoffBHQgEEV1ep+DrTStRu9MmTU726sba3uLqW3QeSrSbGKHglVCsf3hPUY21geJvltfD8Y6Jodn/AOPRh/8A2arMnjLWpYmWVreSWS3jtpp3iBkmhRlZUY9wCq88MccmvmJqT+Fn6RTni8Vh6VWDWq16dv0ubmtfDq7fxJqVjo8sIhivZ7WxiuJD5ty0SeY6qQu3IUjlioJIFUIvh7rU8BktbiyuGK2bLHG77mF0f3RG5QOvXOMYqOT4geImu7i7E1ulxNPJcLIsIzDLJGI5HT0LKAD19Rg0y28eeIbeyjtYJreMxx2qLKsC+Z/ozboST3K9PcdahKtboTGGaRiknHp/W3b8S1pvw71XU52i07UdMu0BRPNiaQp5rlwIz8mVb923LAKAQc8jM+k/DbUbrUNFt73UbO0GqgPH8sjEIUZ8ghdjHCnIDHBIBxmsc+LtQIv4/semfZ75lkmt/simMSKWKyKOzDc3tg4xjAqfTvHniDT4LGGykt4Y7OZZkQQjazqhjBK9Pukg7QM5JOTzTardypwzNp8sl/S9O/kTQ+ANWm0hNVju7L7JK6+XIRKA8ZmEIk5TpuPQ/NjnbT7j4e6rAdTB1DTHGmEJdtE8kgjc7/lO1Dt/1ZyWwBlRnPAy28U6i9pZ20kNjIljL5lqzW43RAv5hjBHOzdzjryRnBxVmDxvrVvqt/qlutpDeXztJLKkXIZlIYjnock7Tlc4OMgYP3o3DMtfeX9Nfpfpubus+ArdLqxu9PuYxYNDp73ME07CWP7SBg7hGRtLZGeSOuPWhqPgDUftEzWk1gqtq0mm29s1yzSmZZVQICUUNw4bdwMAk4PFVG8ea0yGNorFlMVrEQYTytucxd+361Hd+NtbuWjk/wBFhmi1JtTjljiwy3DEEtySOcDgjHFJKsupnTo5lG3vL+v+D87FPxV4dvvDl1BBevFILiLzYnj3gFdxU5DqrA5U9R6HvTL6507wdaQ3eoxQahrc8Sy2unN80durDKS3HqSCCsXcYLYBAarrOoyapfPeS21rbu/JS2iEaZJJJwPcn/8AVWN8Xcnxp5nZ9L01h/4BQZ/Wu3CUva1FGZw59i8VhsJCHN70rptfoc1q2oX2r6jPqOpXUt1dztullkOWY/56DsOKq4paK+hSSVkfCWExRilophYTFFLRQFizF/qxTqIh+7FOxXO9z6ugv3UfRDa+if2VbFYfDeqakVIee6EWfVUUEfq5r54xX1Z8A7dbb4Yab8oBk8yRvcl2/pivnOKKvJguXu1/mZYx2p2NfxjNgPz2ryTxbN/otw2fuxsc/ga9R8ZN+7avJ/FA32F4P+mL/wDoJr84hrVjfujhgtUeOGinYoxX7SexYbRT1VmYKoJY9AB1r1P4efBfxDrnlalrkL6TpIw7eYP38i+ip1GfU49QDXFjsxw2ApOriJqK/rZGdSpCmryZk/C74Wa144VrxZk07S0babqVSS57hF/ix+Ar0vW/hd4B8E6Q11qn2zU7gL8nmPt8xzwFCr0/XgGvb9KtLTRvD1ta2cEVnawRBVRRwij6+1fOXxr8TtrOuXU0UpFpABBbhs85+8/6fl9a/JMfxRjszr8lObhDstHbzZ48sVUqyevuni/jaeO8vhY2car5j4CqMBVz0/Om6tpkFt4ZnaFy2MAnHB/z1pugWL6vrckiscbtqtn7qjqf5Cuz+JenzaX4OhWa1FvE6lkXHLELjJ/P/wDV0rOtiLVYU76nFy8ycjxB1DFfTNeieGl22jIyKdjeYvXPzDB/UH9K4drfYkbNwTEHA+p/wrqdGjvPsp8tt2Fwobj8M+hrtxVpxtc56OjIrzR2k1GyltSQ1xI42noMc/yr0/wZqWveGrZrGe1le0PO0jKqfUEcVzvg22uZNTt9SvYVSOAN5cQJbkjBJOK9v8FwwXKlpo2VWOMFSQPxFeHjcxnh7K17HbQirs4S+8b2tqksrNIePljEff8AGvFPH/iG61zUmmuMqgPyqTk/jX2J4g8MaFqEL5hsZDjnIXOfxrzLxH4H0u1z9mtbND/ewoqMLnlOUvei7jr0pNaHznpGmXNxIMQsi93YYH/66qasqrdSLGCVUBcmvXvEenJp9pLJnLKhPA4H+f615HqEbee4bqSc/wBa9/C4j275uhw1KfIkUbrsvsKTRWH20hsYbOf8/hS3igS7R2qPT/8Aj6546/rXf9hnM/iR6h5Nu2lQz24DyQkMi9cnjI/EZFdBB4bt9c0xRpKL9sZBJEGOwSDPKk9AcEfl715xpeoXVo4Vg/l9QRkjp6V6R8PfEWk2ur2pkvIVtp2OAXAMTkcg+x6/nXmxxeKwNRVaMndO/k/JnVT5Xsc3rGg6xpB/4mWm3NsucB2jO0/RuhrNr6UtvE3hyO7e3mvYJ0YFXRf3v5quSR74rnPEPw70PxM7yeHbeTTLr7wMgCxSj/dHT9PpX1eW8dUqjUMZDk81t/n+Zpys8OorV8Q+HtY0C9e11SylhdTw2Mqw9QelZeK+6o16daCnTkmn1QrCV03wvYp4507b3Zh/46a5rFdJ8MkLeNtPI/hZj/46a5c1a+pVr/yv8i6S99H0lEf3P4VxfjTlGx2rr4n/AHAHfFcl4sXMb9q/G6LOvEo8q+KEatfafeqB++tQrH1ZSR/LFcf+Fd18QY9+gabN3SaRCfqAR/I1w2K/W8hq+0wFO/TT7jhYlFLijFexcVj1LxUfn0hf7uh6d+trEf61jVteMkMWq20B6w6Xp8R+q2cKn9RWLXzC2P1TK7RwVJf3V+QUVIsEzfchkb6KaJYJ4VDTQyRhvullIzRdHbzK9rkdFFFMoKKKAGYgKCSTgAd6ACipmtLtfv2sy/WM1Eysv3lI+opXJUovqJUPxcT/AIm+j3H/AD20W0P/AHypj/8AZKmFN+LA3R+FH9dDAz9Lq5H9K6sE7V18z5fiqzoU35/ocPRS4oxXu3PhrCUUuKMUXHYSilxRRcLFqH/Vin4psP8Aq1p9cz3Pq6C/dR9ENxX118MYvs/w/wBFjH/PlEx+pUE/zr5Hr6/8G/uvCWmR/wB20iX8kFfI8Wy/c04+bObHfDEzvF7fumrzPWVMsFxGByyMB+Vel+KeYWJrzLWJCjttyT9K/PKtR02pdjlpI8hggmnuEt4InlmkYIiIpLMx6ADua7jTfhD8Qr6DzovD8kf+xNNHG/8A3yxBH417t8DfhXZ6BpyeINcsUfWbh/OhWQZNouflA9H7k9R09a9YhCJPIq43Md3vX1eZ8cShUVPCRTXd/oTiM0s2qavY83+Enwz0nwfo9jJqenWdzrsmXkuSocxtydqE9MDAyOvNei3iiSFkb061Subn/ipUiYfJFaNJ+JYD+h/Oqmu63bWKPNNIFijBLn+lfnOOx9XF1Z1Ksrts8xudWalLc574pa8YfDsemwMBcXZ8vaDjge+DjP0r5h+Id1HeatLZ6fJmKJNgcHAJxgn/ANCrqfiN40kuNTubjd++uMpbqOscZ43D/aI4HsSfSuU0rR5xeo10uPPALIOir2U/p+ddWEh7Fe0lvY2doR5UdD8H/CateQM0fDkSNn07D+v41b/aquY47OPT7cDKqsI9Mnk/nvX8q9F+HVpHDKuBhyg5Hb2/SvGPj3dtqfjO2hQ7188sAB125bGPoUFZ4WpKvjOZ9Bf8uzyzWYVbVJIoRlYIkjyO+AB/SvUvBegxzWpjMRkdo1OcdMrXE2GmxkSb97zz3IXGOMAgfz3V7z8OtM3B28v5eAv0Fd2ZYlxppIinT1bMzRfDtzCvnW3lk4w8Tj5WI9D2OR/9aun8Pam1jqEMNxYywK/BP3lBHfI7fhW09uIXkt4o/NfcSFXnAwBz+IP61ZsNLnUmRlMbHvgZ+g9K+fnVc3eR02sdTbtZz2IuXeKZCMjkMOK5jX4oPs8l6YVLKcrGEzk9uO5qzFHI0ix8om/Gf7x75qxJFDc3kaSEGCFWmkB6MF5A/PB/Cs42TFueF/EyzaOxSGXAluHDSc5PJ4H0xuP1FeF61bMl3FI3Bm/efmxNe/8AxKk+23l3qO1THmQJgcEhdgI/Fia8Y8TIH8TQWr5UIgH0+UH+ea+oyqq7HNiFc46/RRIzd84xVO1bbeA9s1Y1V/3rKP72T+dVEOLgN719JBe6edJ+8ekeFIYbvbG+DkYrth4VtZoIwtrEzb+V29eDXHeBLdJShwM4BwR7167p8KLbxOodXVlwNxwQeP618zjqsqc/dZ00jL0NV0u8UtHLc2gIBwuZIPZ1H3sf3hz7d69Y8PXdlqGLixuYpUCDDo3f0zXG2unxz3QlJZJQMK45/A+tPuvD06X3n2sgt7hzlprWRonbH97H3vxNePVqRm9XZm8XZHp93ZaXqiLb3Ucc4b5XSRcgj3zXlXxA+E+h3cU154YmNnOj4aFzmFj6A9V/UVpxWPi6z095m1lSrn5RcRqSfoRtP86dp82twWn2OPULOSSdvmbyixz36nFduX5ti8vnz4epby6P1QPlvdnheteFvEGjrv1DTJo48keYo3Lke4rY+EUBk8V+bjiKFj+JIH+Ne32nhue+0y3utUv7ycC7bBLbFZcDqBgEdeOazfE+j6R4ZuLLULOxjhE8pgkKrghduQT9CP1r66fHTxuFnhalP3pK11t9zOihT99M2opP3Xzelc14mbMT1s+evljBGCK5vxBMDE2D6141A2xWxwvjAeZ4O3d47xf1DCuBr0DXx5ng++HXbMjf+PY/rXn+K/UuGJXwVuzZ50dUFFGKMV9EOx1EfxC8cRxRxR+KdURI0CIFnIwAMAZHPSmt8QvHpP8AyOniFfZdRlX+TVzOKMVj7Cl/KvuCx0T+PPHD/e8ZeIiPfU5j/wCzVp+G/H2oLcSWXi271DXNHuQFmSe4aSaBh0mhZidrrnp0YZU9QRxWKMUp4elJNOKKg3TkpR0aPSNb0ttNkhkiuEvLC6TzbO8jHyXEecZHoQeGU8qeDWfVHwR4nj02OTRdZSS50K6ffIigGS2kxgTRZ6MBwV6OBg8hSN3WtLk02eMCaO6tZ0820u4cmO4j/vKfzBB5BBB5Brxa1GVGXLL5M/QsmziOMj7OppNfj5r9SgOTx1rV1nUU8DQeXEyv4plTIHBGmKe5/wCm5HT+4OfvEbZNWvl8CW6llR/FUyB4YmGRpqkZEjj/AJ7EHKqfucMecCvMZpJJpXmmkaSR2LO7EksTySSeprowuF9r78vh/P8A4B42eZ37W+HoP3er7+S8vzN1PHHjRfu+L/EA+mpTD/2apV+IHjxenjXxIOen9qTf/FVzWKMV6nsaX8q+4+T5UdR/wsTx3/0N2tN/v3bt/M1ka/rur6/dR3WtahPfTxxiJHmbJVAScD8ST+NZ2KMU40qcXeMUn6DsFFGKMVoFgooxRigLBRRiigLFyH/Vin4psP8Aqlp9crep9dQX7qPohMV9deH22aDZr6QJ/wCgivkavrXTiY9NgXPSNR+lfHcW/DS+f6HHmH2TL8SSqY23HiuD0Fbu88ULrSwmTS9HnjlnTbnziGBKD3C5P12jvXaa3byXZ8tWKhuCe9X7K3tdL0dLG2RUjCnPuTyT+dfBVI82hxxs1qehaV4s0K+txJbanbTRnhXVxx7MOqn2NOub1JI5LuK6ijaJsK24EEHsfxrx260PRdUVgsYjvYuVaMlSyfUc5H8selc9qfghw+6XUtTVAQWEcx4Geoz3r56tTUZ8k5Wt5HnShCDPVvFXizT9Lv11DUNQhtGSMowLDLc8YHf1rw7xx8QNS8VXx0zQ4ZZLbdnJGA59T7fX/wCtV298C6SrF5Jrq6YnCl5c7vr3rrvDngrW7aw87SfD83kyrlX8vG4evqRW9ClBNumnOXoS60VpscBp/g640+1TVtXdpLqfLDJ+6O+P05/AY610epacv2DTp4o9uQcnHPXj8hgV0934S8W3pCXGg32wcglM/hV+bwt4gk0mGJ9Hvg0RICiBs9R/9elUp4qT5nB/czKVaL6lnw0i2emG6XaNsBY/QAk188eI2F140u79lO2yhdlDHqxJCH8lX8xX0ddaPrVv4Ouo4tJv2umgKJGtuxbJGOmK8Ot/Afi9obgXPhfW1F1dojk2bkiIBAT06DDV0YDD1YuUnF/caQqRslc57wxp5n1q0tTktDgsOnzYxz+LV9IeF9GGn6PHM4y5GEUjqT3xXmfwk8E63/wkkl9rmj39kjMXPn27J+HI/wA5r3R1Zp0TaPKXPbAzgAflWGYxqupy8r08jphKNtx1hp0FjpyqsfmSyfNI5HLMakmtguFxg9woq7JPGoGCD3A9KqPMudu7k8E4615zpTXRk81+pWls1MYVfXKnFcp4omewgMiZImRopB/czj/4n9a7VbiMpuON5B/KsHXbaC5SRzg5HI7EUKEr7DTPDfiM/wBmtGXJVY1JGe+X3H9a8d8aP5Otwz4IJZx/46AK9k+L6i306WPyjJsSXBAyeMEfpXhvipZ5LqGR0Yje5zg/3uK+myqDaTZz4iWhx2oEtOc/WkKneG9cVZ1SFg8D7DgxqOntTfLby0bjmvpk/dR51tT0P4fysDErZ+VflI9M5r2vQ3SWCI8NtdPy3CvFvBUe2KNhjchI+o/ya9X0aYpbb15+U18pmavJtG8XY7e1tfmMsagAyD8K2bGNZJHuJlGxc8noar6Pi5twkfIILFs9KtrGouWjb5YUHAB6mvnm2bLYqTW1zrF0ksx2RMSsUYPAUd63dG0W0iiyEjXYfmIHJx70yzVpIFjhURkfxHqBWnujtbdbOM/v5ePXAPVj71LkVFK9yK8njKWSyRhV3vIFHoOFrzjxvqQvvErae2CtpCXYHs0hH/sqj867TUJk3XF5IRHbwqVUk9FXqf8APpXhFtrT3viXUdRmYj7XKWGT0Xoo/AYr0cow/tKrm+hp7fkkjr9Omkit2hzuVOFz1C+n4Vn6zJmMk0kd5GuNsmCao6zdKYzivpadNplV66lEyrrEvhXV4+4QN+TA159XZalfLb6Hex5+acBFH4gn9BXG1+k8MxccLK/f/I5qL5o3Ciiivo7mtgoooouFgoooouFgrpvCfjbV/DtjLZW0Vpcxb/OtftMXmfY58Y86PsGx2OQSFJBwK5mioqQjUXLJXQ1o7okuZ5rq5lubmaSaeVy8kkjFmdicliTyST3qOiirFYKKKKLhYKKKKLhYKKKKLhYKKKKLhYKKKKLhYuQD90tPx9KbB/qlp+K5nufX4dfuo+iEx9K+l/CWv22p+GLG6SRGYwqsi55DgYYfmK+acVasb++sWLWd1NAT12NjNeRm+WfX6aSdmjHGYV14rleqPoq+1SGFyxZfzrndX8ToMqjflXkM2v6xMP3t9I31AqlNd3U3+suJG+rV85DhWtf3po83+zcRLRySPQLvxU1rcrOlwI5UYMpzk5HtXsvhnVtN8WeFIdS05AZXcR3IPWCQYyPp3HsRXypXY/CfxbL4W8Rr5shGnXZEd0vZf7r/AFU/pmuXO+DY1MHKdFt1I6rzXVf5DqZS4U3JSvI9j1u08mYbYw6M5UbeNr+mfSvom2RY4I0QYVVAAHbivBtRaLygpffEdrOwPGWYbcevXNe9qcRj6V8twtdxqXXb9T5bFpJoxtR8W+F9Nv3sL/xDpVpdx43wTXcaOuRkZUnIyCDTE8YeF5BmPxDpTjuReRn+tfG37TDMfjZ4glA6eR+IEEdefWF0YbpFkH7qX5WYHoK+hninFtWOZQuj9Dl8S6A/3NY09vpcof61MmsaW/3b62b6Sg/1r86LiKS3uXVVyUbKnOCR2NdT4R8H6742v4h4dtfMuFGbiQybEjHZmP4dBk+3FRLHKOrWgKlc+8RqFiT8txD/AN9Ck+2WuT++j6+or4R8f+G9T8LazHBqcKxynlCj7kbHXB//AFVyHj9Y10eCa2nlJScFsHHDA+/tSp49TcbLcr2LTsz9HftVqefNjP8AwKgXFuTw6fmK+MPCeleG7zwRJfJZS7Xs43eRHLlWWJd5jwwyc54ODu3DnFea6PcRz+ONZk067uINMjLrCFmLBQXGMcjsDWrxcOVtJ6GcFzNrsfoz5sB7pTd1ue0f5CvhbSl1y6u5bfTZ9RvLhyEhiikZmYgen1zVnWLHxx4VuGfxA+s6c5jLR77k4k/3SGI/wzWP9oQ2sWqb3Pt4rbH+CP8AIVE9rYv963gb6oK+CLfxf4qup9sOv6wu48AXcgA/8eq5q3jLxVA6WsXibWgyDLOt9Jyf++q0WLje3KHKz7mfR9IkXD6bZuD/AHoVP9K+Lv2x/DGjaF8Q4G0exgsku7RJ5ooUCJv3MpYAcDOB+NfXfwyuLi4+H3h+e5mkmnk023aSSRizOxjGSSepr5b/AG2S0vxHghXkroyN+Urn+la17cl0Om7SPNfAjBlVcDBH9AP8K9H0wmNgR0YfMK8r+GrtIIyOdrc/T/OK9PW4htYTNO4SNBkse3+c181jKblV5Yq7ZtObvodla6u1toqLAxE8oC7geRXSW0Nx9lg27mKplmJ7mvBpvGd3DqvnWscMtvEf3ayKeffg12/h/wCKUeoRrZ6pHBZt/f52N+Pb8aMbwjmdCiqyp3W7tq18t9DqUJpczPTl1TyB5ELGSUjk/wCegrUsVdd8jvuuJ1AGM/KD/nP5VzegahDcBVtjbgMdzyqVPy+tbz3ttZ2t3r2pTiO0ghdwM/wAe/c9B+FfKTpTc1TS1fTzNKbvqeb/AB48TNpWmx6DYSeXNdDMhGMiIcc/7x/ka8Ti1C6jOQyn6rVrxXrVx4g1+61W5PzTPlVz9xR91R9BWXX73kXDuHwOBhRqwTlu3bq/8jR0090aqa/fLgfIfzpZvEF7ImNsY9+tZNFemsnwKd/ZoXso9iS4uJ7hg00hYjp6CocU6u4+EHgnTPG+q39pqXiCLR0srcXTNIow8SuBL8xOFIUk9D+VdspU8PTvayXYbtBeRyraLqqaEuuvYzJprz+Qlyy4R5ME7Vz97ABzjOO9UMV1/wAU/FkfifXI4dNhNpoGmJ9l0m0HAjhH8RH998bmPXoMnFcjTpSnKKc1ZjjdrUu6Nousa1O8Oj6VfajLGu90tbd5WVc4yQoOBVa8tLqyupbS8t5ra4hYpLFKhR0YdiDyDXqHwB1Cx0yw8a3eo3GoQW6aOpZ9PnEVx/rk/wBWx4BrsfA+ieEtd0mx1P8Asy21PSb261FvEOpavcBr6wjUf6Md+4YYjBJAOTXJVxrpTlzR0X+VzKVXlbuj55xWrc+GfElrpX9rXPh/VYNO2K4u5LORYdrY2tvIxg5GDnnIrrPiR/ZNj4M8H2On6NpsU95pcV7dXyKftDyB5U2k5wB0J4ySBzwBWrqWoTaB8G9J0HVNUvXn8Tzx3V0u7zjaadE2IlRCwALNlwMjIUA4rR4mTjFxW7t93UrnbSaR5pbaVqdzYT6hb6fdzWlv/rp0hZo4+g+ZgMDqOvrUj6HrUejprL6Rfrpjnat41u4hY5xgPjaeQR1r174daLrGpeA/Gen+HbrU9Q0G5sli06O7eODfc+bE0mIvMZVbAPOeQPwqW30XxX4b+BGoXNw1xqcms2yxi3a8V4NMsUbfvKlv9YxPCqDtGTwcispY73uVW3S+/wDIn2utvM8NxRivXvhXZ+FLv4e3+vavp2myXXhaWaadJ0OL2OaFlgRgPvEThQPQEV03inwv4NHw50/+ydFtpFuYNPNpq+2NEWd5FEvnSedvYHcQUEY2Y9shzzCMJ8ji97A6qTtY+e8UYr6ev/BfhWLxb4Tt9Q0bRw/9r3dndrDbJbxTxLblkYxrNIcZGVLEMQRkdM+SfDX+yPE/xNkm1DRdIiD2k0ljpa5itJblIf3UZ3NnDMATluT9aKePjUg5KLslcFVTTdjhrHTb6+huprO1lnjs4fPuGRciKPIG4+gyQPxot9NvrjTbvUoLWWSzs2jW5mVfliLkhMntnafyr3y50O0jm13S9P06x07Xb/wUsmo6bZuojjuBcIWCjcQp2AErn+dbGuaPpOnaJrGl2Xh3S5PDk1/on9n/AGS4RZ9Vh3/vC7F+TksAx29TzxkYvM9dI9v0v/wCfb+R8w4oxXo/7Qmj2Oj+N4Y9Pg0+zguLJJ1s7aAQvbBmYiOZQzDzAMAkHBABx6+c16NGqqtNTXU3g+ZJiYoxS0VqVYTFFLRQFi7AP3K0/FNg/wBStPrle59hh1+6j6ITFGKWika2ExRilooCwmKMUtFFwsdDaeMNfh0mDSYbvbHG4Mcm3MgA6Lk9hX3tCW+ypuOW2DJ/CvzvsF331umM7pVH61+hynEC/wC7Xy+aYWjh2vZQUeZtu3VnyHEdKEHDlVr3/Q+J/jpcRaj8YPEdkzr5vnqqevyxJkfpXm15btasYZlXaw4BPIrd+N2uRxfGHxRgkmHUXUkPhgenFcvD4ltryDN8TFMo2rKASCfRv8a+UmnzPTQ8JUZJcxp2zfarUYKeZCQuSw5BruPhj4o8QeE7iS30+/sYhdskaCR9wTc2Oo6csTyeOeOTXn2jyNeWgnVRyCeOBgda9J+GPgptcS6uriXaLaZUe3xzJwGK7s/LkEc89c152MnTp026r0Jw0q08R7OkrnK+Kta1fxNrS3+uXMPnRIPLs2ZlLK4LbtowQMLnJIzxise6s/7c0M2sO2MiQYOeOOff1xXXePPCdr4c1+7v7fw3Jpkd7b4hia4WQIwA3MCrHqfyB6VleB7G4nsStr9qEse6RliyxCjGSMEfoK2oTpumqkXovuNMS5xbXVfec5a+FNShtzDFqlxEnOEjnYAZ68Y9zVnQdEk0GG6eZ1cSbThTngZ9veu5sbOG6lMZv2R8ElpW2DjnqWpdS8NTm3ne4NylstoZt8MRmBJBEa/KeC77V56ZzXdUc6lNtxXL3R51HETlVVO+r6FHwT4kvdF1OLWLJ44pAixovBLs27Py9WXCAHHIzn3rpPi18Rte8SWcGk32lQRtEscnyNvAZ4wwIHfG4Y7Z65rz5/Dcz2dj9stdStWspdxljjOU+bIG4Hg9OQeMVnXMkLeMLiPULmZIJDH+8cEkjA5OeTj+lebDDU5z9onc9WVeSXsrWa/zL0KLpOmmQqxmlAz/ALI6qv8AU/h6U/TdNlQDUrwZDjdFG4G1v9o/7P8AM/jVUx2zShLu5VrWNiPOD4UgdME9M/1qz/wkWnL5sazwGCMBVByd2fT1HbvVST1SMac3O7S20PuL4dH/AIofQ+c50+Dn1/divk39r2RpPjfcQljtGgIQO2QXP9a+svAzA+ENIK8D7FD/AOgCvkb9sQOvxfa6jx/x4eQ30MRavZr/AMOxlHc4n4N2vmWF5cSZ2jCDj2Fdr4gtZZvCkzR/whXf3wQD/jWT8KbF4fBUJ24a7nZl45x0/oK6XxRcpZ6FfxRgNmMxD05IBP1NePhqj/tOm478y/Mund1F6nmGKMUtFftB7ljS0HXNU0ScyafdNGrH54zyj+xFbnjPx1qPiPT4rFk+zQA7plVv9a3b8B6VyNFefVyrB1cRHFSprnjs/wCtyeRXuJijFLRXoDsJijFLRQFhMUYpa7n4PWXgO+1TUE8eXU1rbQ2ont2Ryu9kcFo+OSWUEAe5xzjEVans4OTV/QUnyq5hap4U1TS/C2n+IdQMFtBqLkWcDufPmQDmULjhM4GSRnIwCOawsV0XxC8U3njHxTc61coIY2AitbdfuW8C8JGo6AAenck9656lSc+W89/60FFO2pseG/DGueI49Qk0Wxa7GnWxurkKyhljHUgEgt9Bk1d0zwF4p1LT7PULPTVkt721ubu3czxrvit22ytgnIwTjB5Pat34P+LP+EPsfE+pW97Hbal9jg+xK+f3zrcxsyYHUFQ2R6Zr1SXxx4BaDRpdIvrfT7U+H9ZElo5wbae4ZH8rpxlt+3tgCuGvicRCo4xjdf8AAv8AmYznNSaSPFbT4b+MLjw1/wAJEumRxaeYGuI2nuoonkiUZZ1RmDMMDPA57Zo1/wCHPivQtAXXNUs7WCzMccg/02FpNsmNp8sMW5yO1df4+Xw7440bQ/EFr4w0rTn0zQYLC50698wTiaINxGqqQysWGCD/AFA0vjPq2i634NsptM1DwTcGKyslJjif+1iyoqshbG3aMnj0FKOKrOUU+r10egKpK6/yPEtpxntQUYNt2nd6Yr2rwJ490nRPDHgHSdQvoH0tL+7fXLb7OsjKolR4C2VLYDjfheu3ocAV1Oo+M9Dm8Xpv17QYdXGiXltp2uLeSXIjmkkVojLIYVCYHmAYB2hiD1GanjakZNez7/1sN1JJ/CfP1nrGp2ug6hodtN5dlfSRSXaCMbpPLJKAtjIAJJx64rNCsQSBwOtfQ3gfxXZ2cc8d94+0UanDrkd1rl88bsmq2CwKhijJjzIRh124GT82TnJm8M/EXQNP0LQ9OstWtLTTzY60LizljVgpaVmtUcEHseB0NS8ZUi3y0/z7enkT7Rp6RPnPa2cYOfSgqw6ggZxnHevojUfiNpg0O71S31+1bXpvCWmRtLtBke9jmYydsb1BBz24I6Vd8b+PfB2o6pq8N5qen32j23iPS7y0gSEOpiCqbp1AX5skybupOSO9NY6rf+H/AFp5eYe1l/KfNRVgcEEGlEbltu07vTFfSutePtAHje0vZNa0W4WPTdU8m7S6a5YrKqmGKQNCiryDiP5scjvzVHjbRL+QXkPirTtP8TXXg+xhXV51OIrlJGa4RmVSVdlwOB247Ulj6tr+z/r7g9tL+U8N8a+F9T8I+Jrrw/qvkteWoQyeQxdcMgcYOB2YVH4U8O6h4l1J7DTfKEqW8twxlbau2NC7c464BxX0ifiF4Pfxt4qvtK1rS0u576yuI7m4uXto7q2jt0VovMETkgODlMDdnrxWN4V8aeF7bwtaJY+ItL0SyEWrxX2lKsgaeebcYGHycoFAAZsY+VcZOBn9fr+z/h62X5X2F7WfL8J84YoxS0V69zqsJiilooCxeg/1K1JTbcfuVqTFcsnqz7HDr91H0Q2inYoxU3NrDaKdijFFwsNop2KMUXCxb0Bd+u2CcfNcxj/x4V+gbN+7H0r4E8KJv8U6Sg/ivYR/4+K+9pf9WfpXgZ0/eh8z5Dif4qa9f0PzM+N90W+M3i9jznWLlfykI/pXJOJkT5onVWHTBru/i3FC/wAVfFUhjUsNauyDjv5z1jaNYLqusWenOBtuJ0jOT0BOCfyzXE8rUaMqkpdLnzsa7uopHruqeDbqP4VaK2iaeZdWjtozKqYDOGXc2c+jH616L8BraHQfBmzWL61tL+6uHuJY7udIpOyqSrEEcKMZrTJWJVSOMlRhQB0AFUrxLS4kD3VjvK/KGeHd+AIr8lq42eIpOjUWl7+fodGFxH1ao6kVqzoPiEdLvPCd01zPaXFrKfs6PHMrESEfKQR74H1rkPg34dW1A1a1WNwGeMb0ZmQB2U+gJJU+tYHjzwvJq1sJdI22ZhBEibWG4dQw2gnIqb4ZyWTSahb2sDN9l/1ck0LSBlDu25j13MXPHHT610U4whhn7Nuz3R2TzJVnCLj719Gdj8TfC7XwTVtLs4vtKEm4At5EDjGQSADk/Tk1w+o63Fpvh97DSBq0Mh/0eaEEmK6jY9JO7H7oGAOM/wB7FdFDxeLNe26Oxbewg+QEHkY54H41Jf8AhvSNRgdms5LWabDiaMlZY2HIYH1GetdFHNI0KXsqiuhYzBSw1WNZPffT0Ou+GMlvqvg23hksmlhbMMiSplQwLHBDcnp1xXk/xt+FF5HdQXGik+TJchVRlYmIEMTyAcqMDH1/OAPJpOs/ZPEk8os5QUjiW6ZgFUDDuv3Wz+ea7zT9F0/T3SayC4dQ4ZcEHK+uM9+nrXMqv1GaqUm9de6ZGMx0MTKXu6rZ9UeL+JtM1rwx4dudDkuDJaXduzACPhiPY/dOQD19K8amuGIzkn2r7VmTzjJFNGhgK4yTknPXjHFfIWpaVBb3FzZHOYpWXcDzkEivp+HJzzH2islJWb87nm05eyvrufpJ4MUx+FNJjIxtsoR/44K+Sf2vRu+I945G4BoV4682x/xr690FRHpFoijhYUAH4V8sftQWH2z4hXGM5e6t1P08lFz+bj869HGy5IL1FBXZF4ftF0zwvpahQDHbLxxkOef/AK9YXjiXZo8MfQzTE/go/wDriuy1u38vyVj4iIKj6rgfyArgfiE/+mWduDwkJY/Usf8AAVwcMU/rGaQl2u/6+Z1YaH72xy9FLijFfsVz1rCUUuKMUrhYSilxRii4WEopcUYouFhKKXFdz8HvEHhDw7qmoXHjDQF1iBrYNaL5YZknR1dRkn5QcYJ544IIJBirUcIuUVfyJk2ldK5n+LPCA8L+HtKuNWvimt6kv2hdMWLm3tiPleVs/KzHom3oDkg8VytafinW9Q8SeIL3XNUm827u5TJIew9FHoAMAD0FZuKVJTUffd2EVK3vHTeA/CLeKRqkr6xZ6Va6Zai5uJ7lXZQu4L0QE9SO1VLnwrrB8+40yyu9V02OUxR6hbWsnkzYZV+UlQeWdRjrlhW38L/GSeD7HxK8bSJfX+nC3s3EKSqsnmK2WD8YwD2NbmgfFAafp/htrr7TcXVlr0+pajFGixxTo+zGApC7gQxAwADiuWpUxEakuVXXT7jKTqKTstDibjwf4st9Xt9Hn8N6tHqFym+C2a0cSSL3IGMkDue3eobfw9qK+LLXw3qVtc6deTXcVs6S27mSIuwAPlgbm4OcDr2r2R/i74cj8Rwcz3ektaahblf7JWL7N9paNgdvnEynKHdygO449K4XWPGGn3Xxa0PxJ50k+n6ZPZZZLJbcmOBlJCxh27A4yxPSpp4jESvzQtp+IozqPdGBL4J8UlLu4tNA1W7sLdpgbtLKQRssbFWbkcYIOQeRg56GrXhz4deMddvdLt7bQ7yCLVGxa3VxC6QMMFi27HTAJz3HSvQLX4qaFDNonOprBaf239pjVBh/tbu0PG7BxuGc9Pel0z4neF7T/hCbq9W+1HVNFnjWe8FmsDpaCFk8kgSESkM2Q2F+UY6kk5vE4q1lD+tSeer2PL/+EN8WfYr29/4RvVjbWLul1L9kfbEyffDHHG3HPpjmkHg/xWdNXU/+Eb1f7E4jZbj7I/lsJCNhDYwQ2Rg98j1Fel+B/HHgDwz4fls1/tK6vnS+gmu3sAXnEqkRON0pEQxwygEk4OcDmhqPxH0qfQJdNjbUAreD7TR0Qr8guopFZmxu+7gHDdfarWJxLekPwH7SpfY4jxn4N17wn4kXw/qlm322RI2iESswmDjjZwC3OV4H3gRUWoeEPFWn6jaade+HNVgvLz/j2ge0cPNjrtGMtjvjpXS+PfE/hvxF8WLTxS39oXOlzPaSX1q8flyRiNUWSNGD/NkISGyvLfjXe3nxZ8Fw6v4d/s621GOw0yfUFcwWiQNHDcRlUZBvbLrnkk5YgnjOKbxGIUYe5d219R89RJaHkSeBvGT6rLpSeFtYa+hjEkkAs33qhzhiMdDg4PfFVh4W8S/2Tcav/YGqDT7ZmSe5Nq4jjZThgTjAweD6HrXcaP4h8H2fh3XvCz+IPERt9QNrNFqa2Shw8LOTGYvNzswwx833smtSH4laDH8OBoVvJdw31tY3tgjzaekzXMczMVO/zAIid3z/ACvyOOlEsRiE9IX1XR/eHPU7HnQ8F+LmmsIf+EZ1fzNQUvZr9kfM6gZJXjkAEE+xzWNf2l1YXs1lfW8ttcwuUlhlQq6MOoIPINe3XHxP8My6xo2pNqN5LqUNvLBqGoy6IhF5AyqohmgE2HJAOXBHRRjHTyPxpeaTqPizU77Q7WW002a4Z7aGQ5ZUPTPJ574yceta4etVnK042Vv1KpynJ6qxj0UuKMV13NrCUUuKKLhYvW/+pWpKbbD9wtSYrkk9WfZYdfuYei/IbRTsUYqbm1htFOxRii4WG0U7FGKLhY1/A67vGuhL2OpW4/8AIi193Tn9230r4X+HiF/H3h5fXU7b/wBGrX3JdH9030r5/OX78PQ+M4p/i0/Rn57fEwLcfErxAtpcToTq90WhS0V/NYytkH5gWH4VWu9MGi2KX17pGr2FysitFP8AZCiEdwQznqK9P+Htis/jTxt4ghtFu72G/nW1jLBcsXdjgngZ4Ga7nUD/AGmq6ZcaaZbS4hdL1mcYicAfJgj5upww44r0YYZVKNpPdH5nLM6lHEe70Z85v4rt40SRNZ8QRyc7lDfJnHYb8gVLpPiiwa1uLjUvF3itJQx8tIGG3seSZOOc9BXIarGNN1yaNdkn2W5YKGGVba3cenFPvPEAvLeVLjTdNE0mMzJBtbjvxx7V87UyXCK65T2v7QqT95pfcjs9S8XaX9j3aX448VibcMC6TCY75Kkmr3hHxpoen2eptd+KtTe6u4DgokijzefmJABPXvmvOZddtmgWOXR7KVwYz5oUKx2lSeAMfMFIP1/Oe117S1jff4asj0KNuwQRjrxyODx/9c1yPJsM48tmdFHGVKfvK1/Q9p0T4qeE/sRj1K+VWEj7BHbzNhD0HK9s1z/jP4j28v2D+wvGt2myDFx5ltIdz8ZPKH9K83m1zSZLdkj8MWcDmGSNHWVjtLAgNgjkjdxnngegxBqOp6Ew22/hpYhlQrG8cnaHyc+5Xj2ySKxWQYNT5lF/odDzTEThyTd0eiX/AIi0vU7WNLz4nySgANtl0NyVbHZgtTap451a0jgNl8R49RUrgCTTnTaB/vJ3JPf1rzuPV9DIQt4chHCq4F0wyAAPTjoenrUN3faLLpiww6RJDe87pVuGZQBjGAfoc/5xtDIsM1aV2u2n+Rw/W3Ft8qPUrXx/qU2luG8TRC7zgZjUKR/3zx37159Lp09xdPIs1p87k83ceTk9eT3rCt93evbvgp8B/Fnj1YNXucaJoZIZbq4jJecf9Mo+Nw6fMSBzwTgivQwOX4bLXKpT0v8A10HPHVKyUVBL0/4c+ydL+WyhHooH6V4F8XLBbvxrrlxhWeKWHaD7Rwsf/QRX09Z6Xa28SxhTJtGMt3qtc+GvD1xPJPc6Fpk8shy7yWiMzHAHJI54A/KvGx2HliKfLF21OmE+V3PkLTtRW+042srkzQMZEJ/iUkA/+y1w/jAC51ucqeUwg/ADI/PNfdsfgzwhG/mR+FdCR8Ebl0+IHH121DJ4D8ESOZJPB/h9nY5ZjpsRJP8A3zV5HQWWYh1nrdWPRwWOpUZylUhe6sfnuwKkhhg0lfoOfh94DP3vBXhsn30yH/4mk/4V74B/6Ejw1/4K4f8A4mvrv7fh/I/vKeYQvpE/Pmiv0G/4V74B/wChI8Nf+CuH/wCJo/4V74B/6Ejw1/4K4f8A4mj+34fyP7xf2hH+U/Pmiv0G/wCFe+Af+hI8Nf8Agrh/+Jo/4V74B/6Ejw1/4K4f/iaP7fh/I/vD+0I/yn580V+g3/CvfAP/AEJHhr/wVw//ABNH/CvfAP8A0JHhr/wVw/8AxNH9vw/kf3h/aEf5T8+aK/Qb/hXvgH/oSPDX/grh/wDiaP8AhXvgH/oSPDX/AIK4f/iaP7fh/I/vD+0I/wAp+fNFfoN/wr3wD/0JHhr/AMFcP/xNH/CvfAP/AEJHhr/wVw//ABNH9vw/kf3h/aEf5T8+aK/Qb/hXvgH/AKEjw1/4K4f/AImj/hXvgH/oSPDX/grh/wDiaP7fh/I/vD+0I/yn580V+g3/AAr3wD/0JHhr/wAFcP8A8TR/wr3wD/0JPhr/AMFcP/xNH9vw/kf3h/aEf5T8+aK/Qb/hXvgH/oSPDX/grh/+Jo/4V74B/wChI8Nf+CuH/wCJo/t+H8j+8P7Qj/KfnzRX6Df8K98A/wDQk+Gv/BXD/wDE1meJPD3wj8N2KX3iHQvBOkWjyCJZ760toULkEhQzAAnAJx7Gj+34fyP7w/tCP8p8GUV9qxan+zpNKkUV58LnkdgqKsliSxPQAdzXUX/g34Z6fFHLfeFfCVrHLKkMbTafboHkdgqICV5ZiQAOpJxR/b8P5H94f2hH+U+AqK+84vD/AMI5be1uY9C8EvBd3JtLaRbS2KzTgsDEhxhnBR/lHPyt6Gqs+n/BWC7v7SfT/AMVxpxQXsTw2ge2LsFTzBjKbmZQM4yWA70f2/D+R/eH9oR/lPhaivuPVofgXpCCTVbf4d2CGeW3DXMdnGDLEQJI/m/iUkAjqMjNQaXP+z/quowadpbfDS+vbhtkNvb/AGKSSRvRVHJPsKP7fh/I/vD+0I/ynxHRX0Z+2F4c8PaFpvhxtD0LS9Laaa4Eps7RIS4ATGdoGcZP5186Yr2MJiViaSqJWudlGoqsOZISilxRXQa2NC2/1C1JTbb/AFC1JzXHJ6s+zw6/cw9F+Q2inc0c1Nzaw2inc0c0XCw2inc+9WbGwvL5ytrA8mOp6AfUnik5JatkVJwpx5puy8za+Fy7viP4dXn/AJCUB/Jwa+2L04hb6V8YeE7e68N+KdL1u8tjNFZ3CzmONhuYKc49O1etap+0r4ZtCY9Q8O6zCD/EhjcfzFeDmb9rOLhrZHwPEWNoV60PZzTsv1PGvhh4ustI8Z65a6jOsFvqF07pKx+VXDt1PYEHr64r1651XTYLY3dxf2ywKMiVpV2/XOa+TbnVkuriaSOzs/MdgY0UOd+WySfm9M1qWvhzxff2qzWXgW9vom5DQWlxIMevyt0r0KeKhGPK2fB1MqlVnzp7mB4ujs49fvxY3RvLXz28ucjlwTnNYEnWu+Hg/wAYtIsb/DXU8k4y9jdqPxO6vQNR8A+H9H0qzXUvBOsXF+bdWnW0aVlD8BgDkjqeMnpXl4/HU8M1zJty7anpU8HVa06Hz5T4h8rV6b8RfC+naadNk0XwpqRS4t/NnWYTM0THBCkjGDg1o+Fvh3pN54OGs6pp91BNJLlIYbsIRGGCnIdSd3De3SuOWYUVQWIlom7ef3HTSwtWpdRR5In3VHNMmGAv0r3fTPhX4On0mwvprjVf9ItxIyQ3SZRsZI5jP0rlPip4B0/wnptjqENvqUsUzmKXzL2IlXIyoG1ORgNz7VjQzXDV6yoxer7o2eX14w9pbT1PMRUsVex+G/hj4V1DwjZa1PdawrXCAtGkkR2nJ4yUHpTdY+FdmbvSLLw9Dq17PqF7HaMJXRFhLsFVmZUIxk8ntV0M6wk6vsVLW9tn0OWeDrtOSjodn+yF8GYfF93/AMJn4otvM0KzlKWls4+W8mXqW9Y19OjNx0DA/YuueIfDvhqOBNa1nTdJSRSIBc3CQhguM7ckZxkdOmRT/COg6f4Y8M6d4f0qLy7PT7dYIgepAH3j6knJJ7kmsL42f8kt17/r3H/oa1Up+2qpS2Go+zhpudNo2q6brFit9pN/a39qxKrNbyiRCQcEAjjrTtR1Cz0/7P8AbJ1h+0Trbw5z88jfdUfXFeW/FLWvsWta6t/4lutEnsdHjufD0MN4YRd3J83cdgI+0NvWNfKIYYI+X58nofiVd/ZvD/hrU9XeGySDWLKa8kkcLHB1DFmPAAYgZPqKaw+sddH/AJXD2ujO8HSivF9B1vV7vx8Wm8R6fbajFrN1DPpk2uP5slmjSCONLHy9uTGI5BIGy3XdhiKzPDniy4v9XefTdZYQaloN9dTW41+S9mt5VWNo/MQqFtZBuf5EOOo52g1X1OXcn6xE97oryiytL28k8F6fceIdeMer6Zc3eoOl+6PNJstm4ZSDGAxJATbjJA4ZgZpNa1eX9nZ9YOp3K6mumMwu1bEu5WwHyO/HPrzUvDvTXd2/Fr9ClV8v6/pnqNFeLeLYtS0VvGM1n4k8QN/YltaajYpLqDuqzSF/MDZ++h8sfu2yoycAZqTVNeul8RXsjeIbqHxRD4igs7PRluyFksWmiUn7NnDq0LSSGXaSpz8wCYFfVW9n/Wn+Yvb+X9f0j2WivFdZ1DWrXw7qWrLrN9sl8UTaddS3GovBDZ2QuJOjgN5IztTzNpYBsAgBdvWfD2K81bwZq9i/iS3vraeaaGxu9N1d7yS2iaNRtNyVVmkVy5B6gFRkkVE8O4x5rlRq3drHbX15aWMH2i9uYbaHeqeZK4VdzMFUZPcsQAO5IFOvLm3s7WW6upo4LeFGkllkYKqKoyWJPAAHOa8Vk8R+INY8NT6vPfXVtcaXJpOk3kcLlEN/9th+2cDg4BRB7Fx0NP1zXprPWvHNn/bx1K+bRtSubWSx1h3WwWJFAilth8sMikjbIOW+bODVrCS2vr/w3+ZHt0e0xzRSHCSI52huDng9D9DipK8mki0WL4k65NrHiS80t7rwvYSb/wC1XhwvmXIkdAWwNuEOQPlLk8Fzn1kdKwqU+SxrCfMFFFFZlhRRRQAUUUUAFFFFABXlP7RUcU0vw8injikjbxjbBkkUMp/0e44IPH516tXF/GHS7fVvDVtb3XgKLxtGt4r/AGGSeKIRfK487MhA4zjA5+agD5Ohh+KLeD/Fr/EfSILazjexOmyGwtIW8z7dFna0Shvu/pXpvxb0fxtrWpvYa0zW66Nd6jren+Kd4W109IyJrSJlHD7TGBJujYgfdJJNciLfSZfGviOLSfhn4DTw/ZaklhpesLbfaDHcqsch3RRyeZNw4GYx8ucngGqfi6+t9R+Kem6Pc+Hdfs9cutRutOWO0uoxpdxcOyx3VzJaYM32eYkF8sNyZw3BNAHnPw2u7pfinaeIPEWoWXhbRLsS3Gn6g1xO8CXEcipJc2qNuBlZjIwWRdmHfgcCvQvG97o+ueLfC2ueOtNuLXVbu4uYtadT5VpaSJbyNa2R8tsuwm8mXLBv9aBuIG0RWeteJdD+IWj+KdU8LQyX19fGOXRZF8m0kjtCbdL633nFr5aoqZmY584kcGursbK/1u9upbfw7pOjWeu+Fo4fD+kXFlJJ9kMF1LOy3EancrfI7LJ8qligGSCCAYfhvT/EUdj4XOqXFjqviyePxXdyIIkfytRaGFvKdHUJ5iy8EAFc9CRVn4aQ/EH/AIpef4laZBaakvjexWyb7FbQuYvs9xv/ANSoyM7etbdxr3grT/hxolr48+HMer6vDZ6dc51Fkga+vdQA+0OGlwN4dVMhPTcM4q18Gpfh7pvjOHT/ABf4R8M6F4w/tCNdMttM0uV/spdWeIPcqXiZ2jwwKsOM+9AGl+27/wAgvwv/ANd7n/0GOvmCvqD9tz/kF+F/+u9z/wCgx18w819llH+6R+f5nu4H+ChtFO5or0zrNG2/1C1Jio7X/UJUtcUt2faYZfuYei/ITFGKWipN7CYoxS0UBYvaHp/2+9WNziJeXP8ASvXNL0+yjsI/s8UaKBgIOx/rXk2gXaxSYGA7E9+MD1r0jTbyNbZHEmflwQTwa8bG1HOVuh+U51m0sdiZRT9yOiX6jtcs4pYWwp6EjA3HPpXkvisQh/LuIbpACQfMgwuPrk16ldXwY/K4AI4zXFeLbqHaRNe2ezJPL5I/DrXJCVjxJq6PNLfTdLN3M7mJcDKMp5z2+UkZrAu9UmsdUMVn5lqgC7ZN7Fzxz7EAnpgketdRqmmaZeDzjNMqfxGJAoP0J5P5ViXGnW7grYWy+WhzvnbzGJ/LaPypzTb0JhNJWZ0nhn4yfEXw46Na+ILq5gGMRXLefEw9g2cfhivZfAX7U+l3TR2vjTQ2s3JCm8sPnQnuTGfmAHsWPtXzA+mahlmtNu/J3R9Ff8OgP5VnyuIpTDfWsts57OCKwqR/mR0U5fys/Snw14m8M+JdPW/0LWLK/tzjLRSDK+zKeVPsQDWr/o7dCh/EV+YMUkkTfuZgQ3bd1/oatpcXKjj7QowGzHI44PfIOKy9inszb2tuh+mZhtyPupTGs7N/vQxN9VFfmcb7Uo3/AHeqatB6Yunx+YNa2n3XiSS0Wa317xA3DFil9KAMenP+fxpfV5X6Fe2TP0ZOn2JGDbQ49NgqbQ7fQ4/EdrblbBbv5niiO0SHAJyB1461+fNj4i8YWpC22s65GCPmmur+ZwPou7H5ivTf2W9SvIPjpoFzfJf3EVw08Ml5cZVQzwuFwDjOW2jPvWjwiSbbI9vrZI+8qr3t1Z2sSve3EEEbsEBlcKGY9Bz39qsV4T+2t/yTbQ/+xhg/9Ez1GFoe3rRp3tcmtU9nBy7HujRxsVZo1YqcgkZwaHRHUq6hlPUEZFcPqHxDjs/jJpvw4/suR5L3TzefbPOACYEny7Mc/wCr6579K5n/AIXlajw3431o+Hp9nhS+SzaMXIzclpjEGB2/JyM45q44OvK1o9vxdl+InXprd/0j13yo9/meWu/GN2OcfWkEUSk7Y0GeTgda8Lf9oyO3vdHa+8A6/b6XrEYNldcF7h8DKxx4+cb2Cg7hnIOOa0tB+Ly+KT4v8M634X1Xw7qOl6RNdywG4HmtEE5IO0bHw6EcEfNntWksvxMVzSjp6r07kLFUnomeyKq8YUccDjpRsTbt2rt9McV87+Bfipo3gP4G+H9ai0vWLywvdVltCt3erLNF8zMzbgihhgHC4H1712fgb4xtr/xEfwXq3hDU/Dl29s11ateuN0sY5G5No2ZUE9SPlIoqZfXhzNLRX7dN9BxxNN2V9X+p6qUQ5yoOevHWjy4/MEmxd4GA2OcV4TfftFxBtR1PSfA+r6p4X066FvcaxHKFQEkDIXbjuMZYZBXOM4rrrH4s2V58SNB8KQaXM1nr+mDUNO1LzcK6lGfaUK5B+Rh1znHHNTLA4iKu4/l03/4bcaxNKT0Z6QY0Kldq7T1GOtCRoihURVUdABgV5TpHxgvNa0PxHq+h+B9V1WHStTGnWq2kodrxsnL4xlFA2E/exvHual+HXxcl8ReOJvBfiDwlf+GdZW3+0RQ3EokEiAZPO0YOORwRwecjFS8HXUZNrbfVfkNYim2tdz1Hy48EbFwTkjHf1pBDECzCNMv944+99fWuY+I/ijVvC+mW1xo/hPUvEt1cTeULez48sYJ3O2DtHGM461yXgn4yw69F4ntdS8NX2i634dtHu7jTppQ7SRqpJ2tgc5wOQPvAjPOJhhqs4OpFaeq9NtxyrQjLlb1PVGiiY5aNScYyR2p9eAQ/tJq2jWPiCXwBraaFLN5F3fiQGOCTcRtQ7cSfKAeq8kjtmun8dfGeHw7410/wvp3hfUPEFxqWnLe2TWEikzbt+wBcfd+Qktngc4NbSy7Ep8rj36rpuQsVSte56xSE84rgPg98TLf4gx6tbyaPdaLq2kTiG9sbhtzRklgOcDurAjAIIrk9N8RSa58ZvFfi241C5g8J+CLB7TEbv5U1wFZpnK9GKAMuMHohrP6pUUpRkrOK/wCG+8p142TXU9rqEXlqbw2QuYTchN5hEg3hfXb1x714JeftHX8OjWmvr8NdR/sPULlrewvZdQRBO4YjBGw7TlT3xweeKTwtdTXX7X11d3Nq9lNN4Zjkkt5DloWKREoT3IJx+FbrLasVJ1NLJvo9raGbxcG0o66r8T6Dorwe/wD2io1bUdS0jwLq+q+GNOuRb3GsxzBUByBkLtI7jGWHBXOM10Xjf4z2ejt4btvDug3niW/8RWwu7K3ikEP7kjIJJB+br8uOxyR3y/s/EXS5d/T117adyvrVKzd9j1aisjwdqt9rfhyz1PUdGudFup1JksbggyQkMRgkeuMj2IrXrklFxbTN07q4V5r+0l8Q0+GvwwutbRmW/uZBZ6efI81fPZWYBh6YRv0r0qvMf2jPEtv4c8L6Mt1LZ2sGq6zFp8l9cwLMLEPHK3nKjKylhsxyDwxpDPAC8nhLXta1WTwZHpulaxIusaVPe62dHS2G1VaKKPyyEnJifcFO4xuAeDXL3nxS8Lza14l+Iug61Pb3eqaHNBe2t8PMvbC9lhkWEWUzHeYhI5DbQoVVX147LWY/EfiD4q6zrPiHT9f1AaRbpYQX+nW0EtppVyDvkMccpCyJ5Mgy0iswLnH3Vqg8Pw3srDVvG3inV7HxBfwWWpW+m3YthBaa7C0RWODbEq7JYwRuZVXmUYY4yAA8A6B458IRaX4h8fvd+MbzWZIYTp4lbVJW0SRDJcN5DZx+9W2G7tnHeuz8LeD/AB58QdEsUutS174f6xaP9qsrpopLmd9PzhLW4nJjZ3EolfY2cKy8c1594y+KukaNb+GdVvbDUNA8UTxo2o2Vgxm/syNEC206+Yxy5h8siM/u2DlnBZVNR/C3UtJ8R6J4WuvH2ux6Xb6ZZPa2N+upXKm9uy8pS2uFBADoZElyoOQVBJHAAOg8R3Xh+HX/ABJpXxQ1xfFc+h2upXEcWsRDS2jknRvltVZpPOVzGAhGPKwpAO7A6L4NaH4N8UfFOym0PxBrOo6foNpBepbLE0lvHdGNCnnXu/8Afuiu6qrKCq5UcLz5d8XfBKajo3ka1pui3/jTU7uSNvEGn39zIiG1YG/kuEkwkYAcHEaED5sAYArtP2dfhd420uPwp/a0Rg+w6p9utrmOQxxLZAyB4XC48x5WdJE3hvkU8r0oA7T9tv8A5Bfhf/rvc/8AoMdfMVfTv7bf/IL8L/8AXe5/9Bjr5ir7HKP91j8/zPewP8FBRRRXpHXY0rX/AFCcdql/CmWo/wBHT6VLiuGT1Z9vhl+5h6L8hv4UfhTsUYpXNrDfwo/CnYoxRcLFSxuPJvHjbG4d89v8963n19oIcq/A4HPNcf4iLw3EUiKQHG0t71gT6ldQkMxG0nHrXmV4as/D80w7wmOq0baJu3o9j0uPX1eLy94HI71WubiCYEyKj9/u7utcGmqK4GwhGOM+9XYtWYqE3NnHrxXC4anKpXWpq3pi3lW+cemMgGqd5NHHbYAjVh/dHHuKydQ1TdMMMcDuOtY93qMshC7yQPxpx0FuyzcX7q5ZM7gcbqal7JKD9qmM8ZP+qcbl/EHismSdnYk+npTVYgj5tv8AKtVO41BmpNpOi3uWjMthOR/yyGVJ9dvb8MD2qjc6PrFqgltGiv4U5Bi4cevAwfyzVvTLHUr0n7LZyy4BO4AbePfpXXaZoK2v7zU9UAbPEVsN271y5IA9O9J0IS2VjRVZR3PPNK1G+a5jtre1lmZmKiBGY7yeo24P6V6H4ah1yCye3uLdNPt7jJbzXLOoPPCLjvnqeM1fN1p9qWNlYwWzZ+aUcu31fGT0rOmvGmYE57nmqp4R/bZM8SvsovWcen2AbyYGuZS24yyPk5I5x7cdOf1OdbQrqSHX7PVIDNFfWk6XEDschXRgQcH3Fc5Ax3Dd82Oo7V2PhhVkX+EjjGeSK6ZKMI2SOdScnqz7s8L6xaeINAs9YsmDQ3MQcAEHae6nHcHIPuK8t/a50HW9e+G1gmh6XdanPZ6xDdSwW0ZeTyxHKpIUcnl16A+vQVzfwf8AHEfhWT+zdRb/AIlc75YgEmB+m/Hoe4/Ee/0JbzQ3EKTwSJLE6hkdGyrA9CCOteNCcsLXVRK9j02lXpuL6nzZ4o1Lxd/wujwp8ULb4c+Jbi1l0iS2ewW3Pnwyb50xJgfJkOjc44Psa5+x8J+Nm+Fnxct7/wAJ6nb6lqep200NskDSGYi5LP5RA/eKAfvLkY5r64pMV1RzSUYpKC0t32TujJ4NNtuXf8VY+afF3hfxJNafAVIdB1OVtKa2/tALbOfsmDak+bx8mNrdcfdPpWheeG/ED/tAfE7Uk0TUWsb3wpLbWtz9nfyp5TDbgIjYwzZVhgeh9K+h8UmKj+0Z2tZbNfe7lfVI337fgrHx/qHg3xc/7OHhHSU8MawdQg8RSTTWos5PNjjPmYdlxkLyOTxzXqGv+HNYu/2rtO1VdKvv7J/sF4JL5YG8lGKTLt342hvmHGc8ivccUmKc8zqSb91a83/kwo4OKtr2/A+P9K0n4g+D/hv4p+Eg+H+saleapflrfU7eEvaFHEalt+No4TIyRgtzjBrsfil8PvFPh/4W+ANT8N2dxeeJ/CZjSRbNTKxV1zIAAMuocKOn3WbtmvpCkxVPNajkpcq3u/N2t+Qlgo2av0svI+bvEHhPxt4S/Zi0PSPClrq0esTXcdzrCaeGF1skDs6/L82QTEpx2XnjNYnws8Na5o3xrtfEth4B8R6dpH9jzyQrqDPLK7iNxiVyDsd2XhOuCpxzX1bijFCzSahKLivevffr/Wg3g48ylfa34HzR8V9d+KHi3wb4V1JfCPiXSbGS/mTW9M0zzRdPEpXb/CGCsnmYyNucZ/hrD+GXhXW9C8VfEW+uPB+r6DpFz4Wuvsv2zdIF3LGyoZT958ZJGSVIYHpX1niqetafDq2kXml3LOILuB4JChwwV1KnHvg0QzPlp+yjBJfPvcUsJeXO5XZ8c6Be+K/FH7Pek/DfQfA2s3TXN4zLqgj/ANE2C4dz8+MKQ3ByR0Jrp/Gjz/D/APaF8Aw2umX/AIgk0fwpDaC3so9004SO4jLKo9vmx6A19FfDzwjpvgfwlaeGdJmuprO1MhR7llaQ73LnJUAdWPaqWpfD7Rb/AOJ2m/EKa4vhq2nWhtYY1dRCUIkGWXbnP71ujDtXTLNKbqT933XzfNvv2+RksHJQWuunyseIeEr3XvB+mfEr4weINFuNDn1dhHpNhdDbKZGdgu5CAeCUPQZAc4xzXpnw68L2Pgn4ESWXiBbbzLixmvNaa8JCySSoS4lPJOAQhPU7a9MuLaC4QJcRRyqCGCuoYZHQ81T8SaLp/iHQb3Q9UiM1lewtDMgYqSp9COhriq4322jVtVe3ZKyXy1N4Yfk2d9Pz3Piv4btoOl6Pouq/ELQvHzaDb3n2i12AtpCszEqwVhkjnnDEtz1yQfX/ABLBruk/tJjxVa+F9X1rRNc0iOzjudPhLrEH2qXZsYXG3POOCDXQWv7Ofg+Nbe1u9e8WahpVvIJItMudRBtgR22qgI6noQeTzXscMSQxJFGqoiKFVQMAAdBXbjMypynz09bpp32s+3n3MKGEmo2lpax8h6Vpfj/wb8OPFXwmHw/1jUrvVL4m31O3hLWpRxGpYsBgcJnk8Fvmxg1vfFTwZ/Z/w58LeFr/AMAeItc1aw0ciDV9GJk+y3JOTEwAOU3c8jp93nJH1BilrnebTclLl63er1drf0jT6krWv5fI4T4C2fiqx+F2kW/jOS4fVwrs4uH3zJGWJRXJ5LBcdeR0PIru6QClrzatT2k3O1rnXCPLFRCvJP2nrm30/wAP+FtXl1u30mfT/EkFzatPp892s0ohmAj8uEF+QSc9Plr1uvJf2kr6z01fh/fX95BZWsPjC2aS4nkCRxj7Pccsx4AqCjzn4weMvh341vdKuLjUzPbxvHDLZ674a1FrNWLY8yPbGu2ViwXczEYwMVoaX4gXxTZ+NvDF9pusaVp3w8e4jXSdMIjg1fT13rFbsjhmYFICuQQDv4rxrT7nxNY+FvFcPi/4maR4gjvnsU060i8RLevvF9ExKpuJHyA9K9X8d+JZPh54l8c6HJ4ssLm41iF7q6vrqRbK90m2m80xi3JZmvGjBbbGDHtKgDG/gA83+HWqaJqHhHxTrPibWPEmiX1zqMOnz6Zf2z3NlelkkNrBJbxR+aUSCML1Gcda0NOuX+IOn6j468cfC2/1rUntn01TqOp21na2roC4FtDMyyYG8Hq2STj0HCW+i+IfGmreMvFXw1uvEniTSdMhtXhuJtTlhvRfCFVFwI/maRhiZQmeFbrxz6L8Q9K0f4laZNa3T/EHQ7rwVEl1b219az3VxqVmz4WbYxUpJ5rSKX+YhYwegwADkfD2neNvFHwF0mbUNb0+1ufDZvrrRnn064a+sxYqjvGso/dx8IgAcAnHfFeyfAe9074patbeJptH1G0kmubXV5LuTV7WTzbqzh+ygeQv71VYMzEkdQOeRXI/D7wLp/jf4aa94h03x3f6ak8K6hdaBH4na4jjRg7zC6myu0zjKsWT93tY/PyKsfBaOHw38SPA0vhP4dT2kU9jeaZraRXDXDWHmXKvFNNMIwWDIgZNwXKOMHHUA7L9tr/kF+F/+u9z/wCgx18x19Ofttf8gvwv/wBd7n/0GOvmPFfX5T/usfn+Z9BgF+4QUUYor0zssa0CFIlUkZHpT8UtFee3c+8hBQioroJijFLRQVYbiu78O/CjxdrekRarDBbW1tMu6I3Eu1nHYgAE8+9cho9r9u1azss48+dIs+m5gP619pW/k2sdvCihY0UYX26YrzsfjJ0LKG7Pnc+zapgFCNJK77nxx4k8D6xbzy6XqGmGYrJsPlNvAbtgr0P5GuB8aeE9T0PTi0kNyMybQJogDz2yAAfyr6/g1COEHcNxmzI3fJbk/wA6NU0PwjqumRxaj4a0u7WQkYe0Qtnpxx7/AIV5s8xlNe9FXPj8wzSOYQtWpR5uktbo+C4ZXhODkODgr6fUVJLfN0HHPQV9ga7+zr4SvdQn1KCM+dcEsxldyASPYjB9+v1NeUat8AEt/EzWcusyWMCndJEyCRyvYo3p7kHHvWNTFxhDmbPEp4F1HaOp41YWGtamDLp9hdTxbthkWM7AfQt0/WupsPBVvaXUX/CRamkUqODNZwrubbjOCwOBnI5r0vxn4TXwzotnpuk3F3JbRQMIpWcb9wLOwyAByGb8hXmPiW43C0vleNhgQzeWchRjKHPr1H/Aa2wzjXip30ZjiIPDycLaor33hK3+1s1peSmDdxGUy6gngZOM8d8dqv6RptnpaCV9M8+cZ2iUiQdsHpj8MVQE0kdvn7437ck/lSSXM2WSM9PlwD716MacYnnyrNm1cXlzJsjIMMQ6ImADz0qnLNIuePmGax/7Ru4gVEjDDdAcVC+rT4G4Eg9sntV88UZ81zXafPKDnr83c0gMj5PPPfGaxf7YYAjyvzpp1qbG0KfzqXWj3HyvsdAkxQ4ZSR15Oea6Tw/rUcEo3SZOck57ehrzOfU55OPuioo7yVW3bzn1zisp1ovQajJao9j1DxfawBxE5Yj0P9an8EfHzxZ4Iu9tjLHfaZn57C5JMfJySjDlG69OOckGvFmvJGwCSf5VDIZpD83A9655OLQ4+1ct7H3Z4P8A2sfhvqcEa69FqXh+5P3/ADITcRA+zRgsfxQV3Efx4+ELQib/AITvSkQ9DIXQ/kyg1+fuh+F57qESSSpErcjIy3+ArT1P4f2sdjDdTXs9zcSAbYgB1PoB7YrzpSpN2i9T1oQrpKU1ZH3gnx2+ELvtTx9ozH2kY/0qzF8aPhZJ/q/G2lN9Hb/CvgCz8Ii2cJJEY3IBAxyM+tepfD34ew3EkVxdIGUfMF7YqXYpO59j2PjzwhfIHtNetZlPQrnn9KrXXxL8CWs7QXHiawilX7ysxyP0rhfDmiWlrowKRIBHJgY7KRkfzxXjHxq0v7H4lN0i/JMo5x3/AMitsLTjVqqEup6mVYSli8QqNVtX7dz6d/4Wn8Pf+hr07/vs/wCFH/C0/h7/ANDXp3/fZ/wr4lor1/7Kpd2fW/6o4b+eX4f5H21/wtP4e/8AQ16d/wB9H/Cj/hafw9/6GvTv++z/AIV8S0Uf2VT/AJmH+qOG/nl+H+R9tf8AC0/h7/0Nenf99n/Cj/hafw9/6GvTv++j/hXxLRR/ZVPuw/1Rw388vw/yPtr/AIWn8Pf+hr07/vs/4Uf8LT+Hv/Q16d/32f8ACviWij+yqf8AMw/1Rw388vw/yPtr/hafw9/6GvTv++j/AIUf8LT+Hv8A0Nenf99n/CviWij+yqf8zD/VHDfzy/D/ACPtr/hafw9/6GvTv++z/hR/wtP4e/8AQ16d/wB9H/CviWij+yqfdh/qjhv55fh/kfbX/C0/h7/0Nenf99n/AApjfFf4dL97xbpw/wCBH/Cviiij+yqXdky4RoW92o/wPtb/AIW18OP+hv03/vs/4Uf8La+HH/Q36Z/32f8ACviYxRnrGp/Co2tYT/Bj6GqWVUP5n+BzS4Sa+Gdz7d/4Wz8OM/8AI36Z/wB9n/Cq+pfEb4ValAINR8RaDeRBtwSfEihvXBHXk18UGzj9WFJ9iX++fyp/2Th/5mYPhaqv+HR9kr4s+CSsGS88JKwOQRbRgg/981Pf+OPg7qFx9o1DV/DN3NgDzJ4kdsdhkrmvi37F/wBNP/HaPsP/AE0/8dp/2RQ/nZP+rFXs/vR9r6b8QvhNpYddN1/w/ZLIQXFuqxhiOmdoGakf4nfC9rh7hvE2jGZ4/KaQ/eZM52k45HJ496+JfsQ/56f+O0osk/vNR/ZFD+ZjXC9V/wDDo+z7Px78H7OKeGz1jw7bR3C7ZkihVBIvPDALyOT19TVm2+J3wttnd7fxNo0LSBQ5jG0ttGBnA5wOB7V8Ui0i77jTxbwj/lmPxpf2VQ/mf4GseE5veVv69D2v9rDxf4Z8Uaf4fj8P6za6i1vLOZRCxOwEJjP5GvBFhlb7qE1pqqr91QPoKdXo4ZLD01TjsevheH40YKLmZ32Sb0H50Vo80Vr7aR2/2PQ7sWinYoxWNz2LDaKdijFFwsdD8M7UXnjzSImICrcCUknsgL/+y19M6tqLW9vPIz/6uxmkwf8AZXP9K+ePg9AreL1uGOFt4mfPuSB/ImvUPF+os8V00LcCAQkeok+Q/wA818/mcuasl2R+ccXVr4yMOy/Mp6WfMhHmOWbC4P4CpodYkhkjjVc+W4bryBj/APVWRZTHKrvPGBVGS+xqBVTwQQRjPcD+hrz0j5PnPRoPFvl2BSSMujZye2ORjPY8GvO/ip4uZr/S7hY0WVN8Vwyc5XgJ+ob8/esiXUmEMSsfIZtpEZIODkkj0zya5D4i34i0wQySDznkXqeeDms60FKDTNaOIcJqSOm1fUotXsDC+18AOBjOeeR9D0xXk2sWcR07UNMjQAbG8lmAADodwPsSBgD/AGqrf8JebOUeTIGZR2PeptX1KCWS01WO288zoJApJZYyOCMD6EVrld4RdNjzGrGrJVF8zA0+ZbiA/NgsnbrnH+NZ8czK75AU7gOTmraoLLVJoBlY92+MZ/gcbhk+wOKzL24iE0scfzfOct617ftFZNniNe80WHZWJzlzngY6/wCePWmgB1y+FFUZLmQ9gPcVWm1BEQqZFA9AMms5VoItUpPYuTGMOflFVZJAW4HFUpNQhA4V2b34qtJfTOflKoPQCuWeIj0Oinh5GpjPOcConmt4/vygn0Xmsp5JJDl2ZvxpB1HHHesXW8jdYfuzVe+JOIYwM9z1ojfdKGds4NUIyQS3PHNMVplPGSPpWU5SkrXNadKMHojv7DxEIbfywCDgDiu38O3EmqWv2uYmN2Tan8uPrXilvcOp5VhXpnhDXreTT4LfIWRBtx0zWFOlyM2rVZTikz0PRow0hhdldMDcG6qvrnt0Neu+CRHDHGhC4IxXknhe4t1l80/MzAKXPp6fn/OvTtCuvLgiZwVPJAIweCf8/jWtjmTsegQv9kc25kCRzx4UA9GXkf1/IV5z8X4ob/SVljJeWFiCSMf56Curv70XNmDC+HGCp9GHIrjvEEovFJYZWUcj0NFNuMlJdDoo4l0Ksakd07nkNFW9Tt/s99NCOgY4+lVsV9ZCfPFSXU/Z6FWNelGpHZq42inYoxV3NbDaKdijFFwsNorW8KaO2v8AiXTtFjnWBr24WASFdwTccZx3r2b/AIZsv/8Aoarb/wAA2/8Aiqwq4mnSdpuxwYvM8Lg5KNedm/J/ojwOivfP+GbL/wD6Gu1/8A2/+Ko/4Ztv/wDoa7X/AMA2/wDiqz+v0P5vzOX/AFgy7/n7+D/yPA6K98/4Ztv/APoa7X/wDb/4qj/hmy//AOhrtf8AwDb/AOKo+v0P5vzD/WDLv+fv4P8AyPA6K98/4Zsv/wDoarX/AMA2/wDiqP8Ahmy//wChrtf/AADb/wCKo+v0P5vzD/WDLv8An7+D/wAjwOivfP8Ahmy//wChrtf/AADb/wCKo/4Ztv8A/oa7X/wDb/4qj6/Q/m/MP9YMu/5+/g/8jwOui1LwtPaoZo7qF4jeJbANncN7TKhPGP8Alg+fTIxnPHrX/DNt/wD9DXa/+Abf/FVOn7O+sI6uvjKLKOHGbViNwJION3ufzNQ8dRvpMxqZ9gW041rfJ/5Hkb+C9SVWfzYtgheUMTt+4zqy4POcxk8A8FScZpYvB8k8lvDBfxGWQ7G3IQoc3HkAA9xuIJJAwOxPFeuzfs967NLNLJ42VnnOZT9mf5+wz8/pTB+zrrAAC+MowAdwAtnGDkHP3+uQPyFT9dpfz/h/wDFZ5heuIX/gL/yPHrnwtPai3NxqFkvnIrYWTeUyY8btucD96vvw3HAzLdeFXhiTMu2VIWkmRiORvkClSMgghF7nOcg4r1w/s7ay3l58ZRnywBH/AKM/yAHIA+fjmkf9nXWHZmfxlGzNncTbOScnJz8/qT+dH12n/P8AgH9uYW3+8L/wF/5HjUnhu6XUY7Hz4/MkMyR5VhveNchRxzuOAp7k4qe88LtZ+aLi8jfaGZHhBYOAkjqcEDhlj3A+jDivYrr9nvXLq7+13HjSN585Dm1bKnOePm459KjX9nXV1bK+MYgcYyLZ+mNuPv8Apx9KPrtL+f8AAf8AbmFaX79f+Av/ACPE/FOlx6TqklvDN5sJkl8sn7wVZXTB9/k7ev4VlV6f8WvhRe+BdCttXutdj1ETXQt9ghKEEq75yWP90/nXmWK66NWNSN4u57OCxFPE0lOnLmXfYbRTsUVrc67C0U7bSbag0sJRS7aNtFwsd38JREsl/cOfnARVHtzn+ldRqcqSMhLcs5cjPVQMY/Mg/hXklnd3dlJ5lrO8T9yp6/Ud6pajL4gvJRI2uTLtzjaoHB7V5WKwc6lRyj1Pgc/4cxmLxbr0ndP8D0u/1i2sEdiyg44Ga43UvGGlwTtI98qttCleOvPPr3rlLjSLy6ObvVLiX8abD4a0+M5ZC59TWEcvqdTy6fCGOl8Vkad946sIoY2t2e5KHcsaKSSewzXnGvzeIPEV89xceYoZjtUdgT0r0OHTLOH7lun5VYSJE+4ir9BW0ctX2meph+DJJ3qTPLrbwvqzqMRH6mt+x0jVrPRJbV05D7433ZKgjkAduf5mu020ba3hgKcHdHovg7CTjyzkzzabTL6Zw7RySPjbkkk4+tRHwzqEjblhcfUV6dtpdtV9Sj3Ip8FYODu22eY/8IbqEn39+PToKengSb+IV6Vto20fUaXU7YcLYKPQ88j8B/3sVYTwHD/Fiu720bapYOiuhvHh3Ax+ycWnga0HUCpR4Jse611+2jbVfVaXY2WR4JfYOUXwbYr2p6+D7H0H5V1G2jbVfVqXYr+xcH/Ic0PCNh6D8qUeFLNTuj+Qg8EcV0m2jbR9WpdhSyPBv7BkW2mXlqCLfUJkB981s6Xq/iTT18sagt1H2WUcj6EU3bRtqHhKL6HLPhnAT3idLY+OtSjTZdWRP+1G4P8APFNl8YvOHRbORCxJy/GK5zbRtqPqNG5zPhHAcyepJczSXEzSyH5jUVLto212JKKsj6WlRhSgoQVktEJRS7aNtMuwlFLto20BY6n4Q/8AJUPDf/YRi/8AQhX29XxF8IR/xc/w3/2EYv8A0KvtLVpbiDTp5LSLzbgIfKT+8/b8M14WbS5Zp+R+ecY6YmH+H9Wcz458eaf4cY2safa77bkxhsLGPVj2+leTX3x3dbvb/bmiwc/6tSrAfUkmub+JD/Dg6jJpnirxR4i1K73k3kejLGsQkzyHd+Xx7ce2az5Phv8ADbUfDTa54YIvtOjZUuRM7pc2rHpvGf1HFebhcgxeMgq2MqypKWyivuu31Z+XY3NJwu4a26Kza/ryPafBnxds9SMa6ktt5Mhwt3avujB9xk/oa9SikSSNZI2DowDKwOQQe9fAev6Dqfw/ul1zQLqWbTtwW4gkOcAno3qO2eoOK+r/ANnbxSviHwjsVy6RBXh3HkI2fl/4CVIrKvgcVldeNKtP2lOd+WVrO66P5bM6srzOOMirO56ga4DxV461RfFzeDfBmiw6zrUEKz30lxcGG1skb7nmMASWbsoGcc13xrwXwX4x0r4f+IfHll4os9V/4SC+1+e7toYLKSeS+tmA8gRlQQQBkYJGM/XHfhqXPzO12un9dj06s+WyvY7jwb8SBdanqmgeMLO08O63pk9vBIjXavBcmcN5RhY4JLbT8uMj+XYabr2ianc3lrpur6feT2TbbqKC4V2gbnhwDlTwevoa+d/HXgHxxr2hL4kmsZbbxN4j8UWM/kRDzBpVrDHKsRcjoV3Asemcd62PGPwy8Q+GdReD4caKtxY6n4Wm0W6dblIXSfcWFzIW5dmBIyMnPoMV1Tw1CT0lZv7tLX1/IyVWoulz0zwp8T/C/ibxTJ4f0iS8lfy5JYLtrcrbXaxuEk8mTo+1iASOPQmu3rwf4A+H/E2m6lpMl54d1O0a005bO/vtZeMMqKuFtrOKMnam/a5duWxzya94rlxdOFOpyw2NqM5SjeQUUUVzGoUUUUAFFFFAHjX7XP8AyTzTf+wsn/omWvlyvqP9rjn4eab/ANhZP/RMtfLu2voMuf7n7z9N4VX/AAnr1YlFLtoruPpLD6KXmlFSaWMjW9esNIljiuvNLuNwEa549azv+E10f+5d/wDfsf41T8UwrceONGt5FDrI8SFSMggyYxXeeIvhDpmrWkk+iXUel6qoLC0mP7i47naeqH25H0ryMTjalJyatZH53mnE+Nw+YywlJLy0ucf/AMJro/8Acu/+/Y/xo/4TXR/7l1/37H+NZOh2lzpemTzTw211G+oixKQW0N0/mbScq5DDGDwFPzEHkYrR/sfxS6zXTWWiwx2rxtc+dYRIYPO2+X5ibD97cvAyAc5xzWP9pVvI5P8AWzMPL7iX/hNdH/uXf/fsf40v/Ca6P/cu/wDv2P8AGpJfCPiJ9F1X+0I9JguVILItvCvlqqqzsWVPlUKQQUOD8w7EVzPh3whdazeRwxX1oI2ujBuRixYLguycYIVTnkjOOM0f2jW8g/1szD+79x0Q8aaPn7t0Pfyx/jW1dajZ22mNqU8wS1CB9+CeDjHA57ivP7zwfq1rpjai7QfZ0QtKSWRoiM/KysAQSQVHbPet/wATf8kyP/XvB/6GldFDG1Jxk30R62W8QYvEUa852vCN1oT/APCceHP+fuT/AL8t/hQfG/h0dbqQfWFv8K7L9kv4D+Gvij4b1fX/ABHqeoRC1uxa28Fm6LhtiuXfcrZHzAAcdDWT+2x4R0vwn8SrFLGTVri4vrFZ7me68sRHB8tEiWNFChVQAgcAFcYrn/tGseT/AK2Zh5fcYf8AwnHh3/n7k/78t/hW7ol9Y6xZfa7G8jePcVIIYEEdiMVz95J4tbRvDWoSeE9I1z+17Yw6fD5D3dwq24GQV5K5Uhgo42knHJo0bVvGWkRajv8Ahv8AZtOiYm9xpMqLbYTcCzdtqvuy3O1s5xil/aNYX+tmYeX3HXfZx/z8Rf8Aj3+FH2cf8/EP/j3+FTPe6/dS6SlloOj3NzJYy6lHp1vDIzfZ2QP5rkjY3yoANrE5O3APAz7PXPGCSyyQ+B5XTU4xJGg0yTY8aKrMUAH3cMhJHqD3Bo/tGuP/AFszDy+4tfZ1/wCfiH9f8KjljaNypwenI6EHkGuW8Ua1q0d6t9qOjyaTHegSQR/ZzDGVwPuAgZGCDn3yetdFYTG50+1n674Iz/46K7MFi6labjI9/h3O8TmFeVOtayV9F5olopeaOa9K59hYSil5o5ouFhKKXmjmi4WEopeaOaLhYSil5o5ouFhKKXmjmi4WEopeaOaLhYSil5o5ouFjqPhF/wAlP8N/9hGL/wBCr7D8bPex+Ddak03d9tWwna32/e3iM7ce+a+PvhH/AMlO8Of9hGL/ANCFfbBGRXj5hLlrRl/W5+ccaxviIL+7+rPzhYszFmJLE5JPWvSPgG8n9r+IYZi39mPoN0b4fw7Qvyk++7GK9P8AjP8ACvwNp2otrs0evabbXDFpm0+BJoFcnkEEgpn/AL5+ledXutaTaaDN4V8DaZeQW12wN9d3JDXV3t6KdvCID/CP8c/V1s1pYzDclOLu/wAP66H5Ll+R16OKVSo0oxd73GaVINU8G6hZ3h3IkMkZZv7pXj8q739i+K8h8AavqSRtKY96W6Ho55bH5j9a4LSdD1jWbdvBfhmEXOrXvy3sw5hsY24LSN0HGcDqT0FfVfw58J2PgjwbY+HdNy6W0fzyHgyyH7zH6mvns8lGVKnSe6d/uTX43NsrwyljK+IpK1Ny08/NfM5qXWni0aAx6leXl1f6Ybn7ULgbA6tHvURj7hG8Dj3B5q7P4u1C3mhmePTpYrmVRFGgYS2yC7hgcSncQSBKScBdpUjnrWxBqugxTPLJZRQ3c7rHKEgBd2ZVZQSBzwwOelPOqaEt9dW7WaBp0Blb7OMzc7SG455IHP8Aery9/snu80f5jOh8UXl9qE9vZSWESWjytJvUyPcpHKyFIgGHzDbyTkAsnHNZdj4y8QS6Tb6ndWVpa2EhimkujGHVIXUnaEWXc23jMnH3gdnXG6de8L/aLO1+yoCFM1uDaH5NqhtwGOPl5zwatxy6I0EF3Dp1r5D77rzGiRNhXAL8/wAXI5pWS+yVzX+0cnp/izxOskVjJHaaldfab1pGig2B4orpohGoaUYbA+982AVBBJzV+48R64LSG5uvsVvZ3MtxFvjhZ2TDeXEpPmAqzMCd20jkDAxuO7pd5oGruGs7OGV8m6UtbAfPkrvyR97KkZ68VCmtaJJHa3V1aKs+QIgYQ7IXQPgHHdTk4460aN/ALmVviOZt/FWs6fotouoLb3V1HYxXishdAVa1uXCvljvO63OW4B3Z2gitfTPEXiCbxWdImsbaSK3dY7qSJNvLx+YHUs+doyExtOSGORjFaz6xpI2NJbnynVVjbyc55KbcY4+9j/gRpia5oU99a3Hk7riSLdBI1ud4Qru4OOBtyaGv7o+dfzHQjpRWSmuWskazwh2i2SSOzfLtVDg8dTz6f4VFJ4o0qIkO84IXcf3LdPm/+Ib8qx9nPsae1h3Nuise58RabAzJJJIHUfMNh+XnHP4kCjS/EWn6g8ccPnB3OMGM/KcZwT0FHs52vYPawva55n+1v/yT3Tf+wsn/AKJlr5fr6h/a2/5J7pv/AGFo/wD0VLXy/wA17eXv9yj9T4TX/CevV/oJRS80V3XPpbDsUUtFSXY5PxNBfQ+K9K1e3sJbuO1dJCkfUlX3Y9s1R8Y6x4y8TXkkt1ZXUEDH5YIkYKB2B9a7qiuGrgY1JNt7ny+M4Vo4nEyxHO05eh5Xp9v4q05ZFsI9TtRLjzBFuUNg5GcdcHkelP2eLt4fOr7lBUHe+QD1H416jRWf9mw7s5P9SsP/AM/H+B5/e6l4ynhtYbe1vLCO2OYhaiSPaSBnHPAyu7AwNzMccmqVu/jC209rG2XVIIXn+0OIy6l345YjrjaCPQ816bRR/ZsO7D/UrD/8/H+B5pcyeMLqwlsrqPUrhJdiu0xd22ryqZJ4UHBx6geldRr2mXtz4EbTYId935EQ8vcByrKSMnjsa6OitaeCjBSSe534PhmjhadSCm3zq3oc98FPGvxQ+E8mpf8ACP6PbXMGoIBLBefNGrrnbIArg5GSOuCPwpnxs8YfE74sXWmzeINGtraPT42WKCz+WPc2Nznc7Ek4HfgD610lFY/2bH+Y4P8AUqh/z9f3IxdA8VeLo7xItb8Mwz6XFFtt7eBVUwbbOS2VVIcHawddxJJ4BGKL7xL4kn8LxWcfhCNNQiM9vA3mt5dtbPZxWoC/vMu+xGyXBGSCPStqij+zY/zB/qVQ/wCfr+5HJaLrfjDSdDs9Gh8JwNZQrMsqPcSOZTLA0LkZk/d5VycJgFgCegFT3virxxc6dfWa+GLaBtRiKXsqbi0zeWkYfl8KQqdAAMs3HQDpqKP7Nh/ML/Uqh/z9f3I4Tx3qHjbxg9s+oaO8RhLOVjkbY0jBQzhWYhc7RwOPwwB1uhQzW+i2UE6bJY4EV1znBCjIq9RXRh8JGjJyTPVynh6nltV1IzbbVtRMUYpaK6z37CYoxS0UBYTFGKWigLCYoxS0UBYTFGKWigLCYoxS0UBYTFGKWigLCYoxS0UBY6j4ScfE3w5/2EIv/Qq+1ty/3hXwDRXFicJ7eSd7HzmdcPPM6santOWyttfr6o+/ZFikRkkVHVhgq2CCK5u48B+C7hmMnh6wwxyyqm1T9VBxXxNRWMcBKHwzt/XqeHPgWM/iqp/9u/8ABPvHRdK0jRbMWej6fZ2FsORFbxLGufoKu7l9R+dfANFS8tb1c/w/4JS4Htoq3/kv/BPvrybYuHMURYdDtGf88CgQ2oYMIYgQSQQo4z1r4Foo/s1/z/h/wQ/1H/6ff+S/8E++vKtsg+VFkDAO0dOlRpaWSxLCIISi5wCAcZ69fXNfBNFH9mv+f8P+CH+o/wD0+/8AJf8Agn3wLe0V43WCENH9whRlevT06n86d5NrlW8mLK9DtHFfAtFH9mv+f8P+CH+o/wD0+/8AJf8Agn3yILUbcQwjaSV+UcfSneXb5H7uPgYHA4FfAlFH9mv+f8P+CH+o/wD0+/8AJf8Agn3vFaWUUSxJbwhFLEDAOCev55NPENtgDyosAYA2jp/k18C0Uf2a/wCf8P8Agh/qP/0+/wDJf+CffRhttzN5UW5vvHaMn60iQWqsGWGFWHQhQCP85NfA1FH9mv8An/D/AIIf6j/9Pv8AyX/gn05+1mwPw/04Ag/8TVP/AEVLXzFS0V3Yej7GHLe59VlGWf2dh/Y83Nq3e1txMUUtFbnp2EiYurE44dl/AMR/Sn0UUgpu8EFFFFBYUUUUAFFFFABRRRQAUUUUAFFFFABRRRQAUUUUAFFFFABRRRQAUUUUAFFFFABRRRQAUUUUAFFFFABRRRQAUUUUAFFFFABRRRQAUUUUAFFFFABRRRQAUUUUAFFFFABRRRQAUUUUAFFFFAH/2Q==">
            <a:extLst>
              <a:ext uri="{FF2B5EF4-FFF2-40B4-BE49-F238E27FC236}">
                <a16:creationId xmlns:a16="http://schemas.microsoft.com/office/drawing/2014/main" id="{B7C5D367-318C-4B34-BCC8-6EF22C2F6DA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Rectangle 5">
            <a:extLst>
              <a:ext uri="{FF2B5EF4-FFF2-40B4-BE49-F238E27FC236}">
                <a16:creationId xmlns:a16="http://schemas.microsoft.com/office/drawing/2014/main" id="{1FCCBB4C-B081-4486-8697-32E12C989870}"/>
              </a:ext>
            </a:extLst>
          </p:cNvPr>
          <p:cNvSpPr/>
          <p:nvPr/>
        </p:nvSpPr>
        <p:spPr>
          <a:xfrm>
            <a:off x="5966798" y="3244334"/>
            <a:ext cx="258404" cy="369332"/>
          </a:xfrm>
          <a:prstGeom prst="rect">
            <a:avLst/>
          </a:prstGeom>
        </p:spPr>
        <p:txBody>
          <a:bodyPr wrap="none">
            <a:spAutoFit/>
          </a:bodyPr>
          <a:lstStyle/>
          <a:p>
            <a:r>
              <a:rPr lang="en-GB" dirty="0"/>
              <a:t> </a:t>
            </a:r>
          </a:p>
        </p:txBody>
      </p:sp>
      <p:sp>
        <p:nvSpPr>
          <p:cNvPr id="7" name="AutoShape 4" descr="data:image/jpg;base64,/9j/4AAQSkZJRgABAQEAYABgAAD/2wBDAAUDBAQEAwUEBAQFBQUGBwwIBwcHBw8LCwkMEQ8SEhEPERETFhwXExQaFRERGCEYGh0dHx8fExciJCIeJBweHx7/2wBDAQUFBQcGBw4ICA4eFBEUHh4eHh4eHh4eHh4eHh4eHh4eHh4eHh4eHh4eHh4eHh4eHh4eHh4eHh4eHh4eHh4eHh7/wAARCAJkAbI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5z0z/AI8Yvof51Zqvpg/0GL6H+dWcV+xT+Jn0WHX7qPohKKXFGKk2sJRS4oxQFhKKXFGKAsJRS4oxQFhKKXFGKAsJRS4oxQFhKKXFGKAsUb6wjuMumEk9exrGlieJykilWFdPioLu1juU2sMMOjdxXRSruOj2PMxmXRq+9DR/mc5ijFTXEEkEhjkH0PrUWK7k09j5+UHF2a1ExRilxRigVhMUYpcUYoCwmKMUuKMUBYTFGKXFGKAsJijFLijFAWExRilxRigLCYoxS4oxQFhMUYpcUYoCwmKMUuKMUBYTFGKXFGKAsJijFLijFAWExRilxRigLCYoxS4oxQFhMUYpcUYoCwmKMUuKMUBYTFGKXFGKAsJijFLijFAWExRS4ooCx0Om/wDHjF9D/OrFV9N/48ovof51Yryp/Ez7HDr91H0QUUUVJrYKKKKAsFFFFAWCiiigLBRRXffC/wCEnjL4gyCXSbH7PpwbD39zlIevIXjLn2H4kVlWrU6Meeo7ImclBXkzgaWvsnwd+yx4O08QzeI9Sv8AWplz5kSN9ngb8F+fj/e/wrtLb4BfCeFNv/CJxSe8lzMT/wCh14VTiXCQdops4pZhSW2p8BUV+gX/AAoj4Tf9Cdbf+BE3/wAXR/woj4Tf9Cdbf+BE3/xdZf604f8Akf4E/wBpU+zPz9or9Av+FEfCb/oTrb/wIm/+Lo/4UR8Jv+hOtv8AwIm/+Lo/1ow/8j/AP7Sp9mfnvd26XERRhg9j6GsGeF4ZTG4wRX6Tf8KI+E3/AEJ1t/4ETf8AxdRzfAH4QzY8zwVaNjp/pE3/AMXW1Li6hDRwdvkefjKlKv70VZn5s4oxX6Rf8M9/Bz/oR7T/AMCZ/wD4uj/hnv4Of9CPaf8AgTP/APF1v/rlhf8An3L8Dh9mz83cUYr9Iv8Ahnv4Of8AQj2n/gTP/wDF0f8ADPfwc/6Ee0/8CZ//AIuj/XLC/wDPuX4B7M/N3FGK/SL/AIZ7+Dn/AEI9p/4Ez/8AxdH/AAz38HP+hHtP/Amf/wCLo/1ywv8Az7l+AezPzdxRiv0i/wCGe/g5/wBCPaf+BM//AMXR/wAM9/Bz/oR7T/wJn/8Ai6P9csL/AM+5fgHs2fm7ijFfpF/wz38HP+hHtP8AwJn/APi6P+Ge/g5/0I9p/wCBM/8A8XR/rlhf+fcvwD2Z+buKMV+kX/DPfwc/6Ee0/wDAmf8A+Lo/4Z7+Dn/Qj2n/AIEz/wDxdH+uWF/59y/APZn5u4oxX6Rf8M9/Bz/oR7T/AMCZ/wD4uj/hnv4Of9CPaf8AgTP/APF0f65YX/n3L8A9mz83cUYr9Iv+Ge/g5/0I9p/4Ez//ABdH/DPfwc/6Ee0/8CZ//i6P9csL/wA+5fgHsz83cUYr9Iv+Ge/g5/0I9p/4Ez//ABdH/DPfwc/6Ee0/8CZ//i6P9csL/wA+5fgHsz83cUYr9Iv+Ge/g5/0I9p/4Ez//ABdH/DPfwc/6Ee0/8CZ//i6P9csL/wA+5fgHs2fm7ijFfpC/7PPwcZSv/CE2oz3FzPkf+P1z/iP9lf4UapbLHY2Wo6NMGyZrS8Ziw9Csm5cfQCtIcYYNv3oyX3f5i9mz8/sUYr6E+KX7K3jTwzDLqHhm4TxLYoCzRxR+XdIM/wBzJD8f3Tk/3a8AmhkhmeGaN45EYq6OMMpHUEdjX0GEx+HxkeajK5LjYixRinYoxXXcVhuKMU7FGKLhYbijFOxRii4WG4oxTsUYouFhuKMU7FGKLhYbiinYoouFje04f6FH9P61YxUOm/8AHlF9D/OrFeXP4mfX0P4UfRDcUYp1FSajcUYp1FADcUYp1FADcUYp1dP8LfCVx438d6Z4bg3KtzLmeRR/q4l5dvyHHuRUVKkacHOWyFJqKuz039mT4LL42mHijxJG48PwSFYYckG8dTyM/wBwHgkdTkdjX2fYWdrYWcNnZW8VtbQoI4ookCoigYAAHAFRaPptnpGlWul6fCsFpaxLDDGOiIowB+VXK/NMxzCpjarlLboj5zEV5VpXexFdXEFpbS3V1NHBBCheSWRgqIoGSxJ4AA71h2XjjwXe3MdrZ+L/AA/czyNtjii1KF3c+gAbJNUPjb/ySDxf/wBga6/9FNXhPwT+Cfgnxx8ErPVr+1uINau/tCi9juH+RlldUPl52kAAcY59e9GHwtGVF1asmldLRX3PPq1pqooQV9Ln1KDRmvmP4B/Fa58P/AjxFfa952pN4buEhtFaT5pFlwscW49g2eecL0HGKvW/xs+I2gN4f17x14U0q38L6+y/Z5rMsJoUbBVmy7A/Kd2CBkZ6dKqWVV1OUVZ2dt99L6fIlYynypvr+B9Hk0V4t8Tfir4ot/iQfh94B0nS7nVILdbi8udTlKQxgqG2gbl7MnOerYxxmqOlfHa9b4TeJPEWpaDDH4h8O3KWd3ZxyHyWkdwiuDyQud2Rk/dwDyDWay7EOMZJb26667feW8VTTavt+h7vRXlvwK8WfELxbbtqXijT/Di6RPapNZ3Wl3G5vMY5MTrvbBA65xg4HPOD4sfELXPBPxB8H6f9j01/DuuXAtbq4lDiWGTeFyG3BQMOp5BztbpWf1Sp7V0VZv17Fe3jyc72PUqM14xc/GO6tfHfjuGeytX8L+E7EM86K3ny3ZKqsW7dtAZt6j5f4c5xXHD45fEzTdE03x1rvg7SF8G6jcmGLyJWFyq5ODkuck7WxlQDt/hyCdYZZiJ7JdOq6q9vWxDxdNH0vmlzXlWqfEvUI/jr4U8E6fDYT6JrmlG/NyVfzuUnZdp3YxiJeqk8msvw98Wtdv8Axd8SdJuNO077P4VtriayMYdXlMRYYkJYg52joBis1gqzV7dL/Ju35lfWad7fI9porxb4FfEvx98RL20vbzwzYWXh4QzpdX0bH57hW+VUUuSBtK5yDkhuR0rf+PHxKuPh7pmmQ6VpQ1TW9YuDb2Fu7EIWGASccnl0AAxnd1FEsFVVf2Fve9QWIg6ftOh32s6lZ6PpN5quoTCGzs4HuLiXaW2RoCzHA5OADwOareFPEGk+KNBttd0O7F3p10GMM2xk3bWKn5WAIwVI5HavJNT1T4r3Xw78cWnxC8N6NY2n/CN3ksF5p8+R5nlH90ULsc4JO7gcd815b4I+KHxC8AfBrwzqFn4V01/C0VxLbG7uJiZbp2mlchArAoOGXJVhlc+1dNPLJVKb5WnK6W6ttf7zKWLUZK60t2PrC717RrTWLfRrrV7CDUrld0FpJcKs0o55VCckcHoOxqh4a8aeG/Eetaxo2j6kLm+0aXyb+LynTyX3MuMsoDcowypI4rybxxrmnS/tLfD5P+EfsbmW901ZYr6Z5hPAr+dgKFcR8c/eVjyeRxWT8DtTttF+Kfxr1i83/ZrG7muZtgy2xJbhjj3wDSWAXsXN3vZP/wAmsH1l+0Uel7fhc938YeJtF8I6FNrniC9Fnp8LKry+W74LEADagJPJ7CtDS7611PTLXUrGUTWl1Ck8MgBG9GAZTg8jII618h/FX4gfEXx/8IdQ1q78N6VZeDp72OOCZJGNwrLIMHlsOMgqSFHP0NfUHws/5Jj4V/7A1p/6JSoxOAeHoqUn712nrfa34lUsT7Wo4ra1zpM0Zr588GfGL4geOPHV1a+F9C8PnRLS+SGWC7uDHfGAvhpQC46AbiApx0+Y1zlprnxIk/a31O3tbGwmuYUFu9tJcMIY9P3RsJB8339jK3f5mPy9qqOV1byjNpNK+4njIWTSbu7H1NmlzXz+3xd+JOrfEjxF4N8K+EdKvZdLvxEJpJGAjgWQozyZdckjbgLjHP3q3fBvxU1zV/FPxJ0u6sdPW38KidrIxK4aURtIMSEsQc7B0A71lPL68Vd22T3XW1vzLjiqcnZHseaM18+ad8etWi+A8nj3VNHsZdTbVW023gt98cG7buDNuZmwBu4B5IHTORUl+Knxk03x34f8Japo/g1rvXIo7mDyjNtWNt3ylhIcMNpGcEe5q1leIu9la/VdN/uJeMp6ef6n0dmsDxv4y8OeC9Ot9Q8S6kLC2uLhbaJzE8m6QgkDCAkcKeTx714trHxi+I2pXfjG/wDBuh+HBonhSV0ujqEjmecKzAsoDKBwhbaRnsCTxXGfGrxV4h8a/s+eG/EniK0062ku/EX+jCy3BGhWGRckMSQ28OOvYVth8qnKpFVXZN23V9rmdTGxUXy7n10DRmvIPi/8UNf0LxrpfgPwXpOn3uu30H2l5tQl228MfzYB+ZecIx5IwNuAxPF74E/EvUvGtxreg+JNOtLDxBokwjuVtZN0Mqkkbk5PQrg8kcgg81yPBVlS9s1pv522vbsbrEQc+TqepEcV4N+0z8BtN8e6fc+IvDttHaeKYY8/JhUvgo4R+2/HAb6A8dPeaKnCYurhKqq0nZo33PyTu7a4s7qa1u4Jbe4hcxyxSoVeNwcFWB5BBGCDUeK+m/26/h3Do/iWy8daZAI7bV2MF8EGALlVyrY/21Bz7oT3r5mCN/dP5V+uZfjoY3DxrR6/g+pk1YbijFP8t/7rflR5T/3T+Vdt0TddxmKMU/y2/ut+VJtbuD+VF0PQbijFLijFO4WExRilxRii47CYopcUUBY37BdtpGp7D+tT1Haj/R0+lS4rypbs+sw2tGD8l+QlFLijFI3sJRS4oxQFhKKXFGKAsJX0r+wnosc2ueItfkhy9tBFawyHp+8LM4Hv8ifn71814r7C/YXMP/Cu9bUY84asS3+75MeP6142fTcMDO3Wy/E48e2qDPoaiiivzs+dOY+LFheap8MvE2m6fbvcXdzpdxFDEn3ndo2AA9ya+ffh9q/xs8K/DaDwRoPwyuo7uPzVi1K4cAIZHZt2xsKCN3GWxxkgjivqmkrtw+N9lTdNwUk3fW/6M56uH55cyk09j53034F6rZfs76x4VaS3k8S6jOl+f3mI1kQrti3dD8oYZPG5zzgZrmtY0L4ofEjQPB/w+1PwPcaFZaI8YvtSnkGyRY08sOo9du7gFskjoK+raK3jm1ZNykk3dtPs3oZvBwsknZbep8z/ABt+G2qp8YpPG/8AwhL+N9E1CBEubCG4aGWGRY1jBBU7v4FOcEckEDg1ueFdIvNI+F3iN7T4Hw2y39zEv9iPqBlku7cYyzl8kMp3FQADkggcZPvZ60o61DzKpKnGEle1ur6eSdvmUsJFSck9/Q+c/wBmnwV4l0j4ma74i/4Rm98JeGrm18qHTLq6MjNJlCOvLBcOQxAxvwM81237Vnh6LXvg1qkxMaXGlFb+B2OMFDhhn1KMwA7nFerVznxI8H2Hjvwnc+GtUu721s7l0aVrR1VzsYMBllYYyB27UnjpVMXGvPS1vPRfmH1dRounHU8X+F3w91DxV+zn4hN9MU1zxjNJqDTyDBZlkDRbvRWZd3TpIa5PUNA+K3iX4a6F8JJvAFxp/wDZ12DNq0048gxqXx0GOA/UMxO3gc8fVmj6daaTpNppVhCIrSzgSCCMfwogAUfkBVvHFarNZqcpcqet15PZfgT9Ti4pX6WfmfO3xL8MeLfCvxf8EeK/Cvhe78SWGiaMmm+VFIFYlVmT5jzt+WUHOMZBqh8OvBvj6PxN8UdS17wzJYy67pV15Cxyq6NNLlhEjZ+b72M9MivpgCjFZrMp+z5OVbWvrfe4/qkebmv/AFax5R+yt4f1nw18KItN17Tp9PvPts0nkzDDBTjBx2zg1n/tOeD/ABRrh8LeKPCNmt9qXhu+NytqSMyAtGwIBI3YaJcjOSCcV7Nx6UtYrGzWJeItq2/TU0dCLpeyvoeNTeIviB468GeLdLvvhteaBbyaBdx27T3QeW4uWQqkaptU4ILc4xkDnmuB8TeBPGFx+yX4Y8MQ+H72TWbXU2mms1UeYiGS4IYj6Ov519R0VpTzB0mvZwSSafXordyJYVTvzSb0seB+JPCHiaf4+fDnWodHuZNO03SYYby5UApC6iXKsc9fmH51iaH4S8a6d8UPiRocvhW6l0rxp9qjj1ZZAIbZJBMUc8fN/rACuQR719LkUYqlmVRR5bLa343v94nhIt3v1v8AhY+P5vD/AMXJPgncfC1vh/Ps067877d5w/eoZt2yNejtvctuDY2g8Zr6i+Hlpd6f8PvD1hfW7QXdtpVtDPESCUdYlDLxxwQRW9tFL2qMVj5YiPLypat6X3e5dHDKk73vpY+SPGfg/wAY+MPiDYX2ifCu78F64uo+dd6vHfB4CN2fM4AXcMbiVOW54ORjs/EGj+NPDH7T11400zwjd69puq2kVsHt5Qgh+SJGLEg4x5ecEAEHr1r6D/KitXmk3ZcqtZrrs/nczWDitb63ueI/B7wt4h0n49/EHW9S0m4ttNv5GNpcOBsmBl3Dae/FcZD4d+JXhv4ofEO30nwTJqlt4rM6W981wIreBJGdhIzYOcBzleDkce/1DR+VSsynzuTindJdelrdfIp4VcqSezb+8+RLzR9S8I/slahoXibTY9P1W/1ofYrW7j3yyZ8s5jC52thX5OOM+oza+EM3hr4f+M9Ag8VfDPXdE1nUCtrZare3ZnTzGAQ7UwqoPmGcZKhsdK+hfif8P/D/AMRNBTSPEEc4SKXzYJ7dwksL4IypII5B5BBHTjgVyfhX4D+FNG8Q2evX2qa94gvLEqbP+07sSJAVOVKgKOh5AJx7V3RzKjOjNVbpybbSv1267d73OZ4WpGa5Nlbc+er6ysvEXxG8aeKU8Daj4w8PjUXKzaPdPbQBVJYl8IWckbWYgjnJBOQa9E+JUEPxQ/Z50Gb4ZaBcfZtK1NFbTFUCSFUjdWA5+fl0OQSSGyec1111+zb4Na7u203XPE+kWV2f39jZ3qiFl/u4ZCSP94nrXqPgrwvovg7w9BoOg2YtbKElguSzMxOSzMeST/gOgFPEZnRShOk25Rta97WtbXW1/SwUsJP3oy0TPnX4p+DfFHijxNoHxMuvhtNqNvPaGDVfDr3hE8ZR5FRty7TypRhgHBGCK9I/Z30JdOk1m/X4Yr4IinESQCS9a4nnA3Ft245UA4xwM574zXrlArz6uYzqUfZW023e2+17HTDCxhPnv+QtFFFeedR5r+05oC+Ivgh4ltsqslpam+iYrnBgPmED0JVWX/gVfnTX6cfFrH/Cq/Fuen9iXmf+/D1+ZGK+74Sm3QqR6J/mjjxK1QlFLijFfWnPYSilxRigBCM+lNMaHqop+KMUXHqRGGM+o+lMNv6N+dWMUVSk0Uqkl1Kv2eT2oq1iin7Rle2kaVr/AMe6fSpaZa/8e6fSpa4ZPU+2wv8AAh6L8htFOopXOgbRTqKLgNop1FFwG19IfsLa3Fb+JvEHh+WRg97bRXEKnoTEzBvxxIPy9q+ca3/h34nuvBvjXS/ElmCz2cwZ4wceZGeHT8VJFcWY4f6zhp0lu0YYin7Wk4n6T0Vm+Gta0/xDoVnrWlXC3FleRLLE69wfX0I6EdiCK0q/MWnF2Z8w007MiupPJt5JiruEUttUZJwM4HvXmdn8cvBt18Nr3x5HDqq6dZ3gs5IWhQTmQ7SAF37SMODnd0B9K9QNfHH/AAjcx+N158HpYYzpFx4nXWSijan2cQvJ5f8A37ZV+or0Mvw1Kvze0e2vy6nHias6duXrp8+h9HTfFDw6j+D40i1CeTxcFbTkihDFFIUlpfm+UDeM4z0PpXlXh34lR+G9L+J+tjxP4g8Ry6fdrFbWt7Z7YrSV3mWMIfNbMe4DccJgIOMnFc1+zLb6nr3xS02y1iOdE8B6Zc2qA9PPeeRcN6fJIwx/0yFRfCmKSfRPj9FFG0kjQTBVUZJP+l9K9H6lRoucHrblv85f5WOb6xOfLLbf8F/mW/EPxUu/iB+zH4j+3rPFrenyWv2yWOHyoJFkuvk8sgnPyqAQcc+tdj8KPjr4JtdF8H+DrqfUnvnsbW0e7NvmBZ9irsLE7id2FJCkZPXGSPNrPxDo19+xhf8Ah61vkk1TTpY3u7cKwMayX+UOSMHI9CferfxQiij+H3wK8uNE+WM8DHJFuT+Z5rolhaM70ZRaXPK3l7t+2xlGtUjaad/dX5n1R4p1m38O+G9Q168huJrawt3uJkgUNIUUZOASB0HqK4LVfjh4N034faP42nj1Q2GrzvBbwpChmDIWDFlL4ABU9Ceor0jULWG+sJ7O5QSQTxNFIp7qwwR+Rr4k8I+GtZ8TapqPwvuIvta+EYNaltwQQHlZVjj/APIoDD/erycvwtGvGTqP4dX6a/rY7cTWqU2lHr+Z9b3njzRLb4g6b4JK3cupX9k16rxxgwxRAMcu2cjOw44Pb1rh779o/wCHFrrb6eJNVuLWOYRSalDabrVSe+d24jg9FOccZrzj9nu31Xx1beM/Ef7z7ZD4Yh8PWO5vvOLcBju7HdGrf8DrkPDvjDwvpX7MviPwNqTGDxHLfsFsngfe774yHJxgbQhGM5G33FdsMrpKbg05Ncqdn33fojCWLqcqktE7/h0PqPxv8UvCPg+LQZ9WvZfs2un/AEO4hTfFs+QmRmzwmJFOeTg8Cufk+PngODQtF1q7bVLa01m5mgtmktfuiJ1V5Hwxwo3A8ZOO3avGPH+j32neC/gZpWvRs9wLphLFMuSqPLCyxsD6IwUjtjFdf+1fa2qeOfhVarbQrA2qTBogg2ENNa7gR05yc/Ws6eX4fmpxd3zc2t/5b/noVLE1bSkulvxsaPiv4kaX4n1f4baxo/ibxJoVlqOrywJbRWYKX2yaFCsuJRtQk4Bw/DNwMYrs/iR8afBvgbWv7Evv7R1DUlTzJrbT4BI0CkbgXLMoGRzjOcYJABFcJ+0zDDb/ABQ+EMVvEkUY1k4RFAAzcWx6CuA8Qyar4V/aK8XHUvHL+DDqG6a31GTS/taXEDEMkYz0AHGRxlCO1aUcFRrwhLW1pNLr8Vt0r/gROvUpykvNK/y9T6Iuvi34It/hzH48bVC2kSN5UYWM+c83P7kIf4+D7YGc45qb4WfEzQviJFftpFnqlnJYmPzor+3EbYfdtYYJBB2nv2rwLTfDXwwX9n6fT9S+IFzJp114iZrTVBpkkaxXYh2geVyShTJJJHUdCK7j9lTxl4l16+8ReH9T1dfEGmaQY1stVERQuCWUKcgEghdwzyOck5FYV8BSjQqTp3vF9dNPu189jWniZupGMrao9N+J/wARfDPw70qG+8QXE264YrbW1vHvmnIxnaOBxkZJIHI55FUPhh8V/CvxBuLuz0dr211G1UvNZXsPlzBAQN2ASCMkDrkdwOK8r/aZP9ifGv4feL9XWT/hH7WVEmlCllidJt7EgZ52lT6nYcdKreCb+18bfte3PijwlI1xo1pYf6ZdKjIkv7jywOQM/OVwD12EjpShgKTwvtNb8rd+l07WCWJmqvL52t+p6R4b+O3gXxDr+n6HpTajLfX17JaRxm3C7NihvMbLZCHOAeuQeBiu18d+LNH8F+GrjX9ckmSzhKqfKiMjszHCqAO5PHOB7ivEP2KbS1k03xXdSW0LTpqoCSsgLqNh6Hr3P5mu4/ad8aa14G+HCajoMUf2y5vY7YTyRCQW4Ks3mAHIJBQAZBGTWVfCU1jFh6afTd7/AIaF068vYOpJk/w8+Nvg/wAaeJB4dtIdW03U3UtDBqFsIzMApY7SrMOACeccdM1R1/8AaD+H+jXusWFw2qyXmlXRtpYIrTLSupZXKZIG1SpyWK9RjOa8X8Faw2p/tN+Db248bv4uxA8P9onT/siKxim/cqP4gC45wOWxiuo+E8EEnjv47yyQxtIr3KKxUEhWe53AH0O0Z9cD0rsqZdh6bcmnblTtfq5W6r9Dnhiqskku7X4X7np2ofG3whaeBtK8aCHVbjR9QuDbNJDbqzWkg6rMCw29D0zntnIzpv8AE3w3cePYvBFg95fX81kbxrq0jWS3t4zGXVnfdxldpGAR8688187eAdf0LRf2RdetdZhju5dS1O4tLK1P3nmMcW1x/uHD59gOpFbn7LSx+DfEXiLwR4p0v+zvE93ZpcW8krAtLCIt3lA54wDuwOuGz9wUqmW0YRqSSd4tpea01+XUqOKm3FX3S/4b5nf/AAH8aaVZ/CHVfE2teMtW1fT7PUZBNf6tbmOWP5IsRhRJISMsMYOSWxitXwJ8dvBHi/xHDoNoNT0+7uQTaG/txGlzjPCMGPJwcZxnp14r510HS9S1P9kDV206J5RZ+KPtVyqZz5IgjUnHcAspPoBntW74Lk0XxN4m+HkmrfF46nd6fdW/2HSk0AxPAwKHyTIpAC5jVdxz6j1rWrl1F+0nJvRtadLK60S6/Izhiqi5Yrsvz9Tu9A/aCa9+N174cnsbxtBlkSx09EswLhbksiFpMtwm7zPfG3jrXoPh74v+E9a8Aax41hW/t7DSHaO6hniVZwwCkAKGI+bcAMkc56Yry/w9ruleGv2x/Fv9uXQsxqVrDaWZZGPmyyfZtijAPXB5PHHWuF+KGkaxoXxS8SfDDRoVSx8bajZXUbKPuIZGYgDsokLZ9ox2qXgMPVnGMVy+7F+q+187DWIqQi23fVr/ACPVvHbeK/GPh4fETRPiNeeDPCg0v7TDbT2+yXzAzD59jfdbCYILE7uF9eh/ZZ8W+JPGPwz/ALR8TM09xDeSW8N0yBTcRqqkMcAAkEsuR12+uTWP+0DpvhYWHgLwTrGsahpuky38cEdpbW3mi6SMRxqjtuXYAHHOG65xkCvZtKsLLS9Og0/TrWK1tLdBHDDEoVEUdAAK4a9WH1VR5d3o7bJefVvqdNOEvbN3239f0LVFFBryzsPLv2pvES+HPgh4gkV4hPfxDT4Vc43mY7XA9SIzIw/3a/PKvoP9tL4iReJPGMHhHTJhJp+hu32hlOVkujww/wCAD5fqXr59r9I4dwbw+ETktZa/5HHWleQlFLRXvmIlFLRQAlFLRQAlFLRQAlFLRQBpWv8Ax7p9Klplr/qE+lSVyPc+7wq/cQ9F+QlFLRSOiwlFLRQFhKKWigLCUUtFAWPZP2dPjNP8P73+xdcaW48N3MmSANzWbk8uo7qf4lH1HOQftXRtU0/WNNg1LS7yC8s513RTQuGRx7EV+Y1db8O/iL4t8B3Zm8O6o0ULnMtrKN8En1U9D7jB96+ezTI44qXtaTtL8Gebi8Aqr5oaM/RiqLaRpR1cawdNsjqQj8oXfkL5wT+7vxux7ZxXzv4U/at0t4Nnijw1eW8wA/eafIsqv6na5Ur9Mn613ll+0V8KLiEPN4guLRiOY5bCckf98Iw/WvlqmV42k7ezfy1/I8meCrResT0yw0nS9Pubq6sNNs7We8fzLmWGBUedufmcgZY8nk56mjTtH0nTZbqbTtMsrOS7fzLl4IFjaZ+fmcgfMeTyfWvO/wDhoL4R/wDQ2H/wXXX/AMbo/wCGg/hF/wBDYf8AwXXX/wAbrL6ji/8An3L7mR9Vq/yP7jt4vCXhaGzu7OHw1o0dteENdQpYxhJyDkF124bnnnNWbnQdDuYLKC40bT5orFlazSS2Rltyv3TGCPkxgYxjGK8//wCGgvhH/wBDYf8AwXXX/wAbo/4aC+Ef/Q2H/wAF11/8bpvB4x/8u5fcxfVKv8j+49RxVK20nS7bUbnUrfTrSG9ugBcXKQqsswAwA7gZbHua87/4aD+EX/Q2H/wXXX/xuj/hoL4R/wDQ2H/wXXX/AMbqVgMWv+XcvuY/q1X+R/ceiaRpGlaPbPb6Tplnp8DuZGjtYFiVnPViFAGeBzVafwx4buNZTWp/D+lS6mhBW8ezjadSOmHI3cfWuE/4aC+Ef/Q2H/wXXX/xuj/hoP4Rf9DYf/Bddf8AxumsFjL39nL7mL6rV/kf3Homo6TpeozWs2oabZ3klpIJbZ54FdoXH8SEj5TwORzRqWk6VqUttLqOm2d5JayebbvPArmF/wC8hI+U8Dkeled/8NBfCP8A6Gw/+C66/wDjdQP+0b8GlYq3jAgg8/8AEsu//jVNYDGdKcvuZM6E4/FG3yPS7/SNK1C6tbq+02zup7N/MtZZoFd4G4+ZCRlTwOR6Co9b0HQ9ciji1rRtP1OOJt0a3lskwQ+oDA4Neb/8NIfBn/ocT/4LLv8A+NVLZftD/B28vIbSHxlGskzrGhlsbmNAScDc7RhVHuSAO5p/UMbHX2UtPJkcl+h6JcaJo1xpA0e40mwm00KFFo9ujQhR0GwjbgfSpNH0rTNHs1stJ0600+1UkrDbQrEgJ6naoAq4jK6hlIII4I6GlNcTlK1ri5UVtSsLHUrOSx1Gzt7y1lGJIZ4hIjj0KtkGodG0fSdFtPsej6ZZ6dbbi3lWsCxJu9cKAM1y/jz4r/D/AMC6hFp/inxFDY3cqeYsKwSzOF9WEattz2zjPaueX9oz4NkZ/wCEvOP+wZd//Gq6oYPF1IXhTk4vsnYGktWelaTpOl6THLHpWm2dgk0hllW2gWMO56swUDJOByak1KwsdTspLLUrO3vLWUYkgnjEkbj3U8GvMv8Ahov4Of8AQ4H/AMFt3/8AGqP+Gi/g5/0N5/8ABbd//Gqr+z8be/spfcxXjseh2nh/QbNrRrPRdOtzZKyWpitUUwK33gmB8oPcDrUtpo+kWlxeXFrpdlBNfHddyRwKrXB55kIGW6nrnqa83/4aL+Dn/Q3n/wAFt3/8ao/4aL+Dn/Q4H/wW3f8A8apvAY1/8u5fcxXgd4nhPwukNpCnhvR1is5TNaoLGMLBISCXQbflbIByMHirk+j6TcarBq0+l2Uuo26FIbt4FaaNTnIVyNwHJ4B7n1rzf/hov4Of9Def/Bbd/wDxqj/hov4Of9Def/Bbd/8Axqj6jjf+fcvuYe4ek6TpOl6RaG00nTbPT7ZnLmK2gWJCx6nCgDJ9aq6V4Y8N6VfSX2l+H9KsLuQEPPbWcccjZ65ZQCa4D/hov4Of9Dgf/Bbd/wDxqj/hov4Of9Def/Bbd/8Axqj6jjdf3ctfJheB6Le6Dol7qkGqXmjadc6hbY8i6ltkeWLByNrkZXn0NcFN8P8AV9R/aCi8f6tLYvpOm6d9m0uGOVzMJCDlnUqFA/eS9Cf4fwr/APDRfwc/6G8/+C27/wDjVH/DRfwc/wChwP8A4Lbv/wCNVpTwuOp35actVb4XsyZRhK1/U9J1HSdL1Ka1n1DTbO8ltJPNtnngV2hfj5kJHyngcjnirwryaT9oz4OqpK+LGc+g026yfzjrlfEX7WHgOySZNH0vWdVmUfu2MawwufdmO4D/AID+FTDK8bUdlSl81b8yuaKPoM184/tK/H6z8P2l34S8FXqXOuODDdXsTZSy7Mqno0vbj7p68jA8U+KH7Q3jzxpDNYWsyaBpcoKvb2THzJFPUPKfmI68DaCOoNePGvpcr4bcJKpiunT/AD/yMp1b6RGmjFOxRivsDCw3FGKdijFAWG4oxTsUYoCw3FGKdijFAWG4oxTsUYoCw3FFOxRQFjRtf9Qn0qSo7X/ULUtcr3Pu8Kv3EPRfkJRS0UjewlFLRQFhKKWigLCUUtFAWEopaKAsJRS0UBYSilooCwlFLRQFhKKWigLCUUtFAWErHvlxdyfXP6Vs1kah/wAfb/h/KtqD948/MV+7XqV8UYoorqueLY+j/wBl/wCPsnhhrfwd4zuXl0MkR2V65y1j6Ix7xen93/d6ez/tEfHXS/AGljTNAlt9S8SXUQaFFbfFbIwyJXx1yCCq9+p46/BSgk4FTpHtA7mvn8Tw/hauJVd7dV0b/rcwqyjDUs6vqGoa1q1zq+sXk17f3UhkmmlbLOx7n/DoBgVBRijFeylZWWxxSk5O7CijFGKZFgooxRigLBRRijFAWCijFGKAsFFGKMUBYKKMUYoCwUUYoxQFgooxRigLBRRijFAWCijFGKAsFFGKMUBYKKMUYoCwUUYooCxpWv8Ax7p9KkxTLX/j3T6VLXI9z7zCr9xD0X5DcVNZ2095eQ2ltGZJ55FjjQHG5icAfmajrX8Ef8jnof8A2Ebf/wBGLWdSXLFy7G0tE2N8WeGdc8Kat/ZXiDT3sL3y1k8p3VjtbODlSR2NS+MPCXiLwjeQWfiPS5NPnuIvOiR3VtyZxn5Se4NfS/7Qvwb8SeOviD/bul6roNrb/Y4ofLvbp0kypbJwEIxz61X/AGh/Bs/jj46eD/DEc5t1n0smecLu8uNHkZjj1wMD3IrxaOcxn7O7Wqbl5WR59PHKXLd9G35Hypit4eD/ABIfBx8YDS5DoQk8s3e9du7dtxjO7rx0r3xvg38M/EVxrHhbwpceI7TxDpUblLm9jP2e5dGCkZKgEbiBldvXI3AVnhGj/YiuEdSrLqWCCMEEXQ4rV5rGfL7Na8yTuuj6lvGxduXulr5nzrijFfUHi74V/BTwbqWiW3iK/wDECSawojgjSUFEbIBkdguQAWA/Pg1458dPAK/Drx7LocF091ZSwJdWkkmPM8tiVw+ABkMrDjqMHjpXRhsyo4mSjFNX2ut7b2NKOKhVdkcFijFeuar8O9EvvgHo/jrw3HetqpvEs9Rt2mEi7ixjyoCggs3lkD0fvXaal8CfDF18VdK8EaTqN9CttpZ1DW55JFdypZUVI/lwrE5POQAc84wZlmlCPxX0v+G//AB4ymt/P8D5vxRivoN/hn8L/G3hnX5vhnqWsf2toMe90uyDHdDDEEcfxbGAIIwcZXBFcZ4l8C6Lp/7PPhnx5btdf2tqWovbThpAYtgNwOFxkH90vf1qoZnRm1GzTbtZrXVXQRxUG0rO97Hl+KMV71e/CXwtDqXwmt1k1HZ4rtTLqX74Z3CGF/k+X5RmRvXjFU/jl4M+E3giw1HR9G1bU7rxXHNEUt5HLJAhwSGIQKfl565yR24pQzOlUnGEU25eXnbUI4uEpKKT1/zseI4oxXp3wI+HWmeN59a1TxFqU+n+H9DtvPvZYceYchiACQcABGJ4J4x341fG/hf4Q6j4Cu/EvgPxHcWN/ZyhDpeqXCCS4XjJjU/MTg5BBI4IwD0uePpRq+ys76XdtFfa5TxEFPkszzrxV4O8S+FrbT7jX9KksYtRjMlozujeaoCkkbSccMvXHWk8EeEte8aa2NG8O2YurzymlKmRUCouMkliB1IH4ivqv4u2Xw4vdJ+HkPxAudUjM1oYLJLThMukIZ5DjIAOzp6ng1xnhr4SWnhv9o4eFrXXNZtrGTSGv7W5tLryblVJ2FWdQP4lfoOmK8+nnHNQbkrTs3tpozljjr022rPXppoeG/8ACC+LP7I1fV/7GlFlo1w9rqEpkTEEqkBlIzkkEjoD1rnMV9KeGLZbP9m/4rWiSSyrBrc0YeRtzsFMIyx7k45NZkfwx+GPhDwFoOpfEjVNYTVPECB4VssbbZSFbOMHO0Ou4nPJ4FbwzRJyU1d3sklq9EzSOLSb5l1srelzxvxf4R8R+Ep7aDxFpclhJdRebCrurb0zjPyk1mT+C/E9z4Vu/GcOkyPoFtIIprzzE2q+VXG3O7qyjp3r379t+MReKPDMakkJprKD64etL4R2/hi6/ZF15PGV1d2uhLqjvdPaAeadssJVVyCMswVenft1Dp5pUjhaeItdyaTXq+nmcmKrOphoTfVnyPilC5OBXvXxT+FHgtfAvh74ifD291KTQtTvUtbi2u2DPHuYpuU4yMMjKQc8kYOKl+KHwl8K+Gfj74R8Eaa2of2Vq6WzXJlmDS5kndG2tjj5VHb1r0Y5xQla17+9025d7+Z5M6iitDyz4e+AfFHjm6vLTwvpv26a0g86cGVI8LnAALEZJPAFRHwb4mHg3/hMDpUg0LzfJ+17027923G3O7rx0r6I8C/CzRdP+PHjjwnpes+ItMsNP0mFo3s78xSyCSONmV2UfMuWPGPSsVI2k/YZWNFLO2sAKPUm4rgebylUXJ8LcOmtpK/c4nG+rPnezt5ry7htLeMyTTSLHGg/iZjgD8zWr4x8La/4Q1f+yfEmnPp975ay+U7qx2HODlSR2NfRcXwo+FPgDVvCeg+Lda1hvGGpywzRS2xHkQy+YAoIxxGX+XJyTgn5e3Hftuj/AIvSn/YKg/8AQpK2oZqsRiY06a91pu7W9u3kS4WR4XRXu/gX4ZeAdH+E1n8SPihe6q1rqVx5NjZafwSDvALcZJOxm6gADuTiqviP4R+E9X+IHhXR/hv4wt9RsPECl5I5JkluNPVU8xmkVcH7mcK2DlSD61ss1oc7jrZX1tppvqHIzxKivqGH4R/BLW/FWpfDfQtd1+HxTYxybbqZlaKSVR8yEbQG2k8gBThTg8Zrnvhh8IvBd38MPFHiPx7darY3GgavPZ3LWcinasQiyoUqcsWZlB9xWX9tYfl5mn00trrsw9mz5/rrdP8Aht45v/Cc3iu28N3jaLDC873bbUXy0BLOAxBYAA8gHpXqnxD+GXw0g+H/AIc+Jnha71pfDdzqMUGo285Bl8jzCkjJkcOCjDBJByCMY59J+OupeBbH4EeGrP8AtHxLaWN3ozLoUdrLsE/+jr5YuQPvDDJkdOWrGrnDbpqjF+82ndbW3XqNU+58teLPAvifwroujaxrmmm1s9ah86yfzVbeuFPIBJU4ZTg46+xxmeGdC1bxLrltomh2b3uoXJYQwKwBfapY8kgdFJ69q9t+Jfw6mvtH+Dmk6drWr3U/iGyC7b+7aaG0zHbsTEn8CgOxwOyqOwr0n4e+B/g/4N+OWleGtI1TXJPGGmRySlpiDDMXgYtG3ygbhG5cbfxJORUvOlChzbztJ6LTRtXfkHs9T5D1vS7/AEXV7rSdUt2tr20laKeJiCUcHBGRkVTr6QtPhdp/jz41/EnWfEV5d2vh/Q7+eW5FouZpmyzbV4PQKScAk8AdcjM+JPwp8F3nwru/iH8PG1uyh06cRXthqsZViuVBZMjORvU9SCM9CMV0U84o3jCe7tfTRNrYXs2eBUV9Qax8LPgj4TsfB914rvfEKS6/bLtjjlDR7ysZaRiFyqqZB0z16HFYV5+z1C37QC+BLPVbldE/s9dVe4faZ0t92wp0Cly4wDjgHODjBKedYaSbd0rN6re29g9mz58or6B1jwP8B9b0XXbfwp4uvNI1nR0YRSatdRpDfOM/d3AFslSPl2kbgdpHFO8B/CfwNpXwu0vx18Rf7fvW1iTFpYaXGWKRnO1m2jJ4XdnIGGAwTVPN6KhzOMk72tbXuHs2fPlFep/tDfDKw+H2p6ReaDfXN5oGt232iye5GJVwFLK3A7OpGQD82CMjJteGPh54c8Qfs6a74ztHvT4l0a6CSxLKDG0e5DnZjI+R25z1Q1v/AGhRdGFZfDJpffpr8xcmtjyKui8AeCvEfjvWpNH8MWAvLuOBrh1MqxhUBAJJYgdWUfjXtnxS/Z7tdB8OeC5NFa8Op6nfW2namJpAyrLMo+ZQANqhgw79R6VveEvhf4T079pTUPB3hzV/EumxWHh83E89rqHlTec0kXyB1UfJ5cinHr9K4qmd0XScqT1s3t276lKm7nzENG1ZpryKPTbuVrFmW68uJnEJBIO4jIH3T19DV3w74R8ReIdJ1bVdG0yS7stHh8/UJVdQII9rNuIJBPCN0z0r6b/Zci8Iw/Dz4iQzHVXuI45F1xiQd0AFxs8r/b2b8574qj+zxB4LutE+MdtpF1qNl4Tl06BPPulDXEMJt7gSuQOCR85A9hWVfOakFVSh8Dj+Nv8APQap7HytRXvPj74cfDW/+CV18SPh1f6wqabcx211DfkMZCXRDkAfK37xGyDjHGPTwfFethcXDExbimrOzT0dyHGwlFLijFdQrCUUuKKAsaNt/qFqWorb/ULUtcz3Pu8Kv3EPRfkFanhGeG28V6RcXEixwxX0EkjscBVEikk/hWXRUSSlFo2cbqx6x+1Vr2j+IvimdQ0LUbbULT+z4YzLBJuXcC2RkfUV6P8AEf4p+G9K+O/hHxRpmqQanpltprWt8bRxIVVy4P4jKtj2r5gorznllJwhCTdopr7zl+pQajFvZNfefXHiXxfoUcep+JLb4+Xi2FzG8lhplpbxPPDI2SqlSN5UHjDKvGMt3rzp/FeiT/sl3Ggz6zaNrsuomZrQyDzmzchy236c14ZRWdPKqcIpc17NPZLbbZExwMYpK/VPp0PtH43eHPAmv674Ul8WeL4dAmsIPPEUwCrdw7lyodiArZHucE8enz3+0r430rx38R/7S0QtJYWlmlnFMylfO2s7FgCAQMuQM+me9YPxM+Ieu/EG50+fXIrGNrCAww/ZYmQFSQecscniuQqcuy6VBRlUldpNJdFfcWFwbp2lN6q/yufSf7Fmow6hHr/hDULfz7RZLfVYQQdqSxyLyT67liI/3TWL4D+MGl2P7QviDxXrck39kauJLNZQpPkxKy+UxUAkjbGAQP72frxGl/F7xTpXw4/4QbS4dMsrJopIZbuKA/aZEdmLAsWx0YjOM47157Sjlqq1a06qspaLX8fnZCWD55zlNb/1c+mdK1L4bfBvwx4mu/DnjSHxLqWtweXYW0ADeSoDbQ5UnGN+SW2k44GayvCF98P/ABt+z1pngfxB4xh8N6hol490zzoPny8pG0EjflZSMA5BHT1+e6K0/sqLV3N81076dFZeRX1Jb8zve9z6k8W+MfAo8Z/B46L4ktLjS9ESWOaaSQBoI/KhVDL02sdpyCByDXivx/1TT9Z+L/iDUtKvIbyynmjMU8TbkcCJAcHvyDXC0Vrhcvhh5KUW3ZNfe7l0cJGk00+lvxuevfs6eM/DmiweJfCPi65ks9I8SWn2ZrtAT5LbXQ5wDjKyHnBAKjPGam8feHPg/wCEPAl1Zaf4jHi3xRcSA2lzaSERW6ZGdwVinAB7liSOAOnjdFVLBJ1nVjNq9m0utv61G8N+851Jq+/yPff2h/FXhzW7X4arpOs2V6dPhIuxDIG8g4t/ven3W/I13t74/wDBb/tNafry+JtMOlp4ZNs92Jh5Yl85zs3dM4INfItFc7yik4KHM9E19+pm8BBxUb7J/ie/aT4q8OR/BL4naU+tWS32o61PNZ25kG+eMtFhlHccH8q19W1b4a/Fb4ceGJPE3jJPDuoeHIPLu7dky8y7UVwinli3lqQV3YzggmvmqiqllcL80ZNO976drP8AAbwSvdNp3v8AhY9w/a88TeHfE3iPQLjw7qtpqMEFgyOYHDCMl8gH0OO1XPhFrXw+1H9mfU/A/i3xfa6LPqGotxndLGTJE0b7OpXcoz04B5HUfP10223c+2KzY1x8x610QyyDw0aKk1ytNPS+mp5mYqNCnGnfY+jfi14s8F+EfhDoHwu8H69H4jktL1Lu7vIMGIgSNKRuBIyXYYAJwF5OcZ7rxPrXwg8ZfEDwj8Ubj4hw2D6eIYRprx4lLrIzrvB5jAZzubBUgcN3r47orN5NDlVpvm1u9Nebc8FzbZ9eeGvH3gu3/aO8fa5N4m0yPTL3SraK1ujMPLmdYogVU9yCD+Vec2/izQYf2RY/D0er2f8AbkerCdbIyDzcCfcG2+mOa8JpaqGT0oWfM9OX/wAlVkLmZ9aeKNb+EXxK1Twt8StY8bR6Nd6OIVvNJkXMkjLJvEYHDYDsQXUEFT2wTXlP7W+v6L4l+Ky6joOp22o2g06GPzreTcu4M+Rn15FeQUVeFyuOHqxmptqKaS6JMHK6Po3wZr3gT4j/AAK0r4a+KfFUXhXUtGuhPBcXCjyplXeAcsQv3ZSNpYHIyMjisu68TfCr4a/FTwlqPgFbnVI9LDx61fLI7Lchk8pjGrHG4Au/y4UkgDivBqKFlcFKXvvld/d6a7+YczPrbTrz4L+FviFqXxlg8fR6lJeCae20mJM3CTyg7/lzu5ywAZVA3cmuQ0Hx5od/+zp8R7fUtWsrXXNb1y4vo7FpAJH8wwNlV6kZDfka+eKKzjk0PtTbemum0dkHMz3rVvFHh2T9jfSPC8esWba1FfM8liJB5qr9plbJXrjDA/jVX49+JdA1n4PfC/S9L1e0vL3TtNWO8gikDPA3kQrhh2OVI/A14fRW8MthCamm9JOXzkF2fR3j74j6Dptr8EtW0rUbbU5vD1mP7RtoJAzxDyrZWQjs2FcDPcV29te/BtvjVafF1fiRaCa+QrHp7jb5UvkGIu5+9GuwHhgPmPXkCvjqiuaWSU+XljNrRp7apu9h8zPp74d/Fjwzofxa+ImnahrRs9J8RX0j2WsWw3rBJllV+hGCGBDEEAqM8EkUvjb4jtbH4eXmkp8cbzxdqV9IoW0tbeE27wZ+ZZGTO09DndnjG3kkfN1FWsnpKqqie1ui1tt0087C5nY99/aP8VeHNc0j4YxaRrVlfPp1mVvFhkDGA7bfhvT7rfka7vxV8Y/COhftLWHiK31ODUtCufDq6beXVofN8hjPJIGwvXGFyBzhjgE4FfI9FH9jUXCMG20lJf8AgWv4D5mfQniHwp8A/DGia5rFz4tHi27vlZ9IsbSYrJbsckBzG3qRkuF4B4Jrp/hT8StH8Q/CLSfB8nxEbwF4g0j90LuWJDFcQrkKMvhT8pUY3BsrnkV8q0lFTKVVhy1KjbvdN20+VrC5j1j9pDxFaavrWm6dp3j7UPGNvYwt5s9xCiRxznAfy2VQGVgoPcDsx7bX7IfjTQ/DfiHXtE8U31lZ6Jq9iPMe6OEaRGwq56AFZJPyFeG0V0Sy+nLC/Vm9O+ne/oK7vc+zvh/8Y/Bup+P/ABzB4i1jT7fSo9UhvNImuZcLIY4xEWQnj/lkjjH98mvNv2e/iFoz/tC+KPGXiXVIdLtdUs7kxPeTABd08TJHuPcIuPotfPVFcsckoQjOMW/eSXpb/MrmZ9A/s2+MPB+m3Pj/AMO+JtbTS4fEaeVb3bj93jEyt83RTiUEZ4ODzT/hrf8Ag/wX4Y+MnhuPxdYXsd3pgt9LuCwT7c3kXA+QZOfmcDgnrXz3RWtXKoTlN8ztK11p0tb8hKR7X4T8R6Db/sieLvDM+rWkWs3WsRzQWTSASyIHtDuC9xhG/wC+TXimKKK7MPh40HNp/E7ieoYoxRRXTcVgxRRRRcLGjag+QtSc0y2/1CfSpa5XufdYX+DD0X5DeaOadRSNxvNHNOooAbzRzTqKAG80c06igDo/CHgPxf4ujkl8OaBeahFE215Y1AjDYzjcxC5xjjPes3xJ4f1rw3qbabrumXOn3ajd5U6FSV7Eeo4PI44r3rwU2oeHf2fNO1jxH491zRtBurpksbTRLSMXCnzJD803DfMVc4JAxgZ5xS/tgYm8J/Du8Y3kk0lnNulvYwly2UgP71RwH5yR2JNeNTzKpLFKlZcrbWl+h58cXJ1lDo219x4p4c8DeLvEWlS6poegXuoWkU3kPJAm7Eny/Ljrn5l7d6Txf4I8V+EfIPiTQ7vTluM+U8gBRj3G5SRn2zmvcvglqV9pH7KfjbUdNupLW7ivpvKmjOGQmGAZB7HBPPapdf1CfxB+yBpGpeJbye/mXVF8y5mYvLtFy6Z3HknYSM1LzGtGs1Zcqly9b7CeKqKo1ZWvbzPF9E+F/wAQNa0VdZ0vwpqNzYsu9JQgHmL6qCQWHuAazLLwd4nvdE1DWrXRbqSw012jvJtoHkMoBYMDyMAjtX2J8TtW0/QPHfhqSTWvGNlHHGgtNO0e082zu8McowAO5iuBt7DBGDzXJeCte0PxF8b/AB94VtrW5tbTxLpeyeG7iMTrcxoY3Gw9Mq7MT/s5rCnnFecHPkVrX67Xs/wMo4+rKLly6b/ifMk3hXxDD4Vg8UyaTcLos8hjivCB5bMCwx+asPwpuveF9f0Gw06+1jS57K31KPzbN5cDzkwpyBnPRl/MV9i3/hnTta8Af8KUMkVrqVjodjctLHgqJPMO9sf70eT6iSvDP2wNdTUPidFodsy/ZdDs47dVXoJGG9v0KD/gNb4LNJ4msqfL3fy0s/ma4fGyrVOW3f7uh5l4Q8IeJvF11LbeG9GutRkhAMpiX5Ywem5jgDODjJ5wa9T8Y/DTTfDv7OFhr+qeH5rDxWdQMFy80kgYL5sgA2FtvKqvIHI5B5zXTfDK51TTv2RNfvfCLXCauL9zNJbA+bGN0QcqRyCIsHI6DJ7VY+JV5r9/+yFoV14ma6fUnvIt73KkSugkkEbNnkkoFOTyepznNY18bWnXjFO0VO3W7/4BnVxE5VElolK3meY/HjR9Pj8YaRp/hvwJqfhx7izjUWcwDSXEhYqCqqzZ6bc5ySOnrlv8HfickscZ8GanmRC64VSMDHU5wDz0ODX054kjsn/au8JG7I8xfD8zWwPeTMv/ALJv/Ksz4Man8Rbn47eMbXxI2q/2MgmMaXCN9njImUQ+UTwAYy33fvDk5xmsYZpWp0FyJaRvq3rrbQzjjZxprltor6+p4Ba6ZpH/AAoDX7m68D6hPq0OpJGmtqw8m2w0Q2N82QfmI2hSDvByMcbPi/4AappPwh0nxJY6frM3iF2Z9VsnaPy7aILISwAAPG1f4j1rftHLfsgeP29PEuB/3/ta0fiXrfiyb9k3wbqlnqutSXc9wV1C5iuJC8kRWcESsDkrwAd3HSt1isRzpU3a9S2t+35Hi4qr7arKR4T4S+GnjzxZp51Hw/4Yvr6zBKidQERiOoUsQGx7ZrqfgL4Ct9U+Ntt4P8daFcKghma4srgyQOCIyynKlW9CMHBHtXqe/UvCPwm8FL4v+I3iiyF/HG+lad4bsIkZF2KVR5AAZDh1yGPJPRsZr0HxSir+134OkCje3h+4BOOSAZcfzNFfN60lOCtZqVmr9PP/ACOflR8eePtDjtPinrvhzQ7RhFFrM9nZW6sWOBMyIgLHJPQZJr0b4qfAnUfC/gLw/r+k6fq9zcyWD3WvpM0ZSxZY42IAABAyZO7fdrhPi5NNbfGbxZcW0skM8Wv3bxyRsVZGE7EEEdCD3r2n9onVvFjfA/4a3lpqWsm3vdHI1eWKaTbOXggIE5Bw2f3n3uvze9dtevXjLDKEtJb366f18ybLUyvib8Fxc+CPAN18PPCdzcalqOm/aNUkimdwx8qFgzGRtqZLNgDGfwrwzVPDuu6X4gPh+/0i9t9WEixizeI+azNjaAvU5yMY654r6Y+PPi7xL4V+Fnwnbw7rN3phmsIpJTbybfMMcEG0N/eX5jlTkHPIr0LXbfST+1z4dnvlRbr/AIRiVrQ9C0wkcfj+7MtcOGzSvQpJ1FzJqbW9/dfXyG4o+RPEnwt+IPhzRTrOteFdQtLBQC8xUMIweAXCklOcfexUWhfDXx5rukWeraP4Yv72xvJDHbzRKCrsCwPfgAq2ScAYNfVdn4u0HRvEXjSz1nUviFr8DxyjU9PvNNMttZx5ILJgYSPaSOPlK4POMjlNJ8Va34N/Yq0bV/Dd59kvjdywrP5auVVrubOAwIzgY/GtoZvipQSUFzOSS3tqn+Vg5UfP2j/DXx1q+uX+i6b4Zvrm+0+TyrtEUbYH/us5O0Hg96peIPBXivw/rdtoutaDe2N9dMFt4pUx5xJCjYejckDg1738MrnxMvwU17xz4o+IGraRod9qDzyppFlF9smnaRVaTzcBlJfC4BAwOoBxXX/FVrW/+FPwr1RJtSvmPiXTxBearGBePGwkOXI/vbUPvhSc1cs3rQr8jSavbS+9u/6fiHKj5zX4M/FFjcKvgrVCbcAyDYvcZwvPzHHYZNYWm+CvFeo6NqWsWOh3k1jpZdb6UKB9nKDLbweRgcnivrf4nax8QLX9p/wbpujzamuhTQxGWGEMbeVDI4naQfdJVcdenykYJqro+oaT/wANM/ED4fSMsen+J9NQSRxDg3ItwXxjoSjyMT3I55rKGc4jk5nGL93m0vtezv8AmHIj5NTwj4kfwk/i1dJuP7Djk8tr04Ee7cFwMnJ5IHAqt4b0HWfEmrR6ToOm3Go3sgJWGBNzYHUn0A9TxXuf7SDN4L+E3gX4VB4ftUMJ1HUUXkrIS2OehBd5v++BVr9i/wC1R6V8RLrSIY5ddi0yL+zlYAkvtnIH0LrHn8K7XmdRYOWJ5Vvp6XsmxcutjyfVPhH8SNLtb67v/COowW1jCZ7mZgpRIwCxbcDggAE8ZqDwr8MPH/ijS/7U0Lwtf3lkc7ZwoRHwcHaWI3c+ma+i/hPfeOL79nH4kHxrJq8rx2V8ttJqYfzSPszbwC/zFQ34A5FQXLap4P8ABXgK08Y/EbxTBdXiRf2Zpvh2yijVVCxgROygebgMgOTySeD1rkeb4hOULR5k7aXd9Lj5EfNem+CfFmoeJ5vDFroN8+tQhmksmj2SoAASSGxjgg/QitTUfhT8RdO0WXWb3whqkVjET5knlZKgHBYqDu2/7WMY5zivrrVo0X9sHRnVVDP4TkLEDknzpBzXOfBDxh4m1D4h/Fi11DWLu8t9Pnnksop5C6W5SWUAID91cADA44FS86xEoe0hFWSTd79XbQOVHy/4n+HHjnwxo0esa94Z1CwsJCAJpUGFJ6BsHKk/7WKd4S+GnjvxZpral4f8M319ZqSPPUBEYjqFLEbse2a9y8D+INb8T/skeP7jxFql3qs0N06pLdymRwu2BgMnsGJIHbNd74uu9G0T4Y/D2eLxB4t0HT0s4Wgbw9BvSZzHGVE2AQc5JAPDEtnNVUzjEQ/duK5uZrrba/qHKj4s1TT77S9Qn0/UrSazvLdyk0EyFHRh2IPSq2K9m/a417R/EXxFtb3TdN1HTrxLFI76K+s2t5S2SUYq3J+Rhz6ADtXjVe5hK8q9GNSSs2tiWhMUYpaK6LhYTFGKWii4WExRiloouFhMUYpaKLhYTFFLRRcLGjbf6hfpUlMtf9QtSVzPc+6wy/cw9F+QlFLRSNrCUUtFAWEopaKAsJRS0UBY7/wR8YPHPg/w/wD2Do+oQGwUs0MdxbrJ5JY5JUnpyScHIzWV48+IXinxxaaZbeJL5LsaarLA/lKrHcFDFiOpOwVytFc6wtFT9ooLm72Mlh6alzqKudNo3jzxFpPgfUfBtlcQppGoyGW5jaEFmYhQcN1HCLSy+PPEUnw+j8CNcQ/2HHL5qxeSN4beX+91+8TXMUVXsKV78q3v8+/qV7GF7263+Z6V4X+OfxG8O6DFotlq0MttCgjgNzbrI8KgYAVj1A7ZziuWsPG3iaz8cr41XUnl1xZDIbmUBtxKlOR0xtOMdAOBXPUVMcJQi21Ba76bkrD01e0Vqdxa/FfxrbePbrxvDqEQ1i7gFvM/kLsaMBQF29P4FP1Fcnr2q3uua1e6xqMglvL2Zp5mAwCzHJwOw9qp0VcKFODvGKTtb5FRpQi7xR1vw6+I/izwDLO3h3UBFFcYM1vNGJInI6Ng9D7jFXfGfxa8b+L9AOh69qUNzZm4FxgW6K24EkDIHQZwB6YrhaKh4Wi5+0cFzd7EuhTcuZxVzrPFnxG8W+JvElh4i1DUvL1TT41jtp7ZBE0YDFhjb7sa+nIPiNovgnT59a8TfGG28ZSi1KWmnWEEC5c4PzCInLcAAsVABb1r42Y4FUbl9z4HQVz4jKqWJUY7RXZL+keLmzhBKEeh0kfj/wASR+BtT8Fx3EI0fU7v7ZcxeSu4y7kbIbqBmNePatPw58XfHGg+CLjwbZalE2jTwyw+RLArmNJAd4VsZGdxPfBPFcHRXovC0JKzgrXvt17+p4Gp6X4c+OnxH0HwrF4dsdYi+y28flW0ktskksCAYAViOw6ZzjoOAKgvPjR48u/G9h4xnvrVtWsLZrWCT7KgURtuyCuMH7x5rzuio+o4a7fs1d36d9x6l3XtUu9b1y+1nUHV7u+uJLmdlUKC7sWYgDpyTXXwfFzxxH8P5PAr6nFPorwG3WOWBS6R5+6HxnA984HFcHRWs6FKaSlFO23kLU6nxh4+8SeLNG0PSNauYZbTRIfJsljhVCq7UXBI+9wi9aseLviZ4x8UeJ9O8Tajqfl6tp0ax2txbRiIxgMWH3fdj/KuOopLDUVa0Fpfp33+8NT1XXf2gvihrGgyaRPrkMMcqGOaa3tUjmkUjBG4D5c/7ODXKXHxA8S3Hw5tvAElzAdCtpfOjiEC7w29n5br1Y1ytFTDB4eCtGCWt9uvcep3vw6+LvjjwHpc+laFqEBsJXMn2e6gWVFc9SueRnHTOPatV/jB4v8AFeqeG9N8W6vBNptlrdvfNI0CRlWWQ5YsoHAV246Y+leW1q+HvDuta88v9l2TSxQDdcXDsI4YF/vSSMQqD6kVnVwuFV6kopPuLU+hfjj8fvEOj+Orq08A+JNPvNHltIisqRJOIpcHdsY9+nByPbrXFfs+2+jX3jKX4ieL/iLb6HdaVfLdPHPIvn35bcXwS24g8qwCsSGI4rkU8D6VbbRqvi21WRhnZY2rz8ezyGONh7q5HvSyeEvCzfLD4svInPQ3OmJt/HyZ5G/JTXmxpYSnQdKk2rqzkovVetrGTxNJOzmvvE+OfjNfHnxM1TX4Gc2LMIbIOMEQoNqnHbPLY/2qr/B3VdT0v4g6YdM8UjwwbiUQTai20xxRt1Lq5CsvAOG44HpUWp+Atct7Sa+03yNcsoADPNp25zACCQZY2USRggHBZQDg46V1XgXxBu03wjbX02mmP/hIWhulmt4c/ZkW2KByVztzv5PXmuyUqSw3s6OsbW/D+tzVO+qPZvij8T9H8PfCzX9Bk+Ilv488Ra1C9rG9rFGkEEUi7GOIsouFLH7xYsR26eJ6L8ePiVpHheDw/aazD9nt4xDbzSWyPNCgGAFcjsOASCR61R8Xal4cvvAT/wBi2dvbStq0dxKuwCRXkikLovJYxIdij6Z6mvP6xwOW4eNJqcbu99Uvy6DbZ6NP8avH0/jm38ZyX9odXt7I2McgtU2iIsWI24wTljzWX4a+Jnizw7q2vappd3BHda9v+3s1urB97MxwCOOWPSuNor0FhMOlyqCt6dhanUaH498SaL4I1TwbYXMKaRqkhkuo2hUszYUcMeRwi1u+APjV8QfBOjDRtG1WKTT0yYYLqBZREScnYTyBkk4zjPbk151RRPCUKialBO+u3UNTZ8Z+Kde8Y65JrXiPUZL69dQm9gFCKOiqowFUZPAHcnqaxqKK3hGMIqMVZIAoooqrhYKKKKLhYKKKKLhYKKKKLhYKKKKLhY0Lb/UL9KkplsP3C/SpMVzPc+6w38GHovyEopcUYpG4lFLijFACUUuKMUAJRS4oxQAlFLijFACUUuKMUAJRS4oxRcRJbQTXVxHbW0LzTSsEjjRSWZj0AA6muwk8ASWJ8nW/EGm6deDcHtVinunhI6rI0KMkbDPKs24dxUvwulGj2mteJFby7q3gWzsZR96KabOZF/2kjWVgfUCu6+DvhWx8c6ne2P8AaBtFs7Zt7om7lgQAM9MZ/SvGzHMfq3NJu0Y7vrftrpoj5rN84q4eusPh0r2u2zzZ/CukIu5vGNgFzjP2C7xn0/1VM/4RvRME/wDCa6bx/wBOF5/Lycn8K9V8U/s531wz/ZfHMkK5yP8ARyf61478SvBWr/DXXdI0+68QR61b6kWABh2OhHGfX+leJguLMFjK6oUqzcn5I8GpxHj4PlvG/azE1HwnrC6jY2Wmomq/2ipNlNZ5ZJQv3vvAFCv8QcKV7gVIfBen2+I9Q8Y6VBNjJWG0u7lMe0sULRv9VZh71s6T4g/s34Z6hpati5u9QaZyyHItvKQMobGMO6qWA6iIg8Hmt8LfhX4s+KOk3PiVfEA0XTfOaK3zGXeYjqf/AK9ejmWfRy2i6uKnyRTte2/nrsjmq5pUxMlJJXtd+r6aGb/wieg/9D1Y/wDgp1D/AOMU6PwVY3DH7J4z0aREBaTzLa8hfaOuxHhDSn/ZjDEDkgDmu5n/AGbNei6/EKTj/p1P/wAVXj2srrmg+Lr3wRFdrqOofaUtoJwmA249x7VwYDi7C45tUa17eSOVZhNycY2bWr3Wnc6ZvCehgD/iuLDJGR/xKdR5/wDJenv4KsLcgXvjPSYi/KeTZ3s4I9ykBCt6ocMO4Fa178F9et9Nlu5vG7meGIuUEHyZAzjOen4VU+D/AMK/GXxP0KTWpfESaPp0UphhYR7mmZfvMAOg6UVuLsLRoyrVK1orraP+Zhgs5hjk/q8oytv8X+WpSPhLQ84/4Tixz3/4lOo//I9Z2u+GJtP05dUstQtdV04yCJ57dZEMUhBKrJHKqum4KxUlcNg4Jwa9N1T9mrxPa2Us1n8QDczJGzpE9sQGYDpknvXmvgLxRquhz3krSRW91b7rW+jlhWRCQcq21+AysoZXwdpHQgkHfKOKKGaSf1SrztbrRfidn16UH76VvK9y5D4Hkgtopde1qz0WSVA6W8ttcTzKpG5S6wxv5eVIYBypIIIGCDUth4K0u9vUtYvHGlKXOFeTTtQVR/vE2+FHuTgU3wb4b8XfFfVri4sLx9N0iORjNqMwLNK5OW255YkkknOSTknmuq1D4M6j4a0251n/AITae5W1QylHth8wHYZaqr8R06dT2bqa+SVvx1/zOOrndOlVVKckpPpr+LSsVNV+EI08Anx34bvV2by9gtzdIBx1eKJlB+YcE5wQcYrEn8D6fACZPGOnr/3Db/8A+MV9B/BPwrpfi7wjeajPqF1HG8Qt0PkhfmBDE5yc8gfnWH4r+Bs91LILbxlNApzgfZ84/wDHq5pcU06U+SpV19EjsxGMlQjzTaS+b/I8b0zwv4Yt7hZ9S8TJqMaAsbK0s7mF5sdF82aJUQerckAHarHCnYt5PEXjK+TRvDtpFBZ2JV1Rf3Fpp4OQHPXa5BPPzSuM5LAcczL4X1qy+LA+HceqJqM8qq0V00QXyk5Z2YZ52oGbGcnGByRX1bp3g/RdP8M6V4b0mVdOEUW4wupaS4kY8yyuP42AHX6cAAVviczlWo8+H9+drq+y+S6vubYCi8xlGdeVqL6xvrpf1t3PNvC3wZ8NSRqde8U6xeXOPnj062iihHtl97t9cqfYVs33wQ+HsuI7PX9c0+XsWuEIJ9/MRh+RH1r1bSNMtNF0h5JkBkAPWuWuGm1qKa0s7ENL5hfz842r6EngCvlcHn2Pq1eSt8Vnom/uPqo5FlzT9nG0F1dvv1PFfG3wt8YeC0TWdJvW1iwtSZkuLJWhu7fj/WBVJJwCcvExIGSQBXKTQ2fjtPkjt4PErjMEsKqkWpnGfLZVwqzH+FlwJDwQHwX+l9MtfEGkKTaXFpqUX3pLSO4DnHrjqD7jmvHPjf4csdLtI/FPhu3jh0rVLsJfRBcS2F5gkFSPuq/J4/jXPVsD6/A4urPllUXLJ9Xa6fZ23TPn8fl0cvbq4WSlDqlt93RnhrqyOVZSrA4II5GO1JXXePV/tWz0/wAWqFE9+Xg1IKAB9sjxvfA4HmKySY7F2HauSxX1NCqqtNS2/wA+pUZKSUlsJRS4oxWwxKKXFGKAEopcUYoASilxRigBKKXFGKAEopcUYoASilxRigBKKXFFAGhbf6hakplt/qFqWuVvU+5wy/cw9F+Q2inUUXN7DaKdRRcLDaKdRRcLDaKdRRcLDaKdRRcLDaKdRRcLDaKdUtnBJdXkNrEN0kzhEHqScD+dJuyEzpdbddI+H+kWrEK9z5upTc4wGYxx5+ixSH6Se9eyfsXaTdW/w3vPEd0v77Vrt3Vj18teBj8SfyrwL44X3mare6XZHKRyR6ZCo6MIgsIYf73llv8AgZr7Q+HOiw+G/h9o2hKuxrSzjjYD+9jLfqTX4z4m5o6OXwoxdnUd/lv+SR+azqfWcXVrPq39y0NG7dmznn3r5B+O16fE/wAeY9Ljlj8nSrcRbnYBVduuSenX9K+uNRZkglZVLsFJCjua+Gb7RPiE/inWtYm8Da7NNfXbybxbNgLk4HSvl/DKnR+vPE13pH+v0PHqq9Ru/TvbfT8rkXxDtW0e1vbFJYpJzKbdTFKHD5OOMfjX2r8JdBh8K/DHQtE8td8NkjS4HPmMNzZ98n9K+JY7fVpviF4XsfE2h32kxT6pEx+1IVDLv7ZHua/QIiIIwbjA4Ar0/FnN1iJUaNJ+69fu/wCHOzL6XJTf/D/1sc54lvIrDTLq+mYCOCJpGJ7ADNfF3wQhl8YfHG88RXIaRLdpbxmx0JOE/Uivrn4s6PqGv+CNV0fS7qO2vLuAxxyPnaM9c49q8o+C/wAMpvh3pV6dRuobjUb0r5nk52oi9FyevPNePwpXo4fA1JuS53ol120/M+ZzfGQwmGxEr+/Jcq9Huanxe1NdH+HuqSwtvnnh8iL1LvwAPzr1X4SeG18M/DbQtDjUbrezRpeMfvGG5v1Yj8K8L8XTw+Kviv4U8BwMJUF2LzUApyFjT5sH8q+jvEesWug6PdatfSFLe3Tc5Xr9Bn3NefxdWn9Xw+CgtZvmst+y+/UrgnBfVcA61TTm1+XT8vxHz/nXzJ4/+B1/4g+M893byNaeHL5Vur5043ODyg9z/WvpxwZBlQWGM/L6VhX2oWa62ujrMJLz7ObhkTny0yBk+mSePoa8jhzH4vATnKhG+jv5efyPWx1WVK84OxjWGmWGjaVb6XpdqltZ2yBIokGMD1PqT615j+0n4hk0f4cXEMbr5t6626qepBPOPwFevS+Xk+bnGOK+evjGF8W/Gvwd4GjZjALlJrjaMlQTkn/vkGvrsjcqtf21SV92/kfG4PDvEZlTvsnzP5anvvwZ06Tw58LNF0+RSJzZrNNnu74Y/oQPwq5rN4WVsngDmuhuJIRGISgWJV2qB2A6CvMPjJraeHvAmsapuI8uBli5wSx4H868LCYipmGM5r/HL82e5nntJJUou7enzZ5x+z1anxd8XPiD4r3RCOzENoPNI+WJpCWIPbAgH4Gvoy0LzajPbNZnm6E/2kj5TH/Dg/TAHXqa+W/2SL1NLtfE1jMxee/0dbxQOpZWkjIP/gSh/wCA16p4Z1/Usx2txcz/AGdWwELkhfoK/afbRy+EacotuWmi223P0nKMtdfBqNOSSgrL/Pz22Z6X4l1yC2kNvPZLOM4KliK5zxtqC2WmWUOnWv2WK5jE8iAk7jnABP4frXaa9/ZMOjSarPHbTCOPzI5HwQ7Y+XJ7544rz7/hJrLxEoj1Ke3tbyFybeWRMwsp/gYdh71LpylzU1U5ZS2dtV/mdeUVqdVQrRpPlpu0rt720tHXb8DR8HyL4g0a+Se3jt7mzQSQXUKCNlODjOOvSsX4g6LHr3wr8QajHNEs1zo0l5PbHAJlgBdZVH+/GD+frWpNqEkWmyWD3+gaTYycTPZS+ZNKO4VQSefeqHxUtl0vwH4l1wXUSadHojWunpu+ZxJH5aAD3eTqfWvWtUoYblnPml3/AD8tXrZdjjxNRVK1SV+WMr2W6tbVfN66bWPmmwP2r4f+IrY8i3nsr6P2JMkT/mHj/wC+a5Guu0oC28A+Jbhuk0tlYx+53SSt+QjT8xXJV9Pgb2n6/wCX63PJwS/cREopaK7jrsJRS0UBYSilooCwlFLRQFhKKWigLCUUtFAWEopaKAsJRS0UBY0Lb/ULUlR23+pWpMVzvc+5w38GHovyCijFGKRuFFGKMUAFFGKMUAFFGKMUAFFGKMUAFFGKMUAFdH8M1Q+ONNldd4t3e5Cf3jEjSAfiVFc5irGkaxNoesWmp2pU3FrKsiKehx2PselZ1YSnTlGO7RjX/hy1toZ95fQW3izQtY1YSXOn2l/HJeFBklVI5/TNfVaftFfCiSLd/bsyMR91rduK+ernw1HrErXXg64tLu0nJYabPdxw3NoT/wAs8SFRIo6KykkjGQDVI/D7X4vEkfhu78MtDq8+zy7ZljZ238qRtJHQHqa/POIuE8DntWEsTNxcVtt2v+R+WuFbC3jOL/zPomX9oL4WsDt15h7eQ1U5v2gPhssbLHrjEHsIWrxzwn4AjuviDpnhvxLpB09TdJaXASFUkGSefmGM89fSvRP2k/hT4F8HaDpV7oK2ttMy+Sbdk3tc7fvS7ugPQEYA9K+fhwFlmGrwpRqSvLbscdXCRrwlOTat6f5Hjvx6+INj448SWEmgXRhstMBkS4lGzdL1GPyFew/Cr9pvw7eaTBYeNDJp+oRKI2uVXfFLj+I45FcP+y54A0fxx4y1nVde0+O90vSUWCCBx+7aVu5x7A/pX0D4k+CXw01XS5bFvC1pZl1+Wa2BSRD6g189xNjMioVI5XiYyfJ9pdL/AD/zOzDYZUaKhTWi/wCHfqVtU+Mfwse3aZPF1goC8BMkn8MV4j8Sv2g9MKPZeEIHnmcbftU42InuB3rF8Y/ADxD4Q1J7jTraLxBopbO8RDz4h/tD/Ir0L4OfBrS49Cutb8R6HFcXF4/7hLhOI0HoPyr08BlWUYXDLGUZua+//I8fMcJhJReIrxc0um2vmjyX9nzx1oHhH4r3XiTxfqEt0Z7N1S6jUvtkYjPH0yK7/wDaR+OfhrxV4F/4R7whcXM89zKrXDtFtCxqc4/OuH/aE0XTNO+IGi6N4X0G3W9eI7oLeP8A1rMcKCK9E+HX7N1uII9W+IMzzXUgDjTrc7I4/ZiOp9h+dXmOGyn29PNcTJqS+FfitO+p6FDHU6mFjWs1Fq9tOmn3aG1Z/tF+G9L+EWn3cNwLrxELNIGsgpJEqjG5j6cZrhPgR8XNB0658Raz451GdNZ1S4QiQxFgIlB+Uegyf0r2m78O+BPCGlSXKaJpGn2kQ+Z3gUkfi2TUGpaH4f1C3Cy6Pps8EqgjNsmCD0IOK83CvLPZVI06clGo3d6d72Xl5Hy+YcQ0KUXGdNtd7rT8LGBffHb4ciJ3TV5HIBwqwtk+1eJ/DH4maNZ/H6bx14jMsdlKkyQlV3tECu1cj6VqfHT4VabpGlS+JPDURtYk/wCPu2BygQnllz0r6G8EfCX4Yt4M0ib/AIRHT7lpbGKQzSbizsyAknn1Na4mtleU4NyfM41bx032+Vj1cjjgK1N4nCtty0d91aztt6GZJ+0D8LZRk65Kv/bu2a8X+PvxO0nx7bWnhvww081p5wmu7hk2DaOgr6B1X4TfDl7SaFPCOmpuQjcEII46jmvi7SLHUrrXZ/B+iwM9/JqElvEo/wCWaBsZJ9ueavhDCZNWqutRUlyfzW6nWqVKpVdR7w1129fkdR4U8bWvgzxLYa9Y3Kf2hp827ygwKyRMCkkRBGASpbB5wdpxxX1po+qXHibw5H4p0tdC8Q6LKpcyDbHLCMZKueNjAdQeRXmKeAvAHgfwSjatpdjem0h33N1OmWkfvjPvwBXlvwX8L698S/FOt6fo9ze6H4FurlZ9St7dysUgXOxAO7HJ/r0r7itxFRfPiGlyx3fTTzHkWdwr+0jRg+WL+J9X2Vmmj1jxR8QfhhdW8qW3jCPTruHO6zl3zxMf9iRFI/Otbw14u8Aax8O5rXTZYb3VcuSyZYo/ADHOCoI6cHkV6Dpnwz+HOi2EVpY+ENJkjVcFp7dZHJ9SzAnNeHfGfSNB+GvxM8M+NLHSTbaPcSNa6nb2aBQ6sOoUkDIyCBwCVHSvnsHxnhcxxLp0Ie+1o35dNz6ilnTdWnQrt8nNfR6/f1X3naeAvB+oarqNtcTRubQzBWOeo6n9K5T9qDxza6hqQ8F6PcLNbWM4k1GSLlTMvEcC467OrY/iwOqmsrxl8bNc1azPh/wbp8mgWlwfKMiN5t9cZ42qV4jzxwu5j2YVylpaw+BVW+1ERSeJEGbKwBDjT27TTnoZR1WPnafmbnCj7DKsvnSjGMl729r317vska5rmUsxquFH4dr+RW8bKdH0nTfCZGLq1LXmpgEfLdShcxnHeONUQ/7QauUxUk0kk0ryyuzyOxZ2Y5LE9STTK+4w9JUqaj/VzKMFFKKExRilorYqwmKMUtFAWExRilooCwmKMUtFAWExRilooCwmKMUtFAWExRilooCwmKKWigLF62ZTEqhhkdqmxWaM1MlxKvU7h71i4PofW4XFJUoqS6IuYoxUKXKn7ykfrUiyRsOGFQ00d0asJbMdijFLRUliYoxS0UDExRilpCcdeKBBijFNaaNf4hUL3S/wqT9apJszlVhHdljFRySonVufQVVeaR/4sD0FR1ah3OaeL/lRLLO7cL8o/WocUuKMVolY45SlN3kzt/CV1/Y3gq51zSYFbU4b3y7y5UZmsrcqux07oC+4GRcEEIAV3c/RP7MngnTZbO28fz6yNS1GYSExKo/cO3DbyfmMmOpPr3618n+H9XvtD1JL6xdQ4BV0dQySoRhkdTwykcEHrXtXww8faH8LfiHrcF1b3K6Fe2yz2cNv8+1ZAssQG49Arlc5r5DiLC15Ql7J6y+/zXofO5lQVOvGtN3i/wAD6X8daD4ZuNMvtb1jQbXUJ7W0dtzQhpCqgkAHrXwB4s1S4FtI0t27xW2/y4SzHy+/APAyfSvftX/aS8SXVnfXVn4VhbRpd8KXElvM0accgyD5CfUV8x6sk2rXlppVupM1/dJCoHU5NeTk9KtgsPUlWe22t7Hj4xxqzjy/M+u/2Q/Dx0P4OWd5KhFxqsr3jk9SCcL+g/WvYJplKt5i5OOMVm6ZY2/hvwza2A2pb6faLHkdNqLyf0rzP4d/HLwn40vrjSjL/ZuoxysiRTONswBwCp759K/nbF0cXm2NxGMpQcoqWvp0/BF1a3sadnuejvem3l3bqXVdf862CNjCx9uABWZfNGwfe2044wa4P4i69/YPhHU9UaTZ5Ns2364wP1NfVZD7SCjTvpLofneZZnXU3Qpfa0M74L6JbeJviJ4l+I95GJzBcnTtMZuQgQDe49+QPxr2DUJWlADY4HGK8E/Yr8YWl94S1DwvdTLHqUF292iMfmlSQAkj6EfrXvF3+XFedxLUrf2rOE9Iqyj6W/zPqq9L2GH9n2VvuPiP9ofWfEC+OdS8J6t4mln0uOQTxLsztz91Tj0r0/8AZ61jxTrnhFLrWjbHTYVFvZMo/eSFOCW9gPWvVtb8DeF5Ly8v7rQbGa5vlInlkTezDHTJ6celY2laT4f8GaC1nbsLDTYWeX95JwpY5PJ7V9xTzKhisLHDwh72nTr1eh8dn+Y0Z4FYSNL31bW33teb07nO/Gm+t7D4Za1JcFcSW5iQHuzcAV3H7Met/wBu/BPQZWk8yS1jNpISeQUOBn8CtfMPxd8cf8J7rEem6cdmg2L8uePtD/4V6v8AsR6vtsPE3hZywa1uVuoV9Ebg/rtrk4myWpDInUa2kpfo/wAGfQcLZbPL8FarpOTu12T2XqfRGoW7YO35xjnFePeCPhzp/hPxBr/iW4MMuoajcyOjjpBCTnA9zyT+Veu3MjIGCnbkdq8C+O/izVNR1W3+G/gtWuNc1IhJ2iP+oQ9cntx1PYV8xw261Ryo0XZSXvPskGYUp16nsqWnNv6HEeOLjV/jP8R4/AvhV3/sezkze3YGEGDy7ew6AdzXtWo+JfCPwZtfDPgLSoEea8uI4igbDAMQGmf3Nafw/wDC/hX4JfDpm1C9ggbAfUb9xzNIew7kDoB+NZE3xS+A+oasupXuoaRNfhl2XElkWkBHQ7iueMCu3FZgszrKjRoTnhYXXur4peb7L/gnt4fBwwlCNGk7W/q783+Wh6rN788dq8v/AGl/DH/CQfCnUoYsy3FuguYgo53Jyf0zXp5eOa1huopFeGZA8bL0ZSMg/kazry3t7q3mt7r/AFckZRh6gjBr5jJ6ssLioTtZxf8Aw5yY2Tg+ZbrU+MPgrqUz6/FDbzvb3Or6dPpsc6OVeKZ1DJtPUFpI0T6OawZAwdg+dwODnrmm3tnc+FPG+r6XCxiuNMv/ADrV/wC7htyEfQgGuk+I8EC+KJdQs0CWWqxR6lbKOipOgk2/8BZmX6qa/qrJsTGp7y+0k/u0f6H0GAmpRajtuvRnN4oxS0V9AdwmKMUtFACYoxS0UAJijFLRQAmKMUtFACYoxS0UAJijFLRQAmKMUtFACYopaKAHYoxS0Yqbn0VJe5H0ExRilxRiguwDI6Ej6U4SSDo7fnTcUYpaFJtD/Olx9/8ASk82b/np+lNxRijQfPLuKXkP8Z/OmnJ6nNLijFGgm2xMUYpcUYp3FYTFGKXFGKBWExRilxRigdhMV33h5dU1XQ7O4uvCmgaktoptrO/1S58j5VOfLw0qJKFLHhg2M46YFcFiu88Qy2mna/4W0zVIb7+ybfTrYyeRmMzrIDK5jY8H5pGXPP3PavMzOcVCMWk7vqeXm1RU6O19TZguPFVjpfiTVdb1qwCJo0kFvbW+q2/lhWdFZEhjfHEZkIAHavG47rULPW7HXNNdBf2VwLiLePlZsg19IfE3w58P/D9lp2n6bp3iGXXNWsUubWI3oYRM/wBwOAMn6Cs7x/8AB/R9E+FUuqC7nufEtjcQrqY37o4vNHCe5X5QT65rwJ1adZNVFpKyslbb7z5itKdSV7bHB+J/j58UNc0i50mWDS7FLiNoZZI0O4KRg4yTivL4NLUxQRQu63MfzJMh2sG65zXrXxS8E6T4V8GeEZYfOOsaraG7vAz5VUY/uwB24zmvUPDHwd8O2vw10fXdT8Na5rF5eWzXNybS6SJYEz8uQw/u81w4LLsuy6DVCmkpPokrmXLNt2PEtC+MHxG0nT49Nb7HqixgKk04+fHYE1k+NfHvi3xtZx6Vq4tLKw3hpRADmTHavePBHws8I6p4Sm8YRaLq2uwz3UqxabZXKCW1iViFMnGWc4zgCvIbfwrD4p+Kn/CN+F7a5t4Li7MUEd2cyRL3L4HYAk/SlRyvL41XUjCzWvT/AIc4/wCzcPGoqyprm6P+tDldSgXR9bttS8L6tc2t1CiFLlF2EHAJBGTkA8V3+h/tB/ELTbYQappthrAUYEoJRz9cf4V6T4d8BfCTVPFT/D6A63c6sA8R1VWQReaiknCY+7kHk/8A16Xwb8HdBt/BEmt6xoWt69cvqEtvBHpbcGJOC/Q8bgRRmWBy7Hy5q9LX079jplh/aK01f+vI881f9ojxdfQ+XZ+F7K0fGBJJKWA/DNeeeIdd8QeLVll8Ta5OyggxWcCYiPrk5/xrsB4XsfF/xTj8NeEbC7sYZ5lhSG8k3vEQPnLEDoMMfoK7XVdK+DOkzXfhfy/EN9qcStEuowuipJOOMKh/gzxyaMNlOAwck4U9Tnp4ChTlzwgk++7/ABueGRCKKBYoY9iquMA8E5rU8E+LfEHgPxa3iTw35TvNEYbi2l+7InXB/IflXuEvgj4aeDNUtNB8ZR6rqeu3apJdR2brHHZb+QvTLMAQT2p2ufBnw94fuPH1xf3Fzc2Oh20f2FlYKxnmA8sPxzjPOMZrtxTw+KpOjVjeL8t+h1RpyWv3nG63+0d431Kye10/w9ZafM4wZ2cvt9wK8+8B+M/Fvgnxbd+JtPNpqWo30ZSeS7XJBJySK9k8HfCbR9T8H+E5roXI1fxDrDxx4b5Fs4+JGxj7wP6V0niv4U/D9/DXiq40yy1vSptCDeVdXcitDcuGKhRwPvY4+orx6OSZXh6cqEKektH+QoUFG7ilr6+u54X498f+L/iXPaWviie2tNNtm3/Z7ZTiRvU881T+IXhvw3Zolto96twz20bM4ttnluQCV684PevafAvwV0m4+HWpalrs08Wuy6XNqOm2qHG2GMcM4/2yePbmsfw14H8MaH4OtfGHj6a+mi1B2h0/TrMhHmVOGd2PRQcD1r2MBRy/BYZ4ejTsttEuvYHCpzJp2OY0b48fE7TNEtNOWy0u5itIVgSR1OSqjAzz6Cnv+0F8SZMj+y9IB+h/xr13wV4J8E+J/Edxoen+GdWtdNWyW/uI7xdt0rBTtSNv7rFlIyOfpXnPx10Xw34LEFtYeFNV0rUXUyt/aFwkyNCQVyAo4O7oT6V5MuHcmdW6pavV6IynhoTTcop/NnkOoX2pavrl9r+tSxvfXbBpNgwqgdhXZ+Lka38N+D9PnUpdwaSzyoeqLLczTRA/9s5EP/Aqt6jYeGfB2rNbXFhda7rlqqeeLx0WyiuNoLARKNzhWJGGbBxyDXM6rqF5qmoz6jfzvPdXDl5ZG6sTX1uV4P2fLKKtFLTzuevhMM6WrKuKMUtFe6domKMUtFACYoxS0UAJijFLRQAmKMUtFACYoxS0UAJijFLRQAmKMUtFACYopaKAFHSinAcUYqbn0VH+HH0Q2inYoxSuaDaKdijFFwG0U7FGKLgNop2KMUXAbRTsUYouA2inYoxRcBtFOxRii4CV2/ii11eVPCkmn6Hqmr6XbaZBte1t5JUZizvIu5AdpDOykHngHFcTipYdXu9NiIh1K4tEJyQk7ICfwNcOOoe2gveUbdzyc1p+0jGLPXZviD4mn+IV34yk+G+uPdLbCLS4Hspmjs3ChQ/+r+bGCQOOTUp+KnxE1PwzrGieJPBOuakmoBNki6XJEYWVt275Yvmzx1rx2DxbfzOVj8QXxP8A18Sf41OniPVncImvXpYnAH2t/wDGvC+rUH/y+jp/Xc8T6qv5j2Lx741h8W2we7+DfiCO+jtlt7afF0RCqjC4QRgHFWPFfxC/4SHS0guvg/4jE8NmtpA6tdBY1VcKdojAOOuO9eNzazr0TASavqC56f6S/P60z+3dc/6DGo/+BL/410Usr9ok6dRO3a/+Y/qi7nr3hbx3ceGrG2uNF+EGuwa1BCIxcCO7Mcj7cb2i2ck9cZxXI+Gk+JHhjxtF4/Xw7Pc3ouHmmt1xJcDfncZIEJkRWDMMkD8OM8cdc1ogg6xqBB6j7S/+NVYbq5hn+0Q3E0c3/PRHIb8xW6yeevvrXy/4I/qa7ns+r/ES/tTe33g/4T6pomragrLPfG1uJnQN94RgoAmfWsLxB4t+IviDSvD3hrw/4Z8Q6Olhb/Zy2yaNJZGbLyu5VVRc88nAGea4H+3tcz/yGtR/8CX/AMaZPrOrzxNFPqt9LGwwUe4Yg/UE1Kyaa+0vuf8AmL6ou51vgOx8ZeCPFdt4u0VdM1+4sZCZoNNuxdSbWBViY1+YqQSMgHGfxre8aeJP7Tjln0H4N6ppWo3EqzSXjWlzM6MGyRGCgC5/GvKYJpoJVlgleKRejIxUj8RV3+3db/6DGof+BL/41csonzc0Z/h/kxvBx6M9p1X4m319fQeJJvg3qM/imONP9Oks7nyvMVQA/lbMEjAxz2FZXg74heKoNP17TvF/w88Qa9a6zcLczk2lxC/mKcg5CdOnHHSvK/7d1v8A6DGof+BL/wCNH9u63/0GNQ/8CX/xrP8AsSdrcy+5/wCYfVF3PWrX4neMLbxlZ61H8N9ZSy0uyktdKsIrGdY7XcpG/JQ7jyc9M8elLc/EvxfrOh6TpvivwD4k1f8As6+Ny0n2e4j+0x4/1bjyznnHPpx715J/but/9BjUP/Al/wDGj+3dc/6DGof+BL/40f2LL+Zfc/8AMPqi7ns2l/Gr4or4hmu9U8E6ve6ZIskZsF0mSMeWwICBxGWwMj64qnpHjvUJvCVl4f8AFfwm1rWk0x3axk+y3MLIGOSrbUO4Z/lXkv8Abut/9BjUP/Al/wDGj+3db/6DGof+BL/40f2JL+Zfc/8AMPqnme0aP8U/ES6v4kv9Z+F+u3f9trDEyQW1xAIoo1wEUiMnkYzyOlcXq9nL4q+IekXsfgfWPD+iW00cupG+Wdovs8b75WMkqgDKAqF7nAHJri/7d1z/AKDGo/8AgS/+NRXOqaldRmK51G7mQ9VkmZgfwJpxyWafxr7n/mH1RXV2Jrl9LqmtXupTHMt1cPMx92Yn+tU6WiveSSVkdVhKKWimOwlFLRQFhKKWigLCUUtFAWEopaKAsJRS0UBYSilooCwlFLRQFhKKWigLD16UuKVRxS4qLn0dFfu4+iG4oxTsUYouaWG4oxTsUYouFhuKMU7FGKLhYbijFOxRii4WG4oxTsUYouFhuKMU7FGKLhYbinRxvI4RFLMTgAUYrc0Gy2L9ofG8j5B/dFedmWYwwVLnereyMq1VUo3Oe19v7Mt1UsDcMOn93/PrXGTtcXc26Rs5PfrXpHiTRFuYpJLfDTHJLMa4aHT2e9MZKlQ3G1u1fn+Ix9bEycqsv8jw8Q51ZXZYvrRLCzgjj5lkQSOcdAfSpNK0/wA9RLDcR7gfmVz15/WtrxDpfnXsMq/LFDEiYBzgYqGHRzbypcWMgmU/fgbjPrj0P14NcUZXQnTs9jTWBfsw+0qV7EHoPes27RrOZQW3wP0bP3T71rKw8vazEowyueo9jWJeby7RcEY79xXVhMZVwlRVKbKlFPYsUlNtUYW67snHGT3FSYr9LwWLji6Masev5mbVhtFOxRiusQ2inYoxQA2inYoxQA2inYoxQA2inYoxQA2inYoxQA2inYoxQA2inYoxQA2inYoxQA2irNhZ3V/ew2VlbyXFzO4jiijXczsTgACvU9I03Q/B9s2mXmm6fr1/cDZqjyfNHEneCBx0YcEyjncAF4GW5cTi40Er6vsdeCwFfG1PZ0Y3Z5HRXWeO/Ca6G8WpaXPJe6BeMfslyyjfG2MmGUDhZF/Jh8w44HK4relVjVipRehz1KcqcnGSs0Nop2KMVZA2inYoxQA2inYoxQA2inYoxQA2inYooAlXpRilX7ooqD6Siv3cfRCYrW8NeHNa8R3M1vo1i91JDH5kmCAFXpyTxXSeG/hze638PtQ8Ww30Si1ZwlsFJZ9ihmye3B49a0v2cdS+yfED+z3LbNStZIAAcDePnX/0Ej8a8zFY9RoVZ0NZQ3RrZHm88MtvPJBMhjljYo6t1UjqDWhF4f1mXQZNej0+ZtNjfY9xj5Qc4+vUgZrqPjloLaH4/u8Q+XDegXMYznk8N/48Cfxrv/DNq0/7Nc3ykjyrrvxkOzf0Fc2IzbkwtLEQV+dxXpfcaUbngmKMU6ivbFYbijFOooCw3FGKdRQFhuKMU6igLCICZFUdSa1JdQ8oJaw5LsPxrJ3EXCqucgDn0JPFdD8JrOPWfF7SyL5kcT/Km0HcBkc596/N+Ica6mJl2joePWbq1+X5HSeBvhzrviG3+16letZW74AhjHzsPdq9J034R+G7GxZFs1kcj70nzH8TXoPhfTY1VVEaDtx0rcvbNYlOPSvk5VZz1uehChTho0fPnjb4bRtpQTT8GaHON3Vh6D8K8L1Bb3RrqWN/Nj2uUZXH3TX2rqFmrnpXlnxG8D2OpRXDhdkkg+8Ox96qhiXTdpbEYnCRmrx3PnVdXn87y58YfowqycSSJIVyjDaTiq+s6Lc6Xq39l3/yqx/cSr0qfSVfy5YZQN8Rw3rx/gMn8a9NyTV0eTFNOzL9ltdGtjnLAsvruHX8wQaiqG+ufIkhmywZGVsf7px+u79KtXIXz32D5Scr9K+v4UxDvOi/X9H+gqliOiiivs7mVgoooouFgoooouFgpVVmYKoJYnAA7mkq3oriPWLKRui3EbH8GFTKVotgkWPEGgax4fuI4NYsJbOSVdyB8cj8KzFUsQFGSTgV7n+1PbYm02fYcLJImfYgEfyrz34MeHz4k+I+lWLputoZPtNznoI4/mOfYnC/8CrysDmnt8B9aqK1r3+RvXoqFXkiQeN/AeseEbKzutUktj9pA+SNyWQkZwcj+VcrXq37SWstqHiqKy42wqXIBz1OAPyH61xXgbwjqXi68ubeweKJbWEzSyy52qM4A4B5P9DRl2PlPArFYppXu+2l9B1qS9ryU0c9RUt5byWt3NbSY3xOUbacjIOKir1lJNXRztWCivX9Y03wVplzDar4Ntp1NnbTea1/chn8yBJCTh8fxdhVBrbwNJ97wfNH/wBcdVkH/oStXmrNaf8AK/w/zPap8PY+pCNSELpq61R5fUlpb3F3dRWtrDJPcTOI4oo1LM7E4CgDkkntXoz6T4AkPOh+IYv+uesxY/JrY/zq9pNxoHhtZ7jwtY6hBqc8ZhF5e3KSvbxkEN5WyNNrMDgv1AyBjJonmkOV8sXcunw3mEpqMoWXe6/zE02wt/A9jJZwOk/iWdDHe3SHctihGDBERxvPR3H+6vG4tl0dqK8ecpTk5Sd2z9Cy7LqWAoqnT+b7s0dH1JbNZ7O8tVvtLvFCXlm5wsq9iD/C69VYdD6jIPIeOfCraBNDe2M7XuiXhJs7sjByOscg/hkXIyO/BGQa3q0NJ1CK3insNQtvt2lXYC3Vozbd2Puup/hkXJ2t7kHIJB2w+IlQldbdV/XU8rPcjjjY+1pK1Rfj/XQ8sor0g6J8P1ORpvieX66tAn/tsamSx8Bx/d8L6nL/ANdtYz/6DEteo80pdn/XzPj1w5mL/wCXf4r/ADPMaK9S2eClGF8DwN7yalcE/owrB+K2m6PYT6DNo+mJp0d9pQuZoUmkkXf58yZBdifuovero5hCrNQUXr6f5nNjcpxWCgp1o2Tdt0cXRRRXdc86wUUUUXCwUUUUXCxMg+UUuKEHyivRfgz4F0rxz/bNldX09vqMFuJLRUxtxyC7eoB28cda48TiIYam6lTZH0tKypRb7I7H9ljVIbqHW/CV03EyC7hBGQRjZIPyKfka87uLK5+H/wAV4I5wwGnahHKjYxvi3Ag/iv8AWq/hi+1D4f8AxFtrm7haKfTrkx3MR/iQ/K498qTj8DXun7Sngy317wva+MNDjM9zbRqzmIbjNbtyCAOuMg/Qmvna844XMOZ/w6yt8/6/MJS5Z2ezM/8Aaq8Pt/wj2n6xtBa3m8tm77HHP6hfzqz4IsJIf2ZRLKAFkt7qXDcfLvf+grs/Heg6r48+EVrZwxJFqd1ZwTMk+U2SYViD3Bzmqfi7S5PDvwO/sB5I3nstHeOUoflLCM5I/HNfORxK+pQwreqqfh/w5jGpzKK6nyDijFLijFfph2WExRilxRigLCYoxS4oxQFhMUYpcUu2plLlTbE1bUzgzNczsOi5P4gf/qr1j9lrT4ntL3UJFy7z+WCewA7fnXk1uf8AR7qToWjP59K95/Zkihg8BS3czBF+3zDcfY4xX5DmNRz5pd2eJhta3N6nuGkt5TD+lXNSudy+1c0viHTIWG2V/wDvjipxrFteACFw2a8qEWlY9OU03cZd3GD1rkvEl4GRuR3rU1e7Eav2ri9X1C1w4luFQe5qvZ3M5VrHlnxNt1u4XfaAyNuQ+4ri/NWPWFLYxPGjH8cqf1xXdeNLuweGRfPBwOmK8yu5/wDSoWXPEJX8Adwruw6drHmVpa3LeoE+Q+csw3HPrx/jitGJt8KN/sj9KzLuQMQy/wB8A5785q3pTb7MbuodgfzNfScOVOTGpd01+pjIs0UuKMV+iEWEopcUYoCwlFLitTRvDut6zFLNpel3d5HF99ooyQD6Z9faonUjBc0nZDUW3ZGVTom8uVH/ALrA0+4glt5mhnieKRDhkcEEH3FR4p6SQrNH0b+0tatqHhC21SMAxoYpuOeGGP8A2YVnfsy6YbXwh4m8SLEDM5SzhfHKgDc+PzX8q6+80m58U/APSYoYw1xNpUSgscbnVQB+oqr8OrS48M/BGWwu4TDfm4mmliOCR6foBX5tLF+yy2thL+9z2t5f0j0uTmqRmeA+PpJtU8faikCPNI1yYI0QZZivygAe5Feuy2KfCn4Uy211sGtaiN9xtIJVyMLH77RnPvmq3wA8MqEv/iNqsYknWV106N8Y80/ek/DOB+J9K8++L/imTxJ4ldEmMtraExo2eJG/if8AE9Pavcm3jqsMup/w6aXO/ToYxbp3qvd7HFOzO7OxyzHJPvTadijFfXJWOM9X8UD99pTf3tD0w/8AklCP6VkVs+KOY9Db10Kw/S3Qf0rGr5VH65lLvgaP+FfkFFFFM9AKKKKACiiigAooooAKr/GBgLvw5B3h0KEH/gUssn/s9WKofF9s+K7aH/njpGnLj/etInP6vXXgFfEL0Z8jxe/3FNef6HGUUuKMV758DYSilxRigLCUUuKKAsTIPlFbfgnxHqPhPxLaa5prATW7/Mh+7Ih+8h9iPy61jJ9wUuKwqQjUi4yV0z6elG9KKfZH1H4g8OeE/jZ4TXxDociWWtRLsJPDI3Xy5R3Hofyz0ru/hXo2reGvAthomtXkV3dWwK7o8lVTJ2rk9cA4+gr5U+D3jC48GeMra+MjiwnPk3sYPBjP8WPVTg/gR3r7Jt7lJoo7iNlkVxkYPBH9a/Pc7o1sGlh73p7x8vK5x1qcoe70LTGRVB3YHQe9c1450a51bRrux37UuIXiOFycFSP611MLCRSf4qjvsKpJ644NfPK6akjlhJqVj4G13Sb7RdWn0zUIXiuIXKEMCM+hHqDXq/wx+EIm0r/hJfGUckFjt8yCzJKvKP7zdwPQcE9fr7pqSaWmpLfX1lDK8fAeRAxXntXi3x5+JEl9EdA0uZ1RuZ3Bx8vZa+ujneLzFRw1CPLJ7v8AXyPTVRykoo4z4o654ZvH/srw/oFjbLA//H1EgVjj+Hj7w+tcFiloxX12Dwyw1JU02/NnRYTFGKXFGK6QsJio7lvLt3kOcBT0qXFUNckEdmoY4DuFrgzOr7LCVJeX56GGKlyUpMgbdHpx28ls4/76NfRv7P1jbw/CG0urqEyxm4nkChdxY+YR079K+cbwiPSI26MRgH8P/r19afsuSwzfCLSI2wf9cD9fNevyvFfD8zx8LbmOL8f/ABG1nSbfdH4HK2fzBGmUrISAMfKoyoPQE4qb4aeIrzxCsV0mk3NmSNzRychRnGc+nFe2694dubyErFqLwQ46bA2PzrJ0rw1baUxZrqa4kbjMj4H4KOK5ak0o2tqddOk5SvzaHBfE2WbStPa4fgFeD615V/a1ra2kl9fafcXrxoksqg7ViRzhSx68+wr3L4wWUN5o8cVwQkajLE8VznhOHz9OW0t5kDoNpJUMrjtxRCol8QquHk3ozwbWvGeia/pjonh9rBsEKzc846ZxXAsxe4X/AGXZfwwAK+oPGvgtp7KRZ/saRHkiOILmvmzWLRbTV72FPuxTDH513UZxbfKedWpTjbmYwuGhY5zwpP14rS0NswzL6SE1knoydtv9f/rVo+Hn3NMPXB/SvSy2p7LF05ea/wAjJbmrRS4oxX6iVYSilxRigLCV6B8J/iNc+EZf7Ou41n0eaXdKu3542OAWU9+g4rgMUYrnxWGpYqk6VRXTLpzlTlzR3PoL4o+HtL8VaRHqVh5TXTQ+ZaXKf8tBjOxj3B7Z6H8a8L0vR9S1LW4tGtLSR76WTy1iIwQ3fPoB1Jr1T4C63BdWlz4Z1CbDR/vrTceCv8S/ngj6mvWdOurPSbJ2itYGujnExQbwp7Z618RHNMRks54WS5kvhb/rY65QjiPe2ZdhuB4Z8LaP4aMqSyWlmkTSJ91iqgEj8axPtfmWlxG/Jd9wz6d6zZ72a+ucyMBz2rS0q0hmlZXZii4zzXydW9STnLdkqpJPlWxga7Fe3XgnVLPQ1uIbmONmht4z8r8/Nt9G27jj1rxrw18PfF3iCT/QtHnjizhp7keTGPXluv4ZNfRXii7sNM0h12iI7fXB+teReJPjDrL2KaXpJSNYhs+0nksAeMD6d6+m4fxWMjGdLDU029XJ9PUKyg2nJlm58I+Gfh5ozX3iC4t9W1xuIbYcwp7hT94+5GB6V5ppmm6h4m8QGz0ixD3FxIzrFHhUjXqSScBVA5JJAA5q5o+ma7421x83DSuq+ZdXly5EVtHnl3b+Eew5J4AJIFdrNcabo+mSaD4Z8z7HJgXl7Iu2a/Yeo/giB+7GPqcnp9PT58JzSqz56svuXy/ps6sBl9XMZqnTVord9v8AN+Qvih7VX07T7W7S8/s7T4bOS4jBEcroDkpnkrzgEgZxnArIoorkP0zDYeOHoxpR2SsFel+HvB/hG8+FV741vJNd36fOtvcQRSxAO5MYyuVOB+8HX0NeaV7X8PJ2sv2cPEtydMg1ADVUIt7mNmjkGbcZIUgnHXg9RXPiJOMVbujzc7rVKVGEqbablFaO103scJqvh7RtStNHbwONV1G9u/P+1WMu2SaDYVCnCKMAgk56cfWsa/8ADPiCwsJb+90i7t7WKc27yyRlV80EgqCeuCpHHpXc+G9fh1/41eGr7T7N7BFFtbvAg2qhRNrKvJ+T0zzjrXSeJdev3/aEg0PVL6X+w49TgeO2fAiD7FKnH++2c+5qPazi7eVzkWPxWHmqVr+65vmeu+2mj8jyq98F+LLLS21O78P6jBaKNzu8BGwerDqo9yAKi0Pwn4k1y1a70nRb27t1JHmRxHaSOoB7n2HNey+NNZvfDHj3xXJF4N1jUzqloY5rlrotbtD5f3woh4CjIOWOMHmn+JTDZ+Bvhzrml6DqWrW+nRJKosboRrHOBGf3iiNy2WVwSMY+YZ5qfrM7LTc51nuJcIPkXvbPp8N+/fTdenQ8BuYZra4kt7iKSKaJykkbqVZWHBBB6Go66P4marca3431HVbvSZNJnuDGz2khJaMiNRzkA84z0HWucrri24ps+nw85VKUZyVm0m0FHxR0mfUiPGGmn7Vp32a0tbsKP3lnJHAkQEg/usUyr9DnHBGKKuaPqd3pV59ptHXJUxyRuoeOVDwyOp4ZSOCDW1GrKjNTieZnOVf2jRUYu0lt2+Z5nRXeeLPCdne2M/iDwpCywQgvfaZuLSWg7yR55eH3+8nRsj5jwmK9+hXhWjzRPzOvh6lCbp1FZoSilxRitjKwlFLiigLE8Y+QU7FEf3BTsViz6igv3cfRDcV9Mfs5+NBq3h5fD95L/p2nrtQseZIf4SPp0/L1r5pxXTfCvVLjR/H+j3dvklrhYWUfxK52kfrn8BXlZzgo4vCyXVar5Dqw5on2jBIYnO5sL2qpruuWtvbsrMofHeqEs1zLA0s8iwoOQoO5z/QVwvi94WtnZjIzuOM9q/LlPlPHmlLVbnH/ABd8dm2Q2tlNumfIGDwPevDZpJJpWllcu7nLMTyTWp4tdn1+6BYkI2wZPQD/AOvmsrFfpmR4CGFw0Z/akk2/0PUw9Lkj5jcUYp2KMV7R0WG4oxTsUYoCw3Fc94tmxJBCh+YAt+PaujxXJ6gRdeIGJ+4jBRn2/wD1V4PENTlwyj3Z5may5aKXdlrWCY9OtYsc7gD+Wf8ACvoj9knXk/4Qt7F2G60vZExns2HH6sa+ctbbcYVB4wXrrP2ffEf9i+NrrS5pCsOoKAhJ6SJ0/ME/kK+ArQ5qb8tTyaE+Wqr9dD7S17xFbWOmPcSSjCqScnpXPaXNqUemt4lvrO4unmIENtFjMUZ6ZBI69/wrz74h39wlnasS0tsZUMir/EueldF4f+MHhK+tDbWt7uljG14ihV1wOQQeex/KuNU+Y9CNSzMX4zeLIbqD7CIZFMi7GCKSVOfSuf8AhNqSW91PayFvJMh8lmrd8Za5oF5BgwTSzlic/Zzx7dK8t1zxNZ219FBaXCwTNhkB4PscVrGleOxhUqyjO7Z63491iOOykVnGNpr5Y1aT7TqmpSDnLZH55r1bx9qk82lxyuxBkiViPQkV4/8AMLl2OcMM/UkGtaMVEwrVHMhkPz/WrXh19t3IvYEcfiBVK5+SUemR+tS6Q2L6cL2Un8OtdKdtUcyfvHUlSCRSYpxcSBZFP3lDH64pK/VqFT2lKM+6TNEJijFLRWo7CYoxS0UBYtaNqFzpWqW+o2jbZoHDLnofUH2I4r6PGqQat4ftdVtyix3UQbAPQ9x+ByK+Zq9X+EWnz6l4Uu1iuJA0N2QqbuACoPA+ua+V4qw0JYdYh7xdvky4uavynUJM4nSOJsszV2mlfZ7PT3uLiX5xyQa4xNNuNPbzpmyVBYZ4rnPF3iO+bTL77PIwKxAtjtzjP618JSpOvUjTh1dh06nJrPcx/i54wbVbxtPtZMxrw7D+Vcd4R0iPXfEljpE2o22nR3MoQ3NwcIn/ANc9BkgEkZIHIzGZmYsxJYnJJ7mkr9WwOAhgsOqNPfv59zOTcnc9W12YadE3hnTrGfStOtJPnt5f9dNKODJOf4n9B91RwB1Jxqk8MeKrPWLO30DxVOIZIlEdhrDAloQOFinxy8Xo3LJ7rwJtV0+70u9ezvYvLlUA9QVZSMhlI4ZSOQRwQc15NSnOlLlnv+Z+k5DjsNWoKlSXK1uv18yrToo5JpFjiRpJGIVVUZLE9gKbW/4BeKPxGJJWt0UWtyA08qooJgcLySOSxA/Gs5OyuezXqOnTlNK9kYUsckMrwzRvHIjFXR1wVI6gjsa29M8VeLbeGDT9O8QaxFEuI4beC6kAHoFUGtQWehLp6Oq6eyta27wsbkCVroyqJUdd3CBfNGSAMKhzlsmXT20y3+I9/Fbx6bBYwwX0VsftAMTjyZREd7MQWYle/ftisnNNO6OCpiqdWElKnflTetuhzcWra5pus3F6moahaamXdZ5hKyTbifmDHrnPXNN1nXNZ1lom1fVr6/MOfLNzO0hTOM4yeM4H5V12i6T4f+xaXJfTaTK8t5ZvN/pKpthZmEytmTPA254GO3GSYEtNCm0tN9vpUMzafdsxS7+YTRyHyuC55IwAP4h69aXtI32IWMo89/Z6rS9l+HWxlXniPxpeaStjd6xrc1iWEOx5ZCjEjIQ+vHY9qq6N4p8SaNaPaaVrmoWUD5zHDOyrk9wAeD7iu4tmsW1S28y+svL/ALY0yWYnUV+VFt8SsG35AUnqDweB0rJisfDUdnp2YLa881YzOTqEcTrKJD5inL5wVGBwB90565SnHblMoYmjZwlRVtHsv1OKlkuLy5eaWSW4nkJZ3YlmY9SSep4qKuttLfTYPGjxW95bG1ewkZZBMIAjPbNhSQ5AbcQCAxGSR04D9ZtdD/se7NvHp6SxabYzRNHcZdpmCiUY3HJ5bIxxgHjvftEmtDs+vRjKMVF2aX46HH0UUVqegWNOvbvTr6K+sbiS3uYW3RyIeQf89uh71H8RND0ybw9B4wtYYtHubq48mTTwNsdy2CWmtx1VQcBlxtBYbTztGlLFpvh3TIdY8SRtLJcR+Zp+lqxV7kdpJCOUhz36v0XjLDz7xJrmpeINTbUNTmEkpUIiqoWOKMfdjRRwqDsBXbgaVSU+eLsvz8j4TibG4atJUqavJfa7eXn+hmYoxS0V7Z8nYTFFLRQFixH9wU6iIfuxTtv0rBvU+qoL91H0Q2uu+DVkb/4naFCF3BbkTH6IC/8ASuT2/SvXP2W9L+0+ObvUWA2WVoQD6O5AH6Bq8/Na3ssHUl5P8dB1XywbPf8AxC5jtiqfID6DFeZeKpGEDZbt3r0bxZLtjKD09a8q8Vz/ACkdMCvyOUuh48YanhWtv5msXj+s7/zNU6lnYyTvIerMW/M0zb9K/Z6EeSlGPZI9tRshtFO2/Sjb9K1uOw2inbfpRt+lFxWG9iewGa460Bl1OWTkhCzE+/8AnNdjfJ5WmyTvwCCF98df8K5/Sbcxadc3LfKzAkH1GMf1P5V8VxBi41K6pp/D+Z87m9Xmmox6FG/cGZPTaBWaskttrXnQOY5Y5d8bDqGByDViRvnj3f3h/Orc2j3dxdvNDHuUAuuO4GMj9a+f54xWp5zTex9D+DNaj8YeGbZjtEyMvmp/dYEZpPHfwz02bWo/EllamR8YvbWPhpk/vpx98d/UV5D8OvEM/hfX0k5e2cjzkHdfUe4/+tX01JKNU0WG9sZBLFKgdGU+36Vw3dOemx69CUJK81c8R8YaHe3SPFY3ur3ELt8sczONuAMZycVyXhzw1b2uomSdxNMDtLA/KnPQev1r2PWbTUrlJIFkuSG+9yP54rgPEtr/AGBZrvISWQ7uv3VFaqo7E4qVCX8OOpmfErVkeU28TDy4lA49q4idl8tW7bQ2Pop/xqPVbyS/umxuKA5PqTnrTLxgpReyxY5/KtYRstTzZPV2GX/Yr3AIPrio9HkxfMfUbT/KkuWzEF9MH9eai0o/6TKefv8AFbL4TJv3jsLPcIjG33lP6VPinzQ7WgnUfLLDgn3X/wCsT+VNr9DySv7XBw7rQ1pSU43ExRilor1jQTFGKWigLCYr1b9nq823eq2Dch0SVR9Mg/zFeVV2/wAE7k2/jiNAcCaB0Pv0P9K8bP6ftMuqrsr/AHamtH40e36nHuikGGwVIridX0lZi9q3/LzDJFjryVOP1xXosiCROe9cj4qbyZ4ZFxlXBzX5Xh6rjKMl0Na1NJ3PnhkZXKsMMpwR6GkxW345s/sPizUIVACNKZUx/df5h/OsWv2ijVVWnGa6pM5rCYrtPB/iy2Wyi8O+J/Nm0lc/ZbpBum09ic5T+9GTy0f4rg5zxlFFajGrHlki6VWdGanTdmup6RrGmzaZdLDJLDPHJGs0E8Lbo5o25V1PoffBHQgEEV1ep+DrTStRu9MmTU726sba3uLqW3QeSrSbGKHglVCsf3hPUY21geJvltfD8Y6Jodn/AOPRh/8A2arMnjLWpYmWVreSWS3jtpp3iBkmhRlZUY9wCq88MccmvmJqT+Fn6RTni8Vh6VWDWq16dv0ubmtfDq7fxJqVjo8sIhivZ7WxiuJD5ty0SeY6qQu3IUjlioJIFUIvh7rU8BktbiyuGK2bLHG77mF0f3RG5QOvXOMYqOT4geImu7i7E1ulxNPJcLIsIzDLJGI5HT0LKAD19Rg0y28eeIbeyjtYJreMxx2qLKsC+Z/ozboST3K9PcdahKtboTGGaRiknHp/W3b8S1pvw71XU52i07UdMu0BRPNiaQp5rlwIz8mVb923LAKAQc8jM+k/DbUbrUNFt73UbO0GqgPH8sjEIUZ8ghdjHCnIDHBIBxmsc+LtQIv4/semfZ75lkmt/simMSKWKyKOzDc3tg4xjAqfTvHniDT4LGGykt4Y7OZZkQQjazqhjBK9Pukg7QM5JOTzTardypwzNp8sl/S9O/kTQ+ANWm0hNVju7L7JK6+XIRKA8ZmEIk5TpuPQ/NjnbT7j4e6rAdTB1DTHGmEJdtE8kgjc7/lO1Dt/1ZyWwBlRnPAy28U6i9pZ20kNjIljL5lqzW43RAv5hjBHOzdzjryRnBxVmDxvrVvqt/qlutpDeXztJLKkXIZlIYjnock7Tlc4OMgYP3o3DMtfeX9Nfpfpubus+ArdLqxu9PuYxYNDp73ME07CWP7SBg7hGRtLZGeSOuPWhqPgDUftEzWk1gqtq0mm29s1yzSmZZVQICUUNw4bdwMAk4PFVG8ea0yGNorFlMVrEQYTytucxd+361Hd+NtbuWjk/wBFhmi1JtTjljiwy3DEEtySOcDgjHFJKsupnTo5lG3vL+v+D87FPxV4dvvDl1BBevFILiLzYnj3gFdxU5DqrA5U9R6HvTL6507wdaQ3eoxQahrc8Sy2unN80durDKS3HqSCCsXcYLYBAarrOoyapfPeS21rbu/JS2iEaZJJJwPcn/8AVWN8Xcnxp5nZ9L01h/4BQZ/Wu3CUva1FGZw59i8VhsJCHN70rptfoc1q2oX2r6jPqOpXUt1dztullkOWY/56DsOKq4paK+hSSVkfCWExRilophYTFFLRQFizF/qxTqIh+7FOxXO9z6ugv3UfRDa+if2VbFYfDeqakVIee6EWfVUUEfq5r54xX1Z8A7dbb4Yab8oBk8yRvcl2/pivnOKKvJguXu1/mZYx2p2NfxjNgPz2ryTxbN/otw2fuxsc/ga9R8ZN+7avJ/FA32F4P+mL/wDoJr84hrVjfujhgtUeOGinYoxX7SexYbRT1VmYKoJY9AB1r1P4efBfxDrnlalrkL6TpIw7eYP38i+ip1GfU49QDXFjsxw2ApOriJqK/rZGdSpCmryZk/C74Wa144VrxZk07S0babqVSS57hF/ix+Ar0vW/hd4B8E6Q11qn2zU7gL8nmPt8xzwFCr0/XgGvb9KtLTRvD1ta2cEVnawRBVRRwij6+1fOXxr8TtrOuXU0UpFpABBbhs85+8/6fl9a/JMfxRjszr8lObhDstHbzZ48sVUqyevuni/jaeO8vhY2car5j4CqMBVz0/Om6tpkFt4ZnaFy2MAnHB/z1pugWL6vrckiscbtqtn7qjqf5Cuz+JenzaX4OhWa1FvE6lkXHLELjJ/P/wDV0rOtiLVYU76nFy8ycjxB1DFfTNeieGl22jIyKdjeYvXPzDB/UH9K4drfYkbNwTEHA+p/wrqdGjvPsp8tt2Fwobj8M+hrtxVpxtc56OjIrzR2k1GyltSQ1xI42noMc/yr0/wZqWveGrZrGe1le0PO0jKqfUEcVzvg22uZNTt9SvYVSOAN5cQJbkjBJOK9v8FwwXKlpo2VWOMFSQPxFeHjcxnh7K17HbQirs4S+8b2tqksrNIePljEff8AGvFPH/iG61zUmmuMqgPyqTk/jX2J4g8MaFqEL5hsZDjnIXOfxrzLxH4H0u1z9mtbND/ewoqMLnlOUvei7jr0pNaHznpGmXNxIMQsi93YYH/66qasqrdSLGCVUBcmvXvEenJp9pLJnLKhPA4H+f615HqEbee4bqSc/wBa9/C4j275uhw1KfIkUbrsvsKTRWH20hsYbOf8/hS3igS7R2qPT/8Aj6546/rXf9hnM/iR6h5Nu2lQz24DyQkMi9cnjI/EZFdBB4bt9c0xRpKL9sZBJEGOwSDPKk9AcEfl715xpeoXVo4Vg/l9QRkjp6V6R8PfEWk2ur2pkvIVtp2OAXAMTkcg+x6/nXmxxeKwNRVaMndO/k/JnVT5Xsc3rGg6xpB/4mWm3NsucB2jO0/RuhrNr6UtvE3hyO7e3mvYJ0YFXRf3v5quSR74rnPEPw70PxM7yeHbeTTLr7wMgCxSj/dHT9PpX1eW8dUqjUMZDk81t/n+Zpys8OorV8Q+HtY0C9e11SylhdTw2Mqw9QelZeK+6o16daCnTkmn1QrCV03wvYp4507b3Zh/46a5rFdJ8MkLeNtPI/hZj/46a5c1a+pVr/yv8i6S99H0lEf3P4VxfjTlGx2rr4n/AHAHfFcl4sXMb9q/G6LOvEo8q+KEatfafeqB++tQrH1ZSR/LFcf+Fd18QY9+gabN3SaRCfqAR/I1w2K/W8hq+0wFO/TT7jhYlFLijFexcVj1LxUfn0hf7uh6d+trEf61jVteMkMWq20B6w6Xp8R+q2cKn9RWLXzC2P1TK7RwVJf3V+QUVIsEzfchkb6KaJYJ4VDTQyRhvullIzRdHbzK9rkdFFFMoKKKAGYgKCSTgAd6ACipmtLtfv2sy/WM1Eysv3lI+opXJUovqJUPxcT/AIm+j3H/AD20W0P/AHypj/8AZKmFN+LA3R+FH9dDAz9Lq5H9K6sE7V18z5fiqzoU35/ocPRS4oxXu3PhrCUUuKMUXHYSilxRRcLFqH/Vin4psP8Aq1p9cz3Pq6C/dR9ENxX118MYvs/w/wBFjH/PlEx+pUE/zr5Hr6/8G/uvCWmR/wB20iX8kFfI8Wy/c04+bObHfDEzvF7fumrzPWVMsFxGByyMB+Vel+KeYWJrzLWJCjttyT9K/PKtR02pdjlpI8hggmnuEt4InlmkYIiIpLMx6ADua7jTfhD8Qr6DzovD8kf+xNNHG/8A3yxBH417t8DfhXZ6BpyeINcsUfWbh/OhWQZNouflA9H7k9R09a9YhCJPIq43Md3vX1eZ8cShUVPCRTXd/oTiM0s2qavY83+Enwz0nwfo9jJqenWdzrsmXkuSocxtydqE9MDAyOvNei3iiSFkb061Subn/ipUiYfJFaNJ+JYD+h/Oqmu63bWKPNNIFijBLn+lfnOOx9XF1Z1Ksrts8xudWalLc574pa8YfDsemwMBcXZ8vaDjge+DjP0r5h+Id1HeatLZ6fJmKJNgcHAJxgn/ANCrqfiN40kuNTubjd++uMpbqOscZ43D/aI4HsSfSuU0rR5xeo10uPPALIOir2U/p+ddWEh7Fe0lvY2doR5UdD8H/CateQM0fDkSNn07D+v41b/aquY47OPT7cDKqsI9Mnk/nvX8q9F+HVpHDKuBhyg5Hb2/SvGPj3dtqfjO2hQ7188sAB125bGPoUFZ4WpKvjOZ9Bf8uzyzWYVbVJIoRlYIkjyO+AB/SvUvBegxzWpjMRkdo1OcdMrXE2GmxkSb97zz3IXGOMAgfz3V7z8OtM3B28v5eAv0Fd2ZYlxppIinT1bMzRfDtzCvnW3lk4w8Tj5WI9D2OR/9aun8Pam1jqEMNxYywK/BP3lBHfI7fhW09uIXkt4o/NfcSFXnAwBz+IP61ZsNLnUmRlMbHvgZ+g9K+fnVc3eR02sdTbtZz2IuXeKZCMjkMOK5jX4oPs8l6YVLKcrGEzk9uO5qzFHI0ix8om/Gf7x75qxJFDc3kaSEGCFWmkB6MF5A/PB/Cs42TFueF/EyzaOxSGXAluHDSc5PJ4H0xuP1FeF61bMl3FI3Bm/efmxNe/8AxKk+23l3qO1THmQJgcEhdgI/Fia8Y8TIH8TQWr5UIgH0+UH+ea+oyqq7HNiFc46/RRIzd84xVO1bbeA9s1Y1V/3rKP72T+dVEOLgN719JBe6edJ+8ekeFIYbvbG+DkYrth4VtZoIwtrEzb+V29eDXHeBLdJShwM4BwR7167p8KLbxOodXVlwNxwQeP618zjqsqc/dZ00jL0NV0u8UtHLc2gIBwuZIPZ1H3sf3hz7d69Y8PXdlqGLixuYpUCDDo3f0zXG2unxz3QlJZJQMK45/A+tPuvD06X3n2sgt7hzlprWRonbH97H3vxNePVqRm9XZm8XZHp93ZaXqiLb3Ucc4b5XSRcgj3zXlXxA+E+h3cU154YmNnOj4aFzmFj6A9V/UVpxWPi6z095m1lSrn5RcRqSfoRtP86dp82twWn2OPULOSSdvmbyixz36nFduX5ti8vnz4epby6P1QPlvdnheteFvEGjrv1DTJo48keYo3Lke4rY+EUBk8V+bjiKFj+JIH+Ne32nhue+0y3utUv7ycC7bBLbFZcDqBgEdeOazfE+j6R4ZuLLULOxjhE8pgkKrghduQT9CP1r66fHTxuFnhalP3pK11t9zOihT99M2opP3Xzelc14mbMT1s+evljBGCK5vxBMDE2D6141A2xWxwvjAeZ4O3d47xf1DCuBr0DXx5ng++HXbMjf+PY/rXn+K/UuGJXwVuzZ50dUFFGKMV9EOx1EfxC8cRxRxR+KdURI0CIFnIwAMAZHPSmt8QvHpP8AyOniFfZdRlX+TVzOKMVj7Cl/KvuCx0T+PPHD/e8ZeIiPfU5j/wCzVp+G/H2oLcSWXi271DXNHuQFmSe4aSaBh0mhZidrrnp0YZU9QRxWKMUp4elJNOKKg3TkpR0aPSNb0ttNkhkiuEvLC6TzbO8jHyXEecZHoQeGU8qeDWfVHwR4nj02OTRdZSS50K6ffIigGS2kxgTRZ6MBwV6OBg8hSN3WtLk02eMCaO6tZ0820u4cmO4j/vKfzBB5BBB5Brxa1GVGXLL5M/QsmziOMj7OppNfj5r9SgOTx1rV1nUU8DQeXEyv4plTIHBGmKe5/wCm5HT+4OfvEbZNWvl8CW6llR/FUyB4YmGRpqkZEjj/AJ7EHKqfucMecCvMZpJJpXmmkaSR2LO7EksTySSeprowuF9r78vh/P8A4B42eZ37W+HoP3er7+S8vzN1PHHjRfu+L/EA+mpTD/2apV+IHjxenjXxIOen9qTf/FVzWKMV6nsaX8q+4+T5UdR/wsTx3/0N2tN/v3bt/M1ka/rur6/dR3WtahPfTxxiJHmbJVAScD8ST+NZ2KMU40qcXeMUn6DsFFGKMVoFgooxRigLBRRiigLFyH/Vin4psP8Aqlp9crep9dQX7qPohMV9deH22aDZr6QJ/wCgivkavrXTiY9NgXPSNR+lfHcW/DS+f6HHmH2TL8SSqY23HiuD0Fbu88ULrSwmTS9HnjlnTbnziGBKD3C5P12jvXaa3byXZ8tWKhuCe9X7K3tdL0dLG2RUjCnPuTyT+dfBVI82hxxs1qehaV4s0K+txJbanbTRnhXVxx7MOqn2NOub1JI5LuK6ijaJsK24EEHsfxrx260PRdUVgsYjvYuVaMlSyfUc5H8selc9qfghw+6XUtTVAQWEcx4Geoz3r56tTUZ8k5Wt5HnShCDPVvFXizT9Lv11DUNQhtGSMowLDLc8YHf1rw7xx8QNS8VXx0zQ4ZZLbdnJGA59T7fX/wCtV298C6SrF5Jrq6YnCl5c7vr3rrvDngrW7aw87SfD83kyrlX8vG4evqRW9ClBNumnOXoS60VpscBp/g640+1TVtXdpLqfLDJ+6O+P05/AY610epacv2DTp4o9uQcnHPXj8hgV0934S8W3pCXGg32wcglM/hV+bwt4gk0mGJ9Hvg0RICiBs9R/9elUp4qT5nB/czKVaL6lnw0i2emG6XaNsBY/QAk188eI2F140u79lO2yhdlDHqxJCH8lX8xX0ddaPrVv4Ouo4tJv2umgKJGtuxbJGOmK8Ot/Afi9obgXPhfW1F1dojk2bkiIBAT06DDV0YDD1YuUnF/caQqRslc57wxp5n1q0tTktDgsOnzYxz+LV9IeF9GGn6PHM4y5GEUjqT3xXmfwk8E63/wkkl9rmj39kjMXPn27J+HI/wA5r3R1Zp0TaPKXPbAzgAflWGYxqupy8r08jphKNtx1hp0FjpyqsfmSyfNI5HLMakmtguFxg9woq7JPGoGCD3A9KqPMudu7k8E4615zpTXRk81+pWls1MYVfXKnFcp4omewgMiZImRopB/czj/4n9a7VbiMpuON5B/KsHXbaC5SRzg5HI7EUKEr7DTPDfiM/wBmtGXJVY1JGe+X3H9a8d8aP5Otwz4IJZx/46AK9k+L6i306WPyjJsSXBAyeMEfpXhvipZ5LqGR0Yje5zg/3uK+myqDaTZz4iWhx2oEtOc/WkKneG9cVZ1SFg8D7DgxqOntTfLby0bjmvpk/dR51tT0P4fysDErZ+VflI9M5r2vQ3SWCI8NtdPy3CvFvBUe2KNhjchI+o/ya9X0aYpbb15+U18pmavJtG8XY7e1tfmMsagAyD8K2bGNZJHuJlGxc8noar6Pi5twkfIILFs9KtrGouWjb5YUHAB6mvnm2bLYqTW1zrF0ksx2RMSsUYPAUd63dG0W0iiyEjXYfmIHJx70yzVpIFjhURkfxHqBWnujtbdbOM/v5ePXAPVj71LkVFK9yK8njKWSyRhV3vIFHoOFrzjxvqQvvErae2CtpCXYHs0hH/sqj867TUJk3XF5IRHbwqVUk9FXqf8APpXhFtrT3viXUdRmYj7XKWGT0Xoo/AYr0cow/tKrm+hp7fkkjr9Omkit2hzuVOFz1C+n4Vn6zJmMk0kd5GuNsmCao6zdKYzivpadNplV66lEyrrEvhXV4+4QN+TA159XZalfLb6Hex5+acBFH4gn9BXG1+k8MxccLK/f/I5qL5o3Ciiivo7mtgoooouFgoooouFgrpvCfjbV/DtjLZW0Vpcxb/OtftMXmfY58Y86PsGx2OQSFJBwK5mioqQjUXLJXQ1o7okuZ5rq5lubmaSaeVy8kkjFmdicliTyST3qOiirFYKKKKLhYKKKKLhYKKKKLhYKKKKLhYKKKKLhYuQD90tPx9KbB/qlp+K5nufX4dfuo+iEx9K+l/CWv22p+GLG6SRGYwqsi55DgYYfmK+acVasb++sWLWd1NAT12NjNeRm+WfX6aSdmjHGYV14rleqPoq+1SGFyxZfzrndX8ToMqjflXkM2v6xMP3t9I31AqlNd3U3+suJG+rV85DhWtf3po83+zcRLRySPQLvxU1rcrOlwI5UYMpzk5HtXsvhnVtN8WeFIdS05AZXcR3IPWCQYyPp3HsRXypXY/CfxbL4W8Rr5shGnXZEd0vZf7r/AFU/pmuXO+DY1MHKdFt1I6rzXVf5DqZS4U3JSvI9j1u08mYbYw6M5UbeNr+mfSvom2RY4I0QYVVAAHbivBtRaLygpffEdrOwPGWYbcevXNe9qcRj6V8twtdxqXXb9T5bFpJoxtR8W+F9Nv3sL/xDpVpdx43wTXcaOuRkZUnIyCDTE8YeF5BmPxDpTjuReRn+tfG37TDMfjZ4glA6eR+IEEdefWF0YbpFkH7qX5WYHoK+hninFtWOZQuj9Dl8S6A/3NY09vpcof61MmsaW/3b62b6Sg/1r86LiKS3uXVVyUbKnOCR2NdT4R8H6742v4h4dtfMuFGbiQybEjHZmP4dBk+3FRLHKOrWgKlc+8RqFiT8txD/AN9Ck+2WuT++j6+or4R8f+G9T8LazHBqcKxynlCj7kbHXB//AFVyHj9Y10eCa2nlJScFsHHDA+/tSp49TcbLcr2LTsz9HftVqefNjP8AwKgXFuTw6fmK+MPCeleG7zwRJfJZS7Xs43eRHLlWWJd5jwwyc54ODu3DnFea6PcRz+ONZk067uINMjLrCFmLBQXGMcjsDWrxcOVtJ6GcFzNrsfoz5sB7pTd1ue0f5CvhbSl1y6u5bfTZ9RvLhyEhiikZmYgen1zVnWLHxx4VuGfxA+s6c5jLR77k4k/3SGI/wzWP9oQ2sWqb3Pt4rbH+CP8AIVE9rYv963gb6oK+CLfxf4qup9sOv6wu48AXcgA/8eq5q3jLxVA6WsXibWgyDLOt9Jyf++q0WLje3KHKz7mfR9IkXD6bZuD/AHoVP9K+Lv2x/DGjaF8Q4G0exgsku7RJ5ooUCJv3MpYAcDOB+NfXfwyuLi4+H3h+e5mkmnk023aSSRizOxjGSSepr5b/AG2S0vxHghXkroyN+Urn+la17cl0Om7SPNfAjBlVcDBH9AP8K9H0wmNgR0YfMK8r+GrtIIyOdrc/T/OK9PW4htYTNO4SNBkse3+c181jKblV5Yq7ZtObvodla6u1toqLAxE8oC7geRXSW0Nx9lg27mKplmJ7mvBpvGd3DqvnWscMtvEf3ayKeffg12/h/wCKUeoRrZ6pHBZt/f52N+Pb8aMbwjmdCiqyp3W7tq18t9DqUJpczPTl1TyB5ELGSUjk/wCegrUsVdd8jvuuJ1AGM/KD/nP5VzegahDcBVtjbgMdzyqVPy+tbz3ttZ2t3r2pTiO0ghdwM/wAe/c9B+FfKTpTc1TS1fTzNKbvqeb/AB48TNpWmx6DYSeXNdDMhGMiIcc/7x/ka8Ti1C6jOQyn6rVrxXrVx4g1+61W5PzTPlVz9xR91R9BWXX73kXDuHwOBhRqwTlu3bq/8jR0090aqa/fLgfIfzpZvEF7ImNsY9+tZNFemsnwKd/ZoXso9iS4uJ7hg00hYjp6CocU6u4+EHgnTPG+q39pqXiCLR0srcXTNIow8SuBL8xOFIUk9D+VdspU8PTvayXYbtBeRyraLqqaEuuvYzJprz+Qlyy4R5ME7Vz97ABzjOO9UMV1/wAU/FkfifXI4dNhNpoGmJ9l0m0HAjhH8RH998bmPXoMnFcjTpSnKKc1ZjjdrUu6Nousa1O8Oj6VfajLGu90tbd5WVc4yQoOBVa8tLqyupbS8t5ra4hYpLFKhR0YdiDyDXqHwB1Cx0yw8a3eo3GoQW6aOpZ9PnEVx/rk/wBWx4BrsfA+ieEtd0mx1P8Asy21PSb261FvEOpavcBr6wjUf6Md+4YYjBJAOTXJVxrpTlzR0X+VzKVXlbuj55xWrc+GfElrpX9rXPh/VYNO2K4u5LORYdrY2tvIxg5GDnnIrrPiR/ZNj4M8H2On6NpsU95pcV7dXyKftDyB5U2k5wB0J4ySBzwBWrqWoTaB8G9J0HVNUvXn8Tzx3V0u7zjaadE2IlRCwALNlwMjIUA4rR4mTjFxW7t93UrnbSaR5pbaVqdzYT6hb6fdzWlv/rp0hZo4+g+ZgMDqOvrUj6HrUejprL6Rfrpjnat41u4hY5xgPjaeQR1r174daLrGpeA/Gen+HbrU9Q0G5sli06O7eODfc+bE0mIvMZVbAPOeQPwqW30XxX4b+BGoXNw1xqcms2yxi3a8V4NMsUbfvKlv9YxPCqDtGTwcispY73uVW3S+/wDIn2utvM8NxRivXvhXZ+FLv4e3+vavp2myXXhaWaadJ0OL2OaFlgRgPvEThQPQEV03inwv4NHw50/+ydFtpFuYNPNpq+2NEWd5FEvnSedvYHcQUEY2Y9shzzCMJ8ji97A6qTtY+e8UYr6ev/BfhWLxb4Tt9Q0bRw/9r3dndrDbJbxTxLblkYxrNIcZGVLEMQRkdM+SfDX+yPE/xNkm1DRdIiD2k0ljpa5itJblIf3UZ3NnDMATluT9aKePjUg5KLslcFVTTdjhrHTb6+huprO1lnjs4fPuGRciKPIG4+gyQPxot9NvrjTbvUoLWWSzs2jW5mVfliLkhMntnafyr3y50O0jm13S9P06x07Xb/wUsmo6bZuojjuBcIWCjcQp2AErn+dbGuaPpOnaJrGl2Xh3S5PDk1/on9n/AGS4RZ9Vh3/vC7F+TksAx29TzxkYvM9dI9v0v/wCfb+R8w4oxXo/7Qmj2Oj+N4Y9Pg0+zguLJJ1s7aAQvbBmYiOZQzDzAMAkHBABx6+c16NGqqtNTXU3g+ZJiYoxS0VqVYTFFLRQFi7AP3K0/FNg/wBStPrle59hh1+6j6ITFGKWika2ExRilooCwmKMUtFFwsdDaeMNfh0mDSYbvbHG4Mcm3MgA6Lk9hX3tCW+ypuOW2DJ/CvzvsF331umM7pVH61+hynEC/wC7Xy+aYWjh2vZQUeZtu3VnyHEdKEHDlVr3/Q+J/jpcRaj8YPEdkzr5vnqqevyxJkfpXm15btasYZlXaw4BPIrd+N2uRxfGHxRgkmHUXUkPhgenFcvD4ltryDN8TFMo2rKASCfRv8a+UmnzPTQ8JUZJcxp2zfarUYKeZCQuSw5BruPhj4o8QeE7iS30+/sYhdskaCR9wTc2Oo6csTyeOeOTXn2jyNeWgnVRyCeOBgda9J+GPgptcS6uriXaLaZUe3xzJwGK7s/LkEc89c152MnTp026r0Jw0q08R7OkrnK+Kta1fxNrS3+uXMPnRIPLs2ZlLK4LbtowQMLnJIzxise6s/7c0M2sO2MiQYOeOOff1xXXePPCdr4c1+7v7fw3Jpkd7b4hia4WQIwA3MCrHqfyB6VleB7G4nsStr9qEse6RliyxCjGSMEfoK2oTpumqkXovuNMS5xbXVfec5a+FNShtzDFqlxEnOEjnYAZ68Y9zVnQdEk0GG6eZ1cSbThTngZ9veu5sbOG6lMZv2R8ElpW2DjnqWpdS8NTm3ne4NylstoZt8MRmBJBEa/KeC77V56ZzXdUc6lNtxXL3R51HETlVVO+r6FHwT4kvdF1OLWLJ44pAixovBLs27Py9WXCAHHIzn3rpPi18Rte8SWcGk32lQRtEscnyNvAZ4wwIHfG4Y7Z65rz5/Dcz2dj9stdStWspdxljjOU+bIG4Hg9OQeMVnXMkLeMLiPULmZIJDH+8cEkjA5OeTj+lebDDU5z9onc9WVeSXsrWa/zL0KLpOmmQqxmlAz/ALI6qv8AU/h6U/TdNlQDUrwZDjdFG4G1v9o/7P8AM/jVUx2zShLu5VrWNiPOD4UgdME9M/1qz/wkWnL5sazwGCMBVByd2fT1HbvVST1SMac3O7S20PuL4dH/AIofQ+c50+Dn1/divk39r2RpPjfcQljtGgIQO2QXP9a+svAzA+ENIK8D7FD/AOgCvkb9sQOvxfa6jx/x4eQ30MRavZr/AMOxlHc4n4N2vmWF5cSZ2jCDj2Fdr4gtZZvCkzR/whXf3wQD/jWT8KbF4fBUJ24a7nZl45x0/oK6XxRcpZ6FfxRgNmMxD05IBP1NePhqj/tOm478y/Mund1F6nmGKMUtFftB7ljS0HXNU0ScyafdNGrH54zyj+xFbnjPx1qPiPT4rFk+zQA7plVv9a3b8B6VyNFefVyrB1cRHFSprnjs/wCtyeRXuJijFLRXoDsJijFLRQFhMUYpa7n4PWXgO+1TUE8eXU1rbQ2ont2Ryu9kcFo+OSWUEAe5xzjEVans4OTV/QUnyq5hap4U1TS/C2n+IdQMFtBqLkWcDufPmQDmULjhM4GSRnIwCOawsV0XxC8U3njHxTc61coIY2AitbdfuW8C8JGo6AAenck9656lSc+W89/60FFO2pseG/DGueI49Qk0Wxa7GnWxurkKyhljHUgEgt9Bk1d0zwF4p1LT7PULPTVkt721ubu3czxrvit22ytgnIwTjB5Pat34P+LP+EPsfE+pW97Hbal9jg+xK+f3zrcxsyYHUFQ2R6Zr1SXxx4BaDRpdIvrfT7U+H9ZElo5wbae4ZH8rpxlt+3tgCuGvicRCo4xjdf8AAv8AmYznNSaSPFbT4b+MLjw1/wAJEumRxaeYGuI2nuoonkiUZZ1RmDMMDPA57Zo1/wCHPivQtAXXNUs7WCzMccg/02FpNsmNp8sMW5yO1df4+Xw7440bQ/EFr4w0rTn0zQYLC50698wTiaINxGqqQysWGCD/AFA0vjPq2i634NsptM1DwTcGKyslJjif+1iyoqshbG3aMnj0FKOKrOUU+r10egKpK6/yPEtpxntQUYNt2nd6Yr2rwJ490nRPDHgHSdQvoH0tL+7fXLb7OsjKolR4C2VLYDjfheu3ocAV1Oo+M9Dm8Xpv17QYdXGiXltp2uLeSXIjmkkVojLIYVCYHmAYB2hiD1GanjakZNez7/1sN1JJ/CfP1nrGp2ug6hodtN5dlfSRSXaCMbpPLJKAtjIAJJx64rNCsQSBwOtfQ3gfxXZ2cc8d94+0UanDrkd1rl88bsmq2CwKhijJjzIRh124GT82TnJm8M/EXQNP0LQ9OstWtLTTzY60LizljVgpaVmtUcEHseB0NS8ZUi3y0/z7enkT7Rp6RPnPa2cYOfSgqw6ggZxnHevojUfiNpg0O71S31+1bXpvCWmRtLtBke9jmYydsb1BBz24I6Vd8b+PfB2o6pq8N5qen32j23iPS7y0gSEOpiCqbp1AX5skybupOSO9NY6rf+H/AFp5eYe1l/KfNRVgcEEGlEbltu07vTFfSutePtAHje0vZNa0W4WPTdU8m7S6a5YrKqmGKQNCiryDiP5scjvzVHjbRL+QXkPirTtP8TXXg+xhXV51OIrlJGa4RmVSVdlwOB247Ulj6tr+z/r7g9tL+U8N8a+F9T8I+Jrrw/qvkteWoQyeQxdcMgcYOB2YVH4U8O6h4l1J7DTfKEqW8twxlbau2NC7c464BxX0ifiF4Pfxt4qvtK1rS0u576yuI7m4uXto7q2jt0VovMETkgODlMDdnrxWN4V8aeF7bwtaJY+ItL0SyEWrxX2lKsgaeebcYGHycoFAAZsY+VcZOBn9fr+z/h62X5X2F7WfL8J84YoxS0V69zqsJiilooCxeg/1K1JTbcfuVqTFcsnqz7HDr91H0Q2inYoxU3NrDaKdijFFwsNop2KMUXCxb0Bd+u2CcfNcxj/x4V+gbN+7H0r4E8KJv8U6Sg/ivYR/4+K+9pf9WfpXgZ0/eh8z5Dif4qa9f0PzM+N90W+M3i9jznWLlfykI/pXJOJkT5onVWHTBru/i3FC/wAVfFUhjUsNauyDjv5z1jaNYLqusWenOBtuJ0jOT0BOCfyzXE8rUaMqkpdLnzsa7uopHruqeDbqP4VaK2iaeZdWjtozKqYDOGXc2c+jH616L8BraHQfBmzWL61tL+6uHuJY7udIpOyqSrEEcKMZrTJWJVSOMlRhQB0AFUrxLS4kD3VjvK/KGeHd+AIr8lq42eIpOjUWl7+fodGFxH1ao6kVqzoPiEdLvPCd01zPaXFrKfs6PHMrESEfKQR74H1rkPg34dW1A1a1WNwGeMb0ZmQB2U+gJJU+tYHjzwvJq1sJdI22ZhBEibWG4dQw2gnIqb4ZyWTSahb2sDN9l/1ck0LSBlDu25j13MXPHHT610U4whhn7Nuz3R2TzJVnCLj719Gdj8TfC7XwTVtLs4vtKEm4At5EDjGQSADk/Tk1w+o63Fpvh97DSBq0Mh/0eaEEmK6jY9JO7H7oGAOM/wB7FdFDxeLNe26Oxbewg+QEHkY54H41Jf8AhvSNRgdms5LWabDiaMlZY2HIYH1GetdFHNI0KXsqiuhYzBSw1WNZPffT0Ou+GMlvqvg23hksmlhbMMiSplQwLHBDcnp1xXk/xt+FF5HdQXGik+TJchVRlYmIEMTyAcqMDH1/OAPJpOs/ZPEk8os5QUjiW6ZgFUDDuv3Wz+ea7zT9F0/T3SayC4dQ4ZcEHK+uM9+nrXMqv1GaqUm9de6ZGMx0MTKXu6rZ9UeL+JtM1rwx4dudDkuDJaXduzACPhiPY/dOQD19K8amuGIzkn2r7VmTzjJFNGhgK4yTknPXjHFfIWpaVBb3FzZHOYpWXcDzkEivp+HJzzH2islJWb87nm05eyvrufpJ4MUx+FNJjIxtsoR/44K+Sf2vRu+I945G4BoV4682x/xr690FRHpFoijhYUAH4V8sftQWH2z4hXGM5e6t1P08lFz+bj869HGy5IL1FBXZF4ftF0zwvpahQDHbLxxkOef/AK9YXjiXZo8MfQzTE/go/wDriuy1u38vyVj4iIKj6rgfyArgfiE/+mWduDwkJY/Usf8AAVwcMU/rGaQl2u/6+Z1YaH72xy9FLijFfsVz1rCUUuKMUrhYSilxRii4WEopcUYouFhKKXFdz8HvEHhDw7qmoXHjDQF1iBrYNaL5YZknR1dRkn5QcYJ544IIJBirUcIuUVfyJk2ldK5n+LPCA8L+HtKuNWvimt6kv2hdMWLm3tiPleVs/KzHom3oDkg8VytafinW9Q8SeIL3XNUm827u5TJIew9FHoAMAD0FZuKVJTUffd2EVK3vHTeA/CLeKRqkr6xZ6Va6Zai5uJ7lXZQu4L0QE9SO1VLnwrrB8+40yyu9V02OUxR6hbWsnkzYZV+UlQeWdRjrlhW38L/GSeD7HxK8bSJfX+nC3s3EKSqsnmK2WD8YwD2NbmgfFAafp/htrr7TcXVlr0+pajFGixxTo+zGApC7gQxAwADiuWpUxEakuVXXT7jKTqKTstDibjwf4st9Xt9Hn8N6tHqFym+C2a0cSSL3IGMkDue3eobfw9qK+LLXw3qVtc6deTXcVs6S27mSIuwAPlgbm4OcDr2r2R/i74cj8Rwcz3ektaahblf7JWL7N9paNgdvnEynKHdygO449K4XWPGGn3Xxa0PxJ50k+n6ZPZZZLJbcmOBlJCxh27A4yxPSpp4jESvzQtp+IozqPdGBL4J8UlLu4tNA1W7sLdpgbtLKQRssbFWbkcYIOQeRg56GrXhz4deMddvdLt7bQ7yCLVGxa3VxC6QMMFi27HTAJz3HSvQLX4qaFDNonOprBaf239pjVBh/tbu0PG7BxuGc9Pel0z4neF7T/hCbq9W+1HVNFnjWe8FmsDpaCFk8kgSESkM2Q2F+UY6kk5vE4q1lD+tSeer2PL/+EN8WfYr29/4RvVjbWLul1L9kfbEyffDHHG3HPpjmkHg/xWdNXU/+Eb1f7E4jZbj7I/lsJCNhDYwQ2Rg98j1Fel+B/HHgDwz4fls1/tK6vnS+gmu3sAXnEqkRON0pEQxwygEk4OcDmhqPxH0qfQJdNjbUAreD7TR0Qr8guopFZmxu+7gHDdfarWJxLekPwH7SpfY4jxn4N17wn4kXw/qlm322RI2iESswmDjjZwC3OV4H3gRUWoeEPFWn6jaade+HNVgvLz/j2ge0cPNjrtGMtjvjpXS+PfE/hvxF8WLTxS39oXOlzPaSX1q8flyRiNUWSNGD/NkISGyvLfjXe3nxZ8Fw6v4d/s621GOw0yfUFcwWiQNHDcRlUZBvbLrnkk5YgnjOKbxGIUYe5d219R89RJaHkSeBvGT6rLpSeFtYa+hjEkkAs33qhzhiMdDg4PfFVh4W8S/2Tcav/YGqDT7ZmSe5Nq4jjZThgTjAweD6HrXcaP4h8H2fh3XvCz+IPERt9QNrNFqa2Shw8LOTGYvNzswwx833smtSH4laDH8OBoVvJdw31tY3tgjzaekzXMczMVO/zAIid3z/ACvyOOlEsRiE9IX1XR/eHPU7HnQ8F+LmmsIf+EZ1fzNQUvZr9kfM6gZJXjkAEE+xzWNf2l1YXs1lfW8ttcwuUlhlQq6MOoIPINe3XHxP8My6xo2pNqN5LqUNvLBqGoy6IhF5AyqohmgE2HJAOXBHRRjHTyPxpeaTqPizU77Q7WW002a4Z7aGQ5ZUPTPJ574yceta4etVnK042Vv1KpynJ6qxj0UuKMV13NrCUUuKKLhYvW/+pWpKbbD9wtSYrkk9WfZYdfuYei/IbRTsUYqbm1htFOxRii4WG0U7FGKLhY1/A67vGuhL2OpW4/8AIi193Tn9230r4X+HiF/H3h5fXU7b/wBGrX3JdH9030r5/OX78PQ+M4p/i0/Rn57fEwLcfErxAtpcToTq90WhS0V/NYytkH5gWH4VWu9MGi2KX17pGr2FysitFP8AZCiEdwQznqK9P+Htis/jTxt4ghtFu72G/nW1jLBcsXdjgngZ4Ga7nUD/AGmq6ZcaaZbS4hdL1mcYicAfJgj5upww44r0YYZVKNpPdH5nLM6lHEe70Z85v4rt40SRNZ8QRyc7lDfJnHYb8gVLpPiiwa1uLjUvF3itJQx8tIGG3seSZOOc9BXIarGNN1yaNdkn2W5YKGGVba3cenFPvPEAvLeVLjTdNE0mMzJBtbjvxx7V87UyXCK65T2v7QqT95pfcjs9S8XaX9j3aX448VibcMC6TCY75Kkmr3hHxpoen2eptd+KtTe6u4DgokijzefmJABPXvmvOZddtmgWOXR7KVwYz5oUKx2lSeAMfMFIP1/Oe117S1jff4asj0KNuwQRjrxyODx/9c1yPJsM48tmdFHGVKfvK1/Q9p0T4qeE/sRj1K+VWEj7BHbzNhD0HK9s1z/jP4j28v2D+wvGt2myDFx5ltIdz8ZPKH9K83m1zSZLdkj8MWcDmGSNHWVjtLAgNgjkjdxnngegxBqOp6Ew22/hpYhlQrG8cnaHyc+5Xj2ySKxWQYNT5lF/odDzTEThyTd0eiX/AIi0vU7WNLz4nySgANtl0NyVbHZgtTap451a0jgNl8R49RUrgCTTnTaB/vJ3JPf1rzuPV9DIQt4chHCq4F0wyAAPTjoenrUN3faLLpiww6RJDe87pVuGZQBjGAfoc/5xtDIsM1aV2u2n+Rw/W3Ft8qPUrXx/qU2luG8TRC7zgZjUKR/3zx37159Lp09xdPIs1p87k83ceTk9eT3rCt93evbvgp8B/Fnj1YNXucaJoZIZbq4jJecf9Mo+Nw6fMSBzwTgivQwOX4bLXKpT0v8A10HPHVKyUVBL0/4c+ydL+WyhHooH6V4F8XLBbvxrrlxhWeKWHaD7Rwsf/QRX09Z6Xa28SxhTJtGMt3qtc+GvD1xPJPc6Fpk8shy7yWiMzHAHJI54A/KvGx2HliKfLF21OmE+V3PkLTtRW+042srkzQMZEJ/iUkA/+y1w/jAC51ucqeUwg/ADI/PNfdsfgzwhG/mR+FdCR8Ebl0+IHH121DJ4D8ESOZJPB/h9nY5ZjpsRJP8A3zV5HQWWYh1nrdWPRwWOpUZylUhe6sfnuwKkhhg0lfoOfh94DP3vBXhsn30yH/4mk/4V74B/6Ejw1/4K4f8A4mvrv7fh/I/vKeYQvpE/Pmiv0G/4V74B/wChI8Nf+CuH/wCJo/4V74B/6Ejw1/4K4f8A4mj+34fyP7xf2hH+U/Pmiv0G/wCFe+Af+hI8Nf8Agrh/+Jo/4V74B/6Ejw1/4K4f/iaP7fh/I/vD+0I/yn580V+g3/CvfAP/AEJHhr/wVw//ABNH/CvfAP8A0JHhr/wVw/8AxNH9vw/kf3h/aEf5T8+aK/Qb/hXvgH/oSPDX/grh/wDiaP8AhXvgH/oSPDX/AIK4f/iaP7fh/I/vD+0I/wAp+fNFfoN/wr3wD/0JHhr/AMFcP/xNH/CvfAP/AEJHhr/wVw//ABNH9vw/kf3h/aEf5T8+aK/Qb/hXvgH/AKEjw1/4K4f/AImj/hXvgH/oSPDX/grh/wDiaP7fh/I/vD+0I/yn580V+g3/AAr3wD/0JHhr/wAFcP8A8TR/wr3wD/0JPhr/AMFcP/xNH9vw/kf3h/aEf5T8+aK/Qb/hXvgH/oSPDX/grh/+Jo/4V74B/wChI8Nf+CuH/wCJo/t+H8j+8P7Qj/KfnzRX6Df8K98A/wDQk+Gv/BXD/wDE1meJPD3wj8N2KX3iHQvBOkWjyCJZ760toULkEhQzAAnAJx7Gj+34fyP7w/tCP8p8GUV9qxan+zpNKkUV58LnkdgqKsliSxPQAdzXUX/g34Z6fFHLfeFfCVrHLKkMbTafboHkdgqICV5ZiQAOpJxR/b8P5H94f2hH+U+AqK+84vD/AMI5be1uY9C8EvBd3JtLaRbS2KzTgsDEhxhnBR/lHPyt6Gqs+n/BWC7v7SfT/AMVxpxQXsTw2ge2LsFTzBjKbmZQM4yWA70f2/D+R/eH9oR/lPhaivuPVofgXpCCTVbf4d2CGeW3DXMdnGDLEQJI/m/iUkAjqMjNQaXP+z/quowadpbfDS+vbhtkNvb/AGKSSRvRVHJPsKP7fh/I/vD+0I/ynxHRX0Z+2F4c8PaFpvhxtD0LS9Laaa4Eps7RIS4ATGdoGcZP5186Yr2MJiViaSqJWudlGoqsOZISilxRXQa2NC2/1C1JTbb/AFC1JzXHJ6s+zw6/cw9F+Q2inc0c1Nzaw2inc0c0XCw2inc+9WbGwvL5ytrA8mOp6AfUnik5JatkVJwpx5puy8za+Fy7viP4dXn/AJCUB/Jwa+2L04hb6V8YeE7e68N+KdL1u8tjNFZ3CzmONhuYKc49O1etap+0r4ZtCY9Q8O6zCD/EhjcfzFeDmb9rOLhrZHwPEWNoV60PZzTsv1PGvhh4ustI8Z65a6jOsFvqF07pKx+VXDt1PYEHr64r1651XTYLY3dxf2ywKMiVpV2/XOa+TbnVkuriaSOzs/MdgY0UOd+WySfm9M1qWvhzxff2qzWXgW9vom5DQWlxIMevyt0r0KeKhGPK2fB1MqlVnzp7mB4ujs49fvxY3RvLXz28ucjlwTnNYEnWu+Hg/wAYtIsb/DXU8k4y9jdqPxO6vQNR8A+H9H0qzXUvBOsXF+bdWnW0aVlD8BgDkjqeMnpXl4/HU8M1zJty7anpU8HVa06Hz5T4h8rV6b8RfC+naadNk0XwpqRS4t/NnWYTM0THBCkjGDg1o+Fvh3pN54OGs6pp91BNJLlIYbsIRGGCnIdSd3De3SuOWYUVQWIlom7ef3HTSwtWpdRR5In3VHNMmGAv0r3fTPhX4On0mwvprjVf9ItxIyQ3SZRsZI5jP0rlPip4B0/wnptjqENvqUsUzmKXzL2IlXIyoG1ORgNz7VjQzXDV6yoxer7o2eX14w9pbT1PMRUsVex+G/hj4V1DwjZa1PdawrXCAtGkkR2nJ4yUHpTdY+FdmbvSLLw9Dq17PqF7HaMJXRFhLsFVmZUIxk8ntV0M6wk6vsVLW9tn0OWeDrtOSjodn+yF8GYfF93/AMJn4otvM0KzlKWls4+W8mXqW9Y19OjNx0DA/YuueIfDvhqOBNa1nTdJSRSIBc3CQhguM7ckZxkdOmRT/COg6f4Y8M6d4f0qLy7PT7dYIgepAH3j6knJJ7kmsL42f8kt17/r3H/oa1Up+2qpS2Go+zhpudNo2q6brFit9pN/a39qxKrNbyiRCQcEAjjrTtR1Cz0/7P8AbJ1h+0Trbw5z88jfdUfXFeW/FLWvsWta6t/4lutEnsdHjufD0MN4YRd3J83cdgI+0NvWNfKIYYI+X58nofiVd/ZvD/hrU9XeGySDWLKa8kkcLHB1DFmPAAYgZPqKaw+sddH/AJXD2ujO8HSivF9B1vV7vx8Wm8R6fbajFrN1DPpk2uP5slmjSCONLHy9uTGI5BIGy3XdhiKzPDniy4v9XefTdZYQaloN9dTW41+S9mt5VWNo/MQqFtZBuf5EOOo52g1X1OXcn6xE97oryiytL28k8F6fceIdeMer6Zc3eoOl+6PNJstm4ZSDGAxJATbjJA4ZgZpNa1eX9nZ9YOp3K6mumMwu1bEu5WwHyO/HPrzUvDvTXd2/Fr9ClV8v6/pnqNFeLeLYtS0VvGM1n4k8QN/YltaajYpLqDuqzSF/MDZ++h8sfu2yoycAZqTVNeul8RXsjeIbqHxRD4igs7PRluyFksWmiUn7NnDq0LSSGXaSpz8wCYFfVW9n/Wn+Yvb+X9f0j2WivFdZ1DWrXw7qWrLrN9sl8UTaddS3GovBDZ2QuJOjgN5IztTzNpYBsAgBdvWfD2K81bwZq9i/iS3vraeaaGxu9N1d7yS2iaNRtNyVVmkVy5B6gFRkkVE8O4x5rlRq3drHbX15aWMH2i9uYbaHeqeZK4VdzMFUZPcsQAO5IFOvLm3s7WW6upo4LeFGkllkYKqKoyWJPAAHOa8Vk8R+INY8NT6vPfXVtcaXJpOk3kcLlEN/9th+2cDg4BRB7Fx0NP1zXprPWvHNn/bx1K+bRtSubWSx1h3WwWJFAilth8sMikjbIOW+bODVrCS2vr/w3+ZHt0e0xzRSHCSI52huDng9D9DipK8mki0WL4k65NrHiS80t7rwvYSb/wC1XhwvmXIkdAWwNuEOQPlLk8Fzn1kdKwqU+SxrCfMFFFFZlhRRRQAUUUUAFFFFABXlP7RUcU0vw8injikjbxjbBkkUMp/0e44IPH516tXF/GHS7fVvDVtb3XgKLxtGt4r/AGGSeKIRfK487MhA4zjA5+agD5Ohh+KLeD/Fr/EfSILazjexOmyGwtIW8z7dFna0Shvu/pXpvxb0fxtrWpvYa0zW66Nd6jren+Kd4W109IyJrSJlHD7TGBJujYgfdJJNciLfSZfGviOLSfhn4DTw/ZaklhpesLbfaDHcqsch3RRyeZNw4GYx8ucngGqfi6+t9R+Kem6Pc+Hdfs9cutRutOWO0uoxpdxcOyx3VzJaYM32eYkF8sNyZw3BNAHnPw2u7pfinaeIPEWoWXhbRLsS3Gn6g1xO8CXEcipJc2qNuBlZjIwWRdmHfgcCvQvG97o+ueLfC2ueOtNuLXVbu4uYtadT5VpaSJbyNa2R8tsuwm8mXLBv9aBuIG0RWeteJdD+IWj+KdU8LQyX19fGOXRZF8m0kjtCbdL633nFr5aoqZmY584kcGursbK/1u9upbfw7pOjWeu+Fo4fD+kXFlJJ9kMF1LOy3EancrfI7LJ8qligGSCCAYfhvT/EUdj4XOqXFjqviyePxXdyIIkfytRaGFvKdHUJ5iy8EAFc9CRVn4aQ/EH/AIpef4laZBaakvjexWyb7FbQuYvs9xv/ANSoyM7etbdxr3grT/hxolr48+HMer6vDZ6dc51Fkga+vdQA+0OGlwN4dVMhPTcM4q18Gpfh7pvjOHT/ABf4R8M6F4w/tCNdMttM0uV/spdWeIPcqXiZ2jwwKsOM+9AGl+27/wAgvwv/ANd7n/0GOvmCvqD9tz/kF+F/+u9z/wCgx18w819llH+6R+f5nu4H+ChtFO5or0zrNG2/1C1Jio7X/UJUtcUt2faYZfuYei/ITFGKWipN7CYoxS0UBYvaHp/2+9WNziJeXP8ASvXNL0+yjsI/s8UaKBgIOx/rXk2gXaxSYGA7E9+MD1r0jTbyNbZHEmflwQTwa8bG1HOVuh+U51m0sdiZRT9yOiX6jtcs4pYWwp6EjA3HPpXkvisQh/LuIbpACQfMgwuPrk16ldXwY/K4AI4zXFeLbqHaRNe2ezJPL5I/DrXJCVjxJq6PNLfTdLN3M7mJcDKMp5z2+UkZrAu9UmsdUMVn5lqgC7ZN7Fzxz7EAnpgketdRqmmaZeDzjNMqfxGJAoP0J5P5ViXGnW7grYWy+WhzvnbzGJ/LaPypzTb0JhNJWZ0nhn4yfEXw46Na+ILq5gGMRXLefEw9g2cfhivZfAX7U+l3TR2vjTQ2s3JCm8sPnQnuTGfmAHsWPtXzA+mahlmtNu/J3R9Ff8OgP5VnyuIpTDfWsts57OCKwqR/mR0U5fys/Snw14m8M+JdPW/0LWLK/tzjLRSDK+zKeVPsQDWr/o7dCh/EV+YMUkkTfuZgQ3bd1/oatpcXKjj7QowGzHI44PfIOKy9inszb2tuh+mZhtyPupTGs7N/vQxN9VFfmcb7Uo3/AHeqatB6Yunx+YNa2n3XiSS0Wa317xA3DFil9KAMenP+fxpfV5X6Fe2TP0ZOn2JGDbQ49NgqbQ7fQ4/EdrblbBbv5niiO0SHAJyB1461+fNj4i8YWpC22s65GCPmmur+ZwPou7H5ivTf2W9SvIPjpoFzfJf3EVw08Ml5cZVQzwuFwDjOW2jPvWjwiSbbI9vrZI+8qr3t1Z2sSve3EEEbsEBlcKGY9Bz39qsV4T+2t/yTbQ/+xhg/9Ez1GFoe3rRp3tcmtU9nBy7HujRxsVZo1YqcgkZwaHRHUq6hlPUEZFcPqHxDjs/jJpvw4/suR5L3TzefbPOACYEny7Mc/wCr6579K5n/AIXlajw3431o+Hp9nhS+SzaMXIzclpjEGB2/JyM45q44OvK1o9vxdl+InXprd/0j13yo9/meWu/GN2OcfWkEUSk7Y0GeTgda8Lf9oyO3vdHa+8A6/b6XrEYNldcF7h8DKxx4+cb2Cg7hnIOOa0tB+Ly+KT4v8M634X1Xw7qOl6RNdywG4HmtEE5IO0bHw6EcEfNntWksvxMVzSjp6r07kLFUnomeyKq8YUccDjpRsTbt2rt9McV87+Bfipo3gP4G+H9ai0vWLywvdVltCt3erLNF8zMzbgihhgHC4H1712fgb4xtr/xEfwXq3hDU/Dl29s11ateuN0sY5G5No2ZUE9SPlIoqZfXhzNLRX7dN9BxxNN2V9X+p6qUQ5yoOevHWjy4/MEmxd4GA2OcV4TfftFxBtR1PSfA+r6p4X066FvcaxHKFQEkDIXbjuMZYZBXOM4rrrH4s2V58SNB8KQaXM1nr+mDUNO1LzcK6lGfaUK5B+Rh1znHHNTLA4iKu4/l03/4bcaxNKT0Z6QY0Kldq7T1GOtCRoihURVUdABgV5TpHxgvNa0PxHq+h+B9V1WHStTGnWq2kodrxsnL4xlFA2E/exvHual+HXxcl8ReOJvBfiDwlf+GdZW3+0RQ3EokEiAZPO0YOORwRwecjFS8HXUZNrbfVfkNYim2tdz1Hy48EbFwTkjHf1pBDECzCNMv944+99fWuY+I/ijVvC+mW1xo/hPUvEt1cTeULez48sYJ3O2DtHGM461yXgn4yw69F4ntdS8NX2i634dtHu7jTppQ7SRqpJ2tgc5wOQPvAjPOJhhqs4OpFaeq9NtxyrQjLlb1PVGiiY5aNScYyR2p9eAQ/tJq2jWPiCXwBraaFLN5F3fiQGOCTcRtQ7cSfKAeq8kjtmun8dfGeHw7410/wvp3hfUPEFxqWnLe2TWEikzbt+wBcfd+Qktngc4NbSy7Ep8rj36rpuQsVSte56xSE84rgPg98TLf4gx6tbyaPdaLq2kTiG9sbhtzRklgOcDurAjAIIrk9N8RSa58ZvFfi241C5g8J+CLB7TEbv5U1wFZpnK9GKAMuMHohrP6pUUpRkrOK/wCG+8p142TXU9rqEXlqbw2QuYTchN5hEg3hfXb1x714JeftHX8OjWmvr8NdR/sPULlrewvZdQRBO4YjBGw7TlT3xweeKTwtdTXX7X11d3Nq9lNN4Zjkkt5DloWKREoT3IJx+FbrLasVJ1NLJvo9raGbxcG0o66r8T6Dorwe/wD2io1bUdS0jwLq+q+GNOuRb3GsxzBUByBkLtI7jGWHBXOM10Xjf4z2ejt4btvDug3niW/8RWwu7K3ikEP7kjIJJB+br8uOxyR3y/s/EXS5d/T117adyvrVKzd9j1aisjwdqt9rfhyz1PUdGudFup1JksbggyQkMRgkeuMj2IrXrklFxbTN07q4V5r+0l8Q0+GvwwutbRmW/uZBZ6efI81fPZWYBh6YRv0r0qvMf2jPEtv4c8L6Mt1LZ2sGq6zFp8l9cwLMLEPHK3nKjKylhsxyDwxpDPAC8nhLXta1WTwZHpulaxIusaVPe62dHS2G1VaKKPyyEnJifcFO4xuAeDXL3nxS8Lza14l+Iug61Pb3eqaHNBe2t8PMvbC9lhkWEWUzHeYhI5DbQoVVX147LWY/EfiD4q6zrPiHT9f1AaRbpYQX+nW0EtppVyDvkMccpCyJ5Mgy0iswLnH3Vqg8Pw3srDVvG3inV7HxBfwWWpW+m3YthBaa7C0RWODbEq7JYwRuZVXmUYY4yAA8A6B458IRaX4h8fvd+MbzWZIYTp4lbVJW0SRDJcN5DZx+9W2G7tnHeuz8LeD/AB58QdEsUutS174f6xaP9qsrpopLmd9PzhLW4nJjZ3EolfY2cKy8c1594y+KukaNb+GdVvbDUNA8UTxo2o2Vgxm/syNEC206+Yxy5h8siM/u2DlnBZVNR/C3UtJ8R6J4WuvH2ux6Xb6ZZPa2N+upXKm9uy8pS2uFBADoZElyoOQVBJHAAOg8R3Xh+HX/ABJpXxQ1xfFc+h2upXEcWsRDS2jknRvltVZpPOVzGAhGPKwpAO7A6L4NaH4N8UfFOym0PxBrOo6foNpBepbLE0lvHdGNCnnXu/8Afuiu6qrKCq5UcLz5d8XfBKajo3ka1pui3/jTU7uSNvEGn39zIiG1YG/kuEkwkYAcHEaED5sAYArtP2dfhd420uPwp/a0Rg+w6p9utrmOQxxLZAyB4XC48x5WdJE3hvkU8r0oA7T9tv8A5Bfhf/rvc/8AoMdfMVfTv7bf/IL8L/8AXe5/9Bjr5ir7HKP91j8/zPewP8FBRRRXpHXY0rX/AFCcdql/CmWo/wBHT6VLiuGT1Z9vhl+5h6L8hv4UfhTsUYpXNrDfwo/CnYoxRcLFSxuPJvHjbG4d89v8963n19oIcq/A4HPNcf4iLw3EUiKQHG0t71gT6ldQkMxG0nHrXmV4as/D80w7wmOq0baJu3o9j0uPX1eLy94HI71WubiCYEyKj9/u7utcGmqK4GwhGOM+9XYtWYqE3NnHrxXC4anKpXWpq3pi3lW+cemMgGqd5NHHbYAjVh/dHHuKydQ1TdMMMcDuOtY93qMshC7yQPxpx0FuyzcX7q5ZM7gcbqal7JKD9qmM8ZP+qcbl/EHismSdnYk+npTVYgj5tv8AKtVO41BmpNpOi3uWjMthOR/yyGVJ9dvb8MD2qjc6PrFqgltGiv4U5Bi4cevAwfyzVvTLHUr0n7LZyy4BO4AbePfpXXaZoK2v7zU9UAbPEVsN271y5IA9O9J0IS2VjRVZR3PPNK1G+a5jtre1lmZmKiBGY7yeo24P6V6H4ah1yCye3uLdNPt7jJbzXLOoPPCLjvnqeM1fN1p9qWNlYwWzZ+aUcu31fGT0rOmvGmYE57nmqp4R/bZM8SvsovWcen2AbyYGuZS24yyPk5I5x7cdOf1OdbQrqSHX7PVIDNFfWk6XEDschXRgQcH3Fc5Ax3Dd82Oo7V2PhhVkX+EjjGeSK6ZKMI2SOdScnqz7s8L6xaeINAs9YsmDQ3MQcAEHae6nHcHIPuK8t/a50HW9e+G1gmh6XdanPZ6xDdSwW0ZeTyxHKpIUcnl16A+vQVzfwf8AHEfhWT+zdRb/AIlc75YgEmB+m/Hoe4/Ee/0JbzQ3EKTwSJLE6hkdGyrA9CCOteNCcsLXVRK9j02lXpuL6nzZ4o1Lxd/wujwp8ULb4c+Jbi1l0iS2ewW3Pnwyb50xJgfJkOjc44Psa5+x8J+Nm+Fnxct7/wAJ6nb6lqep200NskDSGYi5LP5RA/eKAfvLkY5r64pMV1RzSUYpKC0t32TujJ4NNtuXf8VY+afF3hfxJNafAVIdB1OVtKa2/tALbOfsmDak+bx8mNrdcfdPpWheeG/ED/tAfE7Uk0TUWsb3wpLbWtz9nfyp5TDbgIjYwzZVhgeh9K+h8UmKj+0Z2tZbNfe7lfVI337fgrHx/qHg3xc/7OHhHSU8MawdQg8RSTTWos5PNjjPmYdlxkLyOTxzXqGv+HNYu/2rtO1VdKvv7J/sF4JL5YG8lGKTLt342hvmHGc8ivccUmKc8zqSb91a83/kwo4OKtr2/A+P9K0n4g+D/hv4p+Eg+H+saleapflrfU7eEvaFHEalt+No4TIyRgtzjBrsfil8PvFPh/4W+ANT8N2dxeeJ/CZjSRbNTKxV1zIAAMuocKOn3WbtmvpCkxVPNajkpcq3u/N2t+Qlgo2av0svI+bvEHhPxt4S/Zi0PSPClrq0esTXcdzrCaeGF1skDs6/L82QTEpx2XnjNYnws8Na5o3xrtfEth4B8R6dpH9jzyQrqDPLK7iNxiVyDsd2XhOuCpxzX1bijFCzSahKLivevffr/Wg3g48ylfa34HzR8V9d+KHi3wb4V1JfCPiXSbGS/mTW9M0zzRdPEpXb/CGCsnmYyNucZ/hrD+GXhXW9C8VfEW+uPB+r6DpFz4Wuvsv2zdIF3LGyoZT958ZJGSVIYHpX1niqetafDq2kXml3LOILuB4JChwwV1KnHvg0QzPlp+yjBJfPvcUsJeXO5XZ8c6Be+K/FH7Pek/DfQfA2s3TXN4zLqgj/ANE2C4dz8+MKQ3ByR0Jrp/Gjz/D/APaF8Aw2umX/AIgk0fwpDaC3so9004SO4jLKo9vmx6A19FfDzwjpvgfwlaeGdJmuprO1MhR7llaQ73LnJUAdWPaqWpfD7Rb/AOJ2m/EKa4vhq2nWhtYY1dRCUIkGWXbnP71ujDtXTLNKbqT933XzfNvv2+RksHJQWuunyseIeEr3XvB+mfEr4weINFuNDn1dhHpNhdDbKZGdgu5CAeCUPQZAc4xzXpnw68L2Pgn4ESWXiBbbzLixmvNaa8JCySSoS4lPJOAQhPU7a9MuLaC4QJcRRyqCGCuoYZHQ81T8SaLp/iHQb3Q9UiM1lewtDMgYqSp9COhriq4322jVtVe3ZKyXy1N4Yfk2d9Pz3Piv4btoOl6Pouq/ELQvHzaDb3n2i12AtpCszEqwVhkjnnDEtz1yQfX/ABLBruk/tJjxVa+F9X1rRNc0iOzjudPhLrEH2qXZsYXG3POOCDXQWv7Ofg+Nbe1u9e8WahpVvIJItMudRBtgR22qgI6noQeTzXscMSQxJFGqoiKFVQMAAdBXbjMypynz09bpp32s+3n3MKGEmo2lpax8h6Vpfj/wb8OPFXwmHw/1jUrvVL4m31O3hLWpRxGpYsBgcJnk8Fvmxg1vfFTwZ/Z/w58LeFr/AMAeItc1aw0ciDV9GJk+y3JOTEwAOU3c8jp93nJH1BilrnebTclLl63er1drf0jT6krWv5fI4T4C2fiqx+F2kW/jOS4fVwrs4uH3zJGWJRXJ5LBcdeR0PIru6QClrzatT2k3O1rnXCPLFRCvJP2nrm30/wAP+FtXl1u30mfT/EkFzatPp892s0ohmAj8uEF+QSc9Plr1uvJf2kr6z01fh/fX95BZWsPjC2aS4nkCRxj7Pccsx4AqCjzn4weMvh341vdKuLjUzPbxvHDLZ674a1FrNWLY8yPbGu2ViwXczEYwMVoaX4gXxTZ+NvDF9pusaVp3w8e4jXSdMIjg1fT13rFbsjhmYFICuQQDv4rxrT7nxNY+FvFcPi/4maR4gjvnsU060i8RLevvF9ExKpuJHyA9K9X8d+JZPh54l8c6HJ4ssLm41iF7q6vrqRbK90m2m80xi3JZmvGjBbbGDHtKgDG/gA83+HWqaJqHhHxTrPibWPEmiX1zqMOnz6Zf2z3NlelkkNrBJbxR+aUSCML1Gcda0NOuX+IOn6j468cfC2/1rUntn01TqOp21na2roC4FtDMyyYG8Hq2STj0HCW+i+IfGmreMvFXw1uvEniTSdMhtXhuJtTlhvRfCFVFwI/maRhiZQmeFbrxz6L8Q9K0f4laZNa3T/EHQ7rwVEl1b219az3VxqVmz4WbYxUpJ5rSKX+YhYwegwADkfD2neNvFHwF0mbUNb0+1ufDZvrrRnn064a+sxYqjvGso/dx8IgAcAnHfFeyfAe9074patbeJptH1G0kmubXV5LuTV7WTzbqzh+ygeQv71VYMzEkdQOeRXI/D7wLp/jf4aa94h03x3f6ak8K6hdaBH4na4jjRg7zC6myu0zjKsWT93tY/PyKsfBaOHw38SPA0vhP4dT2kU9jeaZraRXDXDWHmXKvFNNMIwWDIgZNwXKOMHHUA7L9tr/kF+F/+u9z/wCgx18x19Ofttf8gvwv/wBd7n/0GOvmPFfX5T/usfn+Z9BgF+4QUUYor0zssa0CFIlUkZHpT8UtFee3c+8hBQioroJijFLRQVYbiu78O/CjxdrekRarDBbW1tMu6I3Eu1nHYgAE8+9cho9r9u1azss48+dIs+m5gP619pW/k2sdvCihY0UYX26YrzsfjJ0LKG7Pnc+zapgFCNJK77nxx4k8D6xbzy6XqGmGYrJsPlNvAbtgr0P5GuB8aeE9T0PTi0kNyMybQJogDz2yAAfyr6/g1COEHcNxmzI3fJbk/wA6NU0PwjqumRxaj4a0u7WQkYe0Qtnpxx7/AIV5s8xlNe9FXPj8wzSOYQtWpR5uktbo+C4ZXhODkODgr6fUVJLfN0HHPQV9ga7+zr4SvdQn1KCM+dcEsxldyASPYjB9+v1NeUat8AEt/EzWcusyWMCndJEyCRyvYo3p7kHHvWNTFxhDmbPEp4F1HaOp41YWGtamDLp9hdTxbthkWM7AfQt0/WupsPBVvaXUX/CRamkUqODNZwrubbjOCwOBnI5r0vxn4TXwzotnpuk3F3JbRQMIpWcb9wLOwyAByGb8hXmPiW43C0vleNhgQzeWchRjKHPr1H/Aa2wzjXip30ZjiIPDycLaor33hK3+1s1peSmDdxGUy6gngZOM8d8dqv6RptnpaCV9M8+cZ2iUiQdsHpj8MVQE0kdvn7437ck/lSSXM2WSM9PlwD716MacYnnyrNm1cXlzJsjIMMQ6ImADz0qnLNIuePmGax/7Ru4gVEjDDdAcVC+rT4G4Eg9sntV88UZ81zXafPKDnr83c0gMj5PPPfGaxf7YYAjyvzpp1qbG0KfzqXWj3HyvsdAkxQ4ZSR15Oea6Tw/rUcEo3SZOck57ehrzOfU55OPuioo7yVW3bzn1zisp1ovQajJao9j1DxfawBxE5Yj0P9an8EfHzxZ4Iu9tjLHfaZn57C5JMfJySjDlG69OOckGvFmvJGwCSf5VDIZpD83A9655OLQ4+1ct7H3Z4P8A2sfhvqcEa69FqXh+5P3/ADITcRA+zRgsfxQV3Efx4+ELQib/AITvSkQ9DIXQ/kyg1+fuh+F57qESSSpErcjIy3+ArT1P4f2sdjDdTXs9zcSAbYgB1PoB7YrzpSpN2i9T1oQrpKU1ZH3gnx2+ELvtTx9ozH2kY/0qzF8aPhZJ/q/G2lN9Hb/CvgCz8Ii2cJJEY3IBAxyM+tepfD34ew3EkVxdIGUfMF7YqXYpO59j2PjzwhfIHtNetZlPQrnn9KrXXxL8CWs7QXHiawilX7ysxyP0rhfDmiWlrowKRIBHJgY7KRkfzxXjHxq0v7H4lN0i/JMo5x3/AMitsLTjVqqEup6mVYSli8QqNVtX7dz6d/4Wn8Pf+hr07/vs/wCFH/C0/h7/ANDXp3/fZ/wr4lor1/7Kpd2fW/6o4b+eX4f5H21/wtP4e/8AQ16d/wB9H/Cj/hafw9/6GvTv++z/AIV8S0Uf2VT/AJmH+qOG/nl+H+R9tf8AC0/h7/0Nenf99n/Cj/hafw9/6GvTv++j/hXxLRR/ZVPuw/1Rw388vw/yPtr/AIWn8Pf+hr07/vs/4Uf8LT+Hv/Q16d/32f8ACviWij+yqf8AMw/1Rw388vw/yPtr/hafw9/6GvTv++j/AIUf8LT+Hv8A0Nenf99n/CviWij+yqf8zD/VHDfzy/D/ACPtr/hafw9/6GvTv++z/hR/wtP4e/8AQ16d/wB9H/CviWij+yqfdh/qjhv55fh/kfbX/C0/h7/0Nenf99n/AApjfFf4dL97xbpw/wCBH/Cviiij+yqXdky4RoW92o/wPtb/AIW18OP+hv03/vs/4Uf8La+HH/Q36Z/32f8ACviYxRnrGp/Co2tYT/Bj6GqWVUP5n+BzS4Sa+Gdz7d/4Wz8OM/8AI36Z/wB9n/Cq+pfEb4ValAINR8RaDeRBtwSfEihvXBHXk18UGzj9WFJ9iX++fyp/2Th/5mYPhaqv+HR9kr4s+CSsGS88JKwOQRbRgg/981Pf+OPg7qFx9o1DV/DN3NgDzJ4kdsdhkrmvi37F/wBNP/HaPsP/AE0/8dp/2RQ/nZP+rFXs/vR9r6b8QvhNpYddN1/w/ZLIQXFuqxhiOmdoGakf4nfC9rh7hvE2jGZ4/KaQ/eZM52k45HJ496+JfsQ/56f+O0osk/vNR/ZFD+ZjXC9V/wDDo+z7Px78H7OKeGz1jw7bR3C7ZkihVBIvPDALyOT19TVm2+J3wttnd7fxNo0LSBQ5jG0ttGBnA5wOB7V8Ui0i77jTxbwj/lmPxpf2VQ/mf4GseE5veVv69D2v9rDxf4Z8Uaf4fj8P6za6i1vLOZRCxOwEJjP5GvBFhlb7qE1pqqr91QPoKdXo4ZLD01TjsevheH40YKLmZ32Sb0H50Vo80Vr7aR2/2PQ7sWinYoxWNz2LDaKdijFFwsdD8M7UXnjzSImICrcCUknsgL/+y19M6tqLW9vPIz/6uxmkwf8AZXP9K+ePg9AreL1uGOFt4mfPuSB/ImvUPF+os8V00LcCAQkeok+Q/wA818/mcuasl2R+ccXVr4yMOy/Mp6WfMhHmOWbC4P4CpodYkhkjjVc+W4bryBj/APVWRZTHKrvPGBVGS+xqBVTwQQRjPcD+hrz0j5PnPRoPFvl2BSSMujZye2ORjPY8GvO/ip4uZr/S7hY0WVN8Vwyc5XgJ+ob8/esiXUmEMSsfIZtpEZIODkkj0zya5D4i34i0wQySDznkXqeeDms60FKDTNaOIcJqSOm1fUotXsDC+18AOBjOeeR9D0xXk2sWcR07UNMjQAbG8lmAADodwPsSBgD/AGqrf8JebOUeTIGZR2PeptX1KCWS01WO288zoJApJZYyOCMD6EVrld4RdNjzGrGrJVF8zA0+ZbiA/NgsnbrnH+NZ8czK75AU7gOTmraoLLVJoBlY92+MZ/gcbhk+wOKzL24iE0scfzfOct617ftFZNniNe80WHZWJzlzngY6/wCePWmgB1y+FFUZLmQ9gPcVWm1BEQqZFA9AMms5VoItUpPYuTGMOflFVZJAW4HFUpNQhA4V2b34qtJfTOflKoPQCuWeIj0Oinh5GpjPOcConmt4/vygn0Xmsp5JJDl2ZvxpB1HHHesXW8jdYfuzVe+JOIYwM9z1ojfdKGds4NUIyQS3PHNMVplPGSPpWU5SkrXNadKMHojv7DxEIbfywCDgDiu38O3EmqWv2uYmN2Tan8uPrXilvcOp5VhXpnhDXreTT4LfIWRBtx0zWFOlyM2rVZTikz0PRow0hhdldMDcG6qvrnt0Neu+CRHDHGhC4IxXknhe4t1l80/MzAKXPp6fn/OvTtCuvLgiZwVPJAIweCf8/jWtjmTsegQv9kc25kCRzx4UA9GXkf1/IV5z8X4ob/SVljJeWFiCSMf56Curv70XNmDC+HGCp9GHIrjvEEovFJYZWUcj0NFNuMlJdDoo4l0Ksakd07nkNFW9Tt/s99NCOgY4+lVsV9ZCfPFSXU/Z6FWNelGpHZq42inYoxV3NbDaKdijFFwsNorW8KaO2v8AiXTtFjnWBr24WASFdwTccZx3r2b/AIZsv/8Aoarb/wAA2/8Aiqwq4mnSdpuxwYvM8Lg5KNedm/J/ojwOivfP+GbL/wD6Gu1/8A2/+Ko/4Ztv/wDoa7X/AMA2/wDiqz+v0P5vzOX/AFgy7/n7+D/yPA6K98/4Ztv/APoa7X/wDb/4qj/hmy//AOhrtf8AwDb/AOKo+v0P5vzD/WDLv+fv4P8AyPA6K98/4Zsv/wDoarX/AMA2/wDiqP8Ahmy//wChrtf/AADb/wCKo+v0P5vzD/WDLv8An7+D/wAjwOivfP8Ahmy//wChrtf/AADb/wCKo/4Ztv8A/oa7X/wDb/4qj6/Q/m/MP9YMu/5+/g/8jwOui1LwtPaoZo7qF4jeJbANncN7TKhPGP8Alg+fTIxnPHrX/DNt/wD9DXa/+Abf/FVOn7O+sI6uvjKLKOHGbViNwJION3ufzNQ8dRvpMxqZ9gW041rfJ/5Hkb+C9SVWfzYtgheUMTt+4zqy4POcxk8A8FScZpYvB8k8lvDBfxGWQ7G3IQoc3HkAA9xuIJJAwOxPFeuzfs967NLNLJ42VnnOZT9mf5+wz8/pTB+zrrAAC+MowAdwAtnGDkHP3+uQPyFT9dpfz/h/wDFZ5heuIX/gL/yPHrnwtPai3NxqFkvnIrYWTeUyY8btucD96vvw3HAzLdeFXhiTMu2VIWkmRiORvkClSMgghF7nOcg4r1w/s7ay3l58ZRnywBH/AKM/yAHIA+fjmkf9nXWHZmfxlGzNncTbOScnJz8/qT+dH12n/P8AgH9uYW3+8L/wF/5HjUnhu6XUY7Hz4/MkMyR5VhveNchRxzuOAp7k4qe88LtZ+aLi8jfaGZHhBYOAkjqcEDhlj3A+jDivYrr9nvXLq7+13HjSN585Dm1bKnOePm459KjX9nXV1bK+MYgcYyLZ+mNuPv8Apx9KPrtL+f8AAf8AbmFaX79f+Av/ACPE/FOlx6TqklvDN5sJkl8sn7wVZXTB9/k7ev4VlV6f8WvhRe+BdCttXutdj1ETXQt9ghKEEq75yWP90/nXmWK66NWNSN4u57OCxFPE0lOnLmXfYbRTsUVrc67C0U7bSbag0sJRS7aNtFwsd38JREsl/cOfnARVHtzn+ldRqcqSMhLcs5cjPVQMY/Mg/hXklnd3dlJ5lrO8T9yp6/Ud6pajL4gvJRI2uTLtzjaoHB7V5WKwc6lRyj1Pgc/4cxmLxbr0ndP8D0u/1i2sEdiyg44Ga43UvGGlwTtI98qttCleOvPPr3rlLjSLy6ObvVLiX8abD4a0+M5ZC59TWEcvqdTy6fCGOl8Vkad946sIoY2t2e5KHcsaKSSewzXnGvzeIPEV89xceYoZjtUdgT0r0OHTLOH7lun5VYSJE+4ir9BW0ctX2meph+DJJ3qTPLrbwvqzqMRH6mt+x0jVrPRJbV05D7433ZKgjkAduf5mu020ba3hgKcHdHovg7CTjyzkzzabTL6Zw7RySPjbkkk4+tRHwzqEjblhcfUV6dtpdtV9Sj3Ip8FYODu22eY/8IbqEn39+PToKengSb+IV6Vto20fUaXU7YcLYKPQ88j8B/3sVYTwHD/Fiu720bapYOiuhvHh3Ax+ycWnga0HUCpR4Jse611+2jbVfVaXY2WR4JfYOUXwbYr2p6+D7H0H5V1G2jbVfVqXYr+xcH/Ic0PCNh6D8qUeFLNTuj+Qg8EcV0m2jbR9WpdhSyPBv7BkW2mXlqCLfUJkB981s6Xq/iTT18sagt1H2WUcj6EU3bRtqHhKL6HLPhnAT3idLY+OtSjTZdWRP+1G4P8APFNl8YvOHRbORCxJy/GK5zbRtqPqNG5zPhHAcyepJczSXEzSyH5jUVLto212JKKsj6WlRhSgoQVktEJRS7aNtMuwlFLto20BY6n4Q/8AJUPDf/YRi/8AQhX29XxF8IR/xc/w3/2EYv8A0KvtLVpbiDTp5LSLzbgIfKT+8/b8M14WbS5Zp+R+ecY6YmH+H9Wcz458eaf4cY2safa77bkxhsLGPVj2+leTX3x3dbvb/bmiwc/6tSrAfUkmub+JD/Dg6jJpnirxR4i1K73k3kejLGsQkzyHd+Xx7ce2az5Phv8ADbUfDTa54YIvtOjZUuRM7pc2rHpvGf1HFebhcgxeMgq2MqypKWyivuu31Z+XY3NJwu4a26Kza/ryPafBnxds9SMa6ktt5Mhwt3avujB9xk/oa9SikSSNZI2DowDKwOQQe9fAev6Dqfw/ul1zQLqWbTtwW4gkOcAno3qO2eoOK+r/ANnbxSviHwjsVy6RBXh3HkI2fl/4CVIrKvgcVldeNKtP2lOd+WVrO66P5bM6srzOOMirO56ga4DxV461RfFzeDfBmiw6zrUEKz30lxcGG1skb7nmMASWbsoGcc13xrwXwX4x0r4f+IfHll4os9V/4SC+1+e7toYLKSeS+tmA8gRlQQQBkYJGM/XHfhqXPzO12un9dj06s+WyvY7jwb8SBdanqmgeMLO08O63pk9vBIjXavBcmcN5RhY4JLbT8uMj+XYabr2ianc3lrpur6feT2TbbqKC4V2gbnhwDlTwevoa+d/HXgHxxr2hL4kmsZbbxN4j8UWM/kRDzBpVrDHKsRcjoV3Asemcd62PGPwy8Q+GdReD4caKtxY6n4Wm0W6dblIXSfcWFzIW5dmBIyMnPoMV1Tw1CT0lZv7tLX1/IyVWoulz0zwp8T/C/ibxTJ4f0iS8lfy5JYLtrcrbXaxuEk8mTo+1iASOPQmu3rwf4A+H/E2m6lpMl54d1O0a005bO/vtZeMMqKuFtrOKMnam/a5duWxzya94rlxdOFOpyw2NqM5SjeQUUUVzGoUUUUAFFFFAHjX7XP8AyTzTf+wsn/omWvlyvqP9rjn4eab/ANhZP/RMtfLu2voMuf7n7z9N4VX/AAnr1YlFLtoruPpLD6KXmlFSaWMjW9esNIljiuvNLuNwEa549azv+E10f+5d/wDfsf41T8UwrceONGt5FDrI8SFSMggyYxXeeIvhDpmrWkk+iXUel6qoLC0mP7i47naeqH25H0ryMTjalJyatZH53mnE+Nw+YywlJLy0ucf/AMJro/8Acu/+/Y/xo/4TXR/7l1/37H+NZOh2lzpemTzTw211G+oixKQW0N0/mbScq5DDGDwFPzEHkYrR/sfxS6zXTWWiwx2rxtc+dYRIYPO2+X5ibD97cvAyAc5xzWP9pVvI5P8AWzMPL7iX/hNdH/uXf/fsf40v/Ca6P/cu/wDv2P8AGpJfCPiJ9F1X+0I9JguVILItvCvlqqqzsWVPlUKQQUOD8w7EVzPh3whdazeRwxX1oI2ujBuRixYLguycYIVTnkjOOM0f2jW8g/1szD+79x0Q8aaPn7t0Pfyx/jW1dajZ22mNqU8wS1CB9+CeDjHA57ivP7zwfq1rpjai7QfZ0QtKSWRoiM/KysAQSQVHbPet/wATf8kyP/XvB/6GldFDG1Jxk30R62W8QYvEUa852vCN1oT/APCceHP+fuT/AL8t/hQfG/h0dbqQfWFv8K7L9kv4D+Gvij4b1fX/ABHqeoRC1uxa28Fm6LhtiuXfcrZHzAAcdDWT+2x4R0vwn8SrFLGTVri4vrFZ7me68sRHB8tEiWNFChVQAgcAFcYrn/tGseT/AK2Zh5fcYf8AwnHh3/n7k/78t/hW7ol9Y6xZfa7G8jePcVIIYEEdiMVz95J4tbRvDWoSeE9I1z+17Yw6fD5D3dwq24GQV5K5Uhgo42knHJo0bVvGWkRajv8Ahv8AZtOiYm9xpMqLbYTcCzdtqvuy3O1s5xil/aNYX+tmYeX3HXfZx/z8Rf8Aj3+FH2cf8/EP/j3+FTPe6/dS6SlloOj3NzJYy6lHp1vDIzfZ2QP5rkjY3yoANrE5O3APAz7PXPGCSyyQ+B5XTU4xJGg0yTY8aKrMUAH3cMhJHqD3Bo/tGuP/AFszDy+4tfZ1/wCfiH9f8KjljaNypwenI6EHkGuW8Ua1q0d6t9qOjyaTHegSQR/ZzDGVwPuAgZGCDn3yetdFYTG50+1n674Iz/46K7MFi6labjI9/h3O8TmFeVOtayV9F5olopeaOa9K59hYSil5o5ouFhKKXmjmi4WEopeaOaLhYSil5o5ouFhKKXmjmi4WEopeaOaLhYSil5o5ouFjqPhF/wAlP8N/9hGL/wBCr7D8bPex+Ddak03d9tWwna32/e3iM7ce+a+PvhH/AMlO8Of9hGL/ANCFfbBGRXj5hLlrRl/W5+ccaxviIL+7+rPzhYszFmJLE5JPWvSPgG8n9r+IYZi39mPoN0b4fw7Qvyk++7GK9P8AjP8ACvwNp2otrs0evabbXDFpm0+BJoFcnkEEgpn/AL5+ledXutaTaaDN4V8DaZeQW12wN9d3JDXV3t6KdvCID/CP8c/V1s1pYzDclOLu/wAP66H5Ll+R16OKVSo0oxd73GaVINU8G6hZ3h3IkMkZZv7pXj8q739i+K8h8AavqSRtKY96W6Ho55bH5j9a4LSdD1jWbdvBfhmEXOrXvy3sw5hsY24LSN0HGcDqT0FfVfw58J2PgjwbY+HdNy6W0fzyHgyyH7zH6mvns8lGVKnSe6d/uTX43NsrwyljK+IpK1Ny08/NfM5qXWni0aAx6leXl1f6Ybn7ULgbA6tHvURj7hG8Dj3B5q7P4u1C3mhmePTpYrmVRFGgYS2yC7hgcSncQSBKScBdpUjnrWxBqugxTPLJZRQ3c7rHKEgBd2ZVZQSBzwwOelPOqaEt9dW7WaBp0Blb7OMzc7SG455IHP8Aery9/snu80f5jOh8UXl9qE9vZSWESWjytJvUyPcpHKyFIgGHzDbyTkAsnHNZdj4y8QS6Tb6ndWVpa2EhimkujGHVIXUnaEWXc23jMnH3gdnXG6de8L/aLO1+yoCFM1uDaH5NqhtwGOPl5zwatxy6I0EF3Dp1r5D77rzGiRNhXAL8/wAXI5pWS+yVzX+0cnp/izxOskVjJHaaldfab1pGig2B4orpohGoaUYbA+982AVBBJzV+48R64LSG5uvsVvZ3MtxFvjhZ2TDeXEpPmAqzMCd20jkDAxuO7pd5oGruGs7OGV8m6UtbAfPkrvyR97KkZ68VCmtaJJHa3V1aKs+QIgYQ7IXQPgHHdTk4460aN/ALmVviOZt/FWs6fotouoLb3V1HYxXishdAVa1uXCvljvO63OW4B3Z2gitfTPEXiCbxWdImsbaSK3dY7qSJNvLx+YHUs+doyExtOSGORjFaz6xpI2NJbnynVVjbyc55KbcY4+9j/gRpia5oU99a3Hk7riSLdBI1ud4Qru4OOBtyaGv7o+dfzHQjpRWSmuWskazwh2i2SSOzfLtVDg8dTz6f4VFJ4o0qIkO84IXcf3LdPm/+Ib8qx9nPsae1h3Nuise58RabAzJJJIHUfMNh+XnHP4kCjS/EWn6g8ccPnB3OMGM/KcZwT0FHs52vYPawva55n+1v/yT3Tf+wsn/AKJlr5fr6h/a2/5J7pv/AGFo/wD0VLXy/wA17eXv9yj9T4TX/CevV/oJRS80V3XPpbDsUUtFSXY5PxNBfQ+K9K1e3sJbuO1dJCkfUlX3Y9s1R8Y6x4y8TXkkt1ZXUEDH5YIkYKB2B9a7qiuGrgY1JNt7ny+M4Vo4nEyxHO05eh5Xp9v4q05ZFsI9TtRLjzBFuUNg5GcdcHkelP2eLt4fOr7lBUHe+QD1H416jRWf9mw7s5P9SsP/AM/H+B5/e6l4ynhtYbe1vLCO2OYhaiSPaSBnHPAyu7AwNzMccmqVu/jC209rG2XVIIXn+0OIy6l345YjrjaCPQ816bRR/ZsO7D/UrD/8/H+B5pcyeMLqwlsrqPUrhJdiu0xd22ryqZJ4UHBx6geldRr2mXtz4EbTYId935EQ8vcByrKSMnjsa6OitaeCjBSSe534PhmjhadSCm3zq3oc98FPGvxQ+E8mpf8ACP6PbXMGoIBLBefNGrrnbIArg5GSOuCPwpnxs8YfE74sXWmzeINGtraPT42WKCz+WPc2Nznc7Ek4HfgD610lFY/2bH+Y4P8AUqh/z9f3IxdA8VeLo7xItb8Mwz6XFFtt7eBVUwbbOS2VVIcHawddxJJ4BGKL7xL4kn8LxWcfhCNNQiM9vA3mt5dtbPZxWoC/vMu+xGyXBGSCPStqij+zY/zB/qVQ/wCfr+5HJaLrfjDSdDs9Gh8JwNZQrMsqPcSOZTLA0LkZk/d5VycJgFgCegFT3virxxc6dfWa+GLaBtRiKXsqbi0zeWkYfl8KQqdAAMs3HQDpqKP7Nh/ML/Uqh/z9f3I4Tx3qHjbxg9s+oaO8RhLOVjkbY0jBQzhWYhc7RwOPwwB1uhQzW+i2UE6bJY4EV1znBCjIq9RXRh8JGjJyTPVynh6nltV1IzbbVtRMUYpaK6z37CYoxS0UBYTFGKWigLCYoxS0UBYTFGKWigLCYoxS0UBYTFGKWigLCYoxS0UBY6j4ScfE3w5/2EIv/Qq+1ty/3hXwDRXFicJ7eSd7HzmdcPPM6santOWyttfr6o+/ZFikRkkVHVhgq2CCK5u48B+C7hmMnh6wwxyyqm1T9VBxXxNRWMcBKHwzt/XqeHPgWM/iqp/9u/8ABPvHRdK0jRbMWej6fZ2FsORFbxLGufoKu7l9R+dfANFS8tb1c/w/4JS4Htoq3/kv/BPvrybYuHMURYdDtGf88CgQ2oYMIYgQSQQo4z1r4Foo/s1/z/h/wQ/1H/6ff+S/8E++vKtsg+VFkDAO0dOlRpaWSxLCIISi5wCAcZ69fXNfBNFH9mv+f8P+CH+o/wD0+/8AJf8Agn3wLe0V43WCENH9whRlevT06n86d5NrlW8mLK9DtHFfAtFH9mv+f8P+CH+o/wD0+/8AJf8Agn3yILUbcQwjaSV+UcfSneXb5H7uPgYHA4FfAlFH9mv+f8P+CH+o/wD0+/8AJf8Agn3vFaWUUSxJbwhFLEDAOCev55NPENtgDyosAYA2jp/k18C0Uf2a/wCf8P8Agh/qP/0+/wDJf+CffRhttzN5UW5vvHaMn60iQWqsGWGFWHQhQCP85NfA1FH9mv8An/D/AIIf6j/9Pv8AyX/gn05+1mwPw/04Ag/8TVP/AEVLXzFS0V3Yej7GHLe59VlGWf2dh/Y83Nq3e1txMUUtFbnp2EiYurE44dl/AMR/Sn0UUgpu8EFFFFBYUUUUAFFFFABRRRQAUUUUAFFFFABRRRQAUUUUAFFFFABRRRQAUUUUAFFFFABRRRQAUUUUAFFFFABRRRQAUUUUAFFFFABRRRQAUUUUAFFFFABRRRQAUUUUAFFFFABRRRQAUUUUAFFFFAH/2Q==">
            <a:extLst>
              <a:ext uri="{FF2B5EF4-FFF2-40B4-BE49-F238E27FC236}">
                <a16:creationId xmlns:a16="http://schemas.microsoft.com/office/drawing/2014/main" id="{C5EC0EA4-C4AF-459F-A65A-68196FC7B4E4}"/>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Rectangle 7">
            <a:extLst>
              <a:ext uri="{FF2B5EF4-FFF2-40B4-BE49-F238E27FC236}">
                <a16:creationId xmlns:a16="http://schemas.microsoft.com/office/drawing/2014/main" id="{D1596117-3D8C-4C1D-9A07-73D7687AE948}"/>
              </a:ext>
            </a:extLst>
          </p:cNvPr>
          <p:cNvSpPr/>
          <p:nvPr/>
        </p:nvSpPr>
        <p:spPr>
          <a:xfrm>
            <a:off x="5966798" y="3244334"/>
            <a:ext cx="258404" cy="369332"/>
          </a:xfrm>
          <a:prstGeom prst="rect">
            <a:avLst/>
          </a:prstGeom>
        </p:spPr>
        <p:txBody>
          <a:bodyPr wrap="none">
            <a:spAutoFit/>
          </a:bodyPr>
          <a:lstStyle/>
          <a:p>
            <a:r>
              <a:rPr lang="en-GB" dirty="0"/>
              <a:t> </a:t>
            </a:r>
          </a:p>
        </p:txBody>
      </p:sp>
      <p:sp>
        <p:nvSpPr>
          <p:cNvPr id="9" name="AutoShape 6" descr="data:image/jpg;base64,/9j/4AAQSkZJRgABAQEAYABgAAD/2wBDAAUDBAQEAwUEBAQFBQUGBwwIBwcHBw8LCwkMEQ8SEhEPERETFhwXExQaFRERGCEYGh0dHx8fExciJCIeJBweHx7/2wBDAQUFBQcGBw4ICA4eFBEUHh4eHh4eHh4eHh4eHh4eHh4eHh4eHh4eHh4eHh4eHh4eHh4eHh4eHh4eHh4eHh4eHh7/wAARCAJkAbI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5z0z/AI8Yvof51Zqvpg/0GL6H+dWcV+xT+Jn0WHX7qPohKKXFGKk2sJRS4oxQFhKKXFGKAsJRS4oxQFhKKXFGKAsJRS4oxQFhKKXFGKAsUb6wjuMumEk9exrGlieJykilWFdPioLu1juU2sMMOjdxXRSruOj2PMxmXRq+9DR/mc5ijFTXEEkEhjkH0PrUWK7k09j5+UHF2a1ExRilxRigVhMUYpcUYoCwmKMUuKMUBYTFGKXFGKAsJijFLijFAWExRilxRigLCYoxS4oxQFhMUYpcUYoCwmKMUuKMUBYTFGKXFGKAsJijFLijFAWExRilxRigLCYoxS4oxQFhMUYpcUYoCwmKMUuKMUBYTFGKXFGKAsJijFLijFAWExRS4ooCx0Om/wDHjF9D/OrFV9N/48ovof51Yryp/Ez7HDr91H0QUUUVJrYKKKKAsFFFFAWCiiigLBRRXffC/wCEnjL4gyCXSbH7PpwbD39zlIevIXjLn2H4kVlWrU6Meeo7ImclBXkzgaWvsnwd+yx4O08QzeI9Sv8AWplz5kSN9ngb8F+fj/e/wrtLb4BfCeFNv/CJxSe8lzMT/wCh14VTiXCQdops4pZhSW2p8BUV+gX/AAoj4Tf9Cdbf+BE3/wAXR/woj4Tf9Cdbf+BE3/xdZf604f8Akf4E/wBpU+zPz9or9Av+FEfCb/oTrb/wIm/+Lo/4UR8Jv+hOtv8AwIm/+Lo/1ow/8j/AP7Sp9mfnvd26XERRhg9j6GsGeF4ZTG4wRX6Tf8KI+E3/AEJ1t/4ETf8AxdRzfAH4QzY8zwVaNjp/pE3/AMXW1Li6hDRwdvkefjKlKv70VZn5s4oxX6Rf8M9/Bz/oR7T/AMCZ/wD4uj/hnv4Of9CPaf8AgTP/APF1v/rlhf8An3L8Dh9mz83cUYr9Iv8Ahnv4Of8AQj2n/gTP/wDF0f8ADPfwc/6Ee0/8CZ//AIuj/XLC/wDPuX4B7M/N3FGK/SL/AIZ7+Dn/AEI9p/4Ez/8AxdH/AAz38HP+hHtP/Amf/wCLo/1ywv8Az7l+AezPzdxRiv0i/wCGe/g5/wBCPaf+BM//AMXR/wAM9/Bz/oR7T/wJn/8Ai6P9csL/AM+5fgHs2fm7ijFfpF/wz38HP+hHtP8AwJn/APi6P+Ge/g5/0I9p/wCBM/8A8XR/rlhf+fcvwD2Z+buKMV+kX/DPfwc/6Ee0/wDAmf8A+Lo/4Z7+Dn/Qj2n/AIEz/wDxdH+uWF/59y/APZn5u4oxX6Rf8M9/Bz/oR7T/AMCZ/wD4uj/hnv4Of9CPaf8AgTP/APF0f65YX/n3L8A9mz83cUYr9Iv+Ge/g5/0I9p/4Ez//ABdH/DPfwc/6Ee0/8CZ//i6P9csL/wA+5fgHsz83cUYr9Iv+Ge/g5/0I9p/4Ez//ABdH/DPfwc/6Ee0/8CZ//i6P9csL/wA+5fgHsz83cUYr9Iv+Ge/g5/0I9p/4Ez//ABdH/DPfwc/6Ee0/8CZ//i6P9csL/wA+5fgHs2fm7ijFfpC/7PPwcZSv/CE2oz3FzPkf+P1z/iP9lf4UapbLHY2Wo6NMGyZrS8Ziw9Csm5cfQCtIcYYNv3oyX3f5i9mz8/sUYr6E+KX7K3jTwzDLqHhm4TxLYoCzRxR+XdIM/wBzJD8f3Tk/3a8AmhkhmeGaN45EYq6OMMpHUEdjX0GEx+HxkeajK5LjYixRinYoxXXcVhuKMU7FGKLhYbijFOxRii4WG4oxTsUYouFhuKMU7FGKLhYbiinYoouFje04f6FH9P61YxUOm/8AHlF9D/OrFeXP4mfX0P4UfRDcUYp1FSajcUYp1FADcUYp1FADcUYp1dP8LfCVx438d6Z4bg3KtzLmeRR/q4l5dvyHHuRUVKkacHOWyFJqKuz039mT4LL42mHijxJG48PwSFYYckG8dTyM/wBwHgkdTkdjX2fYWdrYWcNnZW8VtbQoI4ookCoigYAAHAFRaPptnpGlWul6fCsFpaxLDDGOiIowB+VXK/NMxzCpjarlLboj5zEV5VpXexFdXEFpbS3V1NHBBCheSWRgqIoGSxJ4AA71h2XjjwXe3MdrZ+L/AA/czyNtjii1KF3c+gAbJNUPjb/ySDxf/wBga6/9FNXhPwT+Cfgnxx8ErPVr+1uINau/tCi9juH+RlldUPl52kAAcY59e9GHwtGVF1asmldLRX3PPq1pqooQV9Ln1KDRmvmP4B/Fa58P/AjxFfa952pN4buEhtFaT5pFlwscW49g2eecL0HGKvW/xs+I2gN4f17x14U0q38L6+y/Z5rMsJoUbBVmy7A/Kd2CBkZ6dKqWVV1OUVZ2dt99L6fIlYynypvr+B9Hk0V4t8Tfir4ot/iQfh94B0nS7nVILdbi8udTlKQxgqG2gbl7MnOerYxxmqOlfHa9b4TeJPEWpaDDH4h8O3KWd3ZxyHyWkdwiuDyQud2Rk/dwDyDWay7EOMZJb26667feW8VTTavt+h7vRXlvwK8WfELxbbtqXijT/Di6RPapNZ3Wl3G5vMY5MTrvbBA65xg4HPOD4sfELXPBPxB8H6f9j01/DuuXAtbq4lDiWGTeFyG3BQMOp5BztbpWf1Sp7V0VZv17Fe3jyc72PUqM14xc/GO6tfHfjuGeytX8L+E7EM86K3ny3ZKqsW7dtAZt6j5f4c5xXHD45fEzTdE03x1rvg7SF8G6jcmGLyJWFyq5ODkuck7WxlQDt/hyCdYZZiJ7JdOq6q9vWxDxdNH0vmlzXlWqfEvUI/jr4U8E6fDYT6JrmlG/NyVfzuUnZdp3YxiJeqk8msvw98Wtdv8Axd8SdJuNO077P4VtriayMYdXlMRYYkJYg52joBis1gqzV7dL/Ju35lfWad7fI9porxb4FfEvx98RL20vbzwzYWXh4QzpdX0bH57hW+VUUuSBtK5yDkhuR0rf+PHxKuPh7pmmQ6VpQ1TW9YuDb2Fu7EIWGASccnl0AAxnd1FEsFVVf2Fve9QWIg6ftOh32s6lZ6PpN5quoTCGzs4HuLiXaW2RoCzHA5OADwOareFPEGk+KNBttd0O7F3p10GMM2xk3bWKn5WAIwVI5HavJNT1T4r3Xw78cWnxC8N6NY2n/CN3ksF5p8+R5nlH90ULsc4JO7gcd815b4I+KHxC8AfBrwzqFn4V01/C0VxLbG7uJiZbp2mlchArAoOGXJVhlc+1dNPLJVKb5WnK6W6ttf7zKWLUZK60t2PrC717RrTWLfRrrV7CDUrld0FpJcKs0o55VCckcHoOxqh4a8aeG/Eetaxo2j6kLm+0aXyb+LynTyX3MuMsoDcowypI4rybxxrmnS/tLfD5P+EfsbmW901ZYr6Z5hPAr+dgKFcR8c/eVjyeRxWT8DtTttF+Kfxr1i83/ZrG7muZtgy2xJbhjj3wDSWAXsXN3vZP/wAmsH1l+0Uel7fhc938YeJtF8I6FNrniC9Fnp8LKry+W74LEADagJPJ7CtDS7611PTLXUrGUTWl1Ck8MgBG9GAZTg8jII618h/FX4gfEXx/8IdQ1q78N6VZeDp72OOCZJGNwrLIMHlsOMgqSFHP0NfUHws/5Jj4V/7A1p/6JSoxOAeHoqUn712nrfa34lUsT7Wo4ra1zpM0Zr588GfGL4geOPHV1a+F9C8PnRLS+SGWC7uDHfGAvhpQC46AbiApx0+Y1zlprnxIk/a31O3tbGwmuYUFu9tJcMIY9P3RsJB8339jK3f5mPy9qqOV1byjNpNK+4njIWTSbu7H1NmlzXz+3xd+JOrfEjxF4N8K+EdKvZdLvxEJpJGAjgWQozyZdckjbgLjHP3q3fBvxU1zV/FPxJ0u6sdPW38KidrIxK4aURtIMSEsQc7B0A71lPL68Vd22T3XW1vzLjiqcnZHseaM18+ad8etWi+A8nj3VNHsZdTbVW023gt98cG7buDNuZmwBu4B5IHTORUl+Knxk03x34f8Japo/g1rvXIo7mDyjNtWNt3ylhIcMNpGcEe5q1leIu9la/VdN/uJeMp6ef6n0dmsDxv4y8OeC9Ot9Q8S6kLC2uLhbaJzE8m6QgkDCAkcKeTx714trHxi+I2pXfjG/wDBuh+HBonhSV0ujqEjmecKzAsoDKBwhbaRnsCTxXGfGrxV4h8a/s+eG/EniK0062ku/EX+jCy3BGhWGRckMSQ28OOvYVth8qnKpFVXZN23V9rmdTGxUXy7n10DRmvIPi/8UNf0LxrpfgPwXpOn3uu30H2l5tQl228MfzYB+ZecIx5IwNuAxPF74E/EvUvGtxreg+JNOtLDxBokwjuVtZN0Mqkkbk5PQrg8kcgg81yPBVlS9s1pv522vbsbrEQc+TqepEcV4N+0z8BtN8e6fc+IvDttHaeKYY8/JhUvgo4R+2/HAb6A8dPeaKnCYurhKqq0nZo33PyTu7a4s7qa1u4Jbe4hcxyxSoVeNwcFWB5BBGCDUeK+m/26/h3Do/iWy8daZAI7bV2MF8EGALlVyrY/21Bz7oT3r5mCN/dP5V+uZfjoY3DxrR6/g+pk1YbijFP8t/7rflR5T/3T+Vdt0TddxmKMU/y2/ut+VJtbuD+VF0PQbijFLijFO4WExRilxRii47CYopcUUBY37BdtpGp7D+tT1Haj/R0+lS4rypbs+sw2tGD8l+QlFLijFI3sJRS4oxQFhKKXFGKAsJX0r+wnosc2ueItfkhy9tBFawyHp+8LM4Hv8ifn71814r7C/YXMP/Cu9bUY84asS3+75MeP6142fTcMDO3Wy/E48e2qDPoaiiivzs+dOY+LFheap8MvE2m6fbvcXdzpdxFDEn3ndo2AA9ya+ffh9q/xs8K/DaDwRoPwyuo7uPzVi1K4cAIZHZt2xsKCN3GWxxkgjivqmkrtw+N9lTdNwUk3fW/6M56uH55cyk09j53034F6rZfs76x4VaS3k8S6jOl+f3mI1kQrti3dD8oYZPG5zzgZrmtY0L4ofEjQPB/w+1PwPcaFZaI8YvtSnkGyRY08sOo9du7gFskjoK+raK3jm1ZNykk3dtPs3oZvBwsknZbep8z/ABt+G2qp8YpPG/8AwhL+N9E1CBEubCG4aGWGRY1jBBU7v4FOcEckEDg1ueFdIvNI+F3iN7T4Hw2y39zEv9iPqBlku7cYyzl8kMp3FQADkggcZPvZ60o61DzKpKnGEle1ur6eSdvmUsJFSck9/Q+c/wBmnwV4l0j4ma74i/4Rm98JeGrm18qHTLq6MjNJlCOvLBcOQxAxvwM81237Vnh6LXvg1qkxMaXGlFb+B2OMFDhhn1KMwA7nFerVznxI8H2Hjvwnc+GtUu721s7l0aVrR1VzsYMBllYYyB27UnjpVMXGvPS1vPRfmH1dRounHU8X+F3w91DxV+zn4hN9MU1zxjNJqDTyDBZlkDRbvRWZd3TpIa5PUNA+K3iX4a6F8JJvAFxp/wDZ12DNq0048gxqXx0GOA/UMxO3gc8fVmj6daaTpNppVhCIrSzgSCCMfwogAUfkBVvHFarNZqcpcqet15PZfgT9Ti4pX6WfmfO3xL8MeLfCvxf8EeK/Cvhe78SWGiaMmm+VFIFYlVmT5jzt+WUHOMZBqh8OvBvj6PxN8UdS17wzJYy67pV15Cxyq6NNLlhEjZ+b72M9MivpgCjFZrMp+z5OVbWvrfe4/qkebmv/AFax5R+yt4f1nw18KItN17Tp9PvPts0nkzDDBTjBx2zg1n/tOeD/ABRrh8LeKPCNmt9qXhu+NytqSMyAtGwIBI3YaJcjOSCcV7Nx6UtYrGzWJeItq2/TU0dCLpeyvoeNTeIviB468GeLdLvvhteaBbyaBdx27T3QeW4uWQqkaptU4ILc4xkDnmuB8TeBPGFx+yX4Y8MQ+H72TWbXU2mms1UeYiGS4IYj6Ov519R0VpTzB0mvZwSSafXordyJYVTvzSb0seB+JPCHiaf4+fDnWodHuZNO03SYYby5UApC6iXKsc9fmH51iaH4S8a6d8UPiRocvhW6l0rxp9qjj1ZZAIbZJBMUc8fN/rACuQR719LkUYqlmVRR5bLa343v94nhIt3v1v8AhY+P5vD/AMXJPgncfC1vh/Ps067877d5w/eoZt2yNejtvctuDY2g8Zr6i+Hlpd6f8PvD1hfW7QXdtpVtDPESCUdYlDLxxwQRW9tFL2qMVj5YiPLypat6X3e5dHDKk73vpY+SPGfg/wAY+MPiDYX2ifCu78F64uo+dd6vHfB4CN2fM4AXcMbiVOW54ORjs/EGj+NPDH7T11400zwjd69puq2kVsHt5Qgh+SJGLEg4x5ecEAEHr1r6D/KitXmk3ZcqtZrrs/nczWDitb63ueI/B7wt4h0n49/EHW9S0m4ttNv5GNpcOBsmBl3Dae/FcZD4d+JXhv4ofEO30nwTJqlt4rM6W981wIreBJGdhIzYOcBzleDkce/1DR+VSsynzuTindJdelrdfIp4VcqSezb+8+RLzR9S8I/slahoXibTY9P1W/1ofYrW7j3yyZ8s5jC52thX5OOM+oza+EM3hr4f+M9Ag8VfDPXdE1nUCtrZare3ZnTzGAQ7UwqoPmGcZKhsdK+hfif8P/D/AMRNBTSPEEc4SKXzYJ7dwksL4IypII5B5BBHTjgVyfhX4D+FNG8Q2evX2qa94gvLEqbP+07sSJAVOVKgKOh5AJx7V3RzKjOjNVbpybbSv1267d73OZ4WpGa5Nlbc+er6ysvEXxG8aeKU8Daj4w8PjUXKzaPdPbQBVJYl8IWckbWYgjnJBOQa9E+JUEPxQ/Z50Gb4ZaBcfZtK1NFbTFUCSFUjdWA5+fl0OQSSGyec1111+zb4Na7u203XPE+kWV2f39jZ3qiFl/u4ZCSP94nrXqPgrwvovg7w9BoOg2YtbKElguSzMxOSzMeST/gOgFPEZnRShOk25Rta97WtbXW1/SwUsJP3oy0TPnX4p+DfFHijxNoHxMuvhtNqNvPaGDVfDr3hE8ZR5FRty7TypRhgHBGCK9I/Z30JdOk1m/X4Yr4IinESQCS9a4nnA3Ft245UA4xwM574zXrlArz6uYzqUfZW023e2+17HTDCxhPnv+QtFFFeedR5r+05oC+Ivgh4ltsqslpam+iYrnBgPmED0JVWX/gVfnTX6cfFrH/Cq/Fuen9iXmf+/D1+ZGK+74Sm3QqR6J/mjjxK1QlFLijFfWnPYSilxRigBCM+lNMaHqop+KMUXHqRGGM+o+lMNv6N+dWMUVSk0Uqkl1Kv2eT2oq1iin7Rle2kaVr/AMe6fSpaZa/8e6fSpa4ZPU+2wv8AAh6L8htFOopXOgbRTqKLgNop1FFwG19IfsLa3Fb+JvEHh+WRg97bRXEKnoTEzBvxxIPy9q+ca3/h34nuvBvjXS/ElmCz2cwZ4wceZGeHT8VJFcWY4f6zhp0lu0YYin7Wk4n6T0Vm+Gta0/xDoVnrWlXC3FleRLLE69wfX0I6EdiCK0q/MWnF2Z8w007MiupPJt5JiruEUttUZJwM4HvXmdn8cvBt18Nr3x5HDqq6dZ3gs5IWhQTmQ7SAF37SMODnd0B9K9QNfHH/AAjcx+N158HpYYzpFx4nXWSijan2cQvJ5f8A37ZV+or0Mvw1Kvze0e2vy6nHias6duXrp8+h9HTfFDw6j+D40i1CeTxcFbTkihDFFIUlpfm+UDeM4z0PpXlXh34lR+G9L+J+tjxP4g8Ry6fdrFbWt7Z7YrSV3mWMIfNbMe4DccJgIOMnFc1+zLb6nr3xS02y1iOdE8B6Zc2qA9PPeeRcN6fJIwx/0yFRfCmKSfRPj9FFG0kjQTBVUZJP+l9K9H6lRoucHrblv85f5WOb6xOfLLbf8F/mW/EPxUu/iB+zH4j+3rPFrenyWv2yWOHyoJFkuvk8sgnPyqAQcc+tdj8KPjr4JtdF8H+DrqfUnvnsbW0e7NvmBZ9irsLE7id2FJCkZPXGSPNrPxDo19+xhf8Ah61vkk1TTpY3u7cKwMayX+UOSMHI9CferfxQiij+H3wK8uNE+WM8DHJFuT+Z5rolhaM70ZRaXPK3l7t+2xlGtUjaad/dX5n1R4p1m38O+G9Q168huJrawt3uJkgUNIUUZOASB0HqK4LVfjh4N034faP42nj1Q2GrzvBbwpChmDIWDFlL4ABU9Ceor0jULWG+sJ7O5QSQTxNFIp7qwwR+Rr4k8I+GtZ8TapqPwvuIvta+EYNaltwQQHlZVjj/APIoDD/erycvwtGvGTqP4dX6a/rY7cTWqU2lHr+Z9b3njzRLb4g6b4JK3cupX9k16rxxgwxRAMcu2cjOw44Pb1rh779o/wCHFrrb6eJNVuLWOYRSalDabrVSe+d24jg9FOccZrzj9nu31Xx1beM/Ef7z7ZD4Yh8PWO5vvOLcBju7HdGrf8DrkPDvjDwvpX7MviPwNqTGDxHLfsFsngfe774yHJxgbQhGM5G33FdsMrpKbg05Ncqdn33fojCWLqcqktE7/h0PqPxv8UvCPg+LQZ9WvZfs2un/AEO4hTfFs+QmRmzwmJFOeTg8Cufk+PngODQtF1q7bVLa01m5mgtmktfuiJ1V5Hwxwo3A8ZOO3avGPH+j32neC/gZpWvRs9wLphLFMuSqPLCyxsD6IwUjtjFdf+1fa2qeOfhVarbQrA2qTBogg2ENNa7gR05yc/Ws6eX4fmpxd3zc2t/5b/noVLE1bSkulvxsaPiv4kaX4n1f4baxo/ibxJoVlqOrywJbRWYKX2yaFCsuJRtQk4Bw/DNwMYrs/iR8afBvgbWv7Evv7R1DUlTzJrbT4BI0CkbgXLMoGRzjOcYJABFcJ+0zDDb/ABQ+EMVvEkUY1k4RFAAzcWx6CuA8Qyar4V/aK8XHUvHL+DDqG6a31GTS/taXEDEMkYz0AHGRxlCO1aUcFRrwhLW1pNLr8Vt0r/gROvUpykvNK/y9T6Iuvi34It/hzH48bVC2kSN5UYWM+c83P7kIf4+D7YGc45qb4WfEzQviJFftpFnqlnJYmPzor+3EbYfdtYYJBB2nv2rwLTfDXwwX9n6fT9S+IFzJp114iZrTVBpkkaxXYh2geVyShTJJJHUdCK7j9lTxl4l16+8ReH9T1dfEGmaQY1stVERQuCWUKcgEghdwzyOck5FYV8BSjQqTp3vF9dNPu189jWniZupGMrao9N+J/wARfDPw70qG+8QXE264YrbW1vHvmnIxnaOBxkZJIHI55FUPhh8V/CvxBuLuz0dr211G1UvNZXsPlzBAQN2ASCMkDrkdwOK8r/aZP9ifGv4feL9XWT/hH7WVEmlCllidJt7EgZ52lT6nYcdKreCb+18bfte3PijwlI1xo1pYf6ZdKjIkv7jywOQM/OVwD12EjpShgKTwvtNb8rd+l07WCWJmqvL52t+p6R4b+O3gXxDr+n6HpTajLfX17JaRxm3C7NihvMbLZCHOAeuQeBiu18d+LNH8F+GrjX9ckmSzhKqfKiMjszHCqAO5PHOB7ivEP2KbS1k03xXdSW0LTpqoCSsgLqNh6Hr3P5mu4/ad8aa14G+HCajoMUf2y5vY7YTyRCQW4Ks3mAHIJBQAZBGTWVfCU1jFh6afTd7/AIaF068vYOpJk/w8+Nvg/wAaeJB4dtIdW03U3UtDBqFsIzMApY7SrMOACeccdM1R1/8AaD+H+jXusWFw2qyXmlXRtpYIrTLSupZXKZIG1SpyWK9RjOa8X8Faw2p/tN+Db248bv4uxA8P9onT/siKxim/cqP4gC45wOWxiuo+E8EEnjv47yyQxtIr3KKxUEhWe53AH0O0Z9cD0rsqZdh6bcmnblTtfq5W6r9Dnhiqskku7X4X7np2ofG3whaeBtK8aCHVbjR9QuDbNJDbqzWkg6rMCw29D0zntnIzpv8AE3w3cePYvBFg95fX81kbxrq0jWS3t4zGXVnfdxldpGAR8688187eAdf0LRf2RdetdZhju5dS1O4tLK1P3nmMcW1x/uHD59gOpFbn7LSx+DfEXiLwR4p0v+zvE93ZpcW8krAtLCIt3lA54wDuwOuGz9wUqmW0YRqSSd4tpea01+XUqOKm3FX3S/4b5nf/AAH8aaVZ/CHVfE2teMtW1fT7PUZBNf6tbmOWP5IsRhRJISMsMYOSWxitXwJ8dvBHi/xHDoNoNT0+7uQTaG/txGlzjPCMGPJwcZxnp14r510HS9S1P9kDV206J5RZ+KPtVyqZz5IgjUnHcAspPoBntW74Lk0XxN4m+HkmrfF46nd6fdW/2HSk0AxPAwKHyTIpAC5jVdxz6j1rWrl1F+0nJvRtadLK60S6/Izhiqi5Yrsvz9Tu9A/aCa9+N174cnsbxtBlkSx09EswLhbksiFpMtwm7zPfG3jrXoPh74v+E9a8Aax41hW/t7DSHaO6hniVZwwCkAKGI+bcAMkc56Yry/w9ruleGv2x/Fv9uXQsxqVrDaWZZGPmyyfZtijAPXB5PHHWuF+KGkaxoXxS8SfDDRoVSx8bajZXUbKPuIZGYgDsokLZ9ox2qXgMPVnGMVy+7F+q+187DWIqQi23fVr/ACPVvHbeK/GPh4fETRPiNeeDPCg0v7TDbT2+yXzAzD59jfdbCYILE7uF9eh/ZZ8W+JPGPwz/ALR8TM09xDeSW8N0yBTcRqqkMcAAkEsuR12+uTWP+0DpvhYWHgLwTrGsahpuky38cEdpbW3mi6SMRxqjtuXYAHHOG65xkCvZtKsLLS9Og0/TrWK1tLdBHDDEoVEUdAAK4a9WH1VR5d3o7bJefVvqdNOEvbN3239f0LVFFBryzsPLv2pvES+HPgh4gkV4hPfxDT4Vc43mY7XA9SIzIw/3a/PKvoP9tL4iReJPGMHhHTJhJp+hu32hlOVkujww/wCAD5fqXr59r9I4dwbw+ETktZa/5HHWleQlFLRXvmIlFLRQAlFLRQAlFLRQAlFLRQBpWv8Ax7p9Klplr/qE+lSVyPc+7wq/cQ9F+QlFLRSOiwlFLRQFhKKWigLCUUtFAWPZP2dPjNP8P73+xdcaW48N3MmSANzWbk8uo7qf4lH1HOQftXRtU0/WNNg1LS7yC8s513RTQuGRx7EV+Y1db8O/iL4t8B3Zm8O6o0ULnMtrKN8En1U9D7jB96+ezTI44qXtaTtL8Gebi8Aqr5oaM/RiqLaRpR1cawdNsjqQj8oXfkL5wT+7vxux7ZxXzv4U/at0t4Nnijw1eW8wA/eafIsqv6na5Ur9Mn613ll+0V8KLiEPN4guLRiOY5bCckf98Iw/WvlqmV42k7ezfy1/I8meCrResT0yw0nS9Pubq6sNNs7We8fzLmWGBUedufmcgZY8nk56mjTtH0nTZbqbTtMsrOS7fzLl4IFjaZ+fmcgfMeTyfWvO/wDhoL4R/wDQ2H/wXXX/AMbo/wCGg/hF/wBDYf8AwXXX/wAbrL6ji/8An3L7mR9Vq/yP7jt4vCXhaGzu7OHw1o0dteENdQpYxhJyDkF124bnnnNWbnQdDuYLKC40bT5orFlazSS2Rltyv3TGCPkxgYxjGK8//wCGgvhH/wBDYf8AwXXX/wAbo/4aC+Ef/Q2H/wAF11/8bpvB4x/8u5fcxfVKv8j+49RxVK20nS7bUbnUrfTrSG9ugBcXKQqsswAwA7gZbHua87/4aD+EX/Q2H/wXXX/xuj/hoL4R/wDQ2H/wXXX/AMbqVgMWv+XcvuY/q1X+R/ceiaRpGlaPbPb6Tplnp8DuZGjtYFiVnPViFAGeBzVafwx4buNZTWp/D+lS6mhBW8ezjadSOmHI3cfWuE/4aC+Ef/Q2H/wXXX/xuj/hoP4Rf9DYf/Bddf8AxumsFjL39nL7mL6rV/kf3Homo6TpeozWs2oabZ3klpIJbZ54FdoXH8SEj5TwORzRqWk6VqUttLqOm2d5JayebbvPArmF/wC8hI+U8Dkeled/8NBfCP8A6Gw/+C66/wDjdQP+0b8GlYq3jAgg8/8AEsu//jVNYDGdKcvuZM6E4/FG3yPS7/SNK1C6tbq+02zup7N/MtZZoFd4G4+ZCRlTwOR6Co9b0HQ9ciji1rRtP1OOJt0a3lskwQ+oDA4Neb/8NIfBn/ocT/4LLv8A+NVLZftD/B28vIbSHxlGskzrGhlsbmNAScDc7RhVHuSAO5p/UMbHX2UtPJkcl+h6JcaJo1xpA0e40mwm00KFFo9ujQhR0GwjbgfSpNH0rTNHs1stJ0600+1UkrDbQrEgJ6naoAq4jK6hlIII4I6GlNcTlK1ri5UVtSsLHUrOSx1Gzt7y1lGJIZ4hIjj0KtkGodG0fSdFtPsej6ZZ6dbbi3lWsCxJu9cKAM1y/jz4r/D/AMC6hFp/inxFDY3cqeYsKwSzOF9WEattz2zjPaueX9oz4NkZ/wCEvOP+wZd//Gq6oYPF1IXhTk4vsnYGktWelaTpOl6THLHpWm2dgk0hllW2gWMO56swUDJOByak1KwsdTspLLUrO3vLWUYkgnjEkbj3U8GvMv8Ahov4Of8AQ4H/AMFt3/8AGqP+Gi/g5/0N5/8ABbd//Gqr+z8be/spfcxXjseh2nh/QbNrRrPRdOtzZKyWpitUUwK33gmB8oPcDrUtpo+kWlxeXFrpdlBNfHddyRwKrXB55kIGW6nrnqa83/4aL+Dn/Q3n/wAFt3/8ao/4aL+Dn/Q4H/wW3f8A8apvAY1/8u5fcxXgd4nhPwukNpCnhvR1is5TNaoLGMLBISCXQbflbIByMHirk+j6TcarBq0+l2Uuo26FIbt4FaaNTnIVyNwHJ4B7n1rzf/hov4Of9Def/Bbd/wDxqj/hov4Of9Def/Bbd/8Axqj6jjf+fcvuYe4ek6TpOl6RaG00nTbPT7ZnLmK2gWJCx6nCgDJ9aq6V4Y8N6VfSX2l+H9KsLuQEPPbWcccjZ65ZQCa4D/hov4Of9Dgf/Bbd/wDxqj/hov4Of9Def/Bbd/8Axqj6jjdf3ctfJheB6Le6Dol7qkGqXmjadc6hbY8i6ltkeWLByNrkZXn0NcFN8P8AV9R/aCi8f6tLYvpOm6d9m0uGOVzMJCDlnUqFA/eS9Cf4fwr/APDRfwc/6G8/+C27/wDjVH/DRfwc/wChwP8A4Lbv/wCNVpTwuOp35actVb4XsyZRhK1/U9J1HSdL1Ka1n1DTbO8ltJPNtnngV2hfj5kJHyngcjnirwryaT9oz4OqpK+LGc+g026yfzjrlfEX7WHgOySZNH0vWdVmUfu2MawwufdmO4D/AID+FTDK8bUdlSl81b8yuaKPoM184/tK/H6z8P2l34S8FXqXOuODDdXsTZSy7Mqno0vbj7p68jA8U+KH7Q3jzxpDNYWsyaBpcoKvb2THzJFPUPKfmI68DaCOoNePGvpcr4bcJKpiunT/AD/yMp1b6RGmjFOxRivsDCw3FGKdijFAWG4oxTsUYoCw3FGKdijFAWG4oxTsUYoCw3FFOxRQFjRtf9Qn0qSo7X/ULUtcr3Pu8Kv3EPRfkJRS0UjewlFLRQFhKKWigLCUUtFAWEopaKAsJRS0UBYSilooCwlFLRQFhKKWigLCUUtFAWErHvlxdyfXP6Vs1kah/wAfb/h/KtqD948/MV+7XqV8UYoorqueLY+j/wBl/wCPsnhhrfwd4zuXl0MkR2V65y1j6Ix7xen93/d6ez/tEfHXS/AGljTNAlt9S8SXUQaFFbfFbIwyJXx1yCCq9+p46/BSgk4FTpHtA7mvn8Tw/hauJVd7dV0b/rcwqyjDUs6vqGoa1q1zq+sXk17f3UhkmmlbLOx7n/DoBgVBRijFeylZWWxxSk5O7CijFGKZFgooxRigLBRRijFAWCijFGKAsFFGKMUBYKKMUYoCwUUYoxQFgooxRigLBRRijFAWCijFGKAsFFGKMUBYKKMUYoCwUUYooCxpWv8Ax7p9KkxTLX/j3T6VLXI9z7zCr9xD0X5DcVNZ2095eQ2ltGZJ55FjjQHG5icAfmajrX8Ef8jnof8A2Ebf/wBGLWdSXLFy7G0tE2N8WeGdc8Kat/ZXiDT3sL3y1k8p3VjtbODlSR2NS+MPCXiLwjeQWfiPS5NPnuIvOiR3VtyZxn5Se4NfS/7Qvwb8SeOviD/bul6roNrb/Y4ofLvbp0kypbJwEIxz61X/AGh/Bs/jj46eD/DEc5t1n0smecLu8uNHkZjj1wMD3IrxaOcxn7O7Wqbl5WR59PHKXLd9G35Hypit4eD/ABIfBx8YDS5DoQk8s3e9du7dtxjO7rx0r3xvg38M/EVxrHhbwpceI7TxDpUblLm9jP2e5dGCkZKgEbiBldvXI3AVnhGj/YiuEdSrLqWCCMEEXQ4rV5rGfL7Na8yTuuj6lvGxduXulr5nzrijFfUHi74V/BTwbqWiW3iK/wDECSawojgjSUFEbIBkdguQAWA/Pg1458dPAK/Drx7LocF091ZSwJdWkkmPM8tiVw+ABkMrDjqMHjpXRhsyo4mSjFNX2ut7b2NKOKhVdkcFijFeuar8O9EvvgHo/jrw3HetqpvEs9Rt2mEi7ixjyoCggs3lkD0fvXaal8CfDF18VdK8EaTqN9CttpZ1DW55JFdypZUVI/lwrE5POQAc84wZlmlCPxX0v+G//AB4ymt/P8D5vxRivoN/hn8L/G3hnX5vhnqWsf2toMe90uyDHdDDEEcfxbGAIIwcZXBFcZ4l8C6Lp/7PPhnx5btdf2tqWovbThpAYtgNwOFxkH90vf1qoZnRm1GzTbtZrXVXQRxUG0rO97Hl+KMV71e/CXwtDqXwmt1k1HZ4rtTLqX74Z3CGF/k+X5RmRvXjFU/jl4M+E3giw1HR9G1bU7rxXHNEUt5HLJAhwSGIQKfl565yR24pQzOlUnGEU25eXnbUI4uEpKKT1/zseI4oxXp3wI+HWmeN59a1TxFqU+n+H9DtvPvZYceYchiACQcABGJ4J4x341fG/hf4Q6j4Cu/EvgPxHcWN/ZyhDpeqXCCS4XjJjU/MTg5BBI4IwD0uePpRq+ys76XdtFfa5TxEFPkszzrxV4O8S+FrbT7jX9KksYtRjMlozujeaoCkkbSccMvXHWk8EeEte8aa2NG8O2YurzymlKmRUCouMkliB1IH4ivqv4u2Xw4vdJ+HkPxAudUjM1oYLJLThMukIZ5DjIAOzp6ng1xnhr4SWnhv9o4eFrXXNZtrGTSGv7W5tLryblVJ2FWdQP4lfoOmK8+nnHNQbkrTs3tpozljjr022rPXppoeG/8ACC+LP7I1fV/7GlFlo1w9rqEpkTEEqkBlIzkkEjoD1rnMV9KeGLZbP9m/4rWiSSyrBrc0YeRtzsFMIyx7k45NZkfwx+GPhDwFoOpfEjVNYTVPECB4VssbbZSFbOMHO0Ou4nPJ4FbwzRJyU1d3sklq9EzSOLSb5l1srelzxvxf4R8R+Ep7aDxFpclhJdRebCrurb0zjPyk1mT+C/E9z4Vu/GcOkyPoFtIIprzzE2q+VXG3O7qyjp3r379t+MReKPDMakkJprKD64etL4R2/hi6/ZF15PGV1d2uhLqjvdPaAeadssJVVyCMswVenft1Dp5pUjhaeItdyaTXq+nmcmKrOphoTfVnyPilC5OBXvXxT+FHgtfAvh74ifD291KTQtTvUtbi2u2DPHuYpuU4yMMjKQc8kYOKl+KHwl8K+Gfj74R8Eaa2of2Vq6WzXJlmDS5kndG2tjj5VHb1r0Y5xQla17+9025d7+Z5M6iitDyz4e+AfFHjm6vLTwvpv26a0g86cGVI8LnAALEZJPAFRHwb4mHg3/hMDpUg0LzfJ+17027923G3O7rx0r6I8C/CzRdP+PHjjwnpes+ItMsNP0mFo3s78xSyCSONmV2UfMuWPGPSsVI2k/YZWNFLO2sAKPUm4rgebylUXJ8LcOmtpK/c4nG+rPnezt5ry7htLeMyTTSLHGg/iZjgD8zWr4x8La/4Q1f+yfEmnPp975ay+U7qx2HODlSR2NfRcXwo+FPgDVvCeg+Lda1hvGGpywzRS2xHkQy+YAoIxxGX+XJyTgn5e3Hftuj/AIvSn/YKg/8AQpK2oZqsRiY06a91pu7W9u3kS4WR4XRXu/gX4ZeAdH+E1n8SPihe6q1rqVx5NjZafwSDvALcZJOxm6gADuTiqviP4R+E9X+IHhXR/hv4wt9RsPECl5I5JkluNPVU8xmkVcH7mcK2DlSD61ss1oc7jrZX1tppvqHIzxKivqGH4R/BLW/FWpfDfQtd1+HxTYxybbqZlaKSVR8yEbQG2k8gBThTg8Zrnvhh8IvBd38MPFHiPx7darY3GgavPZ3LWcinasQiyoUqcsWZlB9xWX9tYfl5mn00trrsw9mz5/rrdP8Aht45v/Cc3iu28N3jaLDC873bbUXy0BLOAxBYAA8gHpXqnxD+GXw0g+H/AIc+Jnha71pfDdzqMUGo285Bl8jzCkjJkcOCjDBJByCMY59J+OupeBbH4EeGrP8AtHxLaWN3ozLoUdrLsE/+jr5YuQPvDDJkdOWrGrnDbpqjF+82ndbW3XqNU+58teLPAvifwroujaxrmmm1s9ah86yfzVbeuFPIBJU4ZTg46+xxmeGdC1bxLrltomh2b3uoXJYQwKwBfapY8kgdFJ69q9t+Jfw6mvtH+Dmk6drWr3U/iGyC7b+7aaG0zHbsTEn8CgOxwOyqOwr0n4e+B/g/4N+OWleGtI1TXJPGGmRySlpiDDMXgYtG3ygbhG5cbfxJORUvOlChzbztJ6LTRtXfkHs9T5D1vS7/AEXV7rSdUt2tr20laKeJiCUcHBGRkVTr6QtPhdp/jz41/EnWfEV5d2vh/Q7+eW5FouZpmyzbV4PQKScAk8AdcjM+JPwp8F3nwru/iH8PG1uyh06cRXthqsZViuVBZMjORvU9SCM9CMV0U84o3jCe7tfTRNrYXs2eBUV9Qax8LPgj4TsfB914rvfEKS6/bLtjjlDR7ysZaRiFyqqZB0z16HFYV5+z1C37QC+BLPVbldE/s9dVe4faZ0t92wp0Cly4wDjgHODjBKedYaSbd0rN6re29g9mz58or6B1jwP8B9b0XXbfwp4uvNI1nR0YRSatdRpDfOM/d3AFslSPl2kbgdpHFO8B/CfwNpXwu0vx18Rf7fvW1iTFpYaXGWKRnO1m2jJ4XdnIGGAwTVPN6KhzOMk72tbXuHs2fPlFep/tDfDKw+H2p6ReaDfXN5oGt232iye5GJVwFLK3A7OpGQD82CMjJteGPh54c8Qfs6a74ztHvT4l0a6CSxLKDG0e5DnZjI+R25z1Q1v/AGhRdGFZfDJpffpr8xcmtjyKui8AeCvEfjvWpNH8MWAvLuOBrh1MqxhUBAJJYgdWUfjXtnxS/Z7tdB8OeC5NFa8Op6nfW2namJpAyrLMo+ZQANqhgw79R6VveEvhf4T079pTUPB3hzV/EumxWHh83E89rqHlTec0kXyB1UfJ5cinHr9K4qmd0XScqT1s3t276lKm7nzENG1ZpryKPTbuVrFmW68uJnEJBIO4jIH3T19DV3w74R8ReIdJ1bVdG0yS7stHh8/UJVdQII9rNuIJBPCN0z0r6b/Zci8Iw/Dz4iQzHVXuI45F1xiQd0AFxs8r/b2b8574qj+zxB4LutE+MdtpF1qNl4Tl06BPPulDXEMJt7gSuQOCR85A9hWVfOakFVSh8Dj+Nv8APQap7HytRXvPj74cfDW/+CV18SPh1f6wqabcx211DfkMZCXRDkAfK37xGyDjHGPTwfFethcXDExbimrOzT0dyHGwlFLijFdQrCUUuKKAsaNt/qFqWorb/ULUtcz3Pu8Kv3EPRfkFanhGeG28V6RcXEixwxX0EkjscBVEikk/hWXRUSSlFo2cbqx6x+1Vr2j+IvimdQ0LUbbULT+z4YzLBJuXcC2RkfUV6P8AEf4p+G9K+O/hHxRpmqQanpltprWt8bRxIVVy4P4jKtj2r5gorznllJwhCTdopr7zl+pQajFvZNfefXHiXxfoUcep+JLb4+Xi2FzG8lhplpbxPPDI2SqlSN5UHjDKvGMt3rzp/FeiT/sl3Ggz6zaNrsuomZrQyDzmzchy236c14ZRWdPKqcIpc17NPZLbbZExwMYpK/VPp0PtH43eHPAmv674Ul8WeL4dAmsIPPEUwCrdw7lyodiArZHucE8enz3+0r430rx38R/7S0QtJYWlmlnFMylfO2s7FgCAQMuQM+me9YPxM+Ieu/EG50+fXIrGNrCAww/ZYmQFSQecscniuQqcuy6VBRlUldpNJdFfcWFwbp2lN6q/yufSf7Fmow6hHr/hDULfz7RZLfVYQQdqSxyLyT67liI/3TWL4D+MGl2P7QviDxXrck39kauJLNZQpPkxKy+UxUAkjbGAQP72frxGl/F7xTpXw4/4QbS4dMsrJopIZbuKA/aZEdmLAsWx0YjOM47157Sjlqq1a06qspaLX8fnZCWD55zlNb/1c+mdK1L4bfBvwx4mu/DnjSHxLqWtweXYW0ADeSoDbQ5UnGN+SW2k44GayvCF98P/ABt+z1pngfxB4xh8N6hol490zzoPny8pG0EjflZSMA5BHT1+e6K0/sqLV3N81076dFZeRX1Jb8zve9z6k8W+MfAo8Z/B46L4ktLjS9ESWOaaSQBoI/KhVDL02sdpyCByDXivx/1TT9Z+L/iDUtKvIbyynmjMU8TbkcCJAcHvyDXC0Vrhcvhh5KUW3ZNfe7l0cJGk00+lvxuevfs6eM/DmiweJfCPi65ks9I8SWn2ZrtAT5LbXQ5wDjKyHnBAKjPGam8feHPg/wCEPAl1Zaf4jHi3xRcSA2lzaSERW6ZGdwVinAB7liSOAOnjdFVLBJ1nVjNq9m0utv61G8N+851Jq+/yPff2h/FXhzW7X4arpOs2V6dPhIuxDIG8g4t/ven3W/I13t74/wDBb/tNafry+JtMOlp4ZNs92Jh5Yl85zs3dM4INfItFc7yik4KHM9E19+pm8BBxUb7J/ie/aT4q8OR/BL4naU+tWS32o61PNZ25kG+eMtFhlHccH8q19W1b4a/Fb4ceGJPE3jJPDuoeHIPLu7dky8y7UVwinli3lqQV3YzggmvmqiqllcL80ZNO976drP8AAbwSvdNp3v8AhY9w/a88TeHfE3iPQLjw7qtpqMEFgyOYHDCMl8gH0OO1XPhFrXw+1H9mfU/A/i3xfa6LPqGotxndLGTJE0b7OpXcoz04B5HUfP10223c+2KzY1x8x610QyyDw0aKk1ytNPS+mp5mYqNCnGnfY+jfi14s8F+EfhDoHwu8H69H4jktL1Lu7vIMGIgSNKRuBIyXYYAJwF5OcZ7rxPrXwg8ZfEDwj8Ubj4hw2D6eIYRprx4lLrIzrvB5jAZzubBUgcN3r47orN5NDlVpvm1u9Nebc8FzbZ9eeGvH3gu3/aO8fa5N4m0yPTL3SraK1ujMPLmdYogVU9yCD+Vec2/izQYf2RY/D0er2f8AbkerCdbIyDzcCfcG2+mOa8JpaqGT0oWfM9OX/wAlVkLmZ9aeKNb+EXxK1Twt8StY8bR6Nd6OIVvNJkXMkjLJvEYHDYDsQXUEFT2wTXlP7W+v6L4l+Ky6joOp22o2g06GPzreTcu4M+Rn15FeQUVeFyuOHqxmptqKaS6JMHK6Po3wZr3gT4j/AAK0r4a+KfFUXhXUtGuhPBcXCjyplXeAcsQv3ZSNpYHIyMjisu68TfCr4a/FTwlqPgFbnVI9LDx61fLI7Lchk8pjGrHG4Au/y4UkgDivBqKFlcFKXvvld/d6a7+YczPrbTrz4L+FviFqXxlg8fR6lJeCae20mJM3CTyg7/lzu5ywAZVA3cmuQ0Hx5od/+zp8R7fUtWsrXXNb1y4vo7FpAJH8wwNlV6kZDfka+eKKzjk0PtTbemum0dkHMz3rVvFHh2T9jfSPC8esWba1FfM8liJB5qr9plbJXrjDA/jVX49+JdA1n4PfC/S9L1e0vL3TtNWO8gikDPA3kQrhh2OVI/A14fRW8MthCamm9JOXzkF2fR3j74j6Dptr8EtW0rUbbU5vD1mP7RtoJAzxDyrZWQjs2FcDPcV29te/BtvjVafF1fiRaCa+QrHp7jb5UvkGIu5+9GuwHhgPmPXkCvjqiuaWSU+XljNrRp7apu9h8zPp74d/Fjwzofxa+ImnahrRs9J8RX0j2WsWw3rBJllV+hGCGBDEEAqM8EkUvjb4jtbH4eXmkp8cbzxdqV9IoW0tbeE27wZ+ZZGTO09DndnjG3kkfN1FWsnpKqqie1ui1tt0087C5nY99/aP8VeHNc0j4YxaRrVlfPp1mVvFhkDGA7bfhvT7rfka7vxV8Y/COhftLWHiK31ODUtCufDq6beXVofN8hjPJIGwvXGFyBzhjgE4FfI9FH9jUXCMG20lJf8AgWv4D5mfQniHwp8A/DGia5rFz4tHi27vlZ9IsbSYrJbsckBzG3qRkuF4B4Jrp/hT8StH8Q/CLSfB8nxEbwF4g0j90LuWJDFcQrkKMvhT8pUY3BsrnkV8q0lFTKVVhy1KjbvdN20+VrC5j1j9pDxFaavrWm6dp3j7UPGNvYwt5s9xCiRxznAfy2VQGVgoPcDsx7bX7IfjTQ/DfiHXtE8U31lZ6Jq9iPMe6OEaRGwq56AFZJPyFeG0V0Sy+nLC/Vm9O+ne/oK7vc+zvh/8Y/Bup+P/ABzB4i1jT7fSo9UhvNImuZcLIY4xEWQnj/lkjjH98mvNv2e/iFoz/tC+KPGXiXVIdLtdUs7kxPeTABd08TJHuPcIuPotfPVFcsckoQjOMW/eSXpb/MrmZ9A/s2+MPB+m3Pj/AMO+JtbTS4fEaeVb3bj93jEyt83RTiUEZ4ODzT/hrf8Ag/wX4Y+MnhuPxdYXsd3pgt9LuCwT7c3kXA+QZOfmcDgnrXz3RWtXKoTlN8ztK11p0tb8hKR7X4T8R6Db/sieLvDM+rWkWs3WsRzQWTSASyIHtDuC9xhG/wC+TXimKKK7MPh40HNp/E7ieoYoxRRXTcVgxRRRRcLGjag+QtSc0y2/1CfSpa5XufdYX+DD0X5DeaOadRSNxvNHNOooAbzRzTqKAG80c06igDo/CHgPxf4ujkl8OaBeahFE215Y1AjDYzjcxC5xjjPes3xJ4f1rw3qbabrumXOn3ajd5U6FSV7Eeo4PI44r3rwU2oeHf2fNO1jxH491zRtBurpksbTRLSMXCnzJD803DfMVc4JAxgZ5xS/tgYm8J/Du8Y3kk0lnNulvYwly2UgP71RwH5yR2JNeNTzKpLFKlZcrbWl+h58cXJ1lDo219x4p4c8DeLvEWlS6poegXuoWkU3kPJAm7Eny/Ljrn5l7d6Txf4I8V+EfIPiTQ7vTluM+U8gBRj3G5SRn2zmvcvglqV9pH7KfjbUdNupLW7ivpvKmjOGQmGAZB7HBPPapdf1CfxB+yBpGpeJbye/mXVF8y5mYvLtFy6Z3HknYSM1LzGtGs1Zcqly9b7CeKqKo1ZWvbzPF9E+F/wAQNa0VdZ0vwpqNzYsu9JQgHmL6qCQWHuAazLLwd4nvdE1DWrXRbqSw012jvJtoHkMoBYMDyMAjtX2J8TtW0/QPHfhqSTWvGNlHHGgtNO0e082zu8McowAO5iuBt7DBGDzXJeCte0PxF8b/AB94VtrW5tbTxLpeyeG7iMTrcxoY3Gw9Mq7MT/s5rCnnFecHPkVrX67Xs/wMo4+rKLly6b/ifMk3hXxDD4Vg8UyaTcLos8hjivCB5bMCwx+asPwpuveF9f0Gw06+1jS57K31KPzbN5cDzkwpyBnPRl/MV9i3/hnTta8Af8KUMkVrqVjodjctLHgqJPMO9sf70eT6iSvDP2wNdTUPidFodsy/ZdDs47dVXoJGG9v0KD/gNb4LNJ4msqfL3fy0s/ma4fGyrVOW3f7uh5l4Q8IeJvF11LbeG9GutRkhAMpiX5Ywem5jgDODjJ5wa9T8Y/DTTfDv7OFhr+qeH5rDxWdQMFy80kgYL5sgA2FtvKqvIHI5B5zXTfDK51TTv2RNfvfCLXCauL9zNJbA+bGN0QcqRyCIsHI6DJ7VY+JV5r9/+yFoV14ma6fUnvIt73KkSugkkEbNnkkoFOTyepznNY18bWnXjFO0VO3W7/4BnVxE5VElolK3meY/HjR9Pj8YaRp/hvwJqfhx7izjUWcwDSXEhYqCqqzZ6bc5ySOnrlv8HfickscZ8GanmRC64VSMDHU5wDz0ODX054kjsn/au8JG7I8xfD8zWwPeTMv/ALJv/Ksz4Man8Rbn47eMbXxI2q/2MgmMaXCN9njImUQ+UTwAYy33fvDk5xmsYZpWp0FyJaRvq3rrbQzjjZxprltor6+p4Ba6ZpH/AAoDX7m68D6hPq0OpJGmtqw8m2w0Q2N82QfmI2hSDvByMcbPi/4AappPwh0nxJY6frM3iF2Z9VsnaPy7aILISwAAPG1f4j1rftHLfsgeP29PEuB/3/ta0fiXrfiyb9k3wbqlnqutSXc9wV1C5iuJC8kRWcESsDkrwAd3HSt1isRzpU3a9S2t+35Hi4qr7arKR4T4S+GnjzxZp51Hw/4Yvr6zBKidQERiOoUsQGx7ZrqfgL4Ct9U+Ntt4P8daFcKghma4srgyQOCIyynKlW9CMHBHtXqe/UvCPwm8FL4v+I3iiyF/HG+lad4bsIkZF2KVR5AAZDh1yGPJPRsZr0HxSir+134OkCje3h+4BOOSAZcfzNFfN60lOCtZqVmr9PP/ACOflR8eePtDjtPinrvhzQ7RhFFrM9nZW6sWOBMyIgLHJPQZJr0b4qfAnUfC/gLw/r+k6fq9zcyWD3WvpM0ZSxZY42IAABAyZO7fdrhPi5NNbfGbxZcW0skM8Wv3bxyRsVZGE7EEEdCD3r2n9onVvFjfA/4a3lpqWsm3vdHI1eWKaTbOXggIE5Bw2f3n3uvze9dtevXjLDKEtJb366f18ybLUyvib8Fxc+CPAN18PPCdzcalqOm/aNUkimdwx8qFgzGRtqZLNgDGfwrwzVPDuu6X4gPh+/0i9t9WEixizeI+azNjaAvU5yMY654r6Y+PPi7xL4V+Fnwnbw7rN3phmsIpJTbybfMMcEG0N/eX5jlTkHPIr0LXbfST+1z4dnvlRbr/AIRiVrQ9C0wkcfj+7MtcOGzSvQpJ1FzJqbW9/dfXyG4o+RPEnwt+IPhzRTrOteFdQtLBQC8xUMIweAXCklOcfexUWhfDXx5rukWeraP4Yv72xvJDHbzRKCrsCwPfgAq2ScAYNfVdn4u0HRvEXjSz1nUviFr8DxyjU9PvNNMttZx5ILJgYSPaSOPlK4POMjlNJ8Va34N/Yq0bV/Dd59kvjdywrP5auVVrubOAwIzgY/GtoZvipQSUFzOSS3tqn+Vg5UfP2j/DXx1q+uX+i6b4Zvrm+0+TyrtEUbYH/us5O0Hg96peIPBXivw/rdtoutaDe2N9dMFt4pUx5xJCjYejckDg1738MrnxMvwU17xz4o+IGraRod9qDzyppFlF9smnaRVaTzcBlJfC4BAwOoBxXX/FVrW/+FPwr1RJtSvmPiXTxBearGBePGwkOXI/vbUPvhSc1cs3rQr8jSavbS+9u/6fiHKj5zX4M/FFjcKvgrVCbcAyDYvcZwvPzHHYZNYWm+CvFeo6NqWsWOh3k1jpZdb6UKB9nKDLbweRgcnivrf4nax8QLX9p/wbpujzamuhTQxGWGEMbeVDI4naQfdJVcdenykYJqro+oaT/wANM/ED4fSMsen+J9NQSRxDg3ItwXxjoSjyMT3I55rKGc4jk5nGL93m0vtezv8AmHIj5NTwj4kfwk/i1dJuP7Djk8tr04Ee7cFwMnJ5IHAqt4b0HWfEmrR6ToOm3Go3sgJWGBNzYHUn0A9TxXuf7SDN4L+E3gX4VB4ftUMJ1HUUXkrIS2OehBd5v++BVr9i/wC1R6V8RLrSIY5ddi0yL+zlYAkvtnIH0LrHn8K7XmdRYOWJ5Vvp6XsmxcutjyfVPhH8SNLtb67v/COowW1jCZ7mZgpRIwCxbcDggAE8ZqDwr8MPH/ijS/7U0Lwtf3lkc7ZwoRHwcHaWI3c+ma+i/hPfeOL79nH4kHxrJq8rx2V8ttJqYfzSPszbwC/zFQ34A5FQXLap4P8ABXgK08Y/EbxTBdXiRf2Zpvh2yijVVCxgROygebgMgOTySeD1rkeb4hOULR5k7aXd9Lj5EfNem+CfFmoeJ5vDFroN8+tQhmksmj2SoAASSGxjgg/QitTUfhT8RdO0WXWb3whqkVjET5knlZKgHBYqDu2/7WMY5zivrrVo0X9sHRnVVDP4TkLEDknzpBzXOfBDxh4m1D4h/Fi11DWLu8t9Pnnksop5C6W5SWUAID91cADA44FS86xEoe0hFWSTd79XbQOVHy/4n+HHjnwxo0esa94Z1CwsJCAJpUGFJ6BsHKk/7WKd4S+GnjvxZpral4f8M319ZqSPPUBEYjqFLEbse2a9y8D+INb8T/skeP7jxFql3qs0N06pLdymRwu2BgMnsGJIHbNd74uu9G0T4Y/D2eLxB4t0HT0s4Wgbw9BvSZzHGVE2AQc5JAPDEtnNVUzjEQ/duK5uZrrba/qHKj4s1TT77S9Qn0/UrSazvLdyk0EyFHRh2IPSq2K9m/a417R/EXxFtb3TdN1HTrxLFI76K+s2t5S2SUYq3J+Rhz6ADtXjVe5hK8q9GNSSs2tiWhMUYpaK6LhYTFGKWii4WExRiloouFhMUYpaKLhYTFFLRRcLGjbf6hfpUlMtf9QtSVzPc+6wy/cw9F+QlFLRSNrCUUtFAWEopaKAsJRS0UBY7/wR8YPHPg/w/wD2Do+oQGwUs0MdxbrJ5JY5JUnpyScHIzWV48+IXinxxaaZbeJL5LsaarLA/lKrHcFDFiOpOwVytFc6wtFT9ooLm72Mlh6alzqKudNo3jzxFpPgfUfBtlcQppGoyGW5jaEFmYhQcN1HCLSy+PPEUnw+j8CNcQ/2HHL5qxeSN4beX+91+8TXMUVXsKV78q3v8+/qV7GF7263+Z6V4X+OfxG8O6DFotlq0MttCgjgNzbrI8KgYAVj1A7ZziuWsPG3iaz8cr41XUnl1xZDIbmUBtxKlOR0xtOMdAOBXPUVMcJQi21Ba76bkrD01e0Vqdxa/FfxrbePbrxvDqEQ1i7gFvM/kLsaMBQF29P4FP1Fcnr2q3uua1e6xqMglvL2Zp5mAwCzHJwOw9qp0VcKFODvGKTtb5FRpQi7xR1vw6+I/izwDLO3h3UBFFcYM1vNGJInI6Ng9D7jFXfGfxa8b+L9AOh69qUNzZm4FxgW6K24EkDIHQZwB6YrhaKh4Wi5+0cFzd7EuhTcuZxVzrPFnxG8W+JvElh4i1DUvL1TT41jtp7ZBE0YDFhjb7sa+nIPiNovgnT59a8TfGG28ZSi1KWmnWEEC5c4PzCInLcAAsVABb1r42Y4FUbl9z4HQVz4jKqWJUY7RXZL+keLmzhBKEeh0kfj/wASR+BtT8Fx3EI0fU7v7ZcxeSu4y7kbIbqBmNePatPw58XfHGg+CLjwbZalE2jTwyw+RLArmNJAd4VsZGdxPfBPFcHRXovC0JKzgrXvt17+p4Gp6X4c+OnxH0HwrF4dsdYi+y28flW0ktskksCAYAViOw6ZzjoOAKgvPjR48u/G9h4xnvrVtWsLZrWCT7KgURtuyCuMH7x5rzuio+o4a7fs1d36d9x6l3XtUu9b1y+1nUHV7u+uJLmdlUKC7sWYgDpyTXXwfFzxxH8P5PAr6nFPorwG3WOWBS6R5+6HxnA984HFcHRWs6FKaSlFO23kLU6nxh4+8SeLNG0PSNauYZbTRIfJsljhVCq7UXBI+9wi9aseLviZ4x8UeJ9O8Tajqfl6tp0ax2txbRiIxgMWH3fdj/KuOopLDUVa0Fpfp33+8NT1XXf2gvihrGgyaRPrkMMcqGOaa3tUjmkUjBG4D5c/7ODXKXHxA8S3Hw5tvAElzAdCtpfOjiEC7w29n5br1Y1ytFTDB4eCtGCWt9uvcep3vw6+LvjjwHpc+laFqEBsJXMn2e6gWVFc9SueRnHTOPatV/jB4v8AFeqeG9N8W6vBNptlrdvfNI0CRlWWQ5YsoHAV246Y+leW1q+HvDuta88v9l2TSxQDdcXDsI4YF/vSSMQqD6kVnVwuFV6kopPuLU+hfjj8fvEOj+Orq08A+JNPvNHltIisqRJOIpcHdsY9+nByPbrXFfs+2+jX3jKX4ieL/iLb6HdaVfLdPHPIvn35bcXwS24g8qwCsSGI4rkU8D6VbbRqvi21WRhnZY2rz8ezyGONh7q5HvSyeEvCzfLD4svInPQ3OmJt/HyZ5G/JTXmxpYSnQdKk2rqzkovVetrGTxNJOzmvvE+OfjNfHnxM1TX4Gc2LMIbIOMEQoNqnHbPLY/2qr/B3VdT0v4g6YdM8UjwwbiUQTai20xxRt1Lq5CsvAOG44HpUWp+Atct7Sa+03yNcsoADPNp25zACCQZY2USRggHBZQDg46V1XgXxBu03wjbX02mmP/hIWhulmt4c/ZkW2KByVztzv5PXmuyUqSw3s6OsbW/D+tzVO+qPZvij8T9H8PfCzX9Bk+Ilv488Ra1C9rG9rFGkEEUi7GOIsouFLH7xYsR26eJ6L8ePiVpHheDw/aazD9nt4xDbzSWyPNCgGAFcjsOASCR61R8Xal4cvvAT/wBi2dvbStq0dxKuwCRXkikLovJYxIdij6Z6mvP6xwOW4eNJqcbu99Uvy6DbZ6NP8avH0/jm38ZyX9odXt7I2McgtU2iIsWI24wTljzWX4a+Jnizw7q2vappd3BHda9v+3s1urB97MxwCOOWPSuNor0FhMOlyqCt6dhanUaH498SaL4I1TwbYXMKaRqkhkuo2hUszYUcMeRwi1u+APjV8QfBOjDRtG1WKTT0yYYLqBZREScnYTyBkk4zjPbk151RRPCUKialBO+u3UNTZ8Z+Kde8Y65JrXiPUZL69dQm9gFCKOiqowFUZPAHcnqaxqKK3hGMIqMVZIAoooqrhYKKKKLhYKKKKLhYKKKKLhYKKKKLhY0Lb/UL9KkplsP3C/SpMVzPc+6w38GHovyEopcUYpG4lFLijFACUUuKMUAJRS4oxQAlFLijFACUUuKMUAJRS4oxRcRJbQTXVxHbW0LzTSsEjjRSWZj0AA6muwk8ASWJ8nW/EGm6deDcHtVinunhI6rI0KMkbDPKs24dxUvwulGj2mteJFby7q3gWzsZR96KabOZF/2kjWVgfUCu6+DvhWx8c6ne2P8AaBtFs7Zt7om7lgQAM9MZ/SvGzHMfq3NJu0Y7vrftrpoj5rN84q4eusPh0r2u2zzZ/CukIu5vGNgFzjP2C7xn0/1VM/4RvRME/wDCa6bx/wBOF5/Lycn8K9V8U/s531wz/ZfHMkK5yP8ARyf61478SvBWr/DXXdI0+68QR61b6kWABh2OhHGfX+leJguLMFjK6oUqzcn5I8GpxHj4PlvG/azE1HwnrC6jY2Wmomq/2ipNlNZ5ZJQv3vvAFCv8QcKV7gVIfBen2+I9Q8Y6VBNjJWG0u7lMe0sULRv9VZh71s6T4g/s34Z6hpati5u9QaZyyHItvKQMobGMO6qWA6iIg8Hmt8LfhX4s+KOk3PiVfEA0XTfOaK3zGXeYjqf/AK9ejmWfRy2i6uKnyRTte2/nrsjmq5pUxMlJJXtd+r6aGb/wieg/9D1Y/wDgp1D/AOMU6PwVY3DH7J4z0aREBaTzLa8hfaOuxHhDSn/ZjDEDkgDmu5n/AGbNei6/EKTj/p1P/wAVXj2srrmg+Lr3wRFdrqOofaUtoJwmA249x7VwYDi7C45tUa17eSOVZhNycY2bWr3Wnc6ZvCehgD/iuLDJGR/xKdR5/wDJenv4KsLcgXvjPSYi/KeTZ3s4I9ykBCt6ocMO4Fa178F9et9Nlu5vG7meGIuUEHyZAzjOen4VU+D/AMK/GXxP0KTWpfESaPp0UphhYR7mmZfvMAOg6UVuLsLRoyrVK1orraP+Zhgs5hjk/q8oytv8X+WpSPhLQ84/4Tixz3/4lOo//I9Z2u+GJtP05dUstQtdV04yCJ57dZEMUhBKrJHKqum4KxUlcNg4Jwa9N1T9mrxPa2Us1n8QDczJGzpE9sQGYDpknvXmvgLxRquhz3krSRW91b7rW+jlhWRCQcq21+AysoZXwdpHQgkHfKOKKGaSf1SrztbrRfidn16UH76VvK9y5D4Hkgtopde1qz0WSVA6W8ttcTzKpG5S6wxv5eVIYBypIIIGCDUth4K0u9vUtYvHGlKXOFeTTtQVR/vE2+FHuTgU3wb4b8XfFfVri4sLx9N0iORjNqMwLNK5OW255YkkknOSTknmuq1D4M6j4a0251n/AITae5W1QylHth8wHYZaqr8R06dT2bqa+SVvx1/zOOrndOlVVKckpPpr+LSsVNV+EI08Anx34bvV2by9gtzdIBx1eKJlB+YcE5wQcYrEn8D6fACZPGOnr/3Db/8A+MV9B/BPwrpfi7wjeajPqF1HG8Qt0PkhfmBDE5yc8gfnWH4r+Bs91LILbxlNApzgfZ84/wDHq5pcU06U+SpV19EjsxGMlQjzTaS+b/I8b0zwv4Yt7hZ9S8TJqMaAsbK0s7mF5sdF82aJUQerckAHarHCnYt5PEXjK+TRvDtpFBZ2JV1Rf3Fpp4OQHPXa5BPPzSuM5LAcczL4X1qy+LA+HceqJqM8qq0V00QXyk5Z2YZ52oGbGcnGByRX1bp3g/RdP8M6V4b0mVdOEUW4wupaS4kY8yyuP42AHX6cAAVviczlWo8+H9+drq+y+S6vubYCi8xlGdeVqL6xvrpf1t3PNvC3wZ8NSRqde8U6xeXOPnj062iihHtl97t9cqfYVs33wQ+HsuI7PX9c0+XsWuEIJ9/MRh+RH1r1bSNMtNF0h5JkBkAPWuWuGm1qKa0s7ENL5hfz842r6EngCvlcHn2Pq1eSt8Vnom/uPqo5FlzT9nG0F1dvv1PFfG3wt8YeC0TWdJvW1iwtSZkuLJWhu7fj/WBVJJwCcvExIGSQBXKTQ2fjtPkjt4PErjMEsKqkWpnGfLZVwqzH+FlwJDwQHwX+l9MtfEGkKTaXFpqUX3pLSO4DnHrjqD7jmvHPjf4csdLtI/FPhu3jh0rVLsJfRBcS2F5gkFSPuq/J4/jXPVsD6/A4urPllUXLJ9Xa6fZ23TPn8fl0cvbq4WSlDqlt93RnhrqyOVZSrA4II5GO1JXXePV/tWz0/wAWqFE9+Xg1IKAB9sjxvfA4HmKySY7F2HauSxX1NCqqtNS2/wA+pUZKSUlsJRS4oxWwxKKXFGKAEopcUYoASilxRigBKKXFGKAEopcUYoASilxRigBKKXFFAGhbf6hakplt/qFqWuVvU+5wy/cw9F+Q2inUUXN7DaKdRRcLDaKdRRcLDaKdRRcLDaKdRRcLDaKdRRcLDaKdUtnBJdXkNrEN0kzhEHqScD+dJuyEzpdbddI+H+kWrEK9z5upTc4wGYxx5+ixSH6Se9eyfsXaTdW/w3vPEd0v77Vrt3Vj18teBj8SfyrwL44X3mare6XZHKRyR6ZCo6MIgsIYf73llv8AgZr7Q+HOiw+G/h9o2hKuxrSzjjYD+9jLfqTX4z4m5o6OXwoxdnUd/lv+SR+azqfWcXVrPq39y0NG7dmznn3r5B+O16fE/wAeY9Ljlj8nSrcRbnYBVduuSenX9K+uNRZkglZVLsFJCjua+Gb7RPiE/inWtYm8Da7NNfXbybxbNgLk4HSvl/DKnR+vPE13pH+v0PHqq9Ru/TvbfT8rkXxDtW0e1vbFJYpJzKbdTFKHD5OOMfjX2r8JdBh8K/DHQtE8td8NkjS4HPmMNzZ98n9K+JY7fVpviF4XsfE2h32kxT6pEx+1IVDLv7ZHua/QIiIIwbjA4Ar0/FnN1iJUaNJ+69fu/wCHOzL6XJTf/D/1sc54lvIrDTLq+mYCOCJpGJ7ADNfF3wQhl8YfHG88RXIaRLdpbxmx0JOE/Uivrn4s6PqGv+CNV0fS7qO2vLuAxxyPnaM9c49q8o+C/wAMpvh3pV6dRuobjUb0r5nk52oi9FyevPNePwpXo4fA1JuS53ol120/M+ZzfGQwmGxEr+/Jcq9Huanxe1NdH+HuqSwtvnnh8iL1LvwAPzr1X4SeG18M/DbQtDjUbrezRpeMfvGG5v1Yj8K8L8XTw+Kviv4U8BwMJUF2LzUApyFjT5sH8q+jvEesWug6PdatfSFLe3Tc5Xr9Bn3NefxdWn9Xw+CgtZvmst+y+/UrgnBfVcA61TTm1+XT8vxHz/nXzJ4/+B1/4g+M893byNaeHL5Vur5043ODyg9z/WvpxwZBlQWGM/L6VhX2oWa62ujrMJLz7ObhkTny0yBk+mSePoa8jhzH4vATnKhG+jv5efyPWx1WVK84OxjWGmWGjaVb6XpdqltZ2yBIokGMD1PqT615j+0n4hk0f4cXEMbr5t6626qepBPOPwFevS+Xk+bnGOK+evjGF8W/Gvwd4GjZjALlJrjaMlQTkn/vkGvrsjcqtf21SV92/kfG4PDvEZlTvsnzP5anvvwZ06Tw58LNF0+RSJzZrNNnu74Y/oQPwq5rN4WVsngDmuhuJIRGISgWJV2qB2A6CvMPjJraeHvAmsapuI8uBli5wSx4H868LCYipmGM5r/HL82e5nntJJUou7enzZ5x+z1anxd8XPiD4r3RCOzENoPNI+WJpCWIPbAgH4Gvoy0LzajPbNZnm6E/2kj5TH/Dg/TAHXqa+W/2SL1NLtfE1jMxee/0dbxQOpZWkjIP/gSh/wCA16p4Z1/Usx2txcz/AGdWwELkhfoK/afbRy+EacotuWmi223P0nKMtdfBqNOSSgrL/Pz22Z6X4l1yC2kNvPZLOM4KliK5zxtqC2WmWUOnWv2WK5jE8iAk7jnABP4frXaa9/ZMOjSarPHbTCOPzI5HwQ7Y+XJ7544rz7/hJrLxEoj1Ke3tbyFybeWRMwsp/gYdh71LpylzU1U5ZS2dtV/mdeUVqdVQrRpPlpu0rt720tHXb8DR8HyL4g0a+Se3jt7mzQSQXUKCNlODjOOvSsX4g6LHr3wr8QajHNEs1zo0l5PbHAJlgBdZVH+/GD+frWpNqEkWmyWD3+gaTYycTPZS+ZNKO4VQSefeqHxUtl0vwH4l1wXUSadHojWunpu+ZxJH5aAD3eTqfWvWtUoYblnPml3/AD8tXrZdjjxNRVK1SV+WMr2W6tbVfN66bWPmmwP2r4f+IrY8i3nsr6P2JMkT/mHj/wC+a5Guu0oC28A+Jbhuk0tlYx+53SSt+QjT8xXJV9Pgb2n6/wCX63PJwS/cREopaK7jrsJRS0UBYSilooCwlFLRQFhKKWigLCUUtFAWEopaKAsJRS0UBY0Lb/ULUlR23+pWpMVzvc+5w38GHovyCijFGKRuFFGKMUAFFGKMUAFFGKMUAFFGKMUAFFGKMUAFdH8M1Q+ONNldd4t3e5Cf3jEjSAfiVFc5irGkaxNoesWmp2pU3FrKsiKehx2PselZ1YSnTlGO7RjX/hy1toZ95fQW3izQtY1YSXOn2l/HJeFBklVI5/TNfVaftFfCiSLd/bsyMR91rduK+ernw1HrErXXg64tLu0nJYabPdxw3NoT/wAs8SFRIo6KykkjGQDVI/D7X4vEkfhu78MtDq8+zy7ZljZ238qRtJHQHqa/POIuE8DntWEsTNxcVtt2v+R+WuFbC3jOL/zPomX9oL4WsDt15h7eQ1U5v2gPhssbLHrjEHsIWrxzwn4AjuviDpnhvxLpB09TdJaXASFUkGSefmGM89fSvRP2k/hT4F8HaDpV7oK2ttMy+Sbdk3tc7fvS7ugPQEYA9K+fhwFlmGrwpRqSvLbscdXCRrwlOTat6f5Hjvx6+INj448SWEmgXRhstMBkS4lGzdL1GPyFew/Cr9pvw7eaTBYeNDJp+oRKI2uVXfFLj+I45FcP+y54A0fxx4y1nVde0+O90vSUWCCBx+7aVu5x7A/pX0D4k+CXw01XS5bFvC1pZl1+Wa2BSRD6g189xNjMioVI5XiYyfJ9pdL/AD/zOzDYZUaKhTWi/wCHfqVtU+Mfwse3aZPF1goC8BMkn8MV4j8Sv2g9MKPZeEIHnmcbftU42InuB3rF8Y/ADxD4Q1J7jTraLxBopbO8RDz4h/tD/Ir0L4OfBrS49Cutb8R6HFcXF4/7hLhOI0HoPyr08BlWUYXDLGUZua+//I8fMcJhJReIrxc0um2vmjyX9nzx1oHhH4r3XiTxfqEt0Z7N1S6jUvtkYjPH0yK7/wDaR+OfhrxV4F/4R7whcXM89zKrXDtFtCxqc4/OuH/aE0XTNO+IGi6N4X0G3W9eI7oLeP8A1rMcKCK9E+HX7N1uII9W+IMzzXUgDjTrc7I4/ZiOp9h+dXmOGyn29PNcTJqS+FfitO+p6FDHU6mFjWs1Fq9tOmn3aG1Z/tF+G9L+EWn3cNwLrxELNIGsgpJEqjG5j6cZrhPgR8XNB0658Raz451GdNZ1S4QiQxFgIlB+Uegyf0r2m78O+BPCGlSXKaJpGn2kQ+Z3gUkfi2TUGpaH4f1C3Cy6Pps8EqgjNsmCD0IOK83CvLPZVI06clGo3d6d72Xl5Hy+YcQ0KUXGdNtd7rT8LGBffHb4ciJ3TV5HIBwqwtk+1eJ/DH4maNZ/H6bx14jMsdlKkyQlV3tECu1cj6VqfHT4VabpGlS+JPDURtYk/wCPu2BygQnllz0r6G8EfCX4Yt4M0ib/AIRHT7lpbGKQzSbizsyAknn1Na4mtleU4NyfM41bx032+Vj1cjjgK1N4nCtty0d91aztt6GZJ+0D8LZRk65Kv/bu2a8X+PvxO0nx7bWnhvww081p5wmu7hk2DaOgr6B1X4TfDl7SaFPCOmpuQjcEII46jmvi7SLHUrrXZ/B+iwM9/JqElvEo/wCWaBsZJ9ueavhDCZNWqutRUlyfzW6nWqVKpVdR7w1129fkdR4U8bWvgzxLYa9Y3Kf2hp827ygwKyRMCkkRBGASpbB5wdpxxX1po+qXHibw5H4p0tdC8Q6LKpcyDbHLCMZKueNjAdQeRXmKeAvAHgfwSjatpdjem0h33N1OmWkfvjPvwBXlvwX8L698S/FOt6fo9ze6H4FurlZ9St7dysUgXOxAO7HJ/r0r7itxFRfPiGlyx3fTTzHkWdwr+0jRg+WL+J9X2Vmmj1jxR8QfhhdW8qW3jCPTruHO6zl3zxMf9iRFI/Otbw14u8Aax8O5rXTZYb3VcuSyZYo/ADHOCoI6cHkV6Dpnwz+HOi2EVpY+ENJkjVcFp7dZHJ9SzAnNeHfGfSNB+GvxM8M+NLHSTbaPcSNa6nb2aBQ6sOoUkDIyCBwCVHSvnsHxnhcxxLp0Ie+1o35dNz6ilnTdWnQrt8nNfR6/f1X3naeAvB+oarqNtcTRubQzBWOeo6n9K5T9qDxza6hqQ8F6PcLNbWM4k1GSLlTMvEcC467OrY/iwOqmsrxl8bNc1azPh/wbp8mgWlwfKMiN5t9cZ42qV4jzxwu5j2YVylpaw+BVW+1ERSeJEGbKwBDjT27TTnoZR1WPnafmbnCj7DKsvnSjGMl729r317vska5rmUsxquFH4dr+RW8bKdH0nTfCZGLq1LXmpgEfLdShcxnHeONUQ/7QauUxUk0kk0ryyuzyOxZ2Y5LE9STTK+4w9JUqaj/VzKMFFKKExRilorYqwmKMUtFAWExRilooCwmKMUtFAWExRilooCwmKMUtFAWExRilooCwmKKWigLF62ZTEqhhkdqmxWaM1MlxKvU7h71i4PofW4XFJUoqS6IuYoxUKXKn7ykfrUiyRsOGFQ00d0asJbMdijFLRUliYoxS0UDExRilpCcdeKBBijFNaaNf4hUL3S/wqT9apJszlVhHdljFRySonVufQVVeaR/4sD0FR1ah3OaeL/lRLLO7cL8o/WocUuKMVolY45SlN3kzt/CV1/Y3gq51zSYFbU4b3y7y5UZmsrcqux07oC+4GRcEEIAV3c/RP7MngnTZbO28fz6yNS1GYSExKo/cO3DbyfmMmOpPr3618n+H9XvtD1JL6xdQ4BV0dQySoRhkdTwykcEHrXtXww8faH8LfiHrcF1b3K6Fe2yz2cNv8+1ZAssQG49Arlc5r5DiLC15Ql7J6y+/zXofO5lQVOvGtN3i/wAD6X8daD4ZuNMvtb1jQbXUJ7W0dtzQhpCqgkAHrXwB4s1S4FtI0t27xW2/y4SzHy+/APAyfSvftX/aS8SXVnfXVn4VhbRpd8KXElvM0accgyD5CfUV8x6sk2rXlppVupM1/dJCoHU5NeTk9KtgsPUlWe22t7Hj4xxqzjy/M+u/2Q/Dx0P4OWd5KhFxqsr3jk9SCcL+g/WvYJplKt5i5OOMVm6ZY2/hvwza2A2pb6faLHkdNqLyf0rzP4d/HLwn40vrjSjL/ZuoxysiRTONswBwCp759K/nbF0cXm2NxGMpQcoqWvp0/BF1a3sadnuejvem3l3bqXVdf862CNjCx9uABWZfNGwfe2044wa4P4i69/YPhHU9UaTZ5Ns2364wP1NfVZD7SCjTvpLofneZZnXU3Qpfa0M74L6JbeJviJ4l+I95GJzBcnTtMZuQgQDe49+QPxr2DUJWlADY4HGK8E/Yr8YWl94S1DwvdTLHqUF292iMfmlSQAkj6EfrXvF3+XFedxLUrf2rOE9Iqyj6W/zPqq9L2GH9n2VvuPiP9ofWfEC+OdS8J6t4mln0uOQTxLsztz91Tj0r0/8AZ61jxTrnhFLrWjbHTYVFvZMo/eSFOCW9gPWvVtb8DeF5Ly8v7rQbGa5vlInlkTezDHTJ6celY2laT4f8GaC1nbsLDTYWeX95JwpY5PJ7V9xTzKhisLHDwh72nTr1eh8dn+Y0Z4FYSNL31bW33teb07nO/Gm+t7D4Za1JcFcSW5iQHuzcAV3H7Met/wBu/BPQZWk8yS1jNpISeQUOBn8CtfMPxd8cf8J7rEem6cdmg2L8uePtD/4V6v8AsR6vtsPE3hZywa1uVuoV9Ebg/rtrk4myWpDInUa2kpfo/wAGfQcLZbPL8FarpOTu12T2XqfRGoW7YO35xjnFePeCPhzp/hPxBr/iW4MMuoajcyOjjpBCTnA9zyT+Veu3MjIGCnbkdq8C+O/izVNR1W3+G/gtWuNc1IhJ2iP+oQ9cntx1PYV8xw261Ryo0XZSXvPskGYUp16nsqWnNv6HEeOLjV/jP8R4/AvhV3/sezkze3YGEGDy7ew6AdzXtWo+JfCPwZtfDPgLSoEea8uI4igbDAMQGmf3Nafw/wDC/hX4JfDpm1C9ggbAfUb9xzNIew7kDoB+NZE3xS+A+oasupXuoaRNfhl2XElkWkBHQ7iueMCu3FZgszrKjRoTnhYXXur4peb7L/gnt4fBwwlCNGk7W/q783+Wh6rN788dq8v/AGl/DH/CQfCnUoYsy3FuguYgo53Jyf0zXp5eOa1huopFeGZA8bL0ZSMg/kazry3t7q3mt7r/AFckZRh6gjBr5jJ6ssLioTtZxf8Aw5yY2Tg+ZbrU+MPgrqUz6/FDbzvb3Or6dPpsc6OVeKZ1DJtPUFpI0T6OawZAwdg+dwODnrmm3tnc+FPG+r6XCxiuNMv/ADrV/wC7htyEfQgGuk+I8EC+KJdQs0CWWqxR6lbKOipOgk2/8BZmX6qa/qrJsTGp7y+0k/u0f6H0GAmpRajtuvRnN4oxS0V9AdwmKMUtFACYoxS0UAJijFLRQAmKMUtFACYoxS0UAJijFLRQAmKMUtFACYopaKAHYoxS0Yqbn0VJe5H0ExRilxRiguwDI6Ej6U4SSDo7fnTcUYpaFJtD/Olx9/8ASk82b/np+lNxRijQfPLuKXkP8Z/OmnJ6nNLijFGgm2xMUYpcUYp3FYTFGKXFGKBWExRilxRigdhMV33h5dU1XQ7O4uvCmgaktoptrO/1S58j5VOfLw0qJKFLHhg2M46YFcFiu88Qy2mna/4W0zVIb7+ybfTrYyeRmMzrIDK5jY8H5pGXPP3PavMzOcVCMWk7vqeXm1RU6O19TZguPFVjpfiTVdb1qwCJo0kFvbW+q2/lhWdFZEhjfHEZkIAHavG47rULPW7HXNNdBf2VwLiLePlZsg19IfE3w58P/D9lp2n6bp3iGXXNWsUubWI3oYRM/wBwOAMn6Cs7x/8AB/R9E+FUuqC7nufEtjcQrqY37o4vNHCe5X5QT65rwJ1adZNVFpKyslbb7z5itKdSV7bHB+J/j58UNc0i50mWDS7FLiNoZZI0O4KRg4yTivL4NLUxQRQu63MfzJMh2sG65zXrXxS8E6T4V8GeEZYfOOsaraG7vAz5VUY/uwB24zmvUPDHwd8O2vw10fXdT8Na5rF5eWzXNybS6SJYEz8uQw/u81w4LLsuy6DVCmkpPokrmXLNt2PEtC+MHxG0nT49Nb7HqixgKk04+fHYE1k+NfHvi3xtZx6Vq4tLKw3hpRADmTHavePBHws8I6p4Sm8YRaLq2uwz3UqxabZXKCW1iViFMnGWc4zgCvIbfwrD4p+Kn/CN+F7a5t4Li7MUEd2cyRL3L4HYAk/SlRyvL41XUjCzWvT/AIc4/wCzcPGoqyprm6P+tDldSgXR9bttS8L6tc2t1CiFLlF2EHAJBGTkA8V3+h/tB/ELTbYQappthrAUYEoJRz9cf4V6T4d8BfCTVPFT/D6A63c6sA8R1VWQReaiknCY+7kHk/8A16Xwb8HdBt/BEmt6xoWt69cvqEtvBHpbcGJOC/Q8bgRRmWBy7Hy5q9LX079jplh/aK01f+vI881f9ojxdfQ+XZ+F7K0fGBJJKWA/DNeeeIdd8QeLVll8Ta5OyggxWcCYiPrk5/xrsB4XsfF/xTj8NeEbC7sYZ5lhSG8k3vEQPnLEDoMMfoK7XVdK+DOkzXfhfy/EN9qcStEuowuipJOOMKh/gzxyaMNlOAwck4U9Tnp4ChTlzwgk++7/ABueGRCKKBYoY9iquMA8E5rU8E+LfEHgPxa3iTw35TvNEYbi2l+7InXB/IflXuEvgj4aeDNUtNB8ZR6rqeu3apJdR2brHHZb+QvTLMAQT2p2ufBnw94fuPH1xf3Fzc2Oh20f2FlYKxnmA8sPxzjPOMZrtxTw+KpOjVjeL8t+h1RpyWv3nG63+0d431Kye10/w9ZafM4wZ2cvt9wK8+8B+M/Fvgnxbd+JtPNpqWo30ZSeS7XJBJySK9k8HfCbR9T8H+E5roXI1fxDrDxx4b5Fs4+JGxj7wP6V0niv4U/D9/DXiq40yy1vSptCDeVdXcitDcuGKhRwPvY4+orx6OSZXh6cqEKektH+QoUFG7ilr6+u54X498f+L/iXPaWviie2tNNtm3/Z7ZTiRvU881T+IXhvw3Zolto96twz20bM4ttnluQCV684PevafAvwV0m4+HWpalrs08Wuy6XNqOm2qHG2GMcM4/2yePbmsfw14H8MaH4OtfGHj6a+mi1B2h0/TrMhHmVOGd2PRQcD1r2MBRy/BYZ4ejTsttEuvYHCpzJp2OY0b48fE7TNEtNOWy0u5itIVgSR1OSqjAzz6Cnv+0F8SZMj+y9IB+h/xr13wV4J8E+J/Edxoen+GdWtdNWyW/uI7xdt0rBTtSNv7rFlIyOfpXnPx10Xw34LEFtYeFNV0rUXUyt/aFwkyNCQVyAo4O7oT6V5MuHcmdW6pavV6IynhoTTcop/NnkOoX2pavrl9r+tSxvfXbBpNgwqgdhXZ+Lka38N+D9PnUpdwaSzyoeqLLczTRA/9s5EP/Aqt6jYeGfB2rNbXFhda7rlqqeeLx0WyiuNoLARKNzhWJGGbBxyDXM6rqF5qmoz6jfzvPdXDl5ZG6sTX1uV4P2fLKKtFLTzuevhMM6WrKuKMUtFe6domKMUtFACYoxS0UAJijFLRQAmKMUtFACYoxS0UAJijFLRQAmKMUtFACYopaKAFHSinAcUYqbn0VH+HH0Q2inYoxSuaDaKdijFFwG0U7FGKLgNop2KMUXAbRTsUYouA2inYoxRcBtFOxRii4CV2/ii11eVPCkmn6Hqmr6XbaZBte1t5JUZizvIu5AdpDOykHngHFcTipYdXu9NiIh1K4tEJyQk7ICfwNcOOoe2gveUbdzyc1p+0jGLPXZviD4mn+IV34yk+G+uPdLbCLS4Hspmjs3ChQ/+r+bGCQOOTUp+KnxE1PwzrGieJPBOuakmoBNki6XJEYWVt275Yvmzx1rx2DxbfzOVj8QXxP8A18Sf41OniPVncImvXpYnAH2t/wDGvC+rUH/y+jp/Xc8T6qv5j2Lx741h8W2we7+DfiCO+jtlt7afF0RCqjC4QRgHFWPFfxC/4SHS0guvg/4jE8NmtpA6tdBY1VcKdojAOOuO9eNzazr0TASavqC56f6S/P60z+3dc/6DGo/+BL/410Usr9ok6dRO3a/+Y/qi7nr3hbx3ceGrG2uNF+EGuwa1BCIxcCO7Mcj7cb2i2ck9cZxXI+Gk+JHhjxtF4/Xw7Pc3ouHmmt1xJcDfncZIEJkRWDMMkD8OM8cdc1ogg6xqBB6j7S/+NVYbq5hn+0Q3E0c3/PRHIb8xW6yeevvrXy/4I/qa7ns+r/ES/tTe33g/4T6pomragrLPfG1uJnQN94RgoAmfWsLxB4t+IviDSvD3hrw/4Z8Q6Olhb/Zy2yaNJZGbLyu5VVRc88nAGea4H+3tcz/yGtR/8CX/AMaZPrOrzxNFPqt9LGwwUe4Yg/UE1Kyaa+0vuf8AmL6ou51vgOx8ZeCPFdt4u0VdM1+4sZCZoNNuxdSbWBViY1+YqQSMgHGfxre8aeJP7Tjln0H4N6ppWo3EqzSXjWlzM6MGyRGCgC5/GvKYJpoJVlgleKRejIxUj8RV3+3db/6DGof+BL/41csonzc0Z/h/kxvBx6M9p1X4m319fQeJJvg3qM/imONP9Oks7nyvMVQA/lbMEjAxz2FZXg74heKoNP17TvF/w88Qa9a6zcLczk2lxC/mKcg5CdOnHHSvK/7d1v8A6DGof+BL/wCNH9u63/0GNQ/8CX/xrP8AsSdrcy+5/wCYfVF3PWrX4neMLbxlZ61H8N9ZSy0uyktdKsIrGdY7XcpG/JQ7jyc9M8elLc/EvxfrOh6TpvivwD4k1f8As6+Ny0n2e4j+0x4/1bjyznnHPpx715J/but/9BjUP/Al/wDGj+3dc/6DGof+BL/40f2LL+Zfc/8AMPqi7ns2l/Gr4or4hmu9U8E6ve6ZIskZsF0mSMeWwICBxGWwMj64qnpHjvUJvCVl4f8AFfwm1rWk0x3axk+y3MLIGOSrbUO4Z/lXkv8Abut/9BjUP/Al/wDGj+3db/6DGof+BL/40f2JL+Zfc/8AMPqnme0aP8U/ES6v4kv9Z+F+u3f9trDEyQW1xAIoo1wEUiMnkYzyOlcXq9nL4q+IekXsfgfWPD+iW00cupG+Wdovs8b75WMkqgDKAqF7nAHJri/7d1z/AKDGo/8AgS/+NRXOqaldRmK51G7mQ9VkmZgfwJpxyWafxr7n/mH1RXV2Jrl9LqmtXupTHMt1cPMx92Yn+tU6WiveSSVkdVhKKWimOwlFLRQFhKKWigLCUUtFAWEopaKAsJRS0UBYSilooCwlFLRQFhKKWigLD16UuKVRxS4qLn0dFfu4+iG4oxTsUYouaWG4oxTsUYouFhuKMU7FGKLhYbijFOxRii4WG4oxTsUYouFhuKMU7FGKLhYbinRxvI4RFLMTgAUYrc0Gy2L9ofG8j5B/dFedmWYwwVLnereyMq1VUo3Oe19v7Mt1UsDcMOn93/PrXGTtcXc26Rs5PfrXpHiTRFuYpJLfDTHJLMa4aHT2e9MZKlQ3G1u1fn+Ix9bEycqsv8jw8Q51ZXZYvrRLCzgjj5lkQSOcdAfSpNK0/wA9RLDcR7gfmVz15/WtrxDpfnXsMq/LFDEiYBzgYqGHRzbypcWMgmU/fgbjPrj0P14NcUZXQnTs9jTWBfsw+0qV7EHoPes27RrOZQW3wP0bP3T71rKw8vazEowyueo9jWJeby7RcEY79xXVhMZVwlRVKbKlFPYsUlNtUYW67snHGT3FSYr9LwWLji6Masev5mbVhtFOxRiusQ2inYoxQA2inYoxQA2inYoxQA2inYoxQA2inYoxQA2inYoxQA2inYoxQA2inYoxQA2irNhZ3V/ew2VlbyXFzO4jiijXczsTgACvU9I03Q/B9s2mXmm6fr1/cDZqjyfNHEneCBx0YcEyjncAF4GW5cTi40Er6vsdeCwFfG1PZ0Y3Z5HRXWeO/Ca6G8WpaXPJe6BeMfslyyjfG2MmGUDhZF/Jh8w44HK4relVjVipRehz1KcqcnGSs0Nop2KMVZA2inYoxQA2inYoxQA2inYoxQA2inYooAlXpRilX7ooqD6Siv3cfRCYrW8NeHNa8R3M1vo1i91JDH5kmCAFXpyTxXSeG/hze638PtQ8Ww30Si1ZwlsFJZ9ihmye3B49a0v2cdS+yfED+z3LbNStZIAAcDePnX/0Ej8a8zFY9RoVZ0NZQ3RrZHm88MtvPJBMhjljYo6t1UjqDWhF4f1mXQZNej0+ZtNjfY9xj5Qc4+vUgZrqPjloLaH4/u8Q+XDegXMYznk8N/48Cfxrv/DNq0/7Nc3ykjyrrvxkOzf0Fc2IzbkwtLEQV+dxXpfcaUbngmKMU6ivbFYbijFOooCw3FGKdRQFhuKMU6igLCICZFUdSa1JdQ8oJaw5LsPxrJ3EXCqucgDn0JPFdD8JrOPWfF7SyL5kcT/Km0HcBkc596/N+Ica6mJl2joePWbq1+X5HSeBvhzrviG3+16letZW74AhjHzsPdq9J034R+G7GxZFs1kcj70nzH8TXoPhfTY1VVEaDtx0rcvbNYlOPSvk5VZz1uehChTho0fPnjb4bRtpQTT8GaHON3Vh6D8K8L1Bb3RrqWN/Nj2uUZXH3TX2rqFmrnpXlnxG8D2OpRXDhdkkg+8Ox96qhiXTdpbEYnCRmrx3PnVdXn87y58YfowqycSSJIVyjDaTiq+s6Lc6Xq39l3/yqx/cSr0qfSVfy5YZQN8Rw3rx/gMn8a9NyTV0eTFNOzL9ltdGtjnLAsvruHX8wQaiqG+ufIkhmywZGVsf7px+u79KtXIXz32D5Scr9K+v4UxDvOi/X9H+gqliOiiivs7mVgoooouFgoooouFgpVVmYKoJYnAA7mkq3oriPWLKRui3EbH8GFTKVotgkWPEGgax4fuI4NYsJbOSVdyB8cj8KzFUsQFGSTgV7n+1PbYm02fYcLJImfYgEfyrz34MeHz4k+I+lWLputoZPtNznoI4/mOfYnC/8CrysDmnt8B9aqK1r3+RvXoqFXkiQeN/AeseEbKzutUktj9pA+SNyWQkZwcj+VcrXq37SWstqHiqKy42wqXIBz1OAPyH61xXgbwjqXi68ubeweKJbWEzSyy52qM4A4B5P9DRl2PlPArFYppXu+2l9B1qS9ryU0c9RUt5byWt3NbSY3xOUbacjIOKir1lJNXRztWCivX9Y03wVplzDar4Ntp1NnbTea1/chn8yBJCTh8fxdhVBrbwNJ97wfNH/wBcdVkH/oStXmrNaf8AK/w/zPap8PY+pCNSELpq61R5fUlpb3F3dRWtrDJPcTOI4oo1LM7E4CgDkkntXoz6T4AkPOh+IYv+uesxY/JrY/zq9pNxoHhtZ7jwtY6hBqc8ZhF5e3KSvbxkEN5WyNNrMDgv1AyBjJonmkOV8sXcunw3mEpqMoWXe6/zE02wt/A9jJZwOk/iWdDHe3SHctihGDBERxvPR3H+6vG4tl0dqK8ecpTk5Sd2z9Cy7LqWAoqnT+b7s0dH1JbNZ7O8tVvtLvFCXlm5wsq9iD/C69VYdD6jIPIeOfCraBNDe2M7XuiXhJs7sjByOscg/hkXIyO/BGQa3q0NJ1CK3insNQtvt2lXYC3Vozbd2Puup/hkXJ2t7kHIJB2w+IlQldbdV/XU8rPcjjjY+1pK1Rfj/XQ8sor0g6J8P1ORpvieX66tAn/tsamSx8Bx/d8L6nL/ANdtYz/6DEteo80pdn/XzPj1w5mL/wCXf4r/ADPMaK9S2eClGF8DwN7yalcE/owrB+K2m6PYT6DNo+mJp0d9pQuZoUmkkXf58yZBdifuovero5hCrNQUXr6f5nNjcpxWCgp1o2Tdt0cXRRRXdc86wUUUUXCwUUUUXCxMg+UUuKEHyivRfgz4F0rxz/bNldX09vqMFuJLRUxtxyC7eoB28cda48TiIYam6lTZH0tKypRb7I7H9ljVIbqHW/CV03EyC7hBGQRjZIPyKfka87uLK5+H/wAV4I5wwGnahHKjYxvi3Ag/iv8AWq/hi+1D4f8AxFtrm7haKfTrkx3MR/iQ/K498qTj8DXun7Sngy317wva+MNDjM9zbRqzmIbjNbtyCAOuMg/Qmvna844XMOZ/w6yt8/6/MJS5Z2ezM/8Aaq8Pt/wj2n6xtBa3m8tm77HHP6hfzqz4IsJIf2ZRLKAFkt7qXDcfLvf+grs/Heg6r48+EVrZwxJFqd1ZwTMk+U2SYViD3Bzmqfi7S5PDvwO/sB5I3nstHeOUoflLCM5I/HNfORxK+pQwreqqfh/w5jGpzKK6nyDijFLijFfph2WExRilxRigLCYoxS4oxQFhMUYpcUu2plLlTbE1bUzgzNczsOi5P4gf/qr1j9lrT4ntL3UJFy7z+WCewA7fnXk1uf8AR7qToWjP59K95/Zkihg8BS3czBF+3zDcfY4xX5DmNRz5pd2eJhta3N6nuGkt5TD+lXNSudy+1c0viHTIWG2V/wDvjipxrFteACFw2a8qEWlY9OU03cZd3GD1rkvEl4GRuR3rU1e7Eav2ri9X1C1w4luFQe5qvZ3M5VrHlnxNt1u4XfaAyNuQ+4ri/NWPWFLYxPGjH8cqf1xXdeNLuweGRfPBwOmK8yu5/wDSoWXPEJX8Adwruw6drHmVpa3LeoE+Q+csw3HPrx/jitGJt8KN/sj9KzLuQMQy/wB8A5785q3pTb7MbuodgfzNfScOVOTGpd01+pjIs0UuKMV+iEWEopcUYoCwlFLitTRvDut6zFLNpel3d5HF99ooyQD6Z9faonUjBc0nZDUW3ZGVTom8uVH/ALrA0+4glt5mhnieKRDhkcEEH3FR4p6SQrNH0b+0tatqHhC21SMAxoYpuOeGGP8A2YVnfsy6YbXwh4m8SLEDM5SzhfHKgDc+PzX8q6+80m58U/APSYoYw1xNpUSgscbnVQB+oqr8OrS48M/BGWwu4TDfm4mmliOCR6foBX5tLF+yy2thL+9z2t5f0j0uTmqRmeA+PpJtU8faikCPNI1yYI0QZZivygAe5Feuy2KfCn4Uy211sGtaiN9xtIJVyMLH77RnPvmq3wA8MqEv/iNqsYknWV106N8Y80/ek/DOB+J9K8++L/imTxJ4ldEmMtraExo2eJG/if8AE9Pavcm3jqsMup/w6aXO/ToYxbp3qvd7HFOzO7OxyzHJPvTadijFfXJWOM9X8UD99pTf3tD0w/8AklCP6VkVs+KOY9Db10Kw/S3Qf0rGr5VH65lLvgaP+FfkFFFFM9AKKKKACiiigAooooAKr/GBgLvw5B3h0KEH/gUssn/s9WKofF9s+K7aH/njpGnLj/etInP6vXXgFfEL0Z8jxe/3FNef6HGUUuKMV758DYSilxRigLCUUuKKAsTIPlFbfgnxHqPhPxLaa5prATW7/Mh+7Ih+8h9iPy61jJ9wUuKwqQjUi4yV0z6elG9KKfZH1H4g8OeE/jZ4TXxDociWWtRLsJPDI3Xy5R3Hofyz0ru/hXo2reGvAthomtXkV3dWwK7o8lVTJ2rk9cA4+gr5U+D3jC48GeMra+MjiwnPk3sYPBjP8WPVTg/gR3r7Jt7lJoo7iNlkVxkYPBH9a/Pc7o1sGlh73p7x8vK5x1qcoe70LTGRVB3YHQe9c1450a51bRrux37UuIXiOFycFSP611MLCRSf4qjvsKpJ644NfPK6akjlhJqVj4G13Sb7RdWn0zUIXiuIXKEMCM+hHqDXq/wx+EIm0r/hJfGUckFjt8yCzJKvKP7zdwPQcE9fr7pqSaWmpLfX1lDK8fAeRAxXntXi3x5+JEl9EdA0uZ1RuZ3Bx8vZa+ujneLzFRw1CPLJ7v8AXyPTVRykoo4z4o654ZvH/srw/oFjbLA//H1EgVjj+Hj7w+tcFiloxX12Dwyw1JU02/NnRYTFGKXFGK6QsJio7lvLt3kOcBT0qXFUNckEdmoY4DuFrgzOr7LCVJeX56GGKlyUpMgbdHpx28ls4/76NfRv7P1jbw/CG0urqEyxm4nkChdxY+YR079K+cbwiPSI26MRgH8P/r19afsuSwzfCLSI2wf9cD9fNevyvFfD8zx8LbmOL8f/ABG1nSbfdH4HK2fzBGmUrISAMfKoyoPQE4qb4aeIrzxCsV0mk3NmSNzRychRnGc+nFe2694dubyErFqLwQ46bA2PzrJ0rw1baUxZrqa4kbjMj4H4KOK5ak0o2tqddOk5SvzaHBfE2WbStPa4fgFeD615V/a1ra2kl9fafcXrxoksqg7ViRzhSx68+wr3L4wWUN5o8cVwQkajLE8VznhOHz9OW0t5kDoNpJUMrjtxRCol8QquHk3ozwbWvGeia/pjonh9rBsEKzc846ZxXAsxe4X/AGXZfwwAK+oPGvgtp7KRZ/saRHkiOILmvmzWLRbTV72FPuxTDH513UZxbfKedWpTjbmYwuGhY5zwpP14rS0NswzL6SE1knoydtv9f/rVo+Hn3NMPXB/SvSy2p7LF05ea/wAjJbmrRS4oxX6iVYSilxRigLCV6B8J/iNc+EZf7Ou41n0eaXdKu3542OAWU9+g4rgMUYrnxWGpYqk6VRXTLpzlTlzR3PoL4o+HtL8VaRHqVh5TXTQ+ZaXKf8tBjOxj3B7Z6H8a8L0vR9S1LW4tGtLSR76WTy1iIwQ3fPoB1Jr1T4C63BdWlz4Z1CbDR/vrTceCv8S/ngj6mvWdOurPSbJ2itYGujnExQbwp7Z618RHNMRks54WS5kvhb/rY65QjiPe2ZdhuB4Z8LaP4aMqSyWlmkTSJ91iqgEj8axPtfmWlxG/Jd9wz6d6zZ72a+ucyMBz2rS0q0hmlZXZii4zzXydW9STnLdkqpJPlWxga7Fe3XgnVLPQ1uIbmONmht4z8r8/Nt9G27jj1rxrw18PfF3iCT/QtHnjizhp7keTGPXluv4ZNfRXii7sNM0h12iI7fXB+teReJPjDrL2KaXpJSNYhs+0nksAeMD6d6+m4fxWMjGdLDU029XJ9PUKyg2nJlm58I+Gfh5ozX3iC4t9W1xuIbYcwp7hT94+5GB6V5ppmm6h4m8QGz0ixD3FxIzrFHhUjXqSScBVA5JJAA5q5o+ma7421x83DSuq+ZdXly5EVtHnl3b+Eew5J4AJIFdrNcabo+mSaD4Z8z7HJgXl7Iu2a/Yeo/giB+7GPqcnp9PT58JzSqz56svuXy/ps6sBl9XMZqnTVord9v8AN+Qvih7VX07T7W7S8/s7T4bOS4jBEcroDkpnkrzgEgZxnArIoorkP0zDYeOHoxpR2SsFel+HvB/hG8+FV741vJNd36fOtvcQRSxAO5MYyuVOB+8HX0NeaV7X8PJ2sv2cPEtydMg1ADVUIt7mNmjkGbcZIUgnHXg9RXPiJOMVbujzc7rVKVGEqbablFaO103scJqvh7RtStNHbwONV1G9u/P+1WMu2SaDYVCnCKMAgk56cfWsa/8ADPiCwsJb+90i7t7WKc27yyRlV80EgqCeuCpHHpXc+G9fh1/41eGr7T7N7BFFtbvAg2qhRNrKvJ+T0zzjrXSeJdev3/aEg0PVL6X+w49TgeO2fAiD7FKnH++2c+5qPazi7eVzkWPxWHmqVr+65vmeu+2mj8jyq98F+LLLS21O78P6jBaKNzu8BGwerDqo9yAKi0Pwn4k1y1a70nRb27t1JHmRxHaSOoB7n2HNey+NNZvfDHj3xXJF4N1jUzqloY5rlrotbtD5f3woh4CjIOWOMHmn+JTDZ+Bvhzrml6DqWrW+nRJKosboRrHOBGf3iiNy2WVwSMY+YZ5qfrM7LTc51nuJcIPkXvbPp8N+/fTdenQ8BuYZra4kt7iKSKaJykkbqVZWHBBB6Go66P4marca3431HVbvSZNJnuDGz2khJaMiNRzkA84z0HWucrri24ps+nw85VKUZyVm0m0FHxR0mfUiPGGmn7Vp32a0tbsKP3lnJHAkQEg/usUyr9DnHBGKKuaPqd3pV59ptHXJUxyRuoeOVDwyOp4ZSOCDW1GrKjNTieZnOVf2jRUYu0lt2+Z5nRXeeLPCdne2M/iDwpCywQgvfaZuLSWg7yR55eH3+8nRsj5jwmK9+hXhWjzRPzOvh6lCbp1FZoSilxRitjKwlFLiigLE8Y+QU7FEf3BTsViz6igv3cfRDcV9Mfs5+NBq3h5fD95L/p2nrtQseZIf4SPp0/L1r5pxXTfCvVLjR/H+j3dvklrhYWUfxK52kfrn8BXlZzgo4vCyXVar5Dqw5on2jBIYnO5sL2qpruuWtvbsrMofHeqEs1zLA0s8iwoOQoO5z/QVwvi94WtnZjIzuOM9q/LlPlPHmlLVbnH/ABd8dm2Q2tlNumfIGDwPevDZpJJpWllcu7nLMTyTWp4tdn1+6BYkI2wZPQD/AOvmsrFfpmR4CGFw0Z/akk2/0PUw9Lkj5jcUYp2KMV7R0WG4oxTsUYoCw3Fc94tmxJBCh+YAt+PaujxXJ6gRdeIGJ+4jBRn2/wD1V4PENTlwyj3Z5may5aKXdlrWCY9OtYsc7gD+Wf8ACvoj9knXk/4Qt7F2G60vZExns2HH6sa+ctbbcYVB4wXrrP2ffEf9i+NrrS5pCsOoKAhJ6SJ0/ME/kK+ArQ5qb8tTyaE+Wqr9dD7S17xFbWOmPcSSjCqScnpXPaXNqUemt4lvrO4unmIENtFjMUZ6ZBI69/wrz74h39wlnasS0tsZUMir/EueldF4f+MHhK+tDbWt7uljG14ihV1wOQQeex/KuNU+Y9CNSzMX4zeLIbqD7CIZFMi7GCKSVOfSuf8AhNqSW91PayFvJMh8lmrd8Za5oF5BgwTSzlic/Zzx7dK8t1zxNZ219FBaXCwTNhkB4PscVrGleOxhUqyjO7Z63491iOOykVnGNpr5Y1aT7TqmpSDnLZH55r1bx9qk82lxyuxBkiViPQkV4/8AMLl2OcMM/UkGtaMVEwrVHMhkPz/WrXh19t3IvYEcfiBVK5+SUemR+tS6Q2L6cL2Un8OtdKdtUcyfvHUlSCRSYpxcSBZFP3lDH64pK/VqFT2lKM+6TNEJijFLRWo7CYoxS0UBYtaNqFzpWqW+o2jbZoHDLnofUH2I4r6PGqQat4ftdVtyix3UQbAPQ9x+ByK+Zq9X+EWnz6l4Uu1iuJA0N2QqbuACoPA+ua+V4qw0JYdYh7xdvky4uavynUJM4nSOJsszV2mlfZ7PT3uLiX5xyQa4xNNuNPbzpmyVBYZ4rnPF3iO+bTL77PIwKxAtjtzjP618JSpOvUjTh1dh06nJrPcx/i54wbVbxtPtZMxrw7D+Vcd4R0iPXfEljpE2o22nR3MoQ3NwcIn/ANc9BkgEkZIHIzGZmYsxJYnJJ7mkr9WwOAhgsOqNPfv59zOTcnc9W12YadE3hnTrGfStOtJPnt5f9dNKODJOf4n9B91RwB1Jxqk8MeKrPWLO30DxVOIZIlEdhrDAloQOFinxy8Xo3LJ7rwJtV0+70u9ezvYvLlUA9QVZSMhlI4ZSOQRwQc15NSnOlLlnv+Z+k5DjsNWoKlSXK1uv18yrToo5JpFjiRpJGIVVUZLE9gKbW/4BeKPxGJJWt0UWtyA08qooJgcLySOSxA/Gs5OyuezXqOnTlNK9kYUsckMrwzRvHIjFXR1wVI6gjsa29M8VeLbeGDT9O8QaxFEuI4beC6kAHoFUGtQWehLp6Oq6eyta27wsbkCVroyqJUdd3CBfNGSAMKhzlsmXT20y3+I9/Fbx6bBYwwX0VsftAMTjyZREd7MQWYle/ftisnNNO6OCpiqdWElKnflTetuhzcWra5pus3F6moahaamXdZ5hKyTbifmDHrnPXNN1nXNZ1lom1fVr6/MOfLNzO0hTOM4yeM4H5V12i6T4f+xaXJfTaTK8t5ZvN/pKpthZmEytmTPA254GO3GSYEtNCm0tN9vpUMzafdsxS7+YTRyHyuC55IwAP4h69aXtI32IWMo89/Z6rS9l+HWxlXniPxpeaStjd6xrc1iWEOx5ZCjEjIQ+vHY9qq6N4p8SaNaPaaVrmoWUD5zHDOyrk9wAeD7iu4tmsW1S28y+svL/ALY0yWYnUV+VFt8SsG35AUnqDweB0rJisfDUdnp2YLa881YzOTqEcTrKJD5inL5wVGBwB90565SnHblMoYmjZwlRVtHsv1OKlkuLy5eaWSW4nkJZ3YlmY9SSep4qKuttLfTYPGjxW95bG1ewkZZBMIAjPbNhSQ5AbcQCAxGSR04D9ZtdD/se7NvHp6SxabYzRNHcZdpmCiUY3HJ5bIxxgHjvftEmtDs+vRjKMVF2aX46HH0UUVqegWNOvbvTr6K+sbiS3uYW3RyIeQf89uh71H8RND0ybw9B4wtYYtHubq48mTTwNsdy2CWmtx1VQcBlxtBYbTztGlLFpvh3TIdY8SRtLJcR+Zp+lqxV7kdpJCOUhz36v0XjLDz7xJrmpeINTbUNTmEkpUIiqoWOKMfdjRRwqDsBXbgaVSU+eLsvz8j4TibG4atJUqavJfa7eXn+hmYoxS0V7Z8nYTFFLRQFixH9wU6iIfuxTtv0rBvU+qoL91H0Q2uu+DVkb/4naFCF3BbkTH6IC/8ASuT2/SvXP2W9L+0+ObvUWA2WVoQD6O5AH6Bq8/Na3ssHUl5P8dB1XywbPf8AxC5jtiqfID6DFeZeKpGEDZbt3r0bxZLtjKD09a8q8Vz/ACkdMCvyOUuh48YanhWtv5msXj+s7/zNU6lnYyTvIerMW/M0zb9K/Z6EeSlGPZI9tRshtFO2/Sjb9K1uOw2inbfpRt+lFxWG9iewGa460Bl1OWTkhCzE+/8AnNdjfJ5WmyTvwCCF98df8K5/Sbcxadc3LfKzAkH1GMf1P5V8VxBi41K6pp/D+Z87m9Xmmox6FG/cGZPTaBWaskttrXnQOY5Y5d8bDqGByDViRvnj3f3h/Orc2j3dxdvNDHuUAuuO4GMj9a+f54xWp5zTex9D+DNaj8YeGbZjtEyMvmp/dYEZpPHfwz02bWo/EllamR8YvbWPhpk/vpx98d/UV5D8OvEM/hfX0k5e2cjzkHdfUe4/+tX01JKNU0WG9sZBLFKgdGU+36Vw3dOemx69CUJK81c8R8YaHe3SPFY3ur3ELt8sczONuAMZycVyXhzw1b2uomSdxNMDtLA/KnPQev1r2PWbTUrlJIFkuSG+9yP54rgPEtr/AGBZrvISWQ7uv3VFaqo7E4qVCX8OOpmfErVkeU28TDy4lA49q4idl8tW7bQ2Pop/xqPVbyS/umxuKA5PqTnrTLxgpReyxY5/KtYRstTzZPV2GX/Yr3AIPrio9HkxfMfUbT/KkuWzEF9MH9eai0o/6TKefv8AFbL4TJv3jsLPcIjG33lP6VPinzQ7WgnUfLLDgn3X/wCsT+VNr9DySv7XBw7rQ1pSU43ExRilor1jQTFGKWigLCYr1b9nq823eq2Dch0SVR9Mg/zFeVV2/wAE7k2/jiNAcCaB0Pv0P9K8bP6ftMuqrsr/AHamtH40e36nHuikGGwVIridX0lZi9q3/LzDJFjryVOP1xXosiCROe9cj4qbyZ4ZFxlXBzX5Xh6rjKMl0Na1NJ3PnhkZXKsMMpwR6GkxW345s/sPizUIVACNKZUx/df5h/OsWv2ijVVWnGa6pM5rCYrtPB/iy2Wyi8O+J/Nm0lc/ZbpBum09ic5T+9GTy0f4rg5zxlFFajGrHlki6VWdGanTdmup6RrGmzaZdLDJLDPHJGs0E8Lbo5o25V1PoffBHQgEEV1ep+DrTStRu9MmTU726sba3uLqW3QeSrSbGKHglVCsf3hPUY21geJvltfD8Y6Jodn/AOPRh/8A2arMnjLWpYmWVreSWS3jtpp3iBkmhRlZUY9wCq88MccmvmJqT+Fn6RTni8Vh6VWDWq16dv0ubmtfDq7fxJqVjo8sIhivZ7WxiuJD5ty0SeY6qQu3IUjlioJIFUIvh7rU8BktbiyuGK2bLHG77mF0f3RG5QOvXOMYqOT4geImu7i7E1ulxNPJcLIsIzDLJGI5HT0LKAD19Rg0y28eeIbeyjtYJreMxx2qLKsC+Z/ozboST3K9PcdahKtboTGGaRiknHp/W3b8S1pvw71XU52i07UdMu0BRPNiaQp5rlwIz8mVb923LAKAQc8jM+k/DbUbrUNFt73UbO0GqgPH8sjEIUZ8ghdjHCnIDHBIBxmsc+LtQIv4/semfZ75lkmt/simMSKWKyKOzDc3tg4xjAqfTvHniDT4LGGykt4Y7OZZkQQjazqhjBK9Pukg7QM5JOTzTardypwzNp8sl/S9O/kTQ+ANWm0hNVju7L7JK6+XIRKA8ZmEIk5TpuPQ/NjnbT7j4e6rAdTB1DTHGmEJdtE8kgjc7/lO1Dt/1ZyWwBlRnPAy28U6i9pZ20kNjIljL5lqzW43RAv5hjBHOzdzjryRnBxVmDxvrVvqt/qlutpDeXztJLKkXIZlIYjnock7Tlc4OMgYP3o3DMtfeX9Nfpfpubus+ArdLqxu9PuYxYNDp73ME07CWP7SBg7hGRtLZGeSOuPWhqPgDUftEzWk1gqtq0mm29s1yzSmZZVQICUUNw4bdwMAk4PFVG8ea0yGNorFlMVrEQYTytucxd+361Hd+NtbuWjk/wBFhmi1JtTjljiwy3DEEtySOcDgjHFJKsupnTo5lG3vL+v+D87FPxV4dvvDl1BBevFILiLzYnj3gFdxU5DqrA5U9R6HvTL6507wdaQ3eoxQahrc8Sy2unN80durDKS3HqSCCsXcYLYBAarrOoyapfPeS21rbu/JS2iEaZJJJwPcn/8AVWN8Xcnxp5nZ9L01h/4BQZ/Wu3CUva1FGZw59i8VhsJCHN70rptfoc1q2oX2r6jPqOpXUt1dztullkOWY/56DsOKq4paK+hSSVkfCWExRilophYTFFLRQFizF/qxTqIh+7FOxXO9z6ugv3UfRDa+if2VbFYfDeqakVIee6EWfVUUEfq5r54xX1Z8A7dbb4Yab8oBk8yRvcl2/pivnOKKvJguXu1/mZYx2p2NfxjNgPz2ryTxbN/otw2fuxsc/ga9R8ZN+7avJ/FA32F4P+mL/wDoJr84hrVjfujhgtUeOGinYoxX7SexYbRT1VmYKoJY9AB1r1P4efBfxDrnlalrkL6TpIw7eYP38i+ip1GfU49QDXFjsxw2ApOriJqK/rZGdSpCmryZk/C74Wa144VrxZk07S0babqVSS57hF/ix+Ar0vW/hd4B8E6Q11qn2zU7gL8nmPt8xzwFCr0/XgGvb9KtLTRvD1ta2cEVnawRBVRRwij6+1fOXxr8TtrOuXU0UpFpABBbhs85+8/6fl9a/JMfxRjszr8lObhDstHbzZ48sVUqyevuni/jaeO8vhY2car5j4CqMBVz0/Om6tpkFt4ZnaFy2MAnHB/z1pugWL6vrckiscbtqtn7qjqf5Cuz+JenzaX4OhWa1FvE6lkXHLELjJ/P/wDV0rOtiLVYU76nFy8ycjxB1DFfTNeieGl22jIyKdjeYvXPzDB/UH9K4drfYkbNwTEHA+p/wrqdGjvPsp8tt2Fwobj8M+hrtxVpxtc56OjIrzR2k1GyltSQ1xI42noMc/yr0/wZqWveGrZrGe1le0PO0jKqfUEcVzvg22uZNTt9SvYVSOAN5cQJbkjBJOK9v8FwwXKlpo2VWOMFSQPxFeHjcxnh7K17HbQirs4S+8b2tqksrNIePljEff8AGvFPH/iG61zUmmuMqgPyqTk/jX2J4g8MaFqEL5hsZDjnIXOfxrzLxH4H0u1z9mtbND/ewoqMLnlOUvei7jr0pNaHznpGmXNxIMQsi93YYH/66qasqrdSLGCVUBcmvXvEenJp9pLJnLKhPA4H+f615HqEbee4bqSc/wBa9/C4j275uhw1KfIkUbrsvsKTRWH20hsYbOf8/hS3igS7R2qPT/8Aj6546/rXf9hnM/iR6h5Nu2lQz24DyQkMi9cnjI/EZFdBB4bt9c0xRpKL9sZBJEGOwSDPKk9AcEfl715xpeoXVo4Vg/l9QRkjp6V6R8PfEWk2ur2pkvIVtp2OAXAMTkcg+x6/nXmxxeKwNRVaMndO/k/JnVT5Xsc3rGg6xpB/4mWm3NsucB2jO0/RuhrNr6UtvE3hyO7e3mvYJ0YFXRf3v5quSR74rnPEPw70PxM7yeHbeTTLr7wMgCxSj/dHT9PpX1eW8dUqjUMZDk81t/n+Zpys8OorV8Q+HtY0C9e11SylhdTw2Mqw9QelZeK+6o16daCnTkmn1QrCV03wvYp4507b3Zh/46a5rFdJ8MkLeNtPI/hZj/46a5c1a+pVr/yv8i6S99H0lEf3P4VxfjTlGx2rr4n/AHAHfFcl4sXMb9q/G6LOvEo8q+KEatfafeqB++tQrH1ZSR/LFcf+Fd18QY9+gabN3SaRCfqAR/I1w2K/W8hq+0wFO/TT7jhYlFLijFexcVj1LxUfn0hf7uh6d+trEf61jVteMkMWq20B6w6Xp8R+q2cKn9RWLXzC2P1TK7RwVJf3V+QUVIsEzfchkb6KaJYJ4VDTQyRhvullIzRdHbzK9rkdFFFMoKKKAGYgKCSTgAd6ACipmtLtfv2sy/WM1Eysv3lI+opXJUovqJUPxcT/AIm+j3H/AD20W0P/AHypj/8AZKmFN+LA3R+FH9dDAz9Lq5H9K6sE7V18z5fiqzoU35/ocPRS4oxXu3PhrCUUuKMUXHYSilxRRcLFqH/Vin4psP8Aq1p9cz3Pq6C/dR9ENxX118MYvs/w/wBFjH/PlEx+pUE/zr5Hr6/8G/uvCWmR/wB20iX8kFfI8Wy/c04+bObHfDEzvF7fumrzPWVMsFxGByyMB+Vel+KeYWJrzLWJCjttyT9K/PKtR02pdjlpI8hggmnuEt4InlmkYIiIpLMx6ADua7jTfhD8Qr6DzovD8kf+xNNHG/8A3yxBH417t8DfhXZ6BpyeINcsUfWbh/OhWQZNouflA9H7k9R09a9YhCJPIq43Md3vX1eZ8cShUVPCRTXd/oTiM0s2qavY83+Enwz0nwfo9jJqenWdzrsmXkuSocxtydqE9MDAyOvNei3iiSFkb061Subn/ipUiYfJFaNJ+JYD+h/Oqmu63bWKPNNIFijBLn+lfnOOx9XF1Z1Ksrts8xudWalLc574pa8YfDsemwMBcXZ8vaDjge+DjP0r5h+Id1HeatLZ6fJmKJNgcHAJxgn/ANCrqfiN40kuNTubjd++uMpbqOscZ43D/aI4HsSfSuU0rR5xeo10uPPALIOir2U/p+ddWEh7Fe0lvY2doR5UdD8H/CateQM0fDkSNn07D+v41b/aquY47OPT7cDKqsI9Mnk/nvX8q9F+HVpHDKuBhyg5Hb2/SvGPj3dtqfjO2hQ7188sAB125bGPoUFZ4WpKvjOZ9Bf8uzyzWYVbVJIoRlYIkjyO+AB/SvUvBegxzWpjMRkdo1OcdMrXE2GmxkSb97zz3IXGOMAgfz3V7z8OtM3B28v5eAv0Fd2ZYlxppIinT1bMzRfDtzCvnW3lk4w8Tj5WI9D2OR/9aun8Pam1jqEMNxYywK/BP3lBHfI7fhW09uIXkt4o/NfcSFXnAwBz+IP61ZsNLnUmRlMbHvgZ+g9K+fnVc3eR02sdTbtZz2IuXeKZCMjkMOK5jX4oPs8l6YVLKcrGEzk9uO5qzFHI0ix8om/Gf7x75qxJFDc3kaSEGCFWmkB6MF5A/PB/Cs42TFueF/EyzaOxSGXAluHDSc5PJ4H0xuP1FeF61bMl3FI3Bm/efmxNe/8AxKk+23l3qO1THmQJgcEhdgI/Fia8Y8TIH8TQWr5UIgH0+UH+ea+oyqq7HNiFc46/RRIzd84xVO1bbeA9s1Y1V/3rKP72T+dVEOLgN719JBe6edJ+8ekeFIYbvbG+DkYrth4VtZoIwtrEzb+V29eDXHeBLdJShwM4BwR7167p8KLbxOodXVlwNxwQeP618zjqsqc/dZ00jL0NV0u8UtHLc2gIBwuZIPZ1H3sf3hz7d69Y8PXdlqGLixuYpUCDDo3f0zXG2unxz3QlJZJQMK45/A+tPuvD06X3n2sgt7hzlprWRonbH97H3vxNePVqRm9XZm8XZHp93ZaXqiLb3Ucc4b5XSRcgj3zXlXxA+E+h3cU154YmNnOj4aFzmFj6A9V/UVpxWPi6z095m1lSrn5RcRqSfoRtP86dp82twWn2OPULOSSdvmbyixz36nFduX5ti8vnz4epby6P1QPlvdnheteFvEGjrv1DTJo48keYo3Lke4rY+EUBk8V+bjiKFj+JIH+Ne32nhue+0y3utUv7ycC7bBLbFZcDqBgEdeOazfE+j6R4ZuLLULOxjhE8pgkKrghduQT9CP1r66fHTxuFnhalP3pK11t9zOihT99M2opP3Xzelc14mbMT1s+evljBGCK5vxBMDE2D6141A2xWxwvjAeZ4O3d47xf1DCuBr0DXx5ng++HXbMjf+PY/rXn+K/UuGJXwVuzZ50dUFFGKMV9EOx1EfxC8cRxRxR+KdURI0CIFnIwAMAZHPSmt8QvHpP8AyOniFfZdRlX+TVzOKMVj7Cl/KvuCx0T+PPHD/e8ZeIiPfU5j/wCzVp+G/H2oLcSWXi271DXNHuQFmSe4aSaBh0mhZidrrnp0YZU9QRxWKMUp4elJNOKKg3TkpR0aPSNb0ttNkhkiuEvLC6TzbO8jHyXEecZHoQeGU8qeDWfVHwR4nj02OTRdZSS50K6ffIigGS2kxgTRZ6MBwV6OBg8hSN3WtLk02eMCaO6tZ0820u4cmO4j/vKfzBB5BBB5Brxa1GVGXLL5M/QsmziOMj7OppNfj5r9SgOTx1rV1nUU8DQeXEyv4plTIHBGmKe5/wCm5HT+4OfvEbZNWvl8CW6llR/FUyB4YmGRpqkZEjj/AJ7EHKqfucMecCvMZpJJpXmmkaSR2LO7EksTySSeprowuF9r78vh/P8A4B42eZ37W+HoP3er7+S8vzN1PHHjRfu+L/EA+mpTD/2apV+IHjxenjXxIOen9qTf/FVzWKMV6nsaX8q+4+T5UdR/wsTx3/0N2tN/v3bt/M1ka/rur6/dR3WtahPfTxxiJHmbJVAScD8ST+NZ2KMU40qcXeMUn6DsFFGKMVoFgooxRigLBRRiigLFyH/Vin4psP8Aqlp9crep9dQX7qPohMV9deH22aDZr6QJ/wCgivkavrXTiY9NgXPSNR+lfHcW/DS+f6HHmH2TL8SSqY23HiuD0Fbu88ULrSwmTS9HnjlnTbnziGBKD3C5P12jvXaa3byXZ8tWKhuCe9X7K3tdL0dLG2RUjCnPuTyT+dfBVI82hxxs1qehaV4s0K+txJbanbTRnhXVxx7MOqn2NOub1JI5LuK6ijaJsK24EEHsfxrx260PRdUVgsYjvYuVaMlSyfUc5H8selc9qfghw+6XUtTVAQWEcx4Geoz3r56tTUZ8k5Wt5HnShCDPVvFXizT9Lv11DUNQhtGSMowLDLc8YHf1rw7xx8QNS8VXx0zQ4ZZLbdnJGA59T7fX/wCtV298C6SrF5Jrq6YnCl5c7vr3rrvDngrW7aw87SfD83kyrlX8vG4evqRW9ClBNumnOXoS60VpscBp/g640+1TVtXdpLqfLDJ+6O+P05/AY610epacv2DTp4o9uQcnHPXj8hgV0934S8W3pCXGg32wcglM/hV+bwt4gk0mGJ9Hvg0RICiBs9R/9elUp4qT5nB/czKVaL6lnw0i2emG6XaNsBY/QAk188eI2F140u79lO2yhdlDHqxJCH8lX8xX0ddaPrVv4Ouo4tJv2umgKJGtuxbJGOmK8Ot/Afi9obgXPhfW1F1dojk2bkiIBAT06DDV0YDD1YuUnF/caQqRslc57wxp5n1q0tTktDgsOnzYxz+LV9IeF9GGn6PHM4y5GEUjqT3xXmfwk8E63/wkkl9rmj39kjMXPn27J+HI/wA5r3R1Zp0TaPKXPbAzgAflWGYxqupy8r08jphKNtx1hp0FjpyqsfmSyfNI5HLMakmtguFxg9woq7JPGoGCD3A9KqPMudu7k8E4615zpTXRk81+pWls1MYVfXKnFcp4omewgMiZImRopB/czj/4n9a7VbiMpuON5B/KsHXbaC5SRzg5HI7EUKEr7DTPDfiM/wBmtGXJVY1JGe+X3H9a8d8aP5Otwz4IJZx/46AK9k+L6i306WPyjJsSXBAyeMEfpXhvipZ5LqGR0Yje5zg/3uK+myqDaTZz4iWhx2oEtOc/WkKneG9cVZ1SFg8D7DgxqOntTfLby0bjmvpk/dR51tT0P4fysDErZ+VflI9M5r2vQ3SWCI8NtdPy3CvFvBUe2KNhjchI+o/ya9X0aYpbb15+U18pmavJtG8XY7e1tfmMsagAyD8K2bGNZJHuJlGxc8noar6Pi5twkfIILFs9KtrGouWjb5YUHAB6mvnm2bLYqTW1zrF0ksx2RMSsUYPAUd63dG0W0iiyEjXYfmIHJx70yzVpIFjhURkfxHqBWnujtbdbOM/v5ePXAPVj71LkVFK9yK8njKWSyRhV3vIFHoOFrzjxvqQvvErae2CtpCXYHs0hH/sqj867TUJk3XF5IRHbwqVUk9FXqf8APpXhFtrT3viXUdRmYj7XKWGT0Xoo/AYr0cow/tKrm+hp7fkkjr9Omkit2hzuVOFz1C+n4Vn6zJmMk0kd5GuNsmCao6zdKYzivpadNplV66lEyrrEvhXV4+4QN+TA159XZalfLb6Hex5+acBFH4gn9BXG1+k8MxccLK/f/I5qL5o3Ciiivo7mtgoooouFgoooouFgrpvCfjbV/DtjLZW0Vpcxb/OtftMXmfY58Y86PsGx2OQSFJBwK5mioqQjUXLJXQ1o7okuZ5rq5lubmaSaeVy8kkjFmdicliTyST3qOiirFYKKKKLhYKKKKLhYKKKKLhYKKKKLhYKKKKLhYuQD90tPx9KbB/qlp+K5nufX4dfuo+iEx9K+l/CWv22p+GLG6SRGYwqsi55DgYYfmK+acVasb++sWLWd1NAT12NjNeRm+WfX6aSdmjHGYV14rleqPoq+1SGFyxZfzrndX8ToMqjflXkM2v6xMP3t9I31AqlNd3U3+suJG+rV85DhWtf3po83+zcRLRySPQLvxU1rcrOlwI5UYMpzk5HtXsvhnVtN8WeFIdS05AZXcR3IPWCQYyPp3HsRXypXY/CfxbL4W8Rr5shGnXZEd0vZf7r/AFU/pmuXO+DY1MHKdFt1I6rzXVf5DqZS4U3JSvI9j1u08mYbYw6M5UbeNr+mfSvom2RY4I0QYVVAAHbivBtRaLygpffEdrOwPGWYbcevXNe9qcRj6V8twtdxqXXb9T5bFpJoxtR8W+F9Nv3sL/xDpVpdx43wTXcaOuRkZUnIyCDTE8YeF5BmPxDpTjuReRn+tfG37TDMfjZ4glA6eR+IEEdefWF0YbpFkH7qX5WYHoK+hninFtWOZQuj9Dl8S6A/3NY09vpcof61MmsaW/3b62b6Sg/1r86LiKS3uXVVyUbKnOCR2NdT4R8H6742v4h4dtfMuFGbiQybEjHZmP4dBk+3FRLHKOrWgKlc+8RqFiT8txD/AN9Ck+2WuT++j6+or4R8f+G9T8LazHBqcKxynlCj7kbHXB//AFVyHj9Y10eCa2nlJScFsHHDA+/tSp49TcbLcr2LTsz9HftVqefNjP8AwKgXFuTw6fmK+MPCeleG7zwRJfJZS7Xs43eRHLlWWJd5jwwyc54ODu3DnFea6PcRz+ONZk067uINMjLrCFmLBQXGMcjsDWrxcOVtJ6GcFzNrsfoz5sB7pTd1ue0f5CvhbSl1y6u5bfTZ9RvLhyEhiikZmYgen1zVnWLHxx4VuGfxA+s6c5jLR77k4k/3SGI/wzWP9oQ2sWqb3Pt4rbH+CP8AIVE9rYv963gb6oK+CLfxf4qup9sOv6wu48AXcgA/8eq5q3jLxVA6WsXibWgyDLOt9Jyf++q0WLje3KHKz7mfR9IkXD6bZuD/AHoVP9K+Lv2x/DGjaF8Q4G0exgsku7RJ5ooUCJv3MpYAcDOB+NfXfwyuLi4+H3h+e5mkmnk023aSSRizOxjGSSepr5b/AG2S0vxHghXkroyN+Urn+la17cl0Om7SPNfAjBlVcDBH9AP8K9H0wmNgR0YfMK8r+GrtIIyOdrc/T/OK9PW4htYTNO4SNBkse3+c181jKblV5Yq7ZtObvodla6u1toqLAxE8oC7geRXSW0Nx9lg27mKplmJ7mvBpvGd3DqvnWscMtvEf3ayKeffg12/h/wCKUeoRrZ6pHBZt/f52N+Pb8aMbwjmdCiqyp3W7tq18t9DqUJpczPTl1TyB5ELGSUjk/wCegrUsVdd8jvuuJ1AGM/KD/nP5VzegahDcBVtjbgMdzyqVPy+tbz3ttZ2t3r2pTiO0ghdwM/wAe/c9B+FfKTpTc1TS1fTzNKbvqeb/AB48TNpWmx6DYSeXNdDMhGMiIcc/7x/ka8Ti1C6jOQyn6rVrxXrVx4g1+61W5PzTPlVz9xR91R9BWXX73kXDuHwOBhRqwTlu3bq/8jR0090aqa/fLgfIfzpZvEF7ImNsY9+tZNFemsnwKd/ZoXso9iS4uJ7hg00hYjp6CocU6u4+EHgnTPG+q39pqXiCLR0srcXTNIow8SuBL8xOFIUk9D+VdspU8PTvayXYbtBeRyraLqqaEuuvYzJprz+Qlyy4R5ME7Vz97ABzjOO9UMV1/wAU/FkfifXI4dNhNpoGmJ9l0m0HAjhH8RH998bmPXoMnFcjTpSnKKc1ZjjdrUu6Nousa1O8Oj6VfajLGu90tbd5WVc4yQoOBVa8tLqyupbS8t5ra4hYpLFKhR0YdiDyDXqHwB1Cx0yw8a3eo3GoQW6aOpZ9PnEVx/rk/wBWx4BrsfA+ieEtd0mx1P8Asy21PSb261FvEOpavcBr6wjUf6Md+4YYjBJAOTXJVxrpTlzR0X+VzKVXlbuj55xWrc+GfElrpX9rXPh/VYNO2K4u5LORYdrY2tvIxg5GDnnIrrPiR/ZNj4M8H2On6NpsU95pcV7dXyKftDyB5U2k5wB0J4ySBzwBWrqWoTaB8G9J0HVNUvXn8Tzx3V0u7zjaadE2IlRCwALNlwMjIUA4rR4mTjFxW7t93UrnbSaR5pbaVqdzYT6hb6fdzWlv/rp0hZo4+g+ZgMDqOvrUj6HrUejprL6Rfrpjnat41u4hY5xgPjaeQR1r174daLrGpeA/Gen+HbrU9Q0G5sli06O7eODfc+bE0mIvMZVbAPOeQPwqW30XxX4b+BGoXNw1xqcms2yxi3a8V4NMsUbfvKlv9YxPCqDtGTwcispY73uVW3S+/wDIn2utvM8NxRivXvhXZ+FLv4e3+vavp2myXXhaWaadJ0OL2OaFlgRgPvEThQPQEV03inwv4NHw50/+ydFtpFuYNPNpq+2NEWd5FEvnSedvYHcQUEY2Y9shzzCMJ8ji97A6qTtY+e8UYr6ev/BfhWLxb4Tt9Q0bRw/9r3dndrDbJbxTxLblkYxrNIcZGVLEMQRkdM+SfDX+yPE/xNkm1DRdIiD2k0ljpa5itJblIf3UZ3NnDMATluT9aKePjUg5KLslcFVTTdjhrHTb6+huprO1lnjs4fPuGRciKPIG4+gyQPxot9NvrjTbvUoLWWSzs2jW5mVfliLkhMntnafyr3y50O0jm13S9P06x07Xb/wUsmo6bZuojjuBcIWCjcQp2AErn+dbGuaPpOnaJrGl2Xh3S5PDk1/on9n/AGS4RZ9Vh3/vC7F+TksAx29TzxkYvM9dI9v0v/wCfb+R8w4oxXo/7Qmj2Oj+N4Y9Pg0+zguLJJ1s7aAQvbBmYiOZQzDzAMAkHBABx6+c16NGqqtNTXU3g+ZJiYoxS0VqVYTFFLRQFi7AP3K0/FNg/wBStPrle59hh1+6j6ITFGKWika2ExRilooCwmKMUtFFwsdDaeMNfh0mDSYbvbHG4Mcm3MgA6Lk9hX3tCW+ypuOW2DJ/CvzvsF331umM7pVH61+hynEC/wC7Xy+aYWjh2vZQUeZtu3VnyHEdKEHDlVr3/Q+J/jpcRaj8YPEdkzr5vnqqevyxJkfpXm15btasYZlXaw4BPIrd+N2uRxfGHxRgkmHUXUkPhgenFcvD4ltryDN8TFMo2rKASCfRv8a+UmnzPTQ8JUZJcxp2zfarUYKeZCQuSw5BruPhj4o8QeE7iS30+/sYhdskaCR9wTc2Oo6csTyeOeOTXn2jyNeWgnVRyCeOBgda9J+GPgptcS6uriXaLaZUe3xzJwGK7s/LkEc89c152MnTp026r0Jw0q08R7OkrnK+Kta1fxNrS3+uXMPnRIPLs2ZlLK4LbtowQMLnJIzxise6s/7c0M2sO2MiQYOeOOff1xXXePPCdr4c1+7v7fw3Jpkd7b4hia4WQIwA3MCrHqfyB6VleB7G4nsStr9qEse6RliyxCjGSMEfoK2oTpumqkXovuNMS5xbXVfec5a+FNShtzDFqlxEnOEjnYAZ68Y9zVnQdEk0GG6eZ1cSbThTngZ9veu5sbOG6lMZv2R8ElpW2DjnqWpdS8NTm3ne4NylstoZt8MRmBJBEa/KeC77V56ZzXdUc6lNtxXL3R51HETlVVO+r6FHwT4kvdF1OLWLJ44pAixovBLs27Py9WXCAHHIzn3rpPi18Rte8SWcGk32lQRtEscnyNvAZ4wwIHfG4Y7Z65rz5/Dcz2dj9stdStWspdxljjOU+bIG4Hg9OQeMVnXMkLeMLiPULmZIJDH+8cEkjA5OeTj+lebDDU5z9onc9WVeSXsrWa/zL0KLpOmmQqxmlAz/ALI6qv8AU/h6U/TdNlQDUrwZDjdFG4G1v9o/7P8AM/jVUx2zShLu5VrWNiPOD4UgdME9M/1qz/wkWnL5sazwGCMBVByd2fT1HbvVST1SMac3O7S20PuL4dH/AIofQ+c50+Dn1/divk39r2RpPjfcQljtGgIQO2QXP9a+svAzA+ENIK8D7FD/AOgCvkb9sQOvxfa6jx/x4eQ30MRavZr/AMOxlHc4n4N2vmWF5cSZ2jCDj2Fdr4gtZZvCkzR/whXf3wQD/jWT8KbF4fBUJ24a7nZl45x0/oK6XxRcpZ6FfxRgNmMxD05IBP1NePhqj/tOm478y/Mund1F6nmGKMUtFftB7ljS0HXNU0ScyafdNGrH54zyj+xFbnjPx1qPiPT4rFk+zQA7plVv9a3b8B6VyNFefVyrB1cRHFSprnjs/wCtyeRXuJijFLRXoDsJijFLRQFhMUYpa7n4PWXgO+1TUE8eXU1rbQ2ont2Ryu9kcFo+OSWUEAe5xzjEVans4OTV/QUnyq5hap4U1TS/C2n+IdQMFtBqLkWcDufPmQDmULjhM4GSRnIwCOawsV0XxC8U3njHxTc61coIY2AitbdfuW8C8JGo6AAenck9656lSc+W89/60FFO2pseG/DGueI49Qk0Wxa7GnWxurkKyhljHUgEgt9Bk1d0zwF4p1LT7PULPTVkt721ubu3czxrvit22ytgnIwTjB5Pat34P+LP+EPsfE+pW97Hbal9jg+xK+f3zrcxsyYHUFQ2R6Zr1SXxx4BaDRpdIvrfT7U+H9ZElo5wbae4ZH8rpxlt+3tgCuGvicRCo4xjdf8AAv8AmYznNSaSPFbT4b+MLjw1/wAJEumRxaeYGuI2nuoonkiUZZ1RmDMMDPA57Zo1/wCHPivQtAXXNUs7WCzMccg/02FpNsmNp8sMW5yO1df4+Xw7440bQ/EFr4w0rTn0zQYLC50698wTiaINxGqqQysWGCD/AFA0vjPq2i634NsptM1DwTcGKyslJjif+1iyoqshbG3aMnj0FKOKrOUU+r10egKpK6/yPEtpxntQUYNt2nd6Yr2rwJ490nRPDHgHSdQvoH0tL+7fXLb7OsjKolR4C2VLYDjfheu3ocAV1Oo+M9Dm8Xpv17QYdXGiXltp2uLeSXIjmkkVojLIYVCYHmAYB2hiD1GanjakZNez7/1sN1JJ/CfP1nrGp2ug6hodtN5dlfSRSXaCMbpPLJKAtjIAJJx64rNCsQSBwOtfQ3gfxXZ2cc8d94+0UanDrkd1rl88bsmq2CwKhijJjzIRh124GT82TnJm8M/EXQNP0LQ9OstWtLTTzY60LizljVgpaVmtUcEHseB0NS8ZUi3y0/z7enkT7Rp6RPnPa2cYOfSgqw6ggZxnHevojUfiNpg0O71S31+1bXpvCWmRtLtBke9jmYydsb1BBz24I6Vd8b+PfB2o6pq8N5qen32j23iPS7y0gSEOpiCqbp1AX5skybupOSO9NY6rf+H/AFp5eYe1l/KfNRVgcEEGlEbltu07vTFfSutePtAHje0vZNa0W4WPTdU8m7S6a5YrKqmGKQNCiryDiP5scjvzVHjbRL+QXkPirTtP8TXXg+xhXV51OIrlJGa4RmVSVdlwOB247Ulj6tr+z/r7g9tL+U8N8a+F9T8I+Jrrw/qvkteWoQyeQxdcMgcYOB2YVH4U8O6h4l1J7DTfKEqW8twxlbau2NC7c464BxX0ifiF4Pfxt4qvtK1rS0u576yuI7m4uXto7q2jt0VovMETkgODlMDdnrxWN4V8aeF7bwtaJY+ItL0SyEWrxX2lKsgaeebcYGHycoFAAZsY+VcZOBn9fr+z/h62X5X2F7WfL8J84YoxS0V69zqsJiilooCxeg/1K1JTbcfuVqTFcsnqz7HDr91H0Q2inYoxU3NrDaKdijFFwsNop2KMUXCxb0Bd+u2CcfNcxj/x4V+gbN+7H0r4E8KJv8U6Sg/ivYR/4+K+9pf9WfpXgZ0/eh8z5Dif4qa9f0PzM+N90W+M3i9jznWLlfykI/pXJOJkT5onVWHTBru/i3FC/wAVfFUhjUsNauyDjv5z1jaNYLqusWenOBtuJ0jOT0BOCfyzXE8rUaMqkpdLnzsa7uopHruqeDbqP4VaK2iaeZdWjtozKqYDOGXc2c+jH616L8BraHQfBmzWL61tL+6uHuJY7udIpOyqSrEEcKMZrTJWJVSOMlRhQB0AFUrxLS4kD3VjvK/KGeHd+AIr8lq42eIpOjUWl7+fodGFxH1ao6kVqzoPiEdLvPCd01zPaXFrKfs6PHMrESEfKQR74H1rkPg34dW1A1a1WNwGeMb0ZmQB2U+gJJU+tYHjzwvJq1sJdI22ZhBEibWG4dQw2gnIqb4ZyWTSahb2sDN9l/1ck0LSBlDu25j13MXPHHT610U4whhn7Nuz3R2TzJVnCLj719Gdj8TfC7XwTVtLs4vtKEm4At5EDjGQSADk/Tk1w+o63Fpvh97DSBq0Mh/0eaEEmK6jY9JO7H7oGAOM/wB7FdFDxeLNe26Oxbewg+QEHkY54H41Jf8AhvSNRgdms5LWabDiaMlZY2HIYH1GetdFHNI0KXsqiuhYzBSw1WNZPffT0Ou+GMlvqvg23hksmlhbMMiSplQwLHBDcnp1xXk/xt+FF5HdQXGik+TJchVRlYmIEMTyAcqMDH1/OAPJpOs/ZPEk8os5QUjiW6ZgFUDDuv3Wz+ea7zT9F0/T3SayC4dQ4ZcEHK+uM9+nrXMqv1GaqUm9de6ZGMx0MTKXu6rZ9UeL+JtM1rwx4dudDkuDJaXduzACPhiPY/dOQD19K8amuGIzkn2r7VmTzjJFNGhgK4yTknPXjHFfIWpaVBb3FzZHOYpWXcDzkEivp+HJzzH2islJWb87nm05eyvrufpJ4MUx+FNJjIxtsoR/44K+Sf2vRu+I945G4BoV4682x/xr690FRHpFoijhYUAH4V8sftQWH2z4hXGM5e6t1P08lFz+bj869HGy5IL1FBXZF4ftF0zwvpahQDHbLxxkOef/AK9YXjiXZo8MfQzTE/go/wDriuy1u38vyVj4iIKj6rgfyArgfiE/+mWduDwkJY/Usf8AAVwcMU/rGaQl2u/6+Z1YaH72xy9FLijFfsVz1rCUUuKMUrhYSilxRii4WEopcUYouFhKKXFdz8HvEHhDw7qmoXHjDQF1iBrYNaL5YZknR1dRkn5QcYJ544IIJBirUcIuUVfyJk2ldK5n+LPCA8L+HtKuNWvimt6kv2hdMWLm3tiPleVs/KzHom3oDkg8VytafinW9Q8SeIL3XNUm827u5TJIew9FHoAMAD0FZuKVJTUffd2EVK3vHTeA/CLeKRqkr6xZ6Va6Zai5uJ7lXZQu4L0QE9SO1VLnwrrB8+40yyu9V02OUxR6hbWsnkzYZV+UlQeWdRjrlhW38L/GSeD7HxK8bSJfX+nC3s3EKSqsnmK2WD8YwD2NbmgfFAafp/htrr7TcXVlr0+pajFGixxTo+zGApC7gQxAwADiuWpUxEakuVXXT7jKTqKTstDibjwf4st9Xt9Hn8N6tHqFym+C2a0cSSL3IGMkDue3eobfw9qK+LLXw3qVtc6deTXcVs6S27mSIuwAPlgbm4OcDr2r2R/i74cj8Rwcz3ektaahblf7JWL7N9paNgdvnEynKHdygO449K4XWPGGn3Xxa0PxJ50k+n6ZPZZZLJbcmOBlJCxh27A4yxPSpp4jESvzQtp+IozqPdGBL4J8UlLu4tNA1W7sLdpgbtLKQRssbFWbkcYIOQeRg56GrXhz4deMddvdLt7bQ7yCLVGxa3VxC6QMMFi27HTAJz3HSvQLX4qaFDNonOprBaf239pjVBh/tbu0PG7BxuGc9Pel0z4neF7T/hCbq9W+1HVNFnjWe8FmsDpaCFk8kgSESkM2Q2F+UY6kk5vE4q1lD+tSeer2PL/+EN8WfYr29/4RvVjbWLul1L9kfbEyffDHHG3HPpjmkHg/xWdNXU/+Eb1f7E4jZbj7I/lsJCNhDYwQ2Rg98j1Fel+B/HHgDwz4fls1/tK6vnS+gmu3sAXnEqkRON0pEQxwygEk4OcDmhqPxH0qfQJdNjbUAreD7TR0Qr8guopFZmxu+7gHDdfarWJxLekPwH7SpfY4jxn4N17wn4kXw/qlm322RI2iESswmDjjZwC3OV4H3gRUWoeEPFWn6jaade+HNVgvLz/j2ge0cPNjrtGMtjvjpXS+PfE/hvxF8WLTxS39oXOlzPaSX1q8flyRiNUWSNGD/NkISGyvLfjXe3nxZ8Fw6v4d/s621GOw0yfUFcwWiQNHDcRlUZBvbLrnkk5YgnjOKbxGIUYe5d219R89RJaHkSeBvGT6rLpSeFtYa+hjEkkAs33qhzhiMdDg4PfFVh4W8S/2Tcav/YGqDT7ZmSe5Nq4jjZThgTjAweD6HrXcaP4h8H2fh3XvCz+IPERt9QNrNFqa2Shw8LOTGYvNzswwx833smtSH4laDH8OBoVvJdw31tY3tgjzaekzXMczMVO/zAIid3z/ACvyOOlEsRiE9IX1XR/eHPU7HnQ8F+LmmsIf+EZ1fzNQUvZr9kfM6gZJXjkAEE+xzWNf2l1YXs1lfW8ttcwuUlhlQq6MOoIPINe3XHxP8My6xo2pNqN5LqUNvLBqGoy6IhF5AyqohmgE2HJAOXBHRRjHTyPxpeaTqPizU77Q7WW002a4Z7aGQ5ZUPTPJ574yceta4etVnK042Vv1KpynJ6qxj0UuKMV13NrCUUuKKLhYvW/+pWpKbbD9wtSYrkk9WfZYdfuYei/IbRTsUYqbm1htFOxRii4WG0U7FGKLhY1/A67vGuhL2OpW4/8AIi193Tn9230r4X+HiF/H3h5fXU7b/wBGrX3JdH9030r5/OX78PQ+M4p/i0/Rn57fEwLcfErxAtpcToTq90WhS0V/NYytkH5gWH4VWu9MGi2KX17pGr2FysitFP8AZCiEdwQznqK9P+Htis/jTxt4ghtFu72G/nW1jLBcsXdjgngZ4Ga7nUD/AGmq6ZcaaZbS4hdL1mcYicAfJgj5upww44r0YYZVKNpPdH5nLM6lHEe70Z85v4rt40SRNZ8QRyc7lDfJnHYb8gVLpPiiwa1uLjUvF3itJQx8tIGG3seSZOOc9BXIarGNN1yaNdkn2W5YKGGVba3cenFPvPEAvLeVLjTdNE0mMzJBtbjvxx7V87UyXCK65T2v7QqT95pfcjs9S8XaX9j3aX448VibcMC6TCY75Kkmr3hHxpoen2eptd+KtTe6u4DgokijzefmJABPXvmvOZddtmgWOXR7KVwYz5oUKx2lSeAMfMFIP1/Oe117S1jff4asj0KNuwQRjrxyODx/9c1yPJsM48tmdFHGVKfvK1/Q9p0T4qeE/sRj1K+VWEj7BHbzNhD0HK9s1z/jP4j28v2D+wvGt2myDFx5ltIdz8ZPKH9K83m1zSZLdkj8MWcDmGSNHWVjtLAgNgjkjdxnngegxBqOp6Ew22/hpYhlQrG8cnaHyc+5Xj2ySKxWQYNT5lF/odDzTEThyTd0eiX/AIi0vU7WNLz4nySgANtl0NyVbHZgtTap451a0jgNl8R49RUrgCTTnTaB/vJ3JPf1rzuPV9DIQt4chHCq4F0wyAAPTjoenrUN3faLLpiww6RJDe87pVuGZQBjGAfoc/5xtDIsM1aV2u2n+Rw/W3Ft8qPUrXx/qU2luG8TRC7zgZjUKR/3zx37159Lp09xdPIs1p87k83ceTk9eT3rCt93evbvgp8B/Fnj1YNXucaJoZIZbq4jJecf9Mo+Nw6fMSBzwTgivQwOX4bLXKpT0v8A10HPHVKyUVBL0/4c+ydL+WyhHooH6V4F8XLBbvxrrlxhWeKWHaD7Rwsf/QRX09Z6Xa28SxhTJtGMt3qtc+GvD1xPJPc6Fpk8shy7yWiMzHAHJI54A/KvGx2HliKfLF21OmE+V3PkLTtRW+042srkzQMZEJ/iUkA/+y1w/jAC51ucqeUwg/ADI/PNfdsfgzwhG/mR+FdCR8Ebl0+IHH121DJ4D8ESOZJPB/h9nY5ZjpsRJP8A3zV5HQWWYh1nrdWPRwWOpUZylUhe6sfnuwKkhhg0lfoOfh94DP3vBXhsn30yH/4mk/4V74B/6Ejw1/4K4f8A4mvrv7fh/I/vKeYQvpE/Pmiv0G/4V74B/wChI8Nf+CuH/wCJo/4V74B/6Ejw1/4K4f8A4mj+34fyP7xf2hH+U/Pmiv0G/wCFe+Af+hI8Nf8Agrh/+Jo/4V74B/6Ejw1/4K4f/iaP7fh/I/vD+0I/yn580V+g3/CvfAP/AEJHhr/wVw//ABNH/CvfAP8A0JHhr/wVw/8AxNH9vw/kf3h/aEf5T8+aK/Qb/hXvgH/oSPDX/grh/wDiaP8AhXvgH/oSPDX/AIK4f/iaP7fh/I/vD+0I/wAp+fNFfoN/wr3wD/0JHhr/AMFcP/xNH/CvfAP/AEJHhr/wVw//ABNH9vw/kf3h/aEf5T8+aK/Qb/hXvgH/AKEjw1/4K4f/AImj/hXvgH/oSPDX/grh/wDiaP7fh/I/vD+0I/yn580V+g3/AAr3wD/0JHhr/wAFcP8A8TR/wr3wD/0JPhr/AMFcP/xNH9vw/kf3h/aEf5T8+aK/Qb/hXvgH/oSPDX/grh/+Jo/4V74B/wChI8Nf+CuH/wCJo/t+H8j+8P7Qj/KfnzRX6Df8K98A/wDQk+Gv/BXD/wDE1meJPD3wj8N2KX3iHQvBOkWjyCJZ760toULkEhQzAAnAJx7Gj+34fyP7w/tCP8p8GUV9qxan+zpNKkUV58LnkdgqKsliSxPQAdzXUX/g34Z6fFHLfeFfCVrHLKkMbTafboHkdgqICV5ZiQAOpJxR/b8P5H94f2hH+U+AqK+84vD/AMI5be1uY9C8EvBd3JtLaRbS2KzTgsDEhxhnBR/lHPyt6Gqs+n/BWC7v7SfT/AMVxpxQXsTw2ge2LsFTzBjKbmZQM4yWA70f2/D+R/eH9oR/lPhaivuPVofgXpCCTVbf4d2CGeW3DXMdnGDLEQJI/m/iUkAjqMjNQaXP+z/quowadpbfDS+vbhtkNvb/AGKSSRvRVHJPsKP7fh/I/vD+0I/ynxHRX0Z+2F4c8PaFpvhxtD0LS9Laaa4Eps7RIS4ATGdoGcZP5186Yr2MJiViaSqJWudlGoqsOZISilxRXQa2NC2/1C1JTbb/AFC1JzXHJ6s+zw6/cw9F+Q2inc0c1Nzaw2inc0c0XCw2inc+9WbGwvL5ytrA8mOp6AfUnik5JatkVJwpx5puy8za+Fy7viP4dXn/AJCUB/Jwa+2L04hb6V8YeE7e68N+KdL1u8tjNFZ3CzmONhuYKc49O1etap+0r4ZtCY9Q8O6zCD/EhjcfzFeDmb9rOLhrZHwPEWNoV60PZzTsv1PGvhh4ustI8Z65a6jOsFvqF07pKx+VXDt1PYEHr64r1651XTYLY3dxf2ywKMiVpV2/XOa+TbnVkuriaSOzs/MdgY0UOd+WySfm9M1qWvhzxff2qzWXgW9vom5DQWlxIMevyt0r0KeKhGPK2fB1MqlVnzp7mB4ujs49fvxY3RvLXz28ucjlwTnNYEnWu+Hg/wAYtIsb/DXU8k4y9jdqPxO6vQNR8A+H9H0qzXUvBOsXF+bdWnW0aVlD8BgDkjqeMnpXl4/HU8M1zJty7anpU8HVa06Hz5T4h8rV6b8RfC+naadNk0XwpqRS4t/NnWYTM0THBCkjGDg1o+Fvh3pN54OGs6pp91BNJLlIYbsIRGGCnIdSd3De3SuOWYUVQWIlom7ef3HTSwtWpdRR5In3VHNMmGAv0r3fTPhX4On0mwvprjVf9ItxIyQ3SZRsZI5jP0rlPip4B0/wnptjqENvqUsUzmKXzL2IlXIyoG1ORgNz7VjQzXDV6yoxer7o2eX14w9pbT1PMRUsVex+G/hj4V1DwjZa1PdawrXCAtGkkR2nJ4yUHpTdY+FdmbvSLLw9Dq17PqF7HaMJXRFhLsFVmZUIxk8ntV0M6wk6vsVLW9tn0OWeDrtOSjodn+yF8GYfF93/AMJn4otvM0KzlKWls4+W8mXqW9Y19OjNx0DA/YuueIfDvhqOBNa1nTdJSRSIBc3CQhguM7ckZxkdOmRT/COg6f4Y8M6d4f0qLy7PT7dYIgepAH3j6knJJ7kmsL42f8kt17/r3H/oa1Up+2qpS2Go+zhpudNo2q6brFit9pN/a39qxKrNbyiRCQcEAjjrTtR1Cz0/7P8AbJ1h+0Trbw5z88jfdUfXFeW/FLWvsWta6t/4lutEnsdHjufD0MN4YRd3J83cdgI+0NvWNfKIYYI+X58nofiVd/ZvD/hrU9XeGySDWLKa8kkcLHB1DFmPAAYgZPqKaw+sddH/AJXD2ujO8HSivF9B1vV7vx8Wm8R6fbajFrN1DPpk2uP5slmjSCONLHy9uTGI5BIGy3XdhiKzPDniy4v9XefTdZYQaloN9dTW41+S9mt5VWNo/MQqFtZBuf5EOOo52g1X1OXcn6xE97oryiytL28k8F6fceIdeMer6Zc3eoOl+6PNJstm4ZSDGAxJATbjJA4ZgZpNa1eX9nZ9YOp3K6mumMwu1bEu5WwHyO/HPrzUvDvTXd2/Fr9ClV8v6/pnqNFeLeLYtS0VvGM1n4k8QN/YltaajYpLqDuqzSF/MDZ++h8sfu2yoycAZqTVNeul8RXsjeIbqHxRD4igs7PRluyFksWmiUn7NnDq0LSSGXaSpz8wCYFfVW9n/Wn+Yvb+X9f0j2WivFdZ1DWrXw7qWrLrN9sl8UTaddS3GovBDZ2QuJOjgN5IztTzNpYBsAgBdvWfD2K81bwZq9i/iS3vraeaaGxu9N1d7yS2iaNRtNyVVmkVy5B6gFRkkVE8O4x5rlRq3drHbX15aWMH2i9uYbaHeqeZK4VdzMFUZPcsQAO5IFOvLm3s7WW6upo4LeFGkllkYKqKoyWJPAAHOa8Vk8R+INY8NT6vPfXVtcaXJpOk3kcLlEN/9th+2cDg4BRB7Fx0NP1zXprPWvHNn/bx1K+bRtSubWSx1h3WwWJFAilth8sMikjbIOW+bODVrCS2vr/w3+ZHt0e0xzRSHCSI52huDng9D9DipK8mki0WL4k65NrHiS80t7rwvYSb/wC1XhwvmXIkdAWwNuEOQPlLk8Fzn1kdKwqU+SxrCfMFFFFZlhRRRQAUUUUAFFFFABXlP7RUcU0vw8injikjbxjbBkkUMp/0e44IPH516tXF/GHS7fVvDVtb3XgKLxtGt4r/AGGSeKIRfK487MhA4zjA5+agD5Ohh+KLeD/Fr/EfSILazjexOmyGwtIW8z7dFna0Shvu/pXpvxb0fxtrWpvYa0zW66Nd6jren+Kd4W109IyJrSJlHD7TGBJujYgfdJJNciLfSZfGviOLSfhn4DTw/ZaklhpesLbfaDHcqsch3RRyeZNw4GYx8ucngGqfi6+t9R+Kem6Pc+Hdfs9cutRutOWO0uoxpdxcOyx3VzJaYM32eYkF8sNyZw3BNAHnPw2u7pfinaeIPEWoWXhbRLsS3Gn6g1xO8CXEcipJc2qNuBlZjIwWRdmHfgcCvQvG97o+ueLfC2ueOtNuLXVbu4uYtadT5VpaSJbyNa2R8tsuwm8mXLBv9aBuIG0RWeteJdD+IWj+KdU8LQyX19fGOXRZF8m0kjtCbdL633nFr5aoqZmY584kcGursbK/1u9upbfw7pOjWeu+Fo4fD+kXFlJJ9kMF1LOy3EancrfI7LJ8qligGSCCAYfhvT/EUdj4XOqXFjqviyePxXdyIIkfytRaGFvKdHUJ5iy8EAFc9CRVn4aQ/EH/AIpef4laZBaakvjexWyb7FbQuYvs9xv/ANSoyM7etbdxr3grT/hxolr48+HMer6vDZ6dc51Fkga+vdQA+0OGlwN4dVMhPTcM4q18Gpfh7pvjOHT/ABf4R8M6F4w/tCNdMttM0uV/spdWeIPcqXiZ2jwwKsOM+9AGl+27/wAgvwv/ANd7n/0GOvmCvqD9tz/kF+F/+u9z/wCgx18w819llH+6R+f5nu4H+ChtFO5or0zrNG2/1C1Jio7X/UJUtcUt2faYZfuYei/ITFGKWipN7CYoxS0UBYvaHp/2+9WNziJeXP8ASvXNL0+yjsI/s8UaKBgIOx/rXk2gXaxSYGA7E9+MD1r0jTbyNbZHEmflwQTwa8bG1HOVuh+U51m0sdiZRT9yOiX6jtcs4pYWwp6EjA3HPpXkvisQh/LuIbpACQfMgwuPrk16ldXwY/K4AI4zXFeLbqHaRNe2ezJPL5I/DrXJCVjxJq6PNLfTdLN3M7mJcDKMp5z2+UkZrAu9UmsdUMVn5lqgC7ZN7Fzxz7EAnpgketdRqmmaZeDzjNMqfxGJAoP0J5P5ViXGnW7grYWy+WhzvnbzGJ/LaPypzTb0JhNJWZ0nhn4yfEXw46Na+ILq5gGMRXLefEw9g2cfhivZfAX7U+l3TR2vjTQ2s3JCm8sPnQnuTGfmAHsWPtXzA+mahlmtNu/J3R9Ff8OgP5VnyuIpTDfWsts57OCKwqR/mR0U5fys/Snw14m8M+JdPW/0LWLK/tzjLRSDK+zKeVPsQDWr/o7dCh/EV+YMUkkTfuZgQ3bd1/oatpcXKjj7QowGzHI44PfIOKy9inszb2tuh+mZhtyPupTGs7N/vQxN9VFfmcb7Uo3/AHeqatB6Yunx+YNa2n3XiSS0Wa317xA3DFil9KAMenP+fxpfV5X6Fe2TP0ZOn2JGDbQ49NgqbQ7fQ4/EdrblbBbv5niiO0SHAJyB1461+fNj4i8YWpC22s65GCPmmur+ZwPou7H5ivTf2W9SvIPjpoFzfJf3EVw08Ml5cZVQzwuFwDjOW2jPvWjwiSbbI9vrZI+8qr3t1Z2sSve3EEEbsEBlcKGY9Bz39qsV4T+2t/yTbQ/+xhg/9Ez1GFoe3rRp3tcmtU9nBy7HujRxsVZo1YqcgkZwaHRHUq6hlPUEZFcPqHxDjs/jJpvw4/suR5L3TzefbPOACYEny7Mc/wCr6579K5n/AIXlajw3431o+Hp9nhS+SzaMXIzclpjEGB2/JyM45q44OvK1o9vxdl+InXprd/0j13yo9/meWu/GN2OcfWkEUSk7Y0GeTgda8Lf9oyO3vdHa+8A6/b6XrEYNldcF7h8DKxx4+cb2Cg7hnIOOa0tB+Ly+KT4v8M634X1Xw7qOl6RNdywG4HmtEE5IO0bHw6EcEfNntWksvxMVzSjp6r07kLFUnomeyKq8YUccDjpRsTbt2rt9McV87+Bfipo3gP4G+H9ai0vWLywvdVltCt3erLNF8zMzbgihhgHC4H1712fgb4xtr/xEfwXq3hDU/Dl29s11ateuN0sY5G5No2ZUE9SPlIoqZfXhzNLRX7dN9BxxNN2V9X+p6qUQ5yoOevHWjy4/MEmxd4GA2OcV4TfftFxBtR1PSfA+r6p4X066FvcaxHKFQEkDIXbjuMZYZBXOM4rrrH4s2V58SNB8KQaXM1nr+mDUNO1LzcK6lGfaUK5B+Rh1znHHNTLA4iKu4/l03/4bcaxNKT0Z6QY0Kldq7T1GOtCRoihURVUdABgV5TpHxgvNa0PxHq+h+B9V1WHStTGnWq2kodrxsnL4xlFA2E/exvHual+HXxcl8ReOJvBfiDwlf+GdZW3+0RQ3EokEiAZPO0YOORwRwecjFS8HXUZNrbfVfkNYim2tdz1Hy48EbFwTkjHf1pBDECzCNMv944+99fWuY+I/ijVvC+mW1xo/hPUvEt1cTeULez48sYJ3O2DtHGM461yXgn4yw69F4ntdS8NX2i634dtHu7jTppQ7SRqpJ2tgc5wOQPvAjPOJhhqs4OpFaeq9NtxyrQjLlb1PVGiiY5aNScYyR2p9eAQ/tJq2jWPiCXwBraaFLN5F3fiQGOCTcRtQ7cSfKAeq8kjtmun8dfGeHw7410/wvp3hfUPEFxqWnLe2TWEikzbt+wBcfd+Qktngc4NbSy7Ep8rj36rpuQsVSte56xSE84rgPg98TLf4gx6tbyaPdaLq2kTiG9sbhtzRklgOcDurAjAIIrk9N8RSa58ZvFfi241C5g8J+CLB7TEbv5U1wFZpnK9GKAMuMHohrP6pUUpRkrOK/wCG+8p142TXU9rqEXlqbw2QuYTchN5hEg3hfXb1x714JeftHX8OjWmvr8NdR/sPULlrewvZdQRBO4YjBGw7TlT3xweeKTwtdTXX7X11d3Nq9lNN4Zjkkt5DloWKREoT3IJx+FbrLasVJ1NLJvo9raGbxcG0o66r8T6Dorwe/wD2io1bUdS0jwLq+q+GNOuRb3GsxzBUByBkLtI7jGWHBXOM10Xjf4z2ejt4btvDug3niW/8RWwu7K3ikEP7kjIJJB+br8uOxyR3y/s/EXS5d/T117adyvrVKzd9j1aisjwdqt9rfhyz1PUdGudFup1JksbggyQkMRgkeuMj2IrXrklFxbTN07q4V5r+0l8Q0+GvwwutbRmW/uZBZ6efI81fPZWYBh6YRv0r0qvMf2jPEtv4c8L6Mt1LZ2sGq6zFp8l9cwLMLEPHK3nKjKylhsxyDwxpDPAC8nhLXta1WTwZHpulaxIusaVPe62dHS2G1VaKKPyyEnJifcFO4xuAeDXL3nxS8Lza14l+Iug61Pb3eqaHNBe2t8PMvbC9lhkWEWUzHeYhI5DbQoVVX147LWY/EfiD4q6zrPiHT9f1AaRbpYQX+nW0EtppVyDvkMccpCyJ5Mgy0iswLnH3Vqg8Pw3srDVvG3inV7HxBfwWWpW+m3YthBaa7C0RWODbEq7JYwRuZVXmUYY4yAA8A6B458IRaX4h8fvd+MbzWZIYTp4lbVJW0SRDJcN5DZx+9W2G7tnHeuz8LeD/AB58QdEsUutS174f6xaP9qsrpopLmd9PzhLW4nJjZ3EolfY2cKy8c1594y+KukaNb+GdVvbDUNA8UTxo2o2Vgxm/syNEC206+Yxy5h8siM/u2DlnBZVNR/C3UtJ8R6J4WuvH2ux6Xb6ZZPa2N+upXKm9uy8pS2uFBADoZElyoOQVBJHAAOg8R3Xh+HX/ABJpXxQ1xfFc+h2upXEcWsRDS2jknRvltVZpPOVzGAhGPKwpAO7A6L4NaH4N8UfFOym0PxBrOo6foNpBepbLE0lvHdGNCnnXu/8Afuiu6qrKCq5UcLz5d8XfBKajo3ka1pui3/jTU7uSNvEGn39zIiG1YG/kuEkwkYAcHEaED5sAYArtP2dfhd420uPwp/a0Rg+w6p9utrmOQxxLZAyB4XC48x5WdJE3hvkU8r0oA7T9tv8A5Bfhf/rvc/8AoMdfMVfTv7bf/IL8L/8AXe5/9Bjr5ir7HKP91j8/zPewP8FBRRRXpHXY0rX/AFCcdql/CmWo/wBHT6VLiuGT1Z9vhl+5h6L8hv4UfhTsUYpXNrDfwo/CnYoxRcLFSxuPJvHjbG4d89v8963n19oIcq/A4HPNcf4iLw3EUiKQHG0t71gT6ldQkMxG0nHrXmV4as/D80w7wmOq0baJu3o9j0uPX1eLy94HI71WubiCYEyKj9/u7utcGmqK4GwhGOM+9XYtWYqE3NnHrxXC4anKpXWpq3pi3lW+cemMgGqd5NHHbYAjVh/dHHuKydQ1TdMMMcDuOtY93qMshC7yQPxpx0FuyzcX7q5ZM7gcbqal7JKD9qmM8ZP+qcbl/EHismSdnYk+npTVYgj5tv8AKtVO41BmpNpOi3uWjMthOR/yyGVJ9dvb8MD2qjc6PrFqgltGiv4U5Bi4cevAwfyzVvTLHUr0n7LZyy4BO4AbePfpXXaZoK2v7zU9UAbPEVsN271y5IA9O9J0IS2VjRVZR3PPNK1G+a5jtre1lmZmKiBGY7yeo24P6V6H4ah1yCye3uLdNPt7jJbzXLOoPPCLjvnqeM1fN1p9qWNlYwWzZ+aUcu31fGT0rOmvGmYE57nmqp4R/bZM8SvsovWcen2AbyYGuZS24yyPk5I5x7cdOf1OdbQrqSHX7PVIDNFfWk6XEDschXRgQcH3Fc5Ax3Dd82Oo7V2PhhVkX+EjjGeSK6ZKMI2SOdScnqz7s8L6xaeINAs9YsmDQ3MQcAEHae6nHcHIPuK8t/a50HW9e+G1gmh6XdanPZ6xDdSwW0ZeTyxHKpIUcnl16A+vQVzfwf8AHEfhWT+zdRb/AIlc75YgEmB+m/Hoe4/Ee/0JbzQ3EKTwSJLE6hkdGyrA9CCOteNCcsLXVRK9j02lXpuL6nzZ4o1Lxd/wujwp8ULb4c+Jbi1l0iS2ewW3Pnwyb50xJgfJkOjc44Psa5+x8J+Nm+Fnxct7/wAJ6nb6lqep200NskDSGYi5LP5RA/eKAfvLkY5r64pMV1RzSUYpKC0t32TujJ4NNtuXf8VY+afF3hfxJNafAVIdB1OVtKa2/tALbOfsmDak+bx8mNrdcfdPpWheeG/ED/tAfE7Uk0TUWsb3wpLbWtz9nfyp5TDbgIjYwzZVhgeh9K+h8UmKj+0Z2tZbNfe7lfVI337fgrHx/qHg3xc/7OHhHSU8MawdQg8RSTTWos5PNjjPmYdlxkLyOTxzXqGv+HNYu/2rtO1VdKvv7J/sF4JL5YG8lGKTLt342hvmHGc8ivccUmKc8zqSb91a83/kwo4OKtr2/A+P9K0n4g+D/hv4p+Eg+H+saleapflrfU7eEvaFHEalt+No4TIyRgtzjBrsfil8PvFPh/4W+ANT8N2dxeeJ/CZjSRbNTKxV1zIAAMuocKOn3WbtmvpCkxVPNajkpcq3u/N2t+Qlgo2av0svI+bvEHhPxt4S/Zi0PSPClrq0esTXcdzrCaeGF1skDs6/L82QTEpx2XnjNYnws8Na5o3xrtfEth4B8R6dpH9jzyQrqDPLK7iNxiVyDsd2XhOuCpxzX1bijFCzSahKLivevffr/Wg3g48ylfa34HzR8V9d+KHi3wb4V1JfCPiXSbGS/mTW9M0zzRdPEpXb/CGCsnmYyNucZ/hrD+GXhXW9C8VfEW+uPB+r6DpFz4Wuvsv2zdIF3LGyoZT958ZJGSVIYHpX1niqetafDq2kXml3LOILuB4JChwwV1KnHvg0QzPlp+yjBJfPvcUsJeXO5XZ8c6Be+K/FH7Pek/DfQfA2s3TXN4zLqgj/ANE2C4dz8+MKQ3ByR0Jrp/Gjz/D/APaF8Aw2umX/AIgk0fwpDaC3so9004SO4jLKo9vmx6A19FfDzwjpvgfwlaeGdJmuprO1MhR7llaQ73LnJUAdWPaqWpfD7Rb/AOJ2m/EKa4vhq2nWhtYY1dRCUIkGWXbnP71ujDtXTLNKbqT933XzfNvv2+RksHJQWuunyseIeEr3XvB+mfEr4weINFuNDn1dhHpNhdDbKZGdgu5CAeCUPQZAc4xzXpnw68L2Pgn4ESWXiBbbzLixmvNaa8JCySSoS4lPJOAQhPU7a9MuLaC4QJcRRyqCGCuoYZHQ81T8SaLp/iHQb3Q9UiM1lewtDMgYqSp9COhriq4322jVtVe3ZKyXy1N4Yfk2d9Pz3Piv4btoOl6Pouq/ELQvHzaDb3n2i12AtpCszEqwVhkjnnDEtz1yQfX/ABLBruk/tJjxVa+F9X1rRNc0iOzjudPhLrEH2qXZsYXG3POOCDXQWv7Ofg+Nbe1u9e8WahpVvIJItMudRBtgR22qgI6noQeTzXscMSQxJFGqoiKFVQMAAdBXbjMypynz09bpp32s+3n3MKGEmo2lpax8h6Vpfj/wb8OPFXwmHw/1jUrvVL4m31O3hLWpRxGpYsBgcJnk8Fvmxg1vfFTwZ/Z/w58LeFr/AMAeItc1aw0ciDV9GJk+y3JOTEwAOU3c8jp93nJH1BilrnebTclLl63er1drf0jT6krWv5fI4T4C2fiqx+F2kW/jOS4fVwrs4uH3zJGWJRXJ5LBcdeR0PIru6QClrzatT2k3O1rnXCPLFRCvJP2nrm30/wAP+FtXl1u30mfT/EkFzatPp892s0ohmAj8uEF+QSc9Plr1uvJf2kr6z01fh/fX95BZWsPjC2aS4nkCRxj7Pccsx4AqCjzn4weMvh341vdKuLjUzPbxvHDLZ674a1FrNWLY8yPbGu2ViwXczEYwMVoaX4gXxTZ+NvDF9pusaVp3w8e4jXSdMIjg1fT13rFbsjhmYFICuQQDv4rxrT7nxNY+FvFcPi/4maR4gjvnsU060i8RLevvF9ExKpuJHyA9K9X8d+JZPh54l8c6HJ4ssLm41iF7q6vrqRbK90m2m80xi3JZmvGjBbbGDHtKgDG/gA83+HWqaJqHhHxTrPibWPEmiX1zqMOnz6Zf2z3NlelkkNrBJbxR+aUSCML1Gcda0NOuX+IOn6j468cfC2/1rUntn01TqOp21na2roC4FtDMyyYG8Hq2STj0HCW+i+IfGmreMvFXw1uvEniTSdMhtXhuJtTlhvRfCFVFwI/maRhiZQmeFbrxz6L8Q9K0f4laZNa3T/EHQ7rwVEl1b219az3VxqVmz4WbYxUpJ5rSKX+YhYwegwADkfD2neNvFHwF0mbUNb0+1ufDZvrrRnn064a+sxYqjvGso/dx8IgAcAnHfFeyfAe9074patbeJptH1G0kmubXV5LuTV7WTzbqzh+ygeQv71VYMzEkdQOeRXI/D7wLp/jf4aa94h03x3f6ak8K6hdaBH4na4jjRg7zC6myu0zjKsWT93tY/PyKsfBaOHw38SPA0vhP4dT2kU9jeaZraRXDXDWHmXKvFNNMIwWDIgZNwXKOMHHUA7L9tr/kF+F/+u9z/wCgx18x19Ofttf8gvwv/wBd7n/0GOvmPFfX5T/usfn+Z9BgF+4QUUYor0zssa0CFIlUkZHpT8UtFee3c+8hBQioroJijFLRQVYbiu78O/CjxdrekRarDBbW1tMu6I3Eu1nHYgAE8+9cho9r9u1azss48+dIs+m5gP619pW/k2sdvCihY0UYX26YrzsfjJ0LKG7Pnc+zapgFCNJK77nxx4k8D6xbzy6XqGmGYrJsPlNvAbtgr0P5GuB8aeE9T0PTi0kNyMybQJogDz2yAAfyr6/g1COEHcNxmzI3fJbk/wA6NU0PwjqumRxaj4a0u7WQkYe0Qtnpxx7/AIV5s8xlNe9FXPj8wzSOYQtWpR5uktbo+C4ZXhODkODgr6fUVJLfN0HHPQV9ga7+zr4SvdQn1KCM+dcEsxldyASPYjB9+v1NeUat8AEt/EzWcusyWMCndJEyCRyvYo3p7kHHvWNTFxhDmbPEp4F1HaOp41YWGtamDLp9hdTxbthkWM7AfQt0/WupsPBVvaXUX/CRamkUqODNZwrubbjOCwOBnI5r0vxn4TXwzotnpuk3F3JbRQMIpWcb9wLOwyAByGb8hXmPiW43C0vleNhgQzeWchRjKHPr1H/Aa2wzjXip30ZjiIPDycLaor33hK3+1s1peSmDdxGUy6gngZOM8d8dqv6RptnpaCV9M8+cZ2iUiQdsHpj8MVQE0kdvn7437ck/lSSXM2WSM9PlwD716MacYnnyrNm1cXlzJsjIMMQ6ImADz0qnLNIuePmGax/7Ru4gVEjDDdAcVC+rT4G4Eg9sntV88UZ81zXafPKDnr83c0gMj5PPPfGaxf7YYAjyvzpp1qbG0KfzqXWj3HyvsdAkxQ4ZSR15Oea6Tw/rUcEo3SZOck57ehrzOfU55OPuioo7yVW3bzn1zisp1ovQajJao9j1DxfawBxE5Yj0P9an8EfHzxZ4Iu9tjLHfaZn57C5JMfJySjDlG69OOckGvFmvJGwCSf5VDIZpD83A9655OLQ4+1ct7H3Z4P8A2sfhvqcEa69FqXh+5P3/ADITcRA+zRgsfxQV3Efx4+ELQib/AITvSkQ9DIXQ/kyg1+fuh+F57qESSSpErcjIy3+ArT1P4f2sdjDdTXs9zcSAbYgB1PoB7YrzpSpN2i9T1oQrpKU1ZH3gnx2+ELvtTx9ozH2kY/0qzF8aPhZJ/q/G2lN9Hb/CvgCz8Ii2cJJEY3IBAxyM+tepfD34ew3EkVxdIGUfMF7YqXYpO59j2PjzwhfIHtNetZlPQrnn9KrXXxL8CWs7QXHiawilX7ysxyP0rhfDmiWlrowKRIBHJgY7KRkfzxXjHxq0v7H4lN0i/JMo5x3/AMitsLTjVqqEup6mVYSli8QqNVtX7dz6d/4Wn8Pf+hr07/vs/wCFH/C0/h7/ANDXp3/fZ/wr4lor1/7Kpd2fW/6o4b+eX4f5H21/wtP4e/8AQ16d/wB9H/Cj/hafw9/6GvTv++z/AIV8S0Uf2VT/AJmH+qOG/nl+H+R9tf8AC0/h7/0Nenf99n/Cj/hafw9/6GvTv++j/hXxLRR/ZVPuw/1Rw388vw/yPtr/AIWn8Pf+hr07/vs/4Uf8LT+Hv/Q16d/32f8ACviWij+yqf8AMw/1Rw388vw/yPtr/hafw9/6GvTv++j/AIUf8LT+Hv8A0Nenf99n/CviWij+yqf8zD/VHDfzy/D/ACPtr/hafw9/6GvTv++z/hR/wtP4e/8AQ16d/wB9H/CviWij+yqfdh/qjhv55fh/kfbX/C0/h7/0Nenf99n/AApjfFf4dL97xbpw/wCBH/Cviiij+yqXdky4RoW92o/wPtb/AIW18OP+hv03/vs/4Uf8La+HH/Q36Z/32f8ACviYxRnrGp/Co2tYT/Bj6GqWVUP5n+BzS4Sa+Gdz7d/4Wz8OM/8AI36Z/wB9n/Cq+pfEb4ValAINR8RaDeRBtwSfEihvXBHXk18UGzj9WFJ9iX++fyp/2Th/5mYPhaqv+HR9kr4s+CSsGS88JKwOQRbRgg/981Pf+OPg7qFx9o1DV/DN3NgDzJ4kdsdhkrmvi37F/wBNP/HaPsP/AE0/8dp/2RQ/nZP+rFXs/vR9r6b8QvhNpYddN1/w/ZLIQXFuqxhiOmdoGakf4nfC9rh7hvE2jGZ4/KaQ/eZM52k45HJ496+JfsQ/56f+O0osk/vNR/ZFD+ZjXC9V/wDDo+z7Px78H7OKeGz1jw7bR3C7ZkihVBIvPDALyOT19TVm2+J3wttnd7fxNo0LSBQ5jG0ttGBnA5wOB7V8Ui0i77jTxbwj/lmPxpf2VQ/mf4GseE5veVv69D2v9rDxf4Z8Uaf4fj8P6za6i1vLOZRCxOwEJjP5GvBFhlb7qE1pqqr91QPoKdXo4ZLD01TjsevheH40YKLmZ32Sb0H50Vo80Vr7aR2/2PQ7sWinYoxWNz2LDaKdijFFwsdD8M7UXnjzSImICrcCUknsgL/+y19M6tqLW9vPIz/6uxmkwf8AZXP9K+ePg9AreL1uGOFt4mfPuSB/ImvUPF+os8V00LcCAQkeok+Q/wA818/mcuasl2R+ccXVr4yMOy/Mp6WfMhHmOWbC4P4CpodYkhkjjVc+W4bryBj/APVWRZTHKrvPGBVGS+xqBVTwQQRjPcD+hrz0j5PnPRoPFvl2BSSMujZye2ORjPY8GvO/ip4uZr/S7hY0WVN8Vwyc5XgJ+ob8/esiXUmEMSsfIZtpEZIODkkj0zya5D4i34i0wQySDznkXqeeDms60FKDTNaOIcJqSOm1fUotXsDC+18AOBjOeeR9D0xXk2sWcR07UNMjQAbG8lmAADodwPsSBgD/AGqrf8JebOUeTIGZR2PeptX1KCWS01WO288zoJApJZYyOCMD6EVrld4RdNjzGrGrJVF8zA0+ZbiA/NgsnbrnH+NZ8czK75AU7gOTmraoLLVJoBlY92+MZ/gcbhk+wOKzL24iE0scfzfOct617ftFZNniNe80WHZWJzlzngY6/wCePWmgB1y+FFUZLmQ9gPcVWm1BEQqZFA9AMms5VoItUpPYuTGMOflFVZJAW4HFUpNQhA4V2b34qtJfTOflKoPQCuWeIj0Oinh5GpjPOcConmt4/vygn0Xmsp5JJDl2ZvxpB1HHHesXW8jdYfuzVe+JOIYwM9z1ojfdKGds4NUIyQS3PHNMVplPGSPpWU5SkrXNadKMHojv7DxEIbfywCDgDiu38O3EmqWv2uYmN2Tan8uPrXilvcOp5VhXpnhDXreTT4LfIWRBtx0zWFOlyM2rVZTikz0PRow0hhdldMDcG6qvrnt0Neu+CRHDHGhC4IxXknhe4t1l80/MzAKXPp6fn/OvTtCuvLgiZwVPJAIweCf8/jWtjmTsegQv9kc25kCRzx4UA9GXkf1/IV5z8X4ob/SVljJeWFiCSMf56Curv70XNmDC+HGCp9GHIrjvEEovFJYZWUcj0NFNuMlJdDoo4l0Ksakd07nkNFW9Tt/s99NCOgY4+lVsV9ZCfPFSXU/Z6FWNelGpHZq42inYoxV3NbDaKdijFFwsNorW8KaO2v8AiXTtFjnWBr24WASFdwTccZx3r2b/AIZsv/8Aoarb/wAA2/8Aiqwq4mnSdpuxwYvM8Lg5KNedm/J/ojwOivfP+GbL/wD6Gu1/8A2/+Ko/4Ztv/wDoa7X/AMA2/wDiqz+v0P5vzOX/AFgy7/n7+D/yPA6K98/4Ztv/APoa7X/wDb/4qj/hmy//AOhrtf8AwDb/AOKo+v0P5vzD/WDLv+fv4P8AyPA6K98/4Zsv/wDoarX/AMA2/wDiqP8Ahmy//wChrtf/AADb/wCKo+v0P5vzD/WDLv8An7+D/wAjwOivfP8Ahmy//wChrtf/AADb/wCKo/4Ztv8A/oa7X/wDb/4qj6/Q/m/MP9YMu/5+/g/8jwOui1LwtPaoZo7qF4jeJbANncN7TKhPGP8Alg+fTIxnPHrX/DNt/wD9DXa/+Abf/FVOn7O+sI6uvjKLKOHGbViNwJION3ufzNQ8dRvpMxqZ9gW041rfJ/5Hkb+C9SVWfzYtgheUMTt+4zqy4POcxk8A8FScZpYvB8k8lvDBfxGWQ7G3IQoc3HkAA9xuIJJAwOxPFeuzfs967NLNLJ42VnnOZT9mf5+wz8/pTB+zrrAAC+MowAdwAtnGDkHP3+uQPyFT9dpfz/h/wDFZ5heuIX/gL/yPHrnwtPai3NxqFkvnIrYWTeUyY8btucD96vvw3HAzLdeFXhiTMu2VIWkmRiORvkClSMgghF7nOcg4r1w/s7ay3l58ZRnywBH/AKM/yAHIA+fjmkf9nXWHZmfxlGzNncTbOScnJz8/qT+dH12n/P8AgH9uYW3+8L/wF/5HjUnhu6XUY7Hz4/MkMyR5VhveNchRxzuOAp7k4qe88LtZ+aLi8jfaGZHhBYOAkjqcEDhlj3A+jDivYrr9nvXLq7+13HjSN585Dm1bKnOePm459KjX9nXV1bK+MYgcYyLZ+mNuPv8Apx9KPrtL+f8AAf8AbmFaX79f+Av/ACPE/FOlx6TqklvDN5sJkl8sn7wVZXTB9/k7ev4VlV6f8WvhRe+BdCttXutdj1ETXQt9ghKEEq75yWP90/nXmWK66NWNSN4u57OCxFPE0lOnLmXfYbRTsUVrc67C0U7bSbag0sJRS7aNtFwsd38JREsl/cOfnARVHtzn+ldRqcqSMhLcs5cjPVQMY/Mg/hXklnd3dlJ5lrO8T9yp6/Ud6pajL4gvJRI2uTLtzjaoHB7V5WKwc6lRyj1Pgc/4cxmLxbr0ndP8D0u/1i2sEdiyg44Ga43UvGGlwTtI98qttCleOvPPr3rlLjSLy6ObvVLiX8abD4a0+M5ZC59TWEcvqdTy6fCGOl8Vkad946sIoY2t2e5KHcsaKSSewzXnGvzeIPEV89xceYoZjtUdgT0r0OHTLOH7lun5VYSJE+4ir9BW0ctX2meph+DJJ3qTPLrbwvqzqMRH6mt+x0jVrPRJbV05D7433ZKgjkAduf5mu020ba3hgKcHdHovg7CTjyzkzzabTL6Zw7RySPjbkkk4+tRHwzqEjblhcfUV6dtpdtV9Sj3Ip8FYODu22eY/8IbqEn39+PToKengSb+IV6Vto20fUaXU7YcLYKPQ88j8B/3sVYTwHD/Fiu720bapYOiuhvHh3Ax+ycWnga0HUCpR4Jse611+2jbVfVaXY2WR4JfYOUXwbYr2p6+D7H0H5V1G2jbVfVqXYr+xcH/Ic0PCNh6D8qUeFLNTuj+Qg8EcV0m2jbR9WpdhSyPBv7BkW2mXlqCLfUJkB981s6Xq/iTT18sagt1H2WUcj6EU3bRtqHhKL6HLPhnAT3idLY+OtSjTZdWRP+1G4P8APFNl8YvOHRbORCxJy/GK5zbRtqPqNG5zPhHAcyepJczSXEzSyH5jUVLto212JKKsj6WlRhSgoQVktEJRS7aNtMuwlFLto20BY6n4Q/8AJUPDf/YRi/8AQhX29XxF8IR/xc/w3/2EYv8A0KvtLVpbiDTp5LSLzbgIfKT+8/b8M14WbS5Zp+R+ecY6YmH+H9Wcz458eaf4cY2safa77bkxhsLGPVj2+leTX3x3dbvb/bmiwc/6tSrAfUkmub+JD/Dg6jJpnirxR4i1K73k3kejLGsQkzyHd+Xx7ce2az5Phv8ADbUfDTa54YIvtOjZUuRM7pc2rHpvGf1HFebhcgxeMgq2MqypKWyivuu31Z+XY3NJwu4a26Kza/ryPafBnxds9SMa6ktt5Mhwt3avujB9xk/oa9SikSSNZI2DowDKwOQQe9fAev6Dqfw/ul1zQLqWbTtwW4gkOcAno3qO2eoOK+r/ANnbxSviHwjsVy6RBXh3HkI2fl/4CVIrKvgcVldeNKtP2lOd+WVrO66P5bM6srzOOMirO56ga4DxV461RfFzeDfBmiw6zrUEKz30lxcGG1skb7nmMASWbsoGcc13xrwXwX4x0r4f+IfHll4os9V/4SC+1+e7toYLKSeS+tmA8gRlQQQBkYJGM/XHfhqXPzO12un9dj06s+WyvY7jwb8SBdanqmgeMLO08O63pk9vBIjXavBcmcN5RhY4JLbT8uMj+XYabr2ianc3lrpur6feT2TbbqKC4V2gbnhwDlTwevoa+d/HXgHxxr2hL4kmsZbbxN4j8UWM/kRDzBpVrDHKsRcjoV3Asemcd62PGPwy8Q+GdReD4caKtxY6n4Wm0W6dblIXSfcWFzIW5dmBIyMnPoMV1Tw1CT0lZv7tLX1/IyVWoulz0zwp8T/C/ibxTJ4f0iS8lfy5JYLtrcrbXaxuEk8mTo+1iASOPQmu3rwf4A+H/E2m6lpMl54d1O0a005bO/vtZeMMqKuFtrOKMnam/a5duWxzya94rlxdOFOpyw2NqM5SjeQUUUVzGoUUUUAFFFFAHjX7XP8AyTzTf+wsn/omWvlyvqP9rjn4eab/ANhZP/RMtfLu2voMuf7n7z9N4VX/AAnr1YlFLtoruPpLD6KXmlFSaWMjW9esNIljiuvNLuNwEa549azv+E10f+5d/wDfsf41T8UwrceONGt5FDrI8SFSMggyYxXeeIvhDpmrWkk+iXUel6qoLC0mP7i47naeqH25H0ryMTjalJyatZH53mnE+Nw+YywlJLy0ucf/AMJro/8Acu/+/Y/xo/4TXR/7l1/37H+NZOh2lzpemTzTw211G+oixKQW0N0/mbScq5DDGDwFPzEHkYrR/sfxS6zXTWWiwx2rxtc+dYRIYPO2+X5ibD97cvAyAc5xzWP9pVvI5P8AWzMPL7iX/hNdH/uXf/fsf40v/Ca6P/cu/wDv2P8AGpJfCPiJ9F1X+0I9JguVILItvCvlqqqzsWVPlUKQQUOD8w7EVzPh3whdazeRwxX1oI2ujBuRixYLguycYIVTnkjOOM0f2jW8g/1szD+79x0Q8aaPn7t0Pfyx/jW1dajZ22mNqU8wS1CB9+CeDjHA57ivP7zwfq1rpjai7QfZ0QtKSWRoiM/KysAQSQVHbPet/wATf8kyP/XvB/6GldFDG1Jxk30R62W8QYvEUa852vCN1oT/APCceHP+fuT/AL8t/hQfG/h0dbqQfWFv8K7L9kv4D+Gvij4b1fX/ABHqeoRC1uxa28Fm6LhtiuXfcrZHzAAcdDWT+2x4R0vwn8SrFLGTVri4vrFZ7me68sRHB8tEiWNFChVQAgcAFcYrn/tGseT/AK2Zh5fcYf8AwnHh3/n7k/78t/hW7ol9Y6xZfa7G8jePcVIIYEEdiMVz95J4tbRvDWoSeE9I1z+17Yw6fD5D3dwq24GQV5K5Uhgo42knHJo0bVvGWkRajv8Ahv8AZtOiYm9xpMqLbYTcCzdtqvuy3O1s5xil/aNYX+tmYeX3HXfZx/z8Rf8Aj3+FH2cf8/EP/j3+FTPe6/dS6SlloOj3NzJYy6lHp1vDIzfZ2QP5rkjY3yoANrE5O3APAz7PXPGCSyyQ+B5XTU4xJGg0yTY8aKrMUAH3cMhJHqD3Bo/tGuP/AFszDy+4tfZ1/wCfiH9f8KjljaNypwenI6EHkGuW8Ua1q0d6t9qOjyaTHegSQR/ZzDGVwPuAgZGCDn3yetdFYTG50+1n674Iz/46K7MFi6labjI9/h3O8TmFeVOtayV9F5olopeaOa9K59hYSil5o5ouFhKKXmjmi4WEopeaOaLhYSil5o5ouFhKKXmjmi4WEopeaOaLhYSil5o5ouFjqPhF/wAlP8N/9hGL/wBCr7D8bPex+Ddak03d9tWwna32/e3iM7ce+a+PvhH/AMlO8Of9hGL/ANCFfbBGRXj5hLlrRl/W5+ccaxviIL+7+rPzhYszFmJLE5JPWvSPgG8n9r+IYZi39mPoN0b4fw7Qvyk++7GK9P8AjP8ACvwNp2otrs0evabbXDFpm0+BJoFcnkEEgpn/AL5+ledXutaTaaDN4V8DaZeQW12wN9d3JDXV3t6KdvCID/CP8c/V1s1pYzDclOLu/wAP66H5Ll+R16OKVSo0oxd73GaVINU8G6hZ3h3IkMkZZv7pXj8q739i+K8h8AavqSRtKY96W6Ho55bH5j9a4LSdD1jWbdvBfhmEXOrXvy3sw5hsY24LSN0HGcDqT0FfVfw58J2PgjwbY+HdNy6W0fzyHgyyH7zH6mvns8lGVKnSe6d/uTX43NsrwyljK+IpK1Ny08/NfM5qXWni0aAx6leXl1f6Ybn7ULgbA6tHvURj7hG8Dj3B5q7P4u1C3mhmePTpYrmVRFGgYS2yC7hgcSncQSBKScBdpUjnrWxBqugxTPLJZRQ3c7rHKEgBd2ZVZQSBzwwOelPOqaEt9dW7WaBp0Blb7OMzc7SG455IHP8Aery9/snu80f5jOh8UXl9qE9vZSWESWjytJvUyPcpHKyFIgGHzDbyTkAsnHNZdj4y8QS6Tb6ndWVpa2EhimkujGHVIXUnaEWXc23jMnH3gdnXG6de8L/aLO1+yoCFM1uDaH5NqhtwGOPl5zwatxy6I0EF3Dp1r5D77rzGiRNhXAL8/wAXI5pWS+yVzX+0cnp/izxOskVjJHaaldfab1pGig2B4orpohGoaUYbA+982AVBBJzV+48R64LSG5uvsVvZ3MtxFvjhZ2TDeXEpPmAqzMCd20jkDAxuO7pd5oGruGs7OGV8m6UtbAfPkrvyR97KkZ68VCmtaJJHa3V1aKs+QIgYQ7IXQPgHHdTk4460aN/ALmVviOZt/FWs6fotouoLb3V1HYxXishdAVa1uXCvljvO63OW4B3Z2gitfTPEXiCbxWdImsbaSK3dY7qSJNvLx+YHUs+doyExtOSGORjFaz6xpI2NJbnynVVjbyc55KbcY4+9j/gRpia5oU99a3Hk7riSLdBI1ud4Qru4OOBtyaGv7o+dfzHQjpRWSmuWskazwh2i2SSOzfLtVDg8dTz6f4VFJ4o0qIkO84IXcf3LdPm/+Ib8qx9nPsae1h3Nuise58RabAzJJJIHUfMNh+XnHP4kCjS/EWn6g8ccPnB3OMGM/KcZwT0FHs52vYPawva55n+1v/yT3Tf+wsn/AKJlr5fr6h/a2/5J7pv/AGFo/wD0VLXy/wA17eXv9yj9T4TX/CevV/oJRS80V3XPpbDsUUtFSXY5PxNBfQ+K9K1e3sJbuO1dJCkfUlX3Y9s1R8Y6x4y8TXkkt1ZXUEDH5YIkYKB2B9a7qiuGrgY1JNt7ny+M4Vo4nEyxHO05eh5Xp9v4q05ZFsI9TtRLjzBFuUNg5GcdcHkelP2eLt4fOr7lBUHe+QD1H416jRWf9mw7s5P9SsP/AM/H+B5/e6l4ynhtYbe1vLCO2OYhaiSPaSBnHPAyu7AwNzMccmqVu/jC209rG2XVIIXn+0OIy6l345YjrjaCPQ816bRR/ZsO7D/UrD/8/H+B5pcyeMLqwlsrqPUrhJdiu0xd22ryqZJ4UHBx6geldRr2mXtz4EbTYId935EQ8vcByrKSMnjsa6OitaeCjBSSe534PhmjhadSCm3zq3oc98FPGvxQ+E8mpf8ACP6PbXMGoIBLBefNGrrnbIArg5GSOuCPwpnxs8YfE74sXWmzeINGtraPT42WKCz+WPc2Nznc7Ek4HfgD610lFY/2bH+Y4P8AUqh/z9f3IxdA8VeLo7xItb8Mwz6XFFtt7eBVUwbbOS2VVIcHawddxJJ4BGKL7xL4kn8LxWcfhCNNQiM9vA3mt5dtbPZxWoC/vMu+xGyXBGSCPStqij+zY/zB/qVQ/wCfr+5HJaLrfjDSdDs9Gh8JwNZQrMsqPcSOZTLA0LkZk/d5VycJgFgCegFT3virxxc6dfWa+GLaBtRiKXsqbi0zeWkYfl8KQqdAAMs3HQDpqKP7Nh/ML/Uqh/z9f3I4Tx3qHjbxg9s+oaO8RhLOVjkbY0jBQzhWYhc7RwOPwwB1uhQzW+i2UE6bJY4EV1znBCjIq9RXRh8JGjJyTPVynh6nltV1IzbbVtRMUYpaK6z37CYoxS0UBYTFGKWigLCYoxS0UBYTFGKWigLCYoxS0UBYTFGKWigLCYoxS0UBY6j4ScfE3w5/2EIv/Qq+1ty/3hXwDRXFicJ7eSd7HzmdcPPM6santOWyttfr6o+/ZFikRkkVHVhgq2CCK5u48B+C7hmMnh6wwxyyqm1T9VBxXxNRWMcBKHwzt/XqeHPgWM/iqp/9u/8ABPvHRdK0jRbMWej6fZ2FsORFbxLGufoKu7l9R+dfANFS8tb1c/w/4JS4Htoq3/kv/BPvrybYuHMURYdDtGf88CgQ2oYMIYgQSQQo4z1r4Foo/s1/z/h/wQ/1H/6ff+S/8E++vKtsg+VFkDAO0dOlRpaWSxLCIISi5wCAcZ69fXNfBNFH9mv+f8P+CH+o/wD0+/8AJf8Agn3wLe0V43WCENH9whRlevT06n86d5NrlW8mLK9DtHFfAtFH9mv+f8P+CH+o/wD0+/8AJf8Agn3yILUbcQwjaSV+UcfSneXb5H7uPgYHA4FfAlFH9mv+f8P+CH+o/wD0+/8AJf8Agn3vFaWUUSxJbwhFLEDAOCev55NPENtgDyosAYA2jp/k18C0Uf2a/wCf8P8Agh/qP/0+/wDJf+CffRhttzN5UW5vvHaMn60iQWqsGWGFWHQhQCP85NfA1FH9mv8An/D/AIIf6j/9Pv8AyX/gn05+1mwPw/04Ag/8TVP/AEVLXzFS0V3Yej7GHLe59VlGWf2dh/Y83Nq3e1txMUUtFbnp2EiYurE44dl/AMR/Sn0UUgpu8EFFFFBYUUUUAFFFFABRRRQAUUUUAFFFFABRRRQAUUUUAFFFFABRRRQAUUUUAFFFFABRRRQAUUUUAFFFFABRRRQAUUUUAFFFFABRRRQAUUUUAFFFFABRRRQAUUUUAFFFFABRRRQAUUUUAFFFFAH/2Q==">
            <a:extLst>
              <a:ext uri="{FF2B5EF4-FFF2-40B4-BE49-F238E27FC236}">
                <a16:creationId xmlns:a16="http://schemas.microsoft.com/office/drawing/2014/main" id="{D380DB75-461D-4F05-ACFC-9E038DB5E9D3}"/>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 name="AutoShape 8" descr="data:image/jpg;base64,/9j/4AAQSkZJRgABAQEAYABgAAD/2wBDAAUDBAQEAwUEBAQFBQUGBwwIBwcHBw8LCwkMEQ8SEhEPERETFhwXExQaFRERGCEYGh0dHx8fExciJCIeJBweHx7/2wBDAQUFBQcGBw4ICA4eFBEUHh4eHh4eHh4eHh4eHh4eHh4eHh4eHh4eHh4eHh4eHh4eHh4eHh4eHh4eHh4eHh4eHh7/wAARCAJkAbI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5z0z/AI8Yvof51Zqvpg/0GL6H+dWcV+xT+Jn0WHX7qPohKKXFGKk2sJRS4oxQFhKKXFGKAsJRS4oxQFhKKXFGKAsJRS4oxQFhKKXFGKAsUb6wjuMumEk9exrGlieJykilWFdPioLu1juU2sMMOjdxXRSruOj2PMxmXRq+9DR/mc5ijFTXEEkEhjkH0PrUWK7k09j5+UHF2a1ExRilxRigVhMUYpcUYoCwmKMUuKMUBYTFGKXFGKAsJijFLijFAWExRilxRigLCYoxS4oxQFhMUYpcUYoCwmKMUuKMUBYTFGKXFGKAsJijFLijFAWExRilxRigLCYoxS4oxQFhMUYpcUYoCwmKMUuKMUBYTFGKXFGKAsJijFLijFAWExRS4ooCx0Om/wDHjF9D/OrFV9N/48ovof51Yryp/Ez7HDr91H0QUUUVJrYKKKKAsFFFFAWCiiigLBRRXffC/wCEnjL4gyCXSbH7PpwbD39zlIevIXjLn2H4kVlWrU6Meeo7ImclBXkzgaWvsnwd+yx4O08QzeI9Sv8AWplz5kSN9ngb8F+fj/e/wrtLb4BfCeFNv/CJxSe8lzMT/wCh14VTiXCQdops4pZhSW2p8BUV+gX/AAoj4Tf9Cdbf+BE3/wAXR/woj4Tf9Cdbf+BE3/xdZf604f8Akf4E/wBpU+zPz9or9Av+FEfCb/oTrb/wIm/+Lo/4UR8Jv+hOtv8AwIm/+Lo/1ow/8j/AP7Sp9mfnvd26XERRhg9j6GsGeF4ZTG4wRX6Tf8KI+E3/AEJ1t/4ETf8AxdRzfAH4QzY8zwVaNjp/pE3/AMXW1Li6hDRwdvkefjKlKv70VZn5s4oxX6Rf8M9/Bz/oR7T/AMCZ/wD4uj/hnv4Of9CPaf8AgTP/APF1v/rlhf8An3L8Dh9mz83cUYr9Iv8Ahnv4Of8AQj2n/gTP/wDF0f8ADPfwc/6Ee0/8CZ//AIuj/XLC/wDPuX4B7M/N3FGK/SL/AIZ7+Dn/AEI9p/4Ez/8AxdH/AAz38HP+hHtP/Amf/wCLo/1ywv8Az7l+AezPzdxRiv0i/wCGe/g5/wBCPaf+BM//AMXR/wAM9/Bz/oR7T/wJn/8Ai6P9csL/AM+5fgHs2fm7ijFfpF/wz38HP+hHtP8AwJn/APi6P+Ge/g5/0I9p/wCBM/8A8XR/rlhf+fcvwD2Z+buKMV+kX/DPfwc/6Ee0/wDAmf8A+Lo/4Z7+Dn/Qj2n/AIEz/wDxdH+uWF/59y/APZn5u4oxX6Rf8M9/Bz/oR7T/AMCZ/wD4uj/hnv4Of9CPaf8AgTP/APF0f65YX/n3L8A9mz83cUYr9Iv+Ge/g5/0I9p/4Ez//ABdH/DPfwc/6Ee0/8CZ//i6P9csL/wA+5fgHsz83cUYr9Iv+Ge/g5/0I9p/4Ez//ABdH/DPfwc/6Ee0/8CZ//i6P9csL/wA+5fgHsz83cUYr9Iv+Ge/g5/0I9p/4Ez//ABdH/DPfwc/6Ee0/8CZ//i6P9csL/wA+5fgHs2fm7ijFfpC/7PPwcZSv/CE2oz3FzPkf+P1z/iP9lf4UapbLHY2Wo6NMGyZrS8Ziw9Csm5cfQCtIcYYNv3oyX3f5i9mz8/sUYr6E+KX7K3jTwzDLqHhm4TxLYoCzRxR+XdIM/wBzJD8f3Tk/3a8AmhkhmeGaN45EYq6OMMpHUEdjX0GEx+HxkeajK5LjYixRinYoxXXcVhuKMU7FGKLhYbijFOxRii4WG4oxTsUYouFhuKMU7FGKLhYbiinYoouFje04f6FH9P61YxUOm/8AHlF9D/OrFeXP4mfX0P4UfRDcUYp1FSajcUYp1FADcUYp1FADcUYp1dP8LfCVx438d6Z4bg3KtzLmeRR/q4l5dvyHHuRUVKkacHOWyFJqKuz039mT4LL42mHijxJG48PwSFYYckG8dTyM/wBwHgkdTkdjX2fYWdrYWcNnZW8VtbQoI4ookCoigYAAHAFRaPptnpGlWul6fCsFpaxLDDGOiIowB+VXK/NMxzCpjarlLboj5zEV5VpXexFdXEFpbS3V1NHBBCheSWRgqIoGSxJ4AA71h2XjjwXe3MdrZ+L/AA/czyNtjii1KF3c+gAbJNUPjb/ySDxf/wBga6/9FNXhPwT+Cfgnxx8ErPVr+1uINau/tCi9juH+RlldUPl52kAAcY59e9GHwtGVF1asmldLRX3PPq1pqooQV9Ln1KDRmvmP4B/Fa58P/AjxFfa952pN4buEhtFaT5pFlwscW49g2eecL0HGKvW/xs+I2gN4f17x14U0q38L6+y/Z5rMsJoUbBVmy7A/Kd2CBkZ6dKqWVV1OUVZ2dt99L6fIlYynypvr+B9Hk0V4t8Tfir4ot/iQfh94B0nS7nVILdbi8udTlKQxgqG2gbl7MnOerYxxmqOlfHa9b4TeJPEWpaDDH4h8O3KWd3ZxyHyWkdwiuDyQud2Rk/dwDyDWay7EOMZJb26667feW8VTTavt+h7vRXlvwK8WfELxbbtqXijT/Di6RPapNZ3Wl3G5vMY5MTrvbBA65xg4HPOD4sfELXPBPxB8H6f9j01/DuuXAtbq4lDiWGTeFyG3BQMOp5BztbpWf1Sp7V0VZv17Fe3jyc72PUqM14xc/GO6tfHfjuGeytX8L+E7EM86K3ny3ZKqsW7dtAZt6j5f4c5xXHD45fEzTdE03x1rvg7SF8G6jcmGLyJWFyq5ODkuck7WxlQDt/hyCdYZZiJ7JdOq6q9vWxDxdNH0vmlzXlWqfEvUI/jr4U8E6fDYT6JrmlG/NyVfzuUnZdp3YxiJeqk8msvw98Wtdv8Axd8SdJuNO077P4VtriayMYdXlMRYYkJYg52joBis1gqzV7dL/Ju35lfWad7fI9porxb4FfEvx98RL20vbzwzYWXh4QzpdX0bH57hW+VUUuSBtK5yDkhuR0rf+PHxKuPh7pmmQ6VpQ1TW9YuDb2Fu7EIWGASccnl0AAxnd1FEsFVVf2Fve9QWIg6ftOh32s6lZ6PpN5quoTCGzs4HuLiXaW2RoCzHA5OADwOareFPEGk+KNBttd0O7F3p10GMM2xk3bWKn5WAIwVI5HavJNT1T4r3Xw78cWnxC8N6NY2n/CN3ksF5p8+R5nlH90ULsc4JO7gcd815b4I+KHxC8AfBrwzqFn4V01/C0VxLbG7uJiZbp2mlchArAoOGXJVhlc+1dNPLJVKb5WnK6W6ttf7zKWLUZK60t2PrC717RrTWLfRrrV7CDUrld0FpJcKs0o55VCckcHoOxqh4a8aeG/Eetaxo2j6kLm+0aXyb+LynTyX3MuMsoDcowypI4rybxxrmnS/tLfD5P+EfsbmW901ZYr6Z5hPAr+dgKFcR8c/eVjyeRxWT8DtTttF+Kfxr1i83/ZrG7muZtgy2xJbhjj3wDSWAXsXN3vZP/wAmsH1l+0Uel7fhc938YeJtF8I6FNrniC9Fnp8LKry+W74LEADagJPJ7CtDS7611PTLXUrGUTWl1Ck8MgBG9GAZTg8jII618h/FX4gfEXx/8IdQ1q78N6VZeDp72OOCZJGNwrLIMHlsOMgqSFHP0NfUHws/5Jj4V/7A1p/6JSoxOAeHoqUn712nrfa34lUsT7Wo4ra1zpM0Zr588GfGL4geOPHV1a+F9C8PnRLS+SGWC7uDHfGAvhpQC46AbiApx0+Y1zlprnxIk/a31O3tbGwmuYUFu9tJcMIY9P3RsJB8339jK3f5mPy9qqOV1byjNpNK+4njIWTSbu7H1NmlzXz+3xd+JOrfEjxF4N8K+EdKvZdLvxEJpJGAjgWQozyZdckjbgLjHP3q3fBvxU1zV/FPxJ0u6sdPW38KidrIxK4aURtIMSEsQc7B0A71lPL68Vd22T3XW1vzLjiqcnZHseaM18+ad8etWi+A8nj3VNHsZdTbVW023gt98cG7buDNuZmwBu4B5IHTORUl+Knxk03x34f8Japo/g1rvXIo7mDyjNtWNt3ylhIcMNpGcEe5q1leIu9la/VdN/uJeMp6ef6n0dmsDxv4y8OeC9Ot9Q8S6kLC2uLhbaJzE8m6QgkDCAkcKeTx714trHxi+I2pXfjG/wDBuh+HBonhSV0ujqEjmecKzAsoDKBwhbaRnsCTxXGfGrxV4h8a/s+eG/EniK0062ku/EX+jCy3BGhWGRckMSQ28OOvYVth8qnKpFVXZN23V9rmdTGxUXy7n10DRmvIPi/8UNf0LxrpfgPwXpOn3uu30H2l5tQl228MfzYB+ZecIx5IwNuAxPF74E/EvUvGtxreg+JNOtLDxBokwjuVtZN0Mqkkbk5PQrg8kcgg81yPBVlS9s1pv522vbsbrEQc+TqepEcV4N+0z8BtN8e6fc+IvDttHaeKYY8/JhUvgo4R+2/HAb6A8dPeaKnCYurhKqq0nZo33PyTu7a4s7qa1u4Jbe4hcxyxSoVeNwcFWB5BBGCDUeK+m/26/h3Do/iWy8daZAI7bV2MF8EGALlVyrY/21Bz7oT3r5mCN/dP5V+uZfjoY3DxrR6/g+pk1YbijFP8t/7rflR5T/3T+Vdt0TddxmKMU/y2/ut+VJtbuD+VF0PQbijFLijFO4WExRilxRii47CYopcUUBY37BdtpGp7D+tT1Haj/R0+lS4rypbs+sw2tGD8l+QlFLijFI3sJRS4oxQFhKKXFGKAsJX0r+wnosc2ueItfkhy9tBFawyHp+8LM4Hv8ifn71814r7C/YXMP/Cu9bUY84asS3+75MeP6142fTcMDO3Wy/E48e2qDPoaiiivzs+dOY+LFheap8MvE2m6fbvcXdzpdxFDEn3ndo2AA9ya+ffh9q/xs8K/DaDwRoPwyuo7uPzVi1K4cAIZHZt2xsKCN3GWxxkgjivqmkrtw+N9lTdNwUk3fW/6M56uH55cyk09j53034F6rZfs76x4VaS3k8S6jOl+f3mI1kQrti3dD8oYZPG5zzgZrmtY0L4ofEjQPB/w+1PwPcaFZaI8YvtSnkGyRY08sOo9du7gFskjoK+raK3jm1ZNykk3dtPs3oZvBwsknZbep8z/ABt+G2qp8YpPG/8AwhL+N9E1CBEubCG4aGWGRY1jBBU7v4FOcEckEDg1ueFdIvNI+F3iN7T4Hw2y39zEv9iPqBlku7cYyzl8kMp3FQADkggcZPvZ60o61DzKpKnGEle1ur6eSdvmUsJFSck9/Q+c/wBmnwV4l0j4ma74i/4Rm98JeGrm18qHTLq6MjNJlCOvLBcOQxAxvwM81237Vnh6LXvg1qkxMaXGlFb+B2OMFDhhn1KMwA7nFerVznxI8H2Hjvwnc+GtUu721s7l0aVrR1VzsYMBllYYyB27UnjpVMXGvPS1vPRfmH1dRounHU8X+F3w91DxV+zn4hN9MU1zxjNJqDTyDBZlkDRbvRWZd3TpIa5PUNA+K3iX4a6F8JJvAFxp/wDZ12DNq0048gxqXx0GOA/UMxO3gc8fVmj6daaTpNppVhCIrSzgSCCMfwogAUfkBVvHFarNZqcpcqet15PZfgT9Ti4pX6WfmfO3xL8MeLfCvxf8EeK/Cvhe78SWGiaMmm+VFIFYlVmT5jzt+WUHOMZBqh8OvBvj6PxN8UdS17wzJYy67pV15Cxyq6NNLlhEjZ+b72M9MivpgCjFZrMp+z5OVbWvrfe4/qkebmv/AFax5R+yt4f1nw18KItN17Tp9PvPts0nkzDDBTjBx2zg1n/tOeD/ABRrh8LeKPCNmt9qXhu+NytqSMyAtGwIBI3YaJcjOSCcV7Nx6UtYrGzWJeItq2/TU0dCLpeyvoeNTeIviB468GeLdLvvhteaBbyaBdx27T3QeW4uWQqkaptU4ILc4xkDnmuB8TeBPGFx+yX4Y8MQ+H72TWbXU2mms1UeYiGS4IYj6Ov519R0VpTzB0mvZwSSafXordyJYVTvzSb0seB+JPCHiaf4+fDnWodHuZNO03SYYby5UApC6iXKsc9fmH51iaH4S8a6d8UPiRocvhW6l0rxp9qjj1ZZAIbZJBMUc8fN/rACuQR719LkUYqlmVRR5bLa343v94nhIt3v1v8AhY+P5vD/AMXJPgncfC1vh/Ps067877d5w/eoZt2yNejtvctuDY2g8Zr6i+Hlpd6f8PvD1hfW7QXdtpVtDPESCUdYlDLxxwQRW9tFL2qMVj5YiPLypat6X3e5dHDKk73vpY+SPGfg/wAY+MPiDYX2ifCu78F64uo+dd6vHfB4CN2fM4AXcMbiVOW54ORjs/EGj+NPDH7T11400zwjd69puq2kVsHt5Qgh+SJGLEg4x5ecEAEHr1r6D/KitXmk3ZcqtZrrs/nczWDitb63ueI/B7wt4h0n49/EHW9S0m4ttNv5GNpcOBsmBl3Dae/FcZD4d+JXhv4ofEO30nwTJqlt4rM6W981wIreBJGdhIzYOcBzleDkce/1DR+VSsynzuTindJdelrdfIp4VcqSezb+8+RLzR9S8I/slahoXibTY9P1W/1ofYrW7j3yyZ8s5jC52thX5OOM+oza+EM3hr4f+M9Ag8VfDPXdE1nUCtrZare3ZnTzGAQ7UwqoPmGcZKhsdK+hfif8P/D/AMRNBTSPEEc4SKXzYJ7dwksL4IypII5B5BBHTjgVyfhX4D+FNG8Q2evX2qa94gvLEqbP+07sSJAVOVKgKOh5AJx7V3RzKjOjNVbpybbSv1267d73OZ4WpGa5Nlbc+er6ysvEXxG8aeKU8Daj4w8PjUXKzaPdPbQBVJYl8IWckbWYgjnJBOQa9E+JUEPxQ/Z50Gb4ZaBcfZtK1NFbTFUCSFUjdWA5+fl0OQSSGyec1111+zb4Na7u203XPE+kWV2f39jZ3qiFl/u4ZCSP94nrXqPgrwvovg7w9BoOg2YtbKElguSzMxOSzMeST/gOgFPEZnRShOk25Rta97WtbXW1/SwUsJP3oy0TPnX4p+DfFHijxNoHxMuvhtNqNvPaGDVfDr3hE8ZR5FRty7TypRhgHBGCK9I/Z30JdOk1m/X4Yr4IinESQCS9a4nnA3Ft245UA4xwM574zXrlArz6uYzqUfZW023e2+17HTDCxhPnv+QtFFFeedR5r+05oC+Ivgh4ltsqslpam+iYrnBgPmED0JVWX/gVfnTX6cfFrH/Cq/Fuen9iXmf+/D1+ZGK+74Sm3QqR6J/mjjxK1QlFLijFfWnPYSilxRigBCM+lNMaHqop+KMUXHqRGGM+o+lMNv6N+dWMUVSk0Uqkl1Kv2eT2oq1iin7Rle2kaVr/AMe6fSpaZa/8e6fSpa4ZPU+2wv8AAh6L8htFOopXOgbRTqKLgNop1FFwG19IfsLa3Fb+JvEHh+WRg97bRXEKnoTEzBvxxIPy9q+ca3/h34nuvBvjXS/ElmCz2cwZ4wceZGeHT8VJFcWY4f6zhp0lu0YYin7Wk4n6T0Vm+Gta0/xDoVnrWlXC3FleRLLE69wfX0I6EdiCK0q/MWnF2Z8w007MiupPJt5JiruEUttUZJwM4HvXmdn8cvBt18Nr3x5HDqq6dZ3gs5IWhQTmQ7SAF37SMODnd0B9K9QNfHH/AAjcx+N158HpYYzpFx4nXWSijan2cQvJ5f8A37ZV+or0Mvw1Kvze0e2vy6nHias6duXrp8+h9HTfFDw6j+D40i1CeTxcFbTkihDFFIUlpfm+UDeM4z0PpXlXh34lR+G9L+J+tjxP4g8Ry6fdrFbWt7Z7YrSV3mWMIfNbMe4DccJgIOMnFc1+zLb6nr3xS02y1iOdE8B6Zc2qA9PPeeRcN6fJIwx/0yFRfCmKSfRPj9FFG0kjQTBVUZJP+l9K9H6lRoucHrblv85f5WOb6xOfLLbf8F/mW/EPxUu/iB+zH4j+3rPFrenyWv2yWOHyoJFkuvk8sgnPyqAQcc+tdj8KPjr4JtdF8H+DrqfUnvnsbW0e7NvmBZ9irsLE7id2FJCkZPXGSPNrPxDo19+xhf8Ah61vkk1TTpY3u7cKwMayX+UOSMHI9CferfxQiij+H3wK8uNE+WM8DHJFuT+Z5rolhaM70ZRaXPK3l7t+2xlGtUjaad/dX5n1R4p1m38O+G9Q168huJrawt3uJkgUNIUUZOASB0HqK4LVfjh4N034faP42nj1Q2GrzvBbwpChmDIWDFlL4ABU9Ceor0jULWG+sJ7O5QSQTxNFIp7qwwR+Rr4k8I+GtZ8TapqPwvuIvta+EYNaltwQQHlZVjj/APIoDD/erycvwtGvGTqP4dX6a/rY7cTWqU2lHr+Z9b3njzRLb4g6b4JK3cupX9k16rxxgwxRAMcu2cjOw44Pb1rh779o/wCHFrrb6eJNVuLWOYRSalDabrVSe+d24jg9FOccZrzj9nu31Xx1beM/Ef7z7ZD4Yh8PWO5vvOLcBju7HdGrf8DrkPDvjDwvpX7MviPwNqTGDxHLfsFsngfe774yHJxgbQhGM5G33FdsMrpKbg05Ncqdn33fojCWLqcqktE7/h0PqPxv8UvCPg+LQZ9WvZfs2un/AEO4hTfFs+QmRmzwmJFOeTg8Cufk+PngODQtF1q7bVLa01m5mgtmktfuiJ1V5Hwxwo3A8ZOO3avGPH+j32neC/gZpWvRs9wLphLFMuSqPLCyxsD6IwUjtjFdf+1fa2qeOfhVarbQrA2qTBogg2ENNa7gR05yc/Ws6eX4fmpxd3zc2t/5b/noVLE1bSkulvxsaPiv4kaX4n1f4baxo/ibxJoVlqOrywJbRWYKX2yaFCsuJRtQk4Bw/DNwMYrs/iR8afBvgbWv7Evv7R1DUlTzJrbT4BI0CkbgXLMoGRzjOcYJABFcJ+0zDDb/ABQ+EMVvEkUY1k4RFAAzcWx6CuA8Qyar4V/aK8XHUvHL+DDqG6a31GTS/taXEDEMkYz0AHGRxlCO1aUcFRrwhLW1pNLr8Vt0r/gROvUpykvNK/y9T6Iuvi34It/hzH48bVC2kSN5UYWM+c83P7kIf4+D7YGc45qb4WfEzQviJFftpFnqlnJYmPzor+3EbYfdtYYJBB2nv2rwLTfDXwwX9n6fT9S+IFzJp114iZrTVBpkkaxXYh2geVyShTJJJHUdCK7j9lTxl4l16+8ReH9T1dfEGmaQY1stVERQuCWUKcgEghdwzyOck5FYV8BSjQqTp3vF9dNPu189jWniZupGMrao9N+J/wARfDPw70qG+8QXE264YrbW1vHvmnIxnaOBxkZJIHI55FUPhh8V/CvxBuLuz0dr211G1UvNZXsPlzBAQN2ASCMkDrkdwOK8r/aZP9ifGv4feL9XWT/hH7WVEmlCllidJt7EgZ52lT6nYcdKreCb+18bfte3PijwlI1xo1pYf6ZdKjIkv7jywOQM/OVwD12EjpShgKTwvtNb8rd+l07WCWJmqvL52t+p6R4b+O3gXxDr+n6HpTajLfX17JaRxm3C7NihvMbLZCHOAeuQeBiu18d+LNH8F+GrjX9ckmSzhKqfKiMjszHCqAO5PHOB7ivEP2KbS1k03xXdSW0LTpqoCSsgLqNh6Hr3P5mu4/ad8aa14G+HCajoMUf2y5vY7YTyRCQW4Ks3mAHIJBQAZBGTWVfCU1jFh6afTd7/AIaF068vYOpJk/w8+Nvg/wAaeJB4dtIdW03U3UtDBqFsIzMApY7SrMOACeccdM1R1/8AaD+H+jXusWFw2qyXmlXRtpYIrTLSupZXKZIG1SpyWK9RjOa8X8Faw2p/tN+Db248bv4uxA8P9onT/siKxim/cqP4gC45wOWxiuo+E8EEnjv47yyQxtIr3KKxUEhWe53AH0O0Z9cD0rsqZdh6bcmnblTtfq5W6r9Dnhiqskku7X4X7np2ofG3whaeBtK8aCHVbjR9QuDbNJDbqzWkg6rMCw29D0zntnIzpv8AE3w3cePYvBFg95fX81kbxrq0jWS3t4zGXVnfdxldpGAR8688187eAdf0LRf2RdetdZhju5dS1O4tLK1P3nmMcW1x/uHD59gOpFbn7LSx+DfEXiLwR4p0v+zvE93ZpcW8krAtLCIt3lA54wDuwOuGz9wUqmW0YRqSSd4tpea01+XUqOKm3FX3S/4b5nf/AAH8aaVZ/CHVfE2teMtW1fT7PUZBNf6tbmOWP5IsRhRJISMsMYOSWxitXwJ8dvBHi/xHDoNoNT0+7uQTaG/txGlzjPCMGPJwcZxnp14r510HS9S1P9kDV206J5RZ+KPtVyqZz5IgjUnHcAspPoBntW74Lk0XxN4m+HkmrfF46nd6fdW/2HSk0AxPAwKHyTIpAC5jVdxz6j1rWrl1F+0nJvRtadLK60S6/Izhiqi5Yrsvz9Tu9A/aCa9+N174cnsbxtBlkSx09EswLhbksiFpMtwm7zPfG3jrXoPh74v+E9a8Aax41hW/t7DSHaO6hniVZwwCkAKGI+bcAMkc56Yry/w9ruleGv2x/Fv9uXQsxqVrDaWZZGPmyyfZtijAPXB5PHHWuF+KGkaxoXxS8SfDDRoVSx8bajZXUbKPuIZGYgDsokLZ9ox2qXgMPVnGMVy+7F+q+187DWIqQi23fVr/ACPVvHbeK/GPh4fETRPiNeeDPCg0v7TDbT2+yXzAzD59jfdbCYILE7uF9eh/ZZ8W+JPGPwz/ALR8TM09xDeSW8N0yBTcRqqkMcAAkEsuR12+uTWP+0DpvhYWHgLwTrGsahpuky38cEdpbW3mi6SMRxqjtuXYAHHOG65xkCvZtKsLLS9Og0/TrWK1tLdBHDDEoVEUdAAK4a9WH1VR5d3o7bJefVvqdNOEvbN3239f0LVFFBryzsPLv2pvES+HPgh4gkV4hPfxDT4Vc43mY7XA9SIzIw/3a/PKvoP9tL4iReJPGMHhHTJhJp+hu32hlOVkujww/wCAD5fqXr59r9I4dwbw+ETktZa/5HHWleQlFLRXvmIlFLRQAlFLRQAlFLRQAlFLRQBpWv8Ax7p9Klplr/qE+lSVyPc+7wq/cQ9F+QlFLRSOiwlFLRQFhKKWigLCUUtFAWPZP2dPjNP8P73+xdcaW48N3MmSANzWbk8uo7qf4lH1HOQftXRtU0/WNNg1LS7yC8s513RTQuGRx7EV+Y1db8O/iL4t8B3Zm8O6o0ULnMtrKN8En1U9D7jB96+ezTI44qXtaTtL8Gebi8Aqr5oaM/RiqLaRpR1cawdNsjqQj8oXfkL5wT+7vxux7ZxXzv4U/at0t4Nnijw1eW8wA/eafIsqv6na5Ur9Mn613ll+0V8KLiEPN4guLRiOY5bCckf98Iw/WvlqmV42k7ezfy1/I8meCrResT0yw0nS9Pubq6sNNs7We8fzLmWGBUedufmcgZY8nk56mjTtH0nTZbqbTtMsrOS7fzLl4IFjaZ+fmcgfMeTyfWvO/wDhoL4R/wDQ2H/wXXX/AMbo/wCGg/hF/wBDYf8AwXXX/wAbrL6ji/8An3L7mR9Vq/yP7jt4vCXhaGzu7OHw1o0dteENdQpYxhJyDkF124bnnnNWbnQdDuYLKC40bT5orFlazSS2Rltyv3TGCPkxgYxjGK8//wCGgvhH/wBDYf8AwXXX/wAbo/4aC+Ef/Q2H/wAF11/8bpvB4x/8u5fcxfVKv8j+49RxVK20nS7bUbnUrfTrSG9ugBcXKQqsswAwA7gZbHua87/4aD+EX/Q2H/wXXX/xuj/hoL4R/wDQ2H/wXXX/AMbqVgMWv+XcvuY/q1X+R/ceiaRpGlaPbPb6Tplnp8DuZGjtYFiVnPViFAGeBzVafwx4buNZTWp/D+lS6mhBW8ezjadSOmHI3cfWuE/4aC+Ef/Q2H/wXXX/xuj/hoP4Rf9DYf/Bddf8AxumsFjL39nL7mL6rV/kf3Homo6TpeozWs2oabZ3klpIJbZ54FdoXH8SEj5TwORzRqWk6VqUttLqOm2d5JayebbvPArmF/wC8hI+U8Dkeled/8NBfCP8A6Gw/+C66/wDjdQP+0b8GlYq3jAgg8/8AEsu//jVNYDGdKcvuZM6E4/FG3yPS7/SNK1C6tbq+02zup7N/MtZZoFd4G4+ZCRlTwOR6Co9b0HQ9ciji1rRtP1OOJt0a3lskwQ+oDA4Neb/8NIfBn/ocT/4LLv8A+NVLZftD/B28vIbSHxlGskzrGhlsbmNAScDc7RhVHuSAO5p/UMbHX2UtPJkcl+h6JcaJo1xpA0e40mwm00KFFo9ujQhR0GwjbgfSpNH0rTNHs1stJ0600+1UkrDbQrEgJ6naoAq4jK6hlIII4I6GlNcTlK1ri5UVtSsLHUrOSx1Gzt7y1lGJIZ4hIjj0KtkGodG0fSdFtPsej6ZZ6dbbi3lWsCxJu9cKAM1y/jz4r/D/AMC6hFp/inxFDY3cqeYsKwSzOF9WEattz2zjPaueX9oz4NkZ/wCEvOP+wZd//Gq6oYPF1IXhTk4vsnYGktWelaTpOl6THLHpWm2dgk0hllW2gWMO56swUDJOByak1KwsdTspLLUrO3vLWUYkgnjEkbj3U8GvMv8Ahov4Of8AQ4H/AMFt3/8AGqP+Gi/g5/0N5/8ABbd//Gqr+z8be/spfcxXjseh2nh/QbNrRrPRdOtzZKyWpitUUwK33gmB8oPcDrUtpo+kWlxeXFrpdlBNfHddyRwKrXB55kIGW6nrnqa83/4aL+Dn/Q3n/wAFt3/8ao/4aL+Dn/Q4H/wW3f8A8apvAY1/8u5fcxXgd4nhPwukNpCnhvR1is5TNaoLGMLBISCXQbflbIByMHirk+j6TcarBq0+l2Uuo26FIbt4FaaNTnIVyNwHJ4B7n1rzf/hov4Of9Def/Bbd/wDxqj/hov4Of9Def/Bbd/8Axqj6jjf+fcvuYe4ek6TpOl6RaG00nTbPT7ZnLmK2gWJCx6nCgDJ9aq6V4Y8N6VfSX2l+H9KsLuQEPPbWcccjZ65ZQCa4D/hov4Of9Dgf/Bbd/wDxqj/hov4Of9Def/Bbd/8Axqj6jjdf3ctfJheB6Le6Dol7qkGqXmjadc6hbY8i6ltkeWLByNrkZXn0NcFN8P8AV9R/aCi8f6tLYvpOm6d9m0uGOVzMJCDlnUqFA/eS9Cf4fwr/APDRfwc/6G8/+C27/wDjVH/DRfwc/wChwP8A4Lbv/wCNVpTwuOp35actVb4XsyZRhK1/U9J1HSdL1Ka1n1DTbO8ltJPNtnngV2hfj5kJHyngcjnirwryaT9oz4OqpK+LGc+g026yfzjrlfEX7WHgOySZNH0vWdVmUfu2MawwufdmO4D/AID+FTDK8bUdlSl81b8yuaKPoM184/tK/H6z8P2l34S8FXqXOuODDdXsTZSy7Mqno0vbj7p68jA8U+KH7Q3jzxpDNYWsyaBpcoKvb2THzJFPUPKfmI68DaCOoNePGvpcr4bcJKpiunT/AD/yMp1b6RGmjFOxRivsDCw3FGKdijFAWG4oxTsUYoCw3FGKdijFAWG4oxTsUYoCw3FFOxRQFjRtf9Qn0qSo7X/ULUtcr3Pu8Kv3EPRfkJRS0UjewlFLRQFhKKWigLCUUtFAWEopaKAsJRS0UBYSilooCwlFLRQFhKKWigLCUUtFAWErHvlxdyfXP6Vs1kah/wAfb/h/KtqD948/MV+7XqV8UYoorqueLY+j/wBl/wCPsnhhrfwd4zuXl0MkR2V65y1j6Ix7xen93/d6ez/tEfHXS/AGljTNAlt9S8SXUQaFFbfFbIwyJXx1yCCq9+p46/BSgk4FTpHtA7mvn8Tw/hauJVd7dV0b/rcwqyjDUs6vqGoa1q1zq+sXk17f3UhkmmlbLOx7n/DoBgVBRijFeylZWWxxSk5O7CijFGKZFgooxRigLBRRijFAWCijFGKAsFFGKMUBYKKMUYoCwUUYoxQFgooxRigLBRRijFAWCijFGKAsFFGKMUBYKKMUYoCwUUYooCxpWv8Ax7p9KkxTLX/j3T6VLXI9z7zCr9xD0X5DcVNZ2095eQ2ltGZJ55FjjQHG5icAfmajrX8Ef8jnof8A2Ebf/wBGLWdSXLFy7G0tE2N8WeGdc8Kat/ZXiDT3sL3y1k8p3VjtbODlSR2NS+MPCXiLwjeQWfiPS5NPnuIvOiR3VtyZxn5Se4NfS/7Qvwb8SeOviD/bul6roNrb/Y4ofLvbp0kypbJwEIxz61X/AGh/Bs/jj46eD/DEc5t1n0smecLu8uNHkZjj1wMD3IrxaOcxn7O7Wqbl5WR59PHKXLd9G35Hypit4eD/ABIfBx8YDS5DoQk8s3e9du7dtxjO7rx0r3xvg38M/EVxrHhbwpceI7TxDpUblLm9jP2e5dGCkZKgEbiBldvXI3AVnhGj/YiuEdSrLqWCCMEEXQ4rV5rGfL7Na8yTuuj6lvGxduXulr5nzrijFfUHi74V/BTwbqWiW3iK/wDECSawojgjSUFEbIBkdguQAWA/Pg1458dPAK/Drx7LocF091ZSwJdWkkmPM8tiVw+ABkMrDjqMHjpXRhsyo4mSjFNX2ut7b2NKOKhVdkcFijFeuar8O9EvvgHo/jrw3HetqpvEs9Rt2mEi7ixjyoCggs3lkD0fvXaal8CfDF18VdK8EaTqN9CttpZ1DW55JFdypZUVI/lwrE5POQAc84wZlmlCPxX0v+G//AB4ymt/P8D5vxRivoN/hn8L/G3hnX5vhnqWsf2toMe90uyDHdDDEEcfxbGAIIwcZXBFcZ4l8C6Lp/7PPhnx5btdf2tqWovbThpAYtgNwOFxkH90vf1qoZnRm1GzTbtZrXVXQRxUG0rO97Hl+KMV71e/CXwtDqXwmt1k1HZ4rtTLqX74Z3CGF/k+X5RmRvXjFU/jl4M+E3giw1HR9G1bU7rxXHNEUt5HLJAhwSGIQKfl565yR24pQzOlUnGEU25eXnbUI4uEpKKT1/zseI4oxXp3wI+HWmeN59a1TxFqU+n+H9DtvPvZYceYchiACQcABGJ4J4x341fG/hf4Q6j4Cu/EvgPxHcWN/ZyhDpeqXCCS4XjJjU/MTg5BBI4IwD0uePpRq+ys76XdtFfa5TxEFPkszzrxV4O8S+FrbT7jX9KksYtRjMlozujeaoCkkbSccMvXHWk8EeEte8aa2NG8O2YurzymlKmRUCouMkliB1IH4ivqv4u2Xw4vdJ+HkPxAudUjM1oYLJLThMukIZ5DjIAOzp6ng1xnhr4SWnhv9o4eFrXXNZtrGTSGv7W5tLryblVJ2FWdQP4lfoOmK8+nnHNQbkrTs3tpozljjr022rPXppoeG/8ACC+LP7I1fV/7GlFlo1w9rqEpkTEEqkBlIzkkEjoD1rnMV9KeGLZbP9m/4rWiSSyrBrc0YeRtzsFMIyx7k45NZkfwx+GPhDwFoOpfEjVNYTVPECB4VssbbZSFbOMHO0Ou4nPJ4FbwzRJyU1d3sklq9EzSOLSb5l1srelzxvxf4R8R+Ep7aDxFpclhJdRebCrurb0zjPyk1mT+C/E9z4Vu/GcOkyPoFtIIprzzE2q+VXG3O7qyjp3r379t+MReKPDMakkJprKD64etL4R2/hi6/ZF15PGV1d2uhLqjvdPaAeadssJVVyCMswVenft1Dp5pUjhaeItdyaTXq+nmcmKrOphoTfVnyPilC5OBXvXxT+FHgtfAvh74ifD291KTQtTvUtbi2u2DPHuYpuU4yMMjKQc8kYOKl+KHwl8K+Gfj74R8Eaa2of2Vq6WzXJlmDS5kndG2tjj5VHb1r0Y5xQla17+9025d7+Z5M6iitDyz4e+AfFHjm6vLTwvpv26a0g86cGVI8LnAALEZJPAFRHwb4mHg3/hMDpUg0LzfJ+17027923G3O7rx0r6I8C/CzRdP+PHjjwnpes+ItMsNP0mFo3s78xSyCSONmV2UfMuWPGPSsVI2k/YZWNFLO2sAKPUm4rgebylUXJ8LcOmtpK/c4nG+rPnezt5ry7htLeMyTTSLHGg/iZjgD8zWr4x8La/4Q1f+yfEmnPp975ay+U7qx2HODlSR2NfRcXwo+FPgDVvCeg+Lda1hvGGpywzRS2xHkQy+YAoIxxGX+XJyTgn5e3Hftuj/AIvSn/YKg/8AQpK2oZqsRiY06a91pu7W9u3kS4WR4XRXu/gX4ZeAdH+E1n8SPihe6q1rqVx5NjZafwSDvALcZJOxm6gADuTiqviP4R+E9X+IHhXR/hv4wt9RsPECl5I5JkluNPVU8xmkVcH7mcK2DlSD61ss1oc7jrZX1tppvqHIzxKivqGH4R/BLW/FWpfDfQtd1+HxTYxybbqZlaKSVR8yEbQG2k8gBThTg8Zrnvhh8IvBd38MPFHiPx7darY3GgavPZ3LWcinasQiyoUqcsWZlB9xWX9tYfl5mn00trrsw9mz5/rrdP8Aht45v/Cc3iu28N3jaLDC873bbUXy0BLOAxBYAA8gHpXqnxD+GXw0g+H/AIc+Jnha71pfDdzqMUGo285Bl8jzCkjJkcOCjDBJByCMY59J+OupeBbH4EeGrP8AtHxLaWN3ozLoUdrLsE/+jr5YuQPvDDJkdOWrGrnDbpqjF+82ndbW3XqNU+58teLPAvifwroujaxrmmm1s9ah86yfzVbeuFPIBJU4ZTg46+xxmeGdC1bxLrltomh2b3uoXJYQwKwBfapY8kgdFJ69q9t+Jfw6mvtH+Dmk6drWr3U/iGyC7b+7aaG0zHbsTEn8CgOxwOyqOwr0n4e+B/g/4N+OWleGtI1TXJPGGmRySlpiDDMXgYtG3ygbhG5cbfxJORUvOlChzbztJ6LTRtXfkHs9T5D1vS7/AEXV7rSdUt2tr20laKeJiCUcHBGRkVTr6QtPhdp/jz41/EnWfEV5d2vh/Q7+eW5FouZpmyzbV4PQKScAk8AdcjM+JPwp8F3nwru/iH8PG1uyh06cRXthqsZViuVBZMjORvU9SCM9CMV0U84o3jCe7tfTRNrYXs2eBUV9Qax8LPgj4TsfB914rvfEKS6/bLtjjlDR7ysZaRiFyqqZB0z16HFYV5+z1C37QC+BLPVbldE/s9dVe4faZ0t92wp0Cly4wDjgHODjBKedYaSbd0rN6re29g9mz58or6B1jwP8B9b0XXbfwp4uvNI1nR0YRSatdRpDfOM/d3AFslSPl2kbgdpHFO8B/CfwNpXwu0vx18Rf7fvW1iTFpYaXGWKRnO1m2jJ4XdnIGGAwTVPN6KhzOMk72tbXuHs2fPlFep/tDfDKw+H2p6ReaDfXN5oGt232iye5GJVwFLK3A7OpGQD82CMjJteGPh54c8Qfs6a74ztHvT4l0a6CSxLKDG0e5DnZjI+R25z1Q1v/AGhRdGFZfDJpffpr8xcmtjyKui8AeCvEfjvWpNH8MWAvLuOBrh1MqxhUBAJJYgdWUfjXtnxS/Z7tdB8OeC5NFa8Op6nfW2namJpAyrLMo+ZQANqhgw79R6VveEvhf4T079pTUPB3hzV/EumxWHh83E89rqHlTec0kXyB1UfJ5cinHr9K4qmd0XScqT1s3t276lKm7nzENG1ZpryKPTbuVrFmW68uJnEJBIO4jIH3T19DV3w74R8ReIdJ1bVdG0yS7stHh8/UJVdQII9rNuIJBPCN0z0r6b/Zci8Iw/Dz4iQzHVXuI45F1xiQd0AFxs8r/b2b8574qj+zxB4LutE+MdtpF1qNl4Tl06BPPulDXEMJt7gSuQOCR85A9hWVfOakFVSh8Dj+Nv8APQap7HytRXvPj74cfDW/+CV18SPh1f6wqabcx211DfkMZCXRDkAfK37xGyDjHGPTwfFethcXDExbimrOzT0dyHGwlFLijFdQrCUUuKKAsaNt/qFqWorb/ULUtcz3Pu8Kv3EPRfkFanhGeG28V6RcXEixwxX0EkjscBVEikk/hWXRUSSlFo2cbqx6x+1Vr2j+IvimdQ0LUbbULT+z4YzLBJuXcC2RkfUV6P8AEf4p+G9K+O/hHxRpmqQanpltprWt8bRxIVVy4P4jKtj2r5gorznllJwhCTdopr7zl+pQajFvZNfefXHiXxfoUcep+JLb4+Xi2FzG8lhplpbxPPDI2SqlSN5UHjDKvGMt3rzp/FeiT/sl3Ggz6zaNrsuomZrQyDzmzchy236c14ZRWdPKqcIpc17NPZLbbZExwMYpK/VPp0PtH43eHPAmv674Ul8WeL4dAmsIPPEUwCrdw7lyodiArZHucE8enz3+0r430rx38R/7S0QtJYWlmlnFMylfO2s7FgCAQMuQM+me9YPxM+Ieu/EG50+fXIrGNrCAww/ZYmQFSQecscniuQqcuy6VBRlUldpNJdFfcWFwbp2lN6q/yufSf7Fmow6hHr/hDULfz7RZLfVYQQdqSxyLyT67liI/3TWL4D+MGl2P7QviDxXrck39kauJLNZQpPkxKy+UxUAkjbGAQP72frxGl/F7xTpXw4/4QbS4dMsrJopIZbuKA/aZEdmLAsWx0YjOM47157Sjlqq1a06qspaLX8fnZCWD55zlNb/1c+mdK1L4bfBvwx4mu/DnjSHxLqWtweXYW0ADeSoDbQ5UnGN+SW2k44GayvCF98P/ABt+z1pngfxB4xh8N6hol490zzoPny8pG0EjflZSMA5BHT1+e6K0/sqLV3N81076dFZeRX1Jb8zve9z6k8W+MfAo8Z/B46L4ktLjS9ESWOaaSQBoI/KhVDL02sdpyCByDXivx/1TT9Z+L/iDUtKvIbyynmjMU8TbkcCJAcHvyDXC0Vrhcvhh5KUW3ZNfe7l0cJGk00+lvxuevfs6eM/DmiweJfCPi65ks9I8SWn2ZrtAT5LbXQ5wDjKyHnBAKjPGam8feHPg/wCEPAl1Zaf4jHi3xRcSA2lzaSERW6ZGdwVinAB7liSOAOnjdFVLBJ1nVjNq9m0utv61G8N+851Jq+/yPff2h/FXhzW7X4arpOs2V6dPhIuxDIG8g4t/ven3W/I13t74/wDBb/tNafry+JtMOlp4ZNs92Jh5Yl85zs3dM4INfItFc7yik4KHM9E19+pm8BBxUb7J/ie/aT4q8OR/BL4naU+tWS32o61PNZ25kG+eMtFhlHccH8q19W1b4a/Fb4ceGJPE3jJPDuoeHIPLu7dky8y7UVwinli3lqQV3YzggmvmqiqllcL80ZNO976drP8AAbwSvdNp3v8AhY9w/a88TeHfE3iPQLjw7qtpqMEFgyOYHDCMl8gH0OO1XPhFrXw+1H9mfU/A/i3xfa6LPqGotxndLGTJE0b7OpXcoz04B5HUfP10223c+2KzY1x8x610QyyDw0aKk1ytNPS+mp5mYqNCnGnfY+jfi14s8F+EfhDoHwu8H69H4jktL1Lu7vIMGIgSNKRuBIyXYYAJwF5OcZ7rxPrXwg8ZfEDwj8Ubj4hw2D6eIYRprx4lLrIzrvB5jAZzubBUgcN3r47orN5NDlVpvm1u9Nebc8FzbZ9eeGvH3gu3/aO8fa5N4m0yPTL3SraK1ujMPLmdYogVU9yCD+Vec2/izQYf2RY/D0er2f8AbkerCdbIyDzcCfcG2+mOa8JpaqGT0oWfM9OX/wAlVkLmZ9aeKNb+EXxK1Twt8StY8bR6Nd6OIVvNJkXMkjLJvEYHDYDsQXUEFT2wTXlP7W+v6L4l+Ky6joOp22o2g06GPzreTcu4M+Rn15FeQUVeFyuOHqxmptqKaS6JMHK6Po3wZr3gT4j/AAK0r4a+KfFUXhXUtGuhPBcXCjyplXeAcsQv3ZSNpYHIyMjisu68TfCr4a/FTwlqPgFbnVI9LDx61fLI7Lchk8pjGrHG4Au/y4UkgDivBqKFlcFKXvvld/d6a7+YczPrbTrz4L+FviFqXxlg8fR6lJeCae20mJM3CTyg7/lzu5ywAZVA3cmuQ0Hx5od/+zp8R7fUtWsrXXNb1y4vo7FpAJH8wwNlV6kZDfka+eKKzjk0PtTbemum0dkHMz3rVvFHh2T9jfSPC8esWba1FfM8liJB5qr9plbJXrjDA/jVX49+JdA1n4PfC/S9L1e0vL3TtNWO8gikDPA3kQrhh2OVI/A14fRW8MthCamm9JOXzkF2fR3j74j6Dptr8EtW0rUbbU5vD1mP7RtoJAzxDyrZWQjs2FcDPcV29te/BtvjVafF1fiRaCa+QrHp7jb5UvkGIu5+9GuwHhgPmPXkCvjqiuaWSU+XljNrRp7apu9h8zPp74d/Fjwzofxa+ImnahrRs9J8RX0j2WsWw3rBJllV+hGCGBDEEAqM8EkUvjb4jtbH4eXmkp8cbzxdqV9IoW0tbeE27wZ+ZZGTO09DndnjG3kkfN1FWsnpKqqie1ui1tt0087C5nY99/aP8VeHNc0j4YxaRrVlfPp1mVvFhkDGA7bfhvT7rfka7vxV8Y/COhftLWHiK31ODUtCufDq6beXVofN8hjPJIGwvXGFyBzhjgE4FfI9FH9jUXCMG20lJf8AgWv4D5mfQniHwp8A/DGia5rFz4tHi27vlZ9IsbSYrJbsckBzG3qRkuF4B4Jrp/hT8StH8Q/CLSfB8nxEbwF4g0j90LuWJDFcQrkKMvhT8pUY3BsrnkV8q0lFTKVVhy1KjbvdN20+VrC5j1j9pDxFaavrWm6dp3j7UPGNvYwt5s9xCiRxznAfy2VQGVgoPcDsx7bX7IfjTQ/DfiHXtE8U31lZ6Jq9iPMe6OEaRGwq56AFZJPyFeG0V0Sy+nLC/Vm9O+ne/oK7vc+zvh/8Y/Bup+P/ABzB4i1jT7fSo9UhvNImuZcLIY4xEWQnj/lkjjH98mvNv2e/iFoz/tC+KPGXiXVIdLtdUs7kxPeTABd08TJHuPcIuPotfPVFcsckoQjOMW/eSXpb/MrmZ9A/s2+MPB+m3Pj/AMO+JtbTS4fEaeVb3bj93jEyt83RTiUEZ4ODzT/hrf8Ag/wX4Y+MnhuPxdYXsd3pgt9LuCwT7c3kXA+QZOfmcDgnrXz3RWtXKoTlN8ztK11p0tb8hKR7X4T8R6Db/sieLvDM+rWkWs3WsRzQWTSASyIHtDuC9xhG/wC+TXimKKK7MPh40HNp/E7ieoYoxRRXTcVgxRRRRcLGjag+QtSc0y2/1CfSpa5XufdYX+DD0X5DeaOadRSNxvNHNOooAbzRzTqKAG80c06igDo/CHgPxf4ujkl8OaBeahFE215Y1AjDYzjcxC5xjjPes3xJ4f1rw3qbabrumXOn3ajd5U6FSV7Eeo4PI44r3rwU2oeHf2fNO1jxH491zRtBurpksbTRLSMXCnzJD803DfMVc4JAxgZ5xS/tgYm8J/Du8Y3kk0lnNulvYwly2UgP71RwH5yR2JNeNTzKpLFKlZcrbWl+h58cXJ1lDo219x4p4c8DeLvEWlS6poegXuoWkU3kPJAm7Eny/Ljrn5l7d6Txf4I8V+EfIPiTQ7vTluM+U8gBRj3G5SRn2zmvcvglqV9pH7KfjbUdNupLW7ivpvKmjOGQmGAZB7HBPPapdf1CfxB+yBpGpeJbye/mXVF8y5mYvLtFy6Z3HknYSM1LzGtGs1Zcqly9b7CeKqKo1ZWvbzPF9E+F/wAQNa0VdZ0vwpqNzYsu9JQgHmL6qCQWHuAazLLwd4nvdE1DWrXRbqSw012jvJtoHkMoBYMDyMAjtX2J8TtW0/QPHfhqSTWvGNlHHGgtNO0e082zu8McowAO5iuBt7DBGDzXJeCte0PxF8b/AB94VtrW5tbTxLpeyeG7iMTrcxoY3Gw9Mq7MT/s5rCnnFecHPkVrX67Xs/wMo4+rKLly6b/ifMk3hXxDD4Vg8UyaTcLos8hjivCB5bMCwx+asPwpuveF9f0Gw06+1jS57K31KPzbN5cDzkwpyBnPRl/MV9i3/hnTta8Af8KUMkVrqVjodjctLHgqJPMO9sf70eT6iSvDP2wNdTUPidFodsy/ZdDs47dVXoJGG9v0KD/gNb4LNJ4msqfL3fy0s/ma4fGyrVOW3f7uh5l4Q8IeJvF11LbeG9GutRkhAMpiX5Ywem5jgDODjJ5wa9T8Y/DTTfDv7OFhr+qeH5rDxWdQMFy80kgYL5sgA2FtvKqvIHI5B5zXTfDK51TTv2RNfvfCLXCauL9zNJbA+bGN0QcqRyCIsHI6DJ7VY+JV5r9/+yFoV14ma6fUnvIt73KkSugkkEbNnkkoFOTyepznNY18bWnXjFO0VO3W7/4BnVxE5VElolK3meY/HjR9Pj8YaRp/hvwJqfhx7izjUWcwDSXEhYqCqqzZ6bc5ySOnrlv8HfickscZ8GanmRC64VSMDHU5wDz0ODX054kjsn/au8JG7I8xfD8zWwPeTMv/ALJv/Ksz4Man8Rbn47eMbXxI2q/2MgmMaXCN9njImUQ+UTwAYy33fvDk5xmsYZpWp0FyJaRvq3rrbQzjjZxprltor6+p4Ba6ZpH/AAoDX7m68D6hPq0OpJGmtqw8m2w0Q2N82QfmI2hSDvByMcbPi/4AappPwh0nxJY6frM3iF2Z9VsnaPy7aILISwAAPG1f4j1rftHLfsgeP29PEuB/3/ta0fiXrfiyb9k3wbqlnqutSXc9wV1C5iuJC8kRWcESsDkrwAd3HSt1isRzpU3a9S2t+35Hi4qr7arKR4T4S+GnjzxZp51Hw/4Yvr6zBKidQERiOoUsQGx7ZrqfgL4Ct9U+Ntt4P8daFcKghma4srgyQOCIyynKlW9CMHBHtXqe/UvCPwm8FL4v+I3iiyF/HG+lad4bsIkZF2KVR5AAZDh1yGPJPRsZr0HxSir+134OkCje3h+4BOOSAZcfzNFfN60lOCtZqVmr9PP/ACOflR8eePtDjtPinrvhzQ7RhFFrM9nZW6sWOBMyIgLHJPQZJr0b4qfAnUfC/gLw/r+k6fq9zcyWD3WvpM0ZSxZY42IAABAyZO7fdrhPi5NNbfGbxZcW0skM8Wv3bxyRsVZGE7EEEdCD3r2n9onVvFjfA/4a3lpqWsm3vdHI1eWKaTbOXggIE5Bw2f3n3uvze9dtevXjLDKEtJb366f18ybLUyvib8Fxc+CPAN18PPCdzcalqOm/aNUkimdwx8qFgzGRtqZLNgDGfwrwzVPDuu6X4gPh+/0i9t9WEixizeI+azNjaAvU5yMY654r6Y+PPi7xL4V+Fnwnbw7rN3phmsIpJTbybfMMcEG0N/eX5jlTkHPIr0LXbfST+1z4dnvlRbr/AIRiVrQ9C0wkcfj+7MtcOGzSvQpJ1FzJqbW9/dfXyG4o+RPEnwt+IPhzRTrOteFdQtLBQC8xUMIweAXCklOcfexUWhfDXx5rukWeraP4Yv72xvJDHbzRKCrsCwPfgAq2ScAYNfVdn4u0HRvEXjSz1nUviFr8DxyjU9PvNNMttZx5ILJgYSPaSOPlK4POMjlNJ8Va34N/Yq0bV/Dd59kvjdywrP5auVVrubOAwIzgY/GtoZvipQSUFzOSS3tqn+Vg5UfP2j/DXx1q+uX+i6b4Zvrm+0+TyrtEUbYH/us5O0Hg96peIPBXivw/rdtoutaDe2N9dMFt4pUx5xJCjYejckDg1738MrnxMvwU17xz4o+IGraRod9qDzyppFlF9smnaRVaTzcBlJfC4BAwOoBxXX/FVrW/+FPwr1RJtSvmPiXTxBearGBePGwkOXI/vbUPvhSc1cs3rQr8jSavbS+9u/6fiHKj5zX4M/FFjcKvgrVCbcAyDYvcZwvPzHHYZNYWm+CvFeo6NqWsWOh3k1jpZdb6UKB9nKDLbweRgcnivrf4nax8QLX9p/wbpujzamuhTQxGWGEMbeVDI4naQfdJVcdenykYJqro+oaT/wANM/ED4fSMsen+J9NQSRxDg3ItwXxjoSjyMT3I55rKGc4jk5nGL93m0vtezv8AmHIj5NTwj4kfwk/i1dJuP7Djk8tr04Ee7cFwMnJ5IHAqt4b0HWfEmrR6ToOm3Go3sgJWGBNzYHUn0A9TxXuf7SDN4L+E3gX4VB4ftUMJ1HUUXkrIS2OehBd5v++BVr9i/wC1R6V8RLrSIY5ddi0yL+zlYAkvtnIH0LrHn8K7XmdRYOWJ5Vvp6XsmxcutjyfVPhH8SNLtb67v/COowW1jCZ7mZgpRIwCxbcDggAE8ZqDwr8MPH/ijS/7U0Lwtf3lkc7ZwoRHwcHaWI3c+ma+i/hPfeOL79nH4kHxrJq8rx2V8ttJqYfzSPszbwC/zFQ34A5FQXLap4P8ABXgK08Y/EbxTBdXiRf2Zpvh2yijVVCxgROygebgMgOTySeD1rkeb4hOULR5k7aXd9Lj5EfNem+CfFmoeJ5vDFroN8+tQhmksmj2SoAASSGxjgg/QitTUfhT8RdO0WXWb3whqkVjET5knlZKgHBYqDu2/7WMY5zivrrVo0X9sHRnVVDP4TkLEDknzpBzXOfBDxh4m1D4h/Fi11DWLu8t9Pnnksop5C6W5SWUAID91cADA44FS86xEoe0hFWSTd79XbQOVHy/4n+HHjnwxo0esa94Z1CwsJCAJpUGFJ6BsHKk/7WKd4S+GnjvxZpral4f8M319ZqSPPUBEYjqFLEbse2a9y8D+INb8T/skeP7jxFql3qs0N06pLdymRwu2BgMnsGJIHbNd74uu9G0T4Y/D2eLxB4t0HT0s4Wgbw9BvSZzHGVE2AQc5JAPDEtnNVUzjEQ/duK5uZrrba/qHKj4s1TT77S9Qn0/UrSazvLdyk0EyFHRh2IPSq2K9m/a417R/EXxFtb3TdN1HTrxLFI76K+s2t5S2SUYq3J+Rhz6ADtXjVe5hK8q9GNSSs2tiWhMUYpaK6LhYTFGKWii4WExRiloouFhMUYpaKLhYTFFLRRcLGjbf6hfpUlMtf9QtSVzPc+6wy/cw9F+QlFLRSNrCUUtFAWEopaKAsJRS0UBY7/wR8YPHPg/w/wD2Do+oQGwUs0MdxbrJ5JY5JUnpyScHIzWV48+IXinxxaaZbeJL5LsaarLA/lKrHcFDFiOpOwVytFc6wtFT9ooLm72Mlh6alzqKudNo3jzxFpPgfUfBtlcQppGoyGW5jaEFmYhQcN1HCLSy+PPEUnw+j8CNcQ/2HHL5qxeSN4beX+91+8TXMUVXsKV78q3v8+/qV7GF7263+Z6V4X+OfxG8O6DFotlq0MttCgjgNzbrI8KgYAVj1A7ZziuWsPG3iaz8cr41XUnl1xZDIbmUBtxKlOR0xtOMdAOBXPUVMcJQi21Ba76bkrD01e0Vqdxa/FfxrbePbrxvDqEQ1i7gFvM/kLsaMBQF29P4FP1Fcnr2q3uua1e6xqMglvL2Zp5mAwCzHJwOw9qp0VcKFODvGKTtb5FRpQi7xR1vw6+I/izwDLO3h3UBFFcYM1vNGJInI6Ng9D7jFXfGfxa8b+L9AOh69qUNzZm4FxgW6K24EkDIHQZwB6YrhaKh4Wi5+0cFzd7EuhTcuZxVzrPFnxG8W+JvElh4i1DUvL1TT41jtp7ZBE0YDFhjb7sa+nIPiNovgnT59a8TfGG28ZSi1KWmnWEEC5c4PzCInLcAAsVABb1r42Y4FUbl9z4HQVz4jKqWJUY7RXZL+keLmzhBKEeh0kfj/wASR+BtT8Fx3EI0fU7v7ZcxeSu4y7kbIbqBmNePatPw58XfHGg+CLjwbZalE2jTwyw+RLArmNJAd4VsZGdxPfBPFcHRXovC0JKzgrXvt17+p4Gp6X4c+OnxH0HwrF4dsdYi+y28flW0ktskksCAYAViOw6ZzjoOAKgvPjR48u/G9h4xnvrVtWsLZrWCT7KgURtuyCuMH7x5rzuio+o4a7fs1d36d9x6l3XtUu9b1y+1nUHV7u+uJLmdlUKC7sWYgDpyTXXwfFzxxH8P5PAr6nFPorwG3WOWBS6R5+6HxnA984HFcHRWs6FKaSlFO23kLU6nxh4+8SeLNG0PSNauYZbTRIfJsljhVCq7UXBI+9wi9aseLviZ4x8UeJ9O8Tajqfl6tp0ax2txbRiIxgMWH3fdj/KuOopLDUVa0Fpfp33+8NT1XXf2gvihrGgyaRPrkMMcqGOaa3tUjmkUjBG4D5c/7ODXKXHxA8S3Hw5tvAElzAdCtpfOjiEC7w29n5br1Y1ytFTDB4eCtGCWt9uvcep3vw6+LvjjwHpc+laFqEBsJXMn2e6gWVFc9SueRnHTOPatV/jB4v8AFeqeG9N8W6vBNptlrdvfNI0CRlWWQ5YsoHAV246Y+leW1q+HvDuta88v9l2TSxQDdcXDsI4YF/vSSMQqD6kVnVwuFV6kopPuLU+hfjj8fvEOj+Orq08A+JNPvNHltIisqRJOIpcHdsY9+nByPbrXFfs+2+jX3jKX4ieL/iLb6HdaVfLdPHPIvn35bcXwS24g8qwCsSGI4rkU8D6VbbRqvi21WRhnZY2rz8ezyGONh7q5HvSyeEvCzfLD4svInPQ3OmJt/HyZ5G/JTXmxpYSnQdKk2rqzkovVetrGTxNJOzmvvE+OfjNfHnxM1TX4Gc2LMIbIOMEQoNqnHbPLY/2qr/B3VdT0v4g6YdM8UjwwbiUQTai20xxRt1Lq5CsvAOG44HpUWp+Atct7Sa+03yNcsoADPNp25zACCQZY2USRggHBZQDg46V1XgXxBu03wjbX02mmP/hIWhulmt4c/ZkW2KByVztzv5PXmuyUqSw3s6OsbW/D+tzVO+qPZvij8T9H8PfCzX9Bk+Ilv488Ra1C9rG9rFGkEEUi7GOIsouFLH7xYsR26eJ6L8ePiVpHheDw/aazD9nt4xDbzSWyPNCgGAFcjsOASCR61R8Xal4cvvAT/wBi2dvbStq0dxKuwCRXkikLovJYxIdij6Z6mvP6xwOW4eNJqcbu99Uvy6DbZ6NP8avH0/jm38ZyX9odXt7I2McgtU2iIsWI24wTljzWX4a+Jnizw7q2vappd3BHda9v+3s1urB97MxwCOOWPSuNor0FhMOlyqCt6dhanUaH498SaL4I1TwbYXMKaRqkhkuo2hUszYUcMeRwi1u+APjV8QfBOjDRtG1WKTT0yYYLqBZREScnYTyBkk4zjPbk151RRPCUKialBO+u3UNTZ8Z+Kde8Y65JrXiPUZL69dQm9gFCKOiqowFUZPAHcnqaxqKK3hGMIqMVZIAoooqrhYKKKKLhYKKKKLhYKKKKLhYKKKKLhY0Lb/UL9KkplsP3C/SpMVzPc+6w38GHovyEopcUYpG4lFLijFACUUuKMUAJRS4oxQAlFLijFACUUuKMUAJRS4oxRcRJbQTXVxHbW0LzTSsEjjRSWZj0AA6muwk8ASWJ8nW/EGm6deDcHtVinunhI6rI0KMkbDPKs24dxUvwulGj2mteJFby7q3gWzsZR96KabOZF/2kjWVgfUCu6+DvhWx8c6ne2P8AaBtFs7Zt7om7lgQAM9MZ/SvGzHMfq3NJu0Y7vrftrpoj5rN84q4eusPh0r2u2zzZ/CukIu5vGNgFzjP2C7xn0/1VM/4RvRME/wDCa6bx/wBOF5/Lycn8K9V8U/s531wz/ZfHMkK5yP8ARyf61478SvBWr/DXXdI0+68QR61b6kWABh2OhHGfX+leJguLMFjK6oUqzcn5I8GpxHj4PlvG/azE1HwnrC6jY2Wmomq/2ipNlNZ5ZJQv3vvAFCv8QcKV7gVIfBen2+I9Q8Y6VBNjJWG0u7lMe0sULRv9VZh71s6T4g/s34Z6hpati5u9QaZyyHItvKQMobGMO6qWA6iIg8Hmt8LfhX4s+KOk3PiVfEA0XTfOaK3zGXeYjqf/AK9ejmWfRy2i6uKnyRTte2/nrsjmq5pUxMlJJXtd+r6aGb/wieg/9D1Y/wDgp1D/AOMU6PwVY3DH7J4z0aREBaTzLa8hfaOuxHhDSn/ZjDEDkgDmu5n/AGbNei6/EKTj/p1P/wAVXj2srrmg+Lr3wRFdrqOofaUtoJwmA249x7VwYDi7C45tUa17eSOVZhNycY2bWr3Wnc6ZvCehgD/iuLDJGR/xKdR5/wDJenv4KsLcgXvjPSYi/KeTZ3s4I9ykBCt6ocMO4Fa178F9et9Nlu5vG7meGIuUEHyZAzjOen4VU+D/AMK/GXxP0KTWpfESaPp0UphhYR7mmZfvMAOg6UVuLsLRoyrVK1orraP+Zhgs5hjk/q8oytv8X+WpSPhLQ84/4Tixz3/4lOo//I9Z2u+GJtP05dUstQtdV04yCJ57dZEMUhBKrJHKqum4KxUlcNg4Jwa9N1T9mrxPa2Us1n8QDczJGzpE9sQGYDpknvXmvgLxRquhz3krSRW91b7rW+jlhWRCQcq21+AysoZXwdpHQgkHfKOKKGaSf1SrztbrRfidn16UH76VvK9y5D4Hkgtopde1qz0WSVA6W8ttcTzKpG5S6wxv5eVIYBypIIIGCDUth4K0u9vUtYvHGlKXOFeTTtQVR/vE2+FHuTgU3wb4b8XfFfVri4sLx9N0iORjNqMwLNK5OW255YkkknOSTknmuq1D4M6j4a0251n/AITae5W1QylHth8wHYZaqr8R06dT2bqa+SVvx1/zOOrndOlVVKckpPpr+LSsVNV+EI08Anx34bvV2by9gtzdIBx1eKJlB+YcE5wQcYrEn8D6fACZPGOnr/3Db/8A+MV9B/BPwrpfi7wjeajPqF1HG8Qt0PkhfmBDE5yc8gfnWH4r+Bs91LILbxlNApzgfZ84/wDHq5pcU06U+SpV19EjsxGMlQjzTaS+b/I8b0zwv4Yt7hZ9S8TJqMaAsbK0s7mF5sdF82aJUQerckAHarHCnYt5PEXjK+TRvDtpFBZ2JV1Rf3Fpp4OQHPXa5BPPzSuM5LAcczL4X1qy+LA+HceqJqM8qq0V00QXyk5Z2YZ52oGbGcnGByRX1bp3g/RdP8M6V4b0mVdOEUW4wupaS4kY8yyuP42AHX6cAAVviczlWo8+H9+drq+y+S6vubYCi8xlGdeVqL6xvrpf1t3PNvC3wZ8NSRqde8U6xeXOPnj062iihHtl97t9cqfYVs33wQ+HsuI7PX9c0+XsWuEIJ9/MRh+RH1r1bSNMtNF0h5JkBkAPWuWuGm1qKa0s7ENL5hfz842r6EngCvlcHn2Pq1eSt8Vnom/uPqo5FlzT9nG0F1dvv1PFfG3wt8YeC0TWdJvW1iwtSZkuLJWhu7fj/WBVJJwCcvExIGSQBXKTQ2fjtPkjt4PErjMEsKqkWpnGfLZVwqzH+FlwJDwQHwX+l9MtfEGkKTaXFpqUX3pLSO4DnHrjqD7jmvHPjf4csdLtI/FPhu3jh0rVLsJfRBcS2F5gkFSPuq/J4/jXPVsD6/A4urPllUXLJ9Xa6fZ23TPn8fl0cvbq4WSlDqlt93RnhrqyOVZSrA4II5GO1JXXePV/tWz0/wAWqFE9+Xg1IKAB9sjxvfA4HmKySY7F2HauSxX1NCqqtNS2/wA+pUZKSUlsJRS4oxWwxKKXFGKAEopcUYoASilxRigBKKXFGKAEopcUYoASilxRigBKKXFFAGhbf6hakplt/qFqWuVvU+5wy/cw9F+Q2inUUXN7DaKdRRcLDaKdRRcLDaKdRRcLDaKdRRcLDaKdRRcLDaKdUtnBJdXkNrEN0kzhEHqScD+dJuyEzpdbddI+H+kWrEK9z5upTc4wGYxx5+ixSH6Se9eyfsXaTdW/w3vPEd0v77Vrt3Vj18teBj8SfyrwL44X3mare6XZHKRyR6ZCo6MIgsIYf73llv8AgZr7Q+HOiw+G/h9o2hKuxrSzjjYD+9jLfqTX4z4m5o6OXwoxdnUd/lv+SR+azqfWcXVrPq39y0NG7dmznn3r5B+O16fE/wAeY9Ljlj8nSrcRbnYBVduuSenX9K+uNRZkglZVLsFJCjua+Gb7RPiE/inWtYm8Da7NNfXbybxbNgLk4HSvl/DKnR+vPE13pH+v0PHqq9Ru/TvbfT8rkXxDtW0e1vbFJYpJzKbdTFKHD5OOMfjX2r8JdBh8K/DHQtE8td8NkjS4HPmMNzZ98n9K+JY7fVpviF4XsfE2h32kxT6pEx+1IVDLv7ZHua/QIiIIwbjA4Ar0/FnN1iJUaNJ+69fu/wCHOzL6XJTf/D/1sc54lvIrDTLq+mYCOCJpGJ7ADNfF3wQhl8YfHG88RXIaRLdpbxmx0JOE/Uivrn4s6PqGv+CNV0fS7qO2vLuAxxyPnaM9c49q8o+C/wAMpvh3pV6dRuobjUb0r5nk52oi9FyevPNePwpXo4fA1JuS53ol120/M+ZzfGQwmGxEr+/Jcq9Huanxe1NdH+HuqSwtvnnh8iL1LvwAPzr1X4SeG18M/DbQtDjUbrezRpeMfvGG5v1Yj8K8L8XTw+Kviv4U8BwMJUF2LzUApyFjT5sH8q+jvEesWug6PdatfSFLe3Tc5Xr9Bn3NefxdWn9Xw+CgtZvmst+y+/UrgnBfVcA61TTm1+XT8vxHz/nXzJ4/+B1/4g+M893byNaeHL5Vur5043ODyg9z/WvpxwZBlQWGM/L6VhX2oWa62ujrMJLz7ObhkTny0yBk+mSePoa8jhzH4vATnKhG+jv5efyPWx1WVK84OxjWGmWGjaVb6XpdqltZ2yBIokGMD1PqT615j+0n4hk0f4cXEMbr5t6626qepBPOPwFevS+Xk+bnGOK+evjGF8W/Gvwd4GjZjALlJrjaMlQTkn/vkGvrsjcqtf21SV92/kfG4PDvEZlTvsnzP5anvvwZ06Tw58LNF0+RSJzZrNNnu74Y/oQPwq5rN4WVsngDmuhuJIRGISgWJV2qB2A6CvMPjJraeHvAmsapuI8uBli5wSx4H868LCYipmGM5r/HL82e5nntJJUou7enzZ5x+z1anxd8XPiD4r3RCOzENoPNI+WJpCWIPbAgH4Gvoy0LzajPbNZnm6E/2kj5TH/Dg/TAHXqa+W/2SL1NLtfE1jMxee/0dbxQOpZWkjIP/gSh/wCA16p4Z1/Usx2txcz/AGdWwELkhfoK/afbRy+EacotuWmi223P0nKMtdfBqNOSSgrL/Pz22Z6X4l1yC2kNvPZLOM4KliK5zxtqC2WmWUOnWv2WK5jE8iAk7jnABP4frXaa9/ZMOjSarPHbTCOPzI5HwQ7Y+XJ7544rz7/hJrLxEoj1Ke3tbyFybeWRMwsp/gYdh71LpylzU1U5ZS2dtV/mdeUVqdVQrRpPlpu0rt720tHXb8DR8HyL4g0a+Se3jt7mzQSQXUKCNlODjOOvSsX4g6LHr3wr8QajHNEs1zo0l5PbHAJlgBdZVH+/GD+frWpNqEkWmyWD3+gaTYycTPZS+ZNKO4VQSefeqHxUtl0vwH4l1wXUSadHojWunpu+ZxJH5aAD3eTqfWvWtUoYblnPml3/AD8tXrZdjjxNRVK1SV+WMr2W6tbVfN66bWPmmwP2r4f+IrY8i3nsr6P2JMkT/mHj/wC+a5Guu0oC28A+Jbhuk0tlYx+53SSt+QjT8xXJV9Pgb2n6/wCX63PJwS/cREopaK7jrsJRS0UBYSilooCwlFLRQFhKKWigLCUUtFAWEopaKAsJRS0UBY0Lb/ULUlR23+pWpMVzvc+5w38GHovyCijFGKRuFFGKMUAFFGKMUAFFGKMUAFFGKMUAFFGKMUAFdH8M1Q+ONNldd4t3e5Cf3jEjSAfiVFc5irGkaxNoesWmp2pU3FrKsiKehx2PselZ1YSnTlGO7RjX/hy1toZ95fQW3izQtY1YSXOn2l/HJeFBklVI5/TNfVaftFfCiSLd/bsyMR91rduK+ernw1HrErXXg64tLu0nJYabPdxw3NoT/wAs8SFRIo6KykkjGQDVI/D7X4vEkfhu78MtDq8+zy7ZljZ238qRtJHQHqa/POIuE8DntWEsTNxcVtt2v+R+WuFbC3jOL/zPomX9oL4WsDt15h7eQ1U5v2gPhssbLHrjEHsIWrxzwn4AjuviDpnhvxLpB09TdJaXASFUkGSefmGM89fSvRP2k/hT4F8HaDpV7oK2ttMy+Sbdk3tc7fvS7ugPQEYA9K+fhwFlmGrwpRqSvLbscdXCRrwlOTat6f5Hjvx6+INj448SWEmgXRhstMBkS4lGzdL1GPyFew/Cr9pvw7eaTBYeNDJp+oRKI2uVXfFLj+I45FcP+y54A0fxx4y1nVde0+O90vSUWCCBx+7aVu5x7A/pX0D4k+CXw01XS5bFvC1pZl1+Wa2BSRD6g189xNjMioVI5XiYyfJ9pdL/AD/zOzDYZUaKhTWi/wCHfqVtU+Mfwse3aZPF1goC8BMkn8MV4j8Sv2g9MKPZeEIHnmcbftU42InuB3rF8Y/ADxD4Q1J7jTraLxBopbO8RDz4h/tD/Ir0L4OfBrS49Cutb8R6HFcXF4/7hLhOI0HoPyr08BlWUYXDLGUZua+//I8fMcJhJReIrxc0um2vmjyX9nzx1oHhH4r3XiTxfqEt0Z7N1S6jUvtkYjPH0yK7/wDaR+OfhrxV4F/4R7whcXM89zKrXDtFtCxqc4/OuH/aE0XTNO+IGi6N4X0G3W9eI7oLeP8A1rMcKCK9E+HX7N1uII9W+IMzzXUgDjTrc7I4/ZiOp9h+dXmOGyn29PNcTJqS+FfitO+p6FDHU6mFjWs1Fq9tOmn3aG1Z/tF+G9L+EWn3cNwLrxELNIGsgpJEqjG5j6cZrhPgR8XNB0658Raz451GdNZ1S4QiQxFgIlB+Uegyf0r2m78O+BPCGlSXKaJpGn2kQ+Z3gUkfi2TUGpaH4f1C3Cy6Pps8EqgjNsmCD0IOK83CvLPZVI06clGo3d6d72Xl5Hy+YcQ0KUXGdNtd7rT8LGBffHb4ciJ3TV5HIBwqwtk+1eJ/DH4maNZ/H6bx14jMsdlKkyQlV3tECu1cj6VqfHT4VabpGlS+JPDURtYk/wCPu2BygQnllz0r6G8EfCX4Yt4M0ib/AIRHT7lpbGKQzSbizsyAknn1Na4mtleU4NyfM41bx032+Vj1cjjgK1N4nCtty0d91aztt6GZJ+0D8LZRk65Kv/bu2a8X+PvxO0nx7bWnhvww081p5wmu7hk2DaOgr6B1X4TfDl7SaFPCOmpuQjcEII46jmvi7SLHUrrXZ/B+iwM9/JqElvEo/wCWaBsZJ9ueavhDCZNWqutRUlyfzW6nWqVKpVdR7w1129fkdR4U8bWvgzxLYa9Y3Kf2hp827ygwKyRMCkkRBGASpbB5wdpxxX1po+qXHibw5H4p0tdC8Q6LKpcyDbHLCMZKueNjAdQeRXmKeAvAHgfwSjatpdjem0h33N1OmWkfvjPvwBXlvwX8L698S/FOt6fo9ze6H4FurlZ9St7dysUgXOxAO7HJ/r0r7itxFRfPiGlyx3fTTzHkWdwr+0jRg+WL+J9X2Vmmj1jxR8QfhhdW8qW3jCPTruHO6zl3zxMf9iRFI/Otbw14u8Aax8O5rXTZYb3VcuSyZYo/ADHOCoI6cHkV6Dpnwz+HOi2EVpY+ENJkjVcFp7dZHJ9SzAnNeHfGfSNB+GvxM8M+NLHSTbaPcSNa6nb2aBQ6sOoUkDIyCBwCVHSvnsHxnhcxxLp0Ie+1o35dNz6ilnTdWnQrt8nNfR6/f1X3naeAvB+oarqNtcTRubQzBWOeo6n9K5T9qDxza6hqQ8F6PcLNbWM4k1GSLlTMvEcC467OrY/iwOqmsrxl8bNc1azPh/wbp8mgWlwfKMiN5t9cZ42qV4jzxwu5j2YVylpaw+BVW+1ERSeJEGbKwBDjT27TTnoZR1WPnafmbnCj7DKsvnSjGMl729r317vska5rmUsxquFH4dr+RW8bKdH0nTfCZGLq1LXmpgEfLdShcxnHeONUQ/7QauUxUk0kk0ryyuzyOxZ2Y5LE9STTK+4w9JUqaj/VzKMFFKKExRilorYqwmKMUtFAWExRilooCwmKMUtFAWExRilooCwmKMUtFAWExRilooCwmKKWigLF62ZTEqhhkdqmxWaM1MlxKvU7h71i4PofW4XFJUoqS6IuYoxUKXKn7ykfrUiyRsOGFQ00d0asJbMdijFLRUliYoxS0UDExRilpCcdeKBBijFNaaNf4hUL3S/wqT9apJszlVhHdljFRySonVufQVVeaR/4sD0FR1ah3OaeL/lRLLO7cL8o/WocUuKMVolY45SlN3kzt/CV1/Y3gq51zSYFbU4b3y7y5UZmsrcqux07oC+4GRcEEIAV3c/RP7MngnTZbO28fz6yNS1GYSExKo/cO3DbyfmMmOpPr3618n+H9XvtD1JL6xdQ4BV0dQySoRhkdTwykcEHrXtXww8faH8LfiHrcF1b3K6Fe2yz2cNv8+1ZAssQG49Arlc5r5DiLC15Ql7J6y+/zXofO5lQVOvGtN3i/wAD6X8daD4ZuNMvtb1jQbXUJ7W0dtzQhpCqgkAHrXwB4s1S4FtI0t27xW2/y4SzHy+/APAyfSvftX/aS8SXVnfXVn4VhbRpd8KXElvM0accgyD5CfUV8x6sk2rXlppVupM1/dJCoHU5NeTk9KtgsPUlWe22t7Hj4xxqzjy/M+u/2Q/Dx0P4OWd5KhFxqsr3jk9SCcL+g/WvYJplKt5i5OOMVm6ZY2/hvwza2A2pb6faLHkdNqLyf0rzP4d/HLwn40vrjSjL/ZuoxysiRTONswBwCp759K/nbF0cXm2NxGMpQcoqWvp0/BF1a3sadnuejvem3l3bqXVdf862CNjCx9uABWZfNGwfe2044wa4P4i69/YPhHU9UaTZ5Ns2364wP1NfVZD7SCjTvpLofneZZnXU3Qpfa0M74L6JbeJviJ4l+I95GJzBcnTtMZuQgQDe49+QPxr2DUJWlADY4HGK8E/Yr8YWl94S1DwvdTLHqUF292iMfmlSQAkj6EfrXvF3+XFedxLUrf2rOE9Iqyj6W/zPqq9L2GH9n2VvuPiP9ofWfEC+OdS8J6t4mln0uOQTxLsztz91Tj0r0/8AZ61jxTrnhFLrWjbHTYVFvZMo/eSFOCW9gPWvVtb8DeF5Ly8v7rQbGa5vlInlkTezDHTJ6celY2laT4f8GaC1nbsLDTYWeX95JwpY5PJ7V9xTzKhisLHDwh72nTr1eh8dn+Y0Z4FYSNL31bW33teb07nO/Gm+t7D4Za1JcFcSW5iQHuzcAV3H7Met/wBu/BPQZWk8yS1jNpISeQUOBn8CtfMPxd8cf8J7rEem6cdmg2L8uePtD/4V6v8AsR6vtsPE3hZywa1uVuoV9Ebg/rtrk4myWpDInUa2kpfo/wAGfQcLZbPL8FarpOTu12T2XqfRGoW7YO35xjnFePeCPhzp/hPxBr/iW4MMuoajcyOjjpBCTnA9zyT+Veu3MjIGCnbkdq8C+O/izVNR1W3+G/gtWuNc1IhJ2iP+oQ9cntx1PYV8xw261Ryo0XZSXvPskGYUp16nsqWnNv6HEeOLjV/jP8R4/AvhV3/sezkze3YGEGDy7ew6AdzXtWo+JfCPwZtfDPgLSoEea8uI4igbDAMQGmf3Nafw/wDC/hX4JfDpm1C9ggbAfUb9xzNIew7kDoB+NZE3xS+A+oasupXuoaRNfhl2XElkWkBHQ7iueMCu3FZgszrKjRoTnhYXXur4peb7L/gnt4fBwwlCNGk7W/q783+Wh6rN788dq8v/AGl/DH/CQfCnUoYsy3FuguYgo53Jyf0zXp5eOa1huopFeGZA8bL0ZSMg/kazry3t7q3mt7r/AFckZRh6gjBr5jJ6ssLioTtZxf8Aw5yY2Tg+ZbrU+MPgrqUz6/FDbzvb3Or6dPpsc6OVeKZ1DJtPUFpI0T6OawZAwdg+dwODnrmm3tnc+FPG+r6XCxiuNMv/ADrV/wC7htyEfQgGuk+I8EC+KJdQs0CWWqxR6lbKOipOgk2/8BZmX6qa/qrJsTGp7y+0k/u0f6H0GAmpRajtuvRnN4oxS0V9AdwmKMUtFACYoxS0UAJijFLRQAmKMUtFACYoxS0UAJijFLRQAmKMUtFACYopaKAHYoxS0Yqbn0VJe5H0ExRilxRiguwDI6Ej6U4SSDo7fnTcUYpaFJtD/Olx9/8ASk82b/np+lNxRijQfPLuKXkP8Z/OmnJ6nNLijFGgm2xMUYpcUYp3FYTFGKXFGKBWExRilxRigdhMV33h5dU1XQ7O4uvCmgaktoptrO/1S58j5VOfLw0qJKFLHhg2M46YFcFiu88Qy2mna/4W0zVIb7+ybfTrYyeRmMzrIDK5jY8H5pGXPP3PavMzOcVCMWk7vqeXm1RU6O19TZguPFVjpfiTVdb1qwCJo0kFvbW+q2/lhWdFZEhjfHEZkIAHavG47rULPW7HXNNdBf2VwLiLePlZsg19IfE3w58P/D9lp2n6bp3iGXXNWsUubWI3oYRM/wBwOAMn6Cs7x/8AB/R9E+FUuqC7nufEtjcQrqY37o4vNHCe5X5QT65rwJ1adZNVFpKyslbb7z5itKdSV7bHB+J/j58UNc0i50mWDS7FLiNoZZI0O4KRg4yTivL4NLUxQRQu63MfzJMh2sG65zXrXxS8E6T4V8GeEZYfOOsaraG7vAz5VUY/uwB24zmvUPDHwd8O2vw10fXdT8Na5rF5eWzXNybS6SJYEz8uQw/u81w4LLsuy6DVCmkpPokrmXLNt2PEtC+MHxG0nT49Nb7HqixgKk04+fHYE1k+NfHvi3xtZx6Vq4tLKw3hpRADmTHavePBHws8I6p4Sm8YRaLq2uwz3UqxabZXKCW1iViFMnGWc4zgCvIbfwrD4p+Kn/CN+F7a5t4Li7MUEd2cyRL3L4HYAk/SlRyvL41XUjCzWvT/AIc4/wCzcPGoqyprm6P+tDldSgXR9bttS8L6tc2t1CiFLlF2EHAJBGTkA8V3+h/tB/ELTbYQappthrAUYEoJRz9cf4V6T4d8BfCTVPFT/D6A63c6sA8R1VWQReaiknCY+7kHk/8A16Xwb8HdBt/BEmt6xoWt69cvqEtvBHpbcGJOC/Q8bgRRmWBy7Hy5q9LX079jplh/aK01f+vI881f9ojxdfQ+XZ+F7K0fGBJJKWA/DNeeeIdd8QeLVll8Ta5OyggxWcCYiPrk5/xrsB4XsfF/xTj8NeEbC7sYZ5lhSG8k3vEQPnLEDoMMfoK7XVdK+DOkzXfhfy/EN9qcStEuowuipJOOMKh/gzxyaMNlOAwck4U9Tnp4ChTlzwgk++7/ABueGRCKKBYoY9iquMA8E5rU8E+LfEHgPxa3iTw35TvNEYbi2l+7InXB/IflXuEvgj4aeDNUtNB8ZR6rqeu3apJdR2brHHZb+QvTLMAQT2p2ufBnw94fuPH1xf3Fzc2Oh20f2FlYKxnmA8sPxzjPOMZrtxTw+KpOjVjeL8t+h1RpyWv3nG63+0d431Kye10/w9ZafM4wZ2cvt9wK8+8B+M/Fvgnxbd+JtPNpqWo30ZSeS7XJBJySK9k8HfCbR9T8H+E5roXI1fxDrDxx4b5Fs4+JGxj7wP6V0niv4U/D9/DXiq40yy1vSptCDeVdXcitDcuGKhRwPvY4+orx6OSZXh6cqEKektH+QoUFG7ilr6+u54X498f+L/iXPaWviie2tNNtm3/Z7ZTiRvU881T+IXhvw3Zolto96twz20bM4ttnluQCV684PevafAvwV0m4+HWpalrs08Wuy6XNqOm2qHG2GMcM4/2yePbmsfw14H8MaH4OtfGHj6a+mi1B2h0/TrMhHmVOGd2PRQcD1r2MBRy/BYZ4ejTsttEuvYHCpzJp2OY0b48fE7TNEtNOWy0u5itIVgSR1OSqjAzz6Cnv+0F8SZMj+y9IB+h/xr13wV4J8E+J/Edxoen+GdWtdNWyW/uI7xdt0rBTtSNv7rFlIyOfpXnPx10Xw34LEFtYeFNV0rUXUyt/aFwkyNCQVyAo4O7oT6V5MuHcmdW6pavV6IynhoTTcop/NnkOoX2pavrl9r+tSxvfXbBpNgwqgdhXZ+Lka38N+D9PnUpdwaSzyoeqLLczTRA/9s5EP/Aqt6jYeGfB2rNbXFhda7rlqqeeLx0WyiuNoLARKNzhWJGGbBxyDXM6rqF5qmoz6jfzvPdXDl5ZG6sTX1uV4P2fLKKtFLTzuevhMM6WrKuKMUtFe6domKMUtFACYoxS0UAJijFLRQAmKMUtFACYoxS0UAJijFLRQAmKMUtFACYopaKAFHSinAcUYqbn0VH+HH0Q2inYoxSuaDaKdijFFwG0U7FGKLgNop2KMUXAbRTsUYouA2inYoxRcBtFOxRii4CV2/ii11eVPCkmn6Hqmr6XbaZBte1t5JUZizvIu5AdpDOykHngHFcTipYdXu9NiIh1K4tEJyQk7ICfwNcOOoe2gveUbdzyc1p+0jGLPXZviD4mn+IV34yk+G+uPdLbCLS4Hspmjs3ChQ/+r+bGCQOOTUp+KnxE1PwzrGieJPBOuakmoBNki6XJEYWVt275Yvmzx1rx2DxbfzOVj8QXxP8A18Sf41OniPVncImvXpYnAH2t/wDGvC+rUH/y+jp/Xc8T6qv5j2Lx741h8W2we7+DfiCO+jtlt7afF0RCqjC4QRgHFWPFfxC/4SHS0guvg/4jE8NmtpA6tdBY1VcKdojAOOuO9eNzazr0TASavqC56f6S/P60z+3dc/6DGo/+BL/410Usr9ok6dRO3a/+Y/qi7nr3hbx3ceGrG2uNF+EGuwa1BCIxcCO7Mcj7cb2i2ck9cZxXI+Gk+JHhjxtF4/Xw7Pc3ouHmmt1xJcDfncZIEJkRWDMMkD8OM8cdc1ogg6xqBB6j7S/+NVYbq5hn+0Q3E0c3/PRHIb8xW6yeevvrXy/4I/qa7ns+r/ES/tTe33g/4T6pomragrLPfG1uJnQN94RgoAmfWsLxB4t+IviDSvD3hrw/4Z8Q6Olhb/Zy2yaNJZGbLyu5VVRc88nAGea4H+3tcz/yGtR/8CX/AMaZPrOrzxNFPqt9LGwwUe4Yg/UE1Kyaa+0vuf8AmL6ou51vgOx8ZeCPFdt4u0VdM1+4sZCZoNNuxdSbWBViY1+YqQSMgHGfxre8aeJP7Tjln0H4N6ppWo3EqzSXjWlzM6MGyRGCgC5/GvKYJpoJVlgleKRejIxUj8RV3+3db/6DGof+BL/41csonzc0Z/h/kxvBx6M9p1X4m319fQeJJvg3qM/imONP9Oks7nyvMVQA/lbMEjAxz2FZXg74heKoNP17TvF/w88Qa9a6zcLczk2lxC/mKcg5CdOnHHSvK/7d1v8A6DGof+BL/wCNH9u63/0GNQ/8CX/xrP8AsSdrcy+5/wCYfVF3PWrX4neMLbxlZ61H8N9ZSy0uyktdKsIrGdY7XcpG/JQ7jyc9M8elLc/EvxfrOh6TpvivwD4k1f8As6+Ny0n2e4j+0x4/1bjyznnHPpx715J/but/9BjUP/Al/wDGj+3dc/6DGof+BL/40f2LL+Zfc/8AMPqi7ns2l/Gr4or4hmu9U8E6ve6ZIskZsF0mSMeWwICBxGWwMj64qnpHjvUJvCVl4f8AFfwm1rWk0x3axk+y3MLIGOSrbUO4Z/lXkv8Abut/9BjUP/Al/wDGj+3db/6DGof+BL/40f2JL+Zfc/8AMPqnme0aP8U/ES6v4kv9Z+F+u3f9trDEyQW1xAIoo1wEUiMnkYzyOlcXq9nL4q+IekXsfgfWPD+iW00cupG+Wdovs8b75WMkqgDKAqF7nAHJri/7d1z/AKDGo/8AgS/+NRXOqaldRmK51G7mQ9VkmZgfwJpxyWafxr7n/mH1RXV2Jrl9LqmtXupTHMt1cPMx92Yn+tU6WiveSSVkdVhKKWimOwlFLRQFhKKWigLCUUtFAWEopaKAsJRS0UBYSilooCwlFLRQFhKKWigLD16UuKVRxS4qLn0dFfu4+iG4oxTsUYouaWG4oxTsUYouFhuKMU7FGKLhYbijFOxRii4WG4oxTsUYouFhuKMU7FGKLhYbinRxvI4RFLMTgAUYrc0Gy2L9ofG8j5B/dFedmWYwwVLnereyMq1VUo3Oe19v7Mt1UsDcMOn93/PrXGTtcXc26Rs5PfrXpHiTRFuYpJLfDTHJLMa4aHT2e9MZKlQ3G1u1fn+Ix9bEycqsv8jw8Q51ZXZYvrRLCzgjj5lkQSOcdAfSpNK0/wA9RLDcR7gfmVz15/WtrxDpfnXsMq/LFDEiYBzgYqGHRzbypcWMgmU/fgbjPrj0P14NcUZXQnTs9jTWBfsw+0qV7EHoPes27RrOZQW3wP0bP3T71rKw8vazEowyueo9jWJeby7RcEY79xXVhMZVwlRVKbKlFPYsUlNtUYW67snHGT3FSYr9LwWLji6Masev5mbVhtFOxRiusQ2inYoxQA2inYoxQA2inYoxQA2inYoxQA2inYoxQA2inYoxQA2inYoxQA2inYoxQA2irNhZ3V/ew2VlbyXFzO4jiijXczsTgACvU9I03Q/B9s2mXmm6fr1/cDZqjyfNHEneCBx0YcEyjncAF4GW5cTi40Er6vsdeCwFfG1PZ0Y3Z5HRXWeO/Ca6G8WpaXPJe6BeMfslyyjfG2MmGUDhZF/Jh8w44HK4relVjVipRehz1KcqcnGSs0Nop2KMVZA2inYoxQA2inYoxQA2inYoxQA2inYooAlXpRilX7ooqD6Siv3cfRCYrW8NeHNa8R3M1vo1i91JDH5kmCAFXpyTxXSeG/hze638PtQ8Ww30Si1ZwlsFJZ9ihmye3B49a0v2cdS+yfED+z3LbNStZIAAcDePnX/0Ej8a8zFY9RoVZ0NZQ3RrZHm88MtvPJBMhjljYo6t1UjqDWhF4f1mXQZNej0+ZtNjfY9xj5Qc4+vUgZrqPjloLaH4/u8Q+XDegXMYznk8N/48Cfxrv/DNq0/7Nc3ykjyrrvxkOzf0Fc2IzbkwtLEQV+dxXpfcaUbngmKMU6ivbFYbijFOooCw3FGKdRQFhuKMU6igLCICZFUdSa1JdQ8oJaw5LsPxrJ3EXCqucgDn0JPFdD8JrOPWfF7SyL5kcT/Km0HcBkc596/N+Ica6mJl2joePWbq1+X5HSeBvhzrviG3+16letZW74AhjHzsPdq9J034R+G7GxZFs1kcj70nzH8TXoPhfTY1VVEaDtx0rcvbNYlOPSvk5VZz1uehChTho0fPnjb4bRtpQTT8GaHON3Vh6D8K8L1Bb3RrqWN/Nj2uUZXH3TX2rqFmrnpXlnxG8D2OpRXDhdkkg+8Ox96qhiXTdpbEYnCRmrx3PnVdXn87y58YfowqycSSJIVyjDaTiq+s6Lc6Xq39l3/yqx/cSr0qfSVfy5YZQN8Rw3rx/gMn8a9NyTV0eTFNOzL9ltdGtjnLAsvruHX8wQaiqG+ufIkhmywZGVsf7px+u79KtXIXz32D5Scr9K+v4UxDvOi/X9H+gqliOiiivs7mVgoooouFgoooouFgpVVmYKoJYnAA7mkq3oriPWLKRui3EbH8GFTKVotgkWPEGgax4fuI4NYsJbOSVdyB8cj8KzFUsQFGSTgV7n+1PbYm02fYcLJImfYgEfyrz34MeHz4k+I+lWLputoZPtNznoI4/mOfYnC/8CrysDmnt8B9aqK1r3+RvXoqFXkiQeN/AeseEbKzutUktj9pA+SNyWQkZwcj+VcrXq37SWstqHiqKy42wqXIBz1OAPyH61xXgbwjqXi68ubeweKJbWEzSyy52qM4A4B5P9DRl2PlPArFYppXu+2l9B1qS9ryU0c9RUt5byWt3NbSY3xOUbacjIOKir1lJNXRztWCivX9Y03wVplzDar4Ntp1NnbTea1/chn8yBJCTh8fxdhVBrbwNJ97wfNH/wBcdVkH/oStXmrNaf8AK/w/zPap8PY+pCNSELpq61R5fUlpb3F3dRWtrDJPcTOI4oo1LM7E4CgDkkntXoz6T4AkPOh+IYv+uesxY/JrY/zq9pNxoHhtZ7jwtY6hBqc8ZhF5e3KSvbxkEN5WyNNrMDgv1AyBjJonmkOV8sXcunw3mEpqMoWXe6/zE02wt/A9jJZwOk/iWdDHe3SHctihGDBERxvPR3H+6vG4tl0dqK8ecpTk5Sd2z9Cy7LqWAoqnT+b7s0dH1JbNZ7O8tVvtLvFCXlm5wsq9iD/C69VYdD6jIPIeOfCraBNDe2M7XuiXhJs7sjByOscg/hkXIyO/BGQa3q0NJ1CK3insNQtvt2lXYC3Vozbd2Puup/hkXJ2t7kHIJB2w+IlQldbdV/XU8rPcjjjY+1pK1Rfj/XQ8sor0g6J8P1ORpvieX66tAn/tsamSx8Bx/d8L6nL/ANdtYz/6DEteo80pdn/XzPj1w5mL/wCXf4r/ADPMaK9S2eClGF8DwN7yalcE/owrB+K2m6PYT6DNo+mJp0d9pQuZoUmkkXf58yZBdifuovero5hCrNQUXr6f5nNjcpxWCgp1o2Tdt0cXRRRXdc86wUUUUXCwUUUUXCxMg+UUuKEHyivRfgz4F0rxz/bNldX09vqMFuJLRUxtxyC7eoB28cda48TiIYam6lTZH0tKypRb7I7H9ljVIbqHW/CV03EyC7hBGQRjZIPyKfka87uLK5+H/wAV4I5wwGnahHKjYxvi3Ag/iv8AWq/hi+1D4f8AxFtrm7haKfTrkx3MR/iQ/K498qTj8DXun7Sngy317wva+MNDjM9zbRqzmIbjNbtyCAOuMg/Qmvna844XMOZ/w6yt8/6/MJS5Z2ezM/8Aaq8Pt/wj2n6xtBa3m8tm77HHP6hfzqz4IsJIf2ZRLKAFkt7qXDcfLvf+grs/Heg6r48+EVrZwxJFqd1ZwTMk+U2SYViD3Bzmqfi7S5PDvwO/sB5I3nstHeOUoflLCM5I/HNfORxK+pQwreqqfh/w5jGpzKK6nyDijFLijFfph2WExRilxRigLCYoxS4oxQFhMUYpcUu2plLlTbE1bUzgzNczsOi5P4gf/qr1j9lrT4ntL3UJFy7z+WCewA7fnXk1uf8AR7qToWjP59K95/Zkihg8BS3czBF+3zDcfY4xX5DmNRz5pd2eJhta3N6nuGkt5TD+lXNSudy+1c0viHTIWG2V/wDvjipxrFteACFw2a8qEWlY9OU03cZd3GD1rkvEl4GRuR3rU1e7Eav2ri9X1C1w4luFQe5qvZ3M5VrHlnxNt1u4XfaAyNuQ+4ri/NWPWFLYxPGjH8cqf1xXdeNLuweGRfPBwOmK8yu5/wDSoWXPEJX8Adwruw6drHmVpa3LeoE+Q+csw3HPrx/jitGJt8KN/sj9KzLuQMQy/wB8A5785q3pTb7MbuodgfzNfScOVOTGpd01+pjIs0UuKMV+iEWEopcUYoCwlFLitTRvDut6zFLNpel3d5HF99ooyQD6Z9faonUjBc0nZDUW3ZGVTom8uVH/ALrA0+4glt5mhnieKRDhkcEEH3FR4p6SQrNH0b+0tatqHhC21SMAxoYpuOeGGP8A2YVnfsy6YbXwh4m8SLEDM5SzhfHKgDc+PzX8q6+80m58U/APSYoYw1xNpUSgscbnVQB+oqr8OrS48M/BGWwu4TDfm4mmliOCR6foBX5tLF+yy2thL+9z2t5f0j0uTmqRmeA+PpJtU8faikCPNI1yYI0QZZivygAe5Feuy2KfCn4Uy211sGtaiN9xtIJVyMLH77RnPvmq3wA8MqEv/iNqsYknWV106N8Y80/ek/DOB+J9K8++L/imTxJ4ldEmMtraExo2eJG/if8AE9Pavcm3jqsMup/w6aXO/ToYxbp3qvd7HFOzO7OxyzHJPvTadijFfXJWOM9X8UD99pTf3tD0w/8AklCP6VkVs+KOY9Db10Kw/S3Qf0rGr5VH65lLvgaP+FfkFFFFM9AKKKKACiiigAooooAKr/GBgLvw5B3h0KEH/gUssn/s9WKofF9s+K7aH/njpGnLj/etInP6vXXgFfEL0Z8jxe/3FNef6HGUUuKMV758DYSilxRigLCUUuKKAsTIPlFbfgnxHqPhPxLaa5prATW7/Mh+7Ih+8h9iPy61jJ9wUuKwqQjUi4yV0z6elG9KKfZH1H4g8OeE/jZ4TXxDociWWtRLsJPDI3Xy5R3Hofyz0ru/hXo2reGvAthomtXkV3dWwK7o8lVTJ2rk9cA4+gr5U+D3jC48GeMra+MjiwnPk3sYPBjP8WPVTg/gR3r7Jt7lJoo7iNlkVxkYPBH9a/Pc7o1sGlh73p7x8vK5x1qcoe70LTGRVB3YHQe9c1450a51bRrux37UuIXiOFycFSP611MLCRSf4qjvsKpJ644NfPK6akjlhJqVj4G13Sb7RdWn0zUIXiuIXKEMCM+hHqDXq/wx+EIm0r/hJfGUckFjt8yCzJKvKP7zdwPQcE9fr7pqSaWmpLfX1lDK8fAeRAxXntXi3x5+JEl9EdA0uZ1RuZ3Bx8vZa+ujneLzFRw1CPLJ7v8AXyPTVRykoo4z4o654ZvH/srw/oFjbLA//H1EgVjj+Hj7w+tcFiloxX12Dwyw1JU02/NnRYTFGKXFGK6QsJio7lvLt3kOcBT0qXFUNckEdmoY4DuFrgzOr7LCVJeX56GGKlyUpMgbdHpx28ls4/76NfRv7P1jbw/CG0urqEyxm4nkChdxY+YR079K+cbwiPSI26MRgH8P/r19afsuSwzfCLSI2wf9cD9fNevyvFfD8zx8LbmOL8f/ABG1nSbfdH4HK2fzBGmUrISAMfKoyoPQE4qb4aeIrzxCsV0mk3NmSNzRychRnGc+nFe2694dubyErFqLwQ46bA2PzrJ0rw1baUxZrqa4kbjMj4H4KOK5ak0o2tqddOk5SvzaHBfE2WbStPa4fgFeD615V/a1ra2kl9fafcXrxoksqg7ViRzhSx68+wr3L4wWUN5o8cVwQkajLE8VznhOHz9OW0t5kDoNpJUMrjtxRCol8QquHk3ozwbWvGeia/pjonh9rBsEKzc846ZxXAsxe4X/AGXZfwwAK+oPGvgtp7KRZ/saRHkiOILmvmzWLRbTV72FPuxTDH513UZxbfKedWpTjbmYwuGhY5zwpP14rS0NswzL6SE1knoydtv9f/rVo+Hn3NMPXB/SvSy2p7LF05ea/wAjJbmrRS4oxX6iVYSilxRigLCV6B8J/iNc+EZf7Ou41n0eaXdKu3542OAWU9+g4rgMUYrnxWGpYqk6VRXTLpzlTlzR3PoL4o+HtL8VaRHqVh5TXTQ+ZaXKf8tBjOxj3B7Z6H8a8L0vR9S1LW4tGtLSR76WTy1iIwQ3fPoB1Jr1T4C63BdWlz4Z1CbDR/vrTceCv8S/ngj6mvWdOurPSbJ2itYGujnExQbwp7Z618RHNMRks54WS5kvhb/rY65QjiPe2ZdhuB4Z8LaP4aMqSyWlmkTSJ91iqgEj8axPtfmWlxG/Jd9wz6d6zZ72a+ucyMBz2rS0q0hmlZXZii4zzXydW9STnLdkqpJPlWxga7Fe3XgnVLPQ1uIbmONmht4z8r8/Nt9G27jj1rxrw18PfF3iCT/QtHnjizhp7keTGPXluv4ZNfRXii7sNM0h12iI7fXB+teReJPjDrL2KaXpJSNYhs+0nksAeMD6d6+m4fxWMjGdLDU029XJ9PUKyg2nJlm58I+Gfh5ozX3iC4t9W1xuIbYcwp7hT94+5GB6V5ppmm6h4m8QGz0ixD3FxIzrFHhUjXqSScBVA5JJAA5q5o+ma7421x83DSuq+ZdXly5EVtHnl3b+Eew5J4AJIFdrNcabo+mSaD4Z8z7HJgXl7Iu2a/Yeo/giB+7GPqcnp9PT58JzSqz56svuXy/ps6sBl9XMZqnTVord9v8AN+Qvih7VX07T7W7S8/s7T4bOS4jBEcroDkpnkrzgEgZxnArIoorkP0zDYeOHoxpR2SsFel+HvB/hG8+FV741vJNd36fOtvcQRSxAO5MYyuVOB+8HX0NeaV7X8PJ2sv2cPEtydMg1ADVUIt7mNmjkGbcZIUgnHXg9RXPiJOMVbujzc7rVKVGEqbablFaO103scJqvh7RtStNHbwONV1G9u/P+1WMu2SaDYVCnCKMAgk56cfWsa/8ADPiCwsJb+90i7t7WKc27yyRlV80EgqCeuCpHHpXc+G9fh1/41eGr7T7N7BFFtbvAg2qhRNrKvJ+T0zzjrXSeJdev3/aEg0PVL6X+w49TgeO2fAiD7FKnH++2c+5qPazi7eVzkWPxWHmqVr+65vmeu+2mj8jyq98F+LLLS21O78P6jBaKNzu8BGwerDqo9yAKi0Pwn4k1y1a70nRb27t1JHmRxHaSOoB7n2HNey+NNZvfDHj3xXJF4N1jUzqloY5rlrotbtD5f3woh4CjIOWOMHmn+JTDZ+Bvhzrml6DqWrW+nRJKosboRrHOBGf3iiNy2WVwSMY+YZ5qfrM7LTc51nuJcIPkXvbPp8N+/fTdenQ8BuYZra4kt7iKSKaJykkbqVZWHBBB6Go66P4marca3431HVbvSZNJnuDGz2khJaMiNRzkA84z0HWucrri24ps+nw85VKUZyVm0m0FHxR0mfUiPGGmn7Vp32a0tbsKP3lnJHAkQEg/usUyr9DnHBGKKuaPqd3pV59ptHXJUxyRuoeOVDwyOp4ZSOCDW1GrKjNTieZnOVf2jRUYu0lt2+Z5nRXeeLPCdne2M/iDwpCywQgvfaZuLSWg7yR55eH3+8nRsj5jwmK9+hXhWjzRPzOvh6lCbp1FZoSilxRitjKwlFLiigLE8Y+QU7FEf3BTsViz6igv3cfRDcV9Mfs5+NBq3h5fD95L/p2nrtQseZIf4SPp0/L1r5pxXTfCvVLjR/H+j3dvklrhYWUfxK52kfrn8BXlZzgo4vCyXVar5Dqw5on2jBIYnO5sL2qpruuWtvbsrMofHeqEs1zLA0s8iwoOQoO5z/QVwvi94WtnZjIzuOM9q/LlPlPHmlLVbnH/ABd8dm2Q2tlNumfIGDwPevDZpJJpWllcu7nLMTyTWp4tdn1+6BYkI2wZPQD/AOvmsrFfpmR4CGFw0Z/akk2/0PUw9Lkj5jcUYp2KMV7R0WG4oxTsUYoCw3Fc94tmxJBCh+YAt+PaujxXJ6gRdeIGJ+4jBRn2/wD1V4PENTlwyj3Z5may5aKXdlrWCY9OtYsc7gD+Wf8ACvoj9knXk/4Qt7F2G60vZExns2HH6sa+ctbbcYVB4wXrrP2ffEf9i+NrrS5pCsOoKAhJ6SJ0/ME/kK+ArQ5qb8tTyaE+Wqr9dD7S17xFbWOmPcSSjCqScnpXPaXNqUemt4lvrO4unmIENtFjMUZ6ZBI69/wrz74h39wlnasS0tsZUMir/EueldF4f+MHhK+tDbWt7uljG14ihV1wOQQeex/KuNU+Y9CNSzMX4zeLIbqD7CIZFMi7GCKSVOfSuf8AhNqSW91PayFvJMh8lmrd8Za5oF5BgwTSzlic/Zzx7dK8t1zxNZ219FBaXCwTNhkB4PscVrGleOxhUqyjO7Z63491iOOykVnGNpr5Y1aT7TqmpSDnLZH55r1bx9qk82lxyuxBkiViPQkV4/8AMLl2OcMM/UkGtaMVEwrVHMhkPz/WrXh19t3IvYEcfiBVK5+SUemR+tS6Q2L6cL2Un8OtdKdtUcyfvHUlSCRSYpxcSBZFP3lDH64pK/VqFT2lKM+6TNEJijFLRWo7CYoxS0UBYtaNqFzpWqW+o2jbZoHDLnofUH2I4r6PGqQat4ftdVtyix3UQbAPQ9x+ByK+Zq9X+EWnz6l4Uu1iuJA0N2QqbuACoPA+ua+V4qw0JYdYh7xdvky4uavynUJM4nSOJsszV2mlfZ7PT3uLiX5xyQa4xNNuNPbzpmyVBYZ4rnPF3iO+bTL77PIwKxAtjtzjP618JSpOvUjTh1dh06nJrPcx/i54wbVbxtPtZMxrw7D+Vcd4R0iPXfEljpE2o22nR3MoQ3NwcIn/ANc9BkgEkZIHIzGZmYsxJYnJJ7mkr9WwOAhgsOqNPfv59zOTcnc9W12YadE3hnTrGfStOtJPnt5f9dNKODJOf4n9B91RwB1Jxqk8MeKrPWLO30DxVOIZIlEdhrDAloQOFinxy8Xo3LJ7rwJtV0+70u9ezvYvLlUA9QVZSMhlI4ZSOQRwQc15NSnOlLlnv+Z+k5DjsNWoKlSXK1uv18yrToo5JpFjiRpJGIVVUZLE9gKbW/4BeKPxGJJWt0UWtyA08qooJgcLySOSxA/Gs5OyuezXqOnTlNK9kYUsckMrwzRvHIjFXR1wVI6gjsa29M8VeLbeGDT9O8QaxFEuI4beC6kAHoFUGtQWehLp6Oq6eyta27wsbkCVroyqJUdd3CBfNGSAMKhzlsmXT20y3+I9/Fbx6bBYwwX0VsftAMTjyZREd7MQWYle/ftisnNNO6OCpiqdWElKnflTetuhzcWra5pus3F6moahaamXdZ5hKyTbifmDHrnPXNN1nXNZ1lom1fVr6/MOfLNzO0hTOM4yeM4H5V12i6T4f+xaXJfTaTK8t5ZvN/pKpthZmEytmTPA254GO3GSYEtNCm0tN9vpUMzafdsxS7+YTRyHyuC55IwAP4h69aXtI32IWMo89/Z6rS9l+HWxlXniPxpeaStjd6xrc1iWEOx5ZCjEjIQ+vHY9qq6N4p8SaNaPaaVrmoWUD5zHDOyrk9wAeD7iu4tmsW1S28y+svL/ALY0yWYnUV+VFt8SsG35AUnqDweB0rJisfDUdnp2YLa881YzOTqEcTrKJD5inL5wVGBwB90565SnHblMoYmjZwlRVtHsv1OKlkuLy5eaWSW4nkJZ3YlmY9SSep4qKuttLfTYPGjxW95bG1ewkZZBMIAjPbNhSQ5AbcQCAxGSR04D9ZtdD/se7NvHp6SxabYzRNHcZdpmCiUY3HJ5bIxxgHjvftEmtDs+vRjKMVF2aX46HH0UUVqegWNOvbvTr6K+sbiS3uYW3RyIeQf89uh71H8RND0ybw9B4wtYYtHubq48mTTwNsdy2CWmtx1VQcBlxtBYbTztGlLFpvh3TIdY8SRtLJcR+Zp+lqxV7kdpJCOUhz36v0XjLDz7xJrmpeINTbUNTmEkpUIiqoWOKMfdjRRwqDsBXbgaVSU+eLsvz8j4TibG4atJUqavJfa7eXn+hmYoxS0V7Z8nYTFFLRQFixH9wU6iIfuxTtv0rBvU+qoL91H0Q2uu+DVkb/4naFCF3BbkTH6IC/8ASuT2/SvXP2W9L+0+ObvUWA2WVoQD6O5AH6Bq8/Na3ssHUl5P8dB1XywbPf8AxC5jtiqfID6DFeZeKpGEDZbt3r0bxZLtjKD09a8q8Vz/ACkdMCvyOUuh48YanhWtv5msXj+s7/zNU6lnYyTvIerMW/M0zb9K/Z6EeSlGPZI9tRshtFO2/Sjb9K1uOw2inbfpRt+lFxWG9iewGa460Bl1OWTkhCzE+/8AnNdjfJ5WmyTvwCCF98df8K5/Sbcxadc3LfKzAkH1GMf1P5V8VxBi41K6pp/D+Z87m9Xmmox6FG/cGZPTaBWaskttrXnQOY5Y5d8bDqGByDViRvnj3f3h/Orc2j3dxdvNDHuUAuuO4GMj9a+f54xWp5zTex9D+DNaj8YeGbZjtEyMvmp/dYEZpPHfwz02bWo/EllamR8YvbWPhpk/vpx98d/UV5D8OvEM/hfX0k5e2cjzkHdfUe4/+tX01JKNU0WG9sZBLFKgdGU+36Vw3dOemx69CUJK81c8R8YaHe3SPFY3ur3ELt8sczONuAMZycVyXhzw1b2uomSdxNMDtLA/KnPQev1r2PWbTUrlJIFkuSG+9yP54rgPEtr/AGBZrvISWQ7uv3VFaqo7E4qVCX8OOpmfErVkeU28TDy4lA49q4idl8tW7bQ2Pop/xqPVbyS/umxuKA5PqTnrTLxgpReyxY5/KtYRstTzZPV2GX/Yr3AIPrio9HkxfMfUbT/KkuWzEF9MH9eai0o/6TKefv8AFbL4TJv3jsLPcIjG33lP6VPinzQ7WgnUfLLDgn3X/wCsT+VNr9DySv7XBw7rQ1pSU43ExRilor1jQTFGKWigLCYr1b9nq823eq2Dch0SVR9Mg/zFeVV2/wAE7k2/jiNAcCaB0Pv0P9K8bP6ftMuqrsr/AHamtH40e36nHuikGGwVIridX0lZi9q3/LzDJFjryVOP1xXosiCROe9cj4qbyZ4ZFxlXBzX5Xh6rjKMl0Na1NJ3PnhkZXKsMMpwR6GkxW345s/sPizUIVACNKZUx/df5h/OsWv2ijVVWnGa6pM5rCYrtPB/iy2Wyi8O+J/Nm0lc/ZbpBum09ic5T+9GTy0f4rg5zxlFFajGrHlki6VWdGanTdmup6RrGmzaZdLDJLDPHJGs0E8Lbo5o25V1PoffBHQgEEV1ep+DrTStRu9MmTU726sba3uLqW3QeSrSbGKHglVCsf3hPUY21geJvltfD8Y6Jodn/AOPRh/8A2arMnjLWpYmWVreSWS3jtpp3iBkmhRlZUY9wCq88MccmvmJqT+Fn6RTni8Vh6VWDWq16dv0ubmtfDq7fxJqVjo8sIhivZ7WxiuJD5ty0SeY6qQu3IUjlioJIFUIvh7rU8BktbiyuGK2bLHG77mF0f3RG5QOvXOMYqOT4geImu7i7E1ulxNPJcLIsIzDLJGI5HT0LKAD19Rg0y28eeIbeyjtYJreMxx2qLKsC+Z/ozboST3K9PcdahKtboTGGaRiknHp/W3b8S1pvw71XU52i07UdMu0BRPNiaQp5rlwIz8mVb923LAKAQc8jM+k/DbUbrUNFt73UbO0GqgPH8sjEIUZ8ghdjHCnIDHBIBxmsc+LtQIv4/semfZ75lkmt/simMSKWKyKOzDc3tg4xjAqfTvHniDT4LGGykt4Y7OZZkQQjazqhjBK9Pukg7QM5JOTzTardypwzNp8sl/S9O/kTQ+ANWm0hNVju7L7JK6+XIRKA8ZmEIk5TpuPQ/NjnbT7j4e6rAdTB1DTHGmEJdtE8kgjc7/lO1Dt/1ZyWwBlRnPAy28U6i9pZ20kNjIljL5lqzW43RAv5hjBHOzdzjryRnBxVmDxvrVvqt/qlutpDeXztJLKkXIZlIYjnock7Tlc4OMgYP3o3DMtfeX9Nfpfpubus+ArdLqxu9PuYxYNDp73ME07CWP7SBg7hGRtLZGeSOuPWhqPgDUftEzWk1gqtq0mm29s1yzSmZZVQICUUNw4bdwMAk4PFVG8ea0yGNorFlMVrEQYTytucxd+361Hd+NtbuWjk/wBFhmi1JtTjljiwy3DEEtySOcDgjHFJKsupnTo5lG3vL+v+D87FPxV4dvvDl1BBevFILiLzYnj3gFdxU5DqrA5U9R6HvTL6507wdaQ3eoxQahrc8Sy2unN80durDKS3HqSCCsXcYLYBAarrOoyapfPeS21rbu/JS2iEaZJJJwPcn/8AVWN8Xcnxp5nZ9L01h/4BQZ/Wu3CUva1FGZw59i8VhsJCHN70rptfoc1q2oX2r6jPqOpXUt1dztullkOWY/56DsOKq4paK+hSSVkfCWExRilophYTFFLRQFizF/qxTqIh+7FOxXO9z6ugv3UfRDa+if2VbFYfDeqakVIee6EWfVUUEfq5r54xX1Z8A7dbb4Yab8oBk8yRvcl2/pivnOKKvJguXu1/mZYx2p2NfxjNgPz2ryTxbN/otw2fuxsc/ga9R8ZN+7avJ/FA32F4P+mL/wDoJr84hrVjfujhgtUeOGinYoxX7SexYbRT1VmYKoJY9AB1r1P4efBfxDrnlalrkL6TpIw7eYP38i+ip1GfU49QDXFjsxw2ApOriJqK/rZGdSpCmryZk/C74Wa144VrxZk07S0babqVSS57hF/ix+Ar0vW/hd4B8E6Q11qn2zU7gL8nmPt8xzwFCr0/XgGvb9KtLTRvD1ta2cEVnawRBVRRwij6+1fOXxr8TtrOuXU0UpFpABBbhs85+8/6fl9a/JMfxRjszr8lObhDstHbzZ48sVUqyevuni/jaeO8vhY2car5j4CqMBVz0/Om6tpkFt4ZnaFy2MAnHB/z1pugWL6vrckiscbtqtn7qjqf5Cuz+JenzaX4OhWa1FvE6lkXHLELjJ/P/wDV0rOtiLVYU76nFy8ycjxB1DFfTNeieGl22jIyKdjeYvXPzDB/UH9K4drfYkbNwTEHA+p/wrqdGjvPsp8tt2Fwobj8M+hrtxVpxtc56OjIrzR2k1GyltSQ1xI42noMc/yr0/wZqWveGrZrGe1le0PO0jKqfUEcVzvg22uZNTt9SvYVSOAN5cQJbkjBJOK9v8FwwXKlpo2VWOMFSQPxFeHjcxnh7K17HbQirs4S+8b2tqksrNIePljEff8AGvFPH/iG61zUmmuMqgPyqTk/jX2J4g8MaFqEL5hsZDjnIXOfxrzLxH4H0u1z9mtbND/ewoqMLnlOUvei7jr0pNaHznpGmXNxIMQsi93YYH/66qasqrdSLGCVUBcmvXvEenJp9pLJnLKhPA4H+f615HqEbee4bqSc/wBa9/C4j275uhw1KfIkUbrsvsKTRWH20hsYbOf8/hS3igS7R2qPT/8Aj6546/rXf9hnM/iR6h5Nu2lQz24DyQkMi9cnjI/EZFdBB4bt9c0xRpKL9sZBJEGOwSDPKk9AcEfl715xpeoXVo4Vg/l9QRkjp6V6R8PfEWk2ur2pkvIVtp2OAXAMTkcg+x6/nXmxxeKwNRVaMndO/k/JnVT5Xsc3rGg6xpB/4mWm3NsucB2jO0/RuhrNr6UtvE3hyO7e3mvYJ0YFXRf3v5quSR74rnPEPw70PxM7yeHbeTTLr7wMgCxSj/dHT9PpX1eW8dUqjUMZDk81t/n+Zpys8OorV8Q+HtY0C9e11SylhdTw2Mqw9QelZeK+6o16daCnTkmn1QrCV03wvYp4507b3Zh/46a5rFdJ8MkLeNtPI/hZj/46a5c1a+pVr/yv8i6S99H0lEf3P4VxfjTlGx2rr4n/AHAHfFcl4sXMb9q/G6LOvEo8q+KEatfafeqB++tQrH1ZSR/LFcf+Fd18QY9+gabN3SaRCfqAR/I1w2K/W8hq+0wFO/TT7jhYlFLijFexcVj1LxUfn0hf7uh6d+trEf61jVteMkMWq20B6w6Xp8R+q2cKn9RWLXzC2P1TK7RwVJf3V+QUVIsEzfchkb6KaJYJ4VDTQyRhvullIzRdHbzK9rkdFFFMoKKKAGYgKCSTgAd6ACipmtLtfv2sy/WM1Eysv3lI+opXJUovqJUPxcT/AIm+j3H/AD20W0P/AHypj/8AZKmFN+LA3R+FH9dDAz9Lq5H9K6sE7V18z5fiqzoU35/ocPRS4oxXu3PhrCUUuKMUXHYSilxRRcLFqH/Vin4psP8Aq1p9cz3Pq6C/dR9ENxX118MYvs/w/wBFjH/PlEx+pUE/zr5Hr6/8G/uvCWmR/wB20iX8kFfI8Wy/c04+bObHfDEzvF7fumrzPWVMsFxGByyMB+Vel+KeYWJrzLWJCjttyT9K/PKtR02pdjlpI8hggmnuEt4InlmkYIiIpLMx6ADua7jTfhD8Qr6DzovD8kf+xNNHG/8A3yxBH417t8DfhXZ6BpyeINcsUfWbh/OhWQZNouflA9H7k9R09a9YhCJPIq43Md3vX1eZ8cShUVPCRTXd/oTiM0s2qavY83+Enwz0nwfo9jJqenWdzrsmXkuSocxtydqE9MDAyOvNei3iiSFkb061Subn/ipUiYfJFaNJ+JYD+h/Oqmu63bWKPNNIFijBLn+lfnOOx9XF1Z1Ksrts8xudWalLc574pa8YfDsemwMBcXZ8vaDjge+DjP0r5h+Id1HeatLZ6fJmKJNgcHAJxgn/ANCrqfiN40kuNTubjd++uMpbqOscZ43D/aI4HsSfSuU0rR5xeo10uPPALIOir2U/p+ddWEh7Fe0lvY2doR5UdD8H/CateQM0fDkSNn07D+v41b/aquY47OPT7cDKqsI9Mnk/nvX8q9F+HVpHDKuBhyg5Hb2/SvGPj3dtqfjO2hQ7188sAB125bGPoUFZ4WpKvjOZ9Bf8uzyzWYVbVJIoRlYIkjyO+AB/SvUvBegxzWpjMRkdo1OcdMrXE2GmxkSb97zz3IXGOMAgfz3V7z8OtM3B28v5eAv0Fd2ZYlxppIinT1bMzRfDtzCvnW3lk4w8Tj5WI9D2OR/9aun8Pam1jqEMNxYywK/BP3lBHfI7fhW09uIXkt4o/NfcSFXnAwBz+IP61ZsNLnUmRlMbHvgZ+g9K+fnVc3eR02sdTbtZz2IuXeKZCMjkMOK5jX4oPs8l6YVLKcrGEzk9uO5qzFHI0ix8om/Gf7x75qxJFDc3kaSEGCFWmkB6MF5A/PB/Cs42TFueF/EyzaOxSGXAluHDSc5PJ4H0xuP1FeF61bMl3FI3Bm/efmxNe/8AxKk+23l3qO1THmQJgcEhdgI/Fia8Y8TIH8TQWr5UIgH0+UH+ea+oyqq7HNiFc46/RRIzd84xVO1bbeA9s1Y1V/3rKP72T+dVEOLgN719JBe6edJ+8ekeFIYbvbG+DkYrth4VtZoIwtrEzb+V29eDXHeBLdJShwM4BwR7167p8KLbxOodXVlwNxwQeP618zjqsqc/dZ00jL0NV0u8UtHLc2gIBwuZIPZ1H3sf3hz7d69Y8PXdlqGLixuYpUCDDo3f0zXG2unxz3QlJZJQMK45/A+tPuvD06X3n2sgt7hzlprWRonbH97H3vxNePVqRm9XZm8XZHp93ZaXqiLb3Ucc4b5XSRcgj3zXlXxA+E+h3cU154YmNnOj4aFzmFj6A9V/UVpxWPi6z095m1lSrn5RcRqSfoRtP86dp82twWn2OPULOSSdvmbyixz36nFduX5ti8vnz4epby6P1QPlvdnheteFvEGjrv1DTJo48keYo3Lke4rY+EUBk8V+bjiKFj+JIH+Ne32nhue+0y3utUv7ycC7bBLbFZcDqBgEdeOazfE+j6R4ZuLLULOxjhE8pgkKrghduQT9CP1r66fHTxuFnhalP3pK11t9zOihT99M2opP3Xzelc14mbMT1s+evljBGCK5vxBMDE2D6141A2xWxwvjAeZ4O3d47xf1DCuBr0DXx5ng++HXbMjf+PY/rXn+K/UuGJXwVuzZ50dUFFGKMV9EOx1EfxC8cRxRxR+KdURI0CIFnIwAMAZHPSmt8QvHpP8AyOniFfZdRlX+TVzOKMVj7Cl/KvuCx0T+PPHD/e8ZeIiPfU5j/wCzVp+G/H2oLcSWXi271DXNHuQFmSe4aSaBh0mhZidrrnp0YZU9QRxWKMUp4elJNOKKg3TkpR0aPSNb0ttNkhkiuEvLC6TzbO8jHyXEecZHoQeGU8qeDWfVHwR4nj02OTRdZSS50K6ffIigGS2kxgTRZ6MBwV6OBg8hSN3WtLk02eMCaO6tZ0820u4cmO4j/vKfzBB5BBB5Brxa1GVGXLL5M/QsmziOMj7OppNfj5r9SgOTx1rV1nUU8DQeXEyv4plTIHBGmKe5/wCm5HT+4OfvEbZNWvl8CW6llR/FUyB4YmGRpqkZEjj/AJ7EHKqfucMecCvMZpJJpXmmkaSR2LO7EksTySSeprowuF9r78vh/P8A4B42eZ37W+HoP3er7+S8vzN1PHHjRfu+L/EA+mpTD/2apV+IHjxenjXxIOen9qTf/FVzWKMV6nsaX8q+4+T5UdR/wsTx3/0N2tN/v3bt/M1ka/rur6/dR3WtahPfTxxiJHmbJVAScD8ST+NZ2KMU40qcXeMUn6DsFFGKMVoFgooxRigLBRRiigLFyH/Vin4psP8Aqlp9crep9dQX7qPohMV9deH22aDZr6QJ/wCgivkavrXTiY9NgXPSNR+lfHcW/DS+f6HHmH2TL8SSqY23HiuD0Fbu88ULrSwmTS9HnjlnTbnziGBKD3C5P12jvXaa3byXZ8tWKhuCe9X7K3tdL0dLG2RUjCnPuTyT+dfBVI82hxxs1qehaV4s0K+txJbanbTRnhXVxx7MOqn2NOub1JI5LuK6ijaJsK24EEHsfxrx260PRdUVgsYjvYuVaMlSyfUc5H8selc9qfghw+6XUtTVAQWEcx4Geoz3r56tTUZ8k5Wt5HnShCDPVvFXizT9Lv11DUNQhtGSMowLDLc8YHf1rw7xx8QNS8VXx0zQ4ZZLbdnJGA59T7fX/wCtV298C6SrF5Jrq6YnCl5c7vr3rrvDngrW7aw87SfD83kyrlX8vG4evqRW9ClBNumnOXoS60VpscBp/g640+1TVtXdpLqfLDJ+6O+P05/AY610epacv2DTp4o9uQcnHPXj8hgV0934S8W3pCXGg32wcglM/hV+bwt4gk0mGJ9Hvg0RICiBs9R/9elUp4qT5nB/czKVaL6lnw0i2emG6XaNsBY/QAk188eI2F140u79lO2yhdlDHqxJCH8lX8xX0ddaPrVv4Ouo4tJv2umgKJGtuxbJGOmK8Ot/Afi9obgXPhfW1F1dojk2bkiIBAT06DDV0YDD1YuUnF/caQqRslc57wxp5n1q0tTktDgsOnzYxz+LV9IeF9GGn6PHM4y5GEUjqT3xXmfwk8E63/wkkl9rmj39kjMXPn27J+HI/wA5r3R1Zp0TaPKXPbAzgAflWGYxqupy8r08jphKNtx1hp0FjpyqsfmSyfNI5HLMakmtguFxg9woq7JPGoGCD3A9KqPMudu7k8E4615zpTXRk81+pWls1MYVfXKnFcp4omewgMiZImRopB/czj/4n9a7VbiMpuON5B/KsHXbaC5SRzg5HI7EUKEr7DTPDfiM/wBmtGXJVY1JGe+X3H9a8d8aP5Otwz4IJZx/46AK9k+L6i306WPyjJsSXBAyeMEfpXhvipZ5LqGR0Yje5zg/3uK+myqDaTZz4iWhx2oEtOc/WkKneG9cVZ1SFg8D7DgxqOntTfLby0bjmvpk/dR51tT0P4fysDErZ+VflI9M5r2vQ3SWCI8NtdPy3CvFvBUe2KNhjchI+o/ya9X0aYpbb15+U18pmavJtG8XY7e1tfmMsagAyD8K2bGNZJHuJlGxc8noar6Pi5twkfIILFs9KtrGouWjb5YUHAB6mvnm2bLYqTW1zrF0ksx2RMSsUYPAUd63dG0W0iiyEjXYfmIHJx70yzVpIFjhURkfxHqBWnujtbdbOM/v5ePXAPVj71LkVFK9yK8njKWSyRhV3vIFHoOFrzjxvqQvvErae2CtpCXYHs0hH/sqj867TUJk3XF5IRHbwqVUk9FXqf8APpXhFtrT3viXUdRmYj7XKWGT0Xoo/AYr0cow/tKrm+hp7fkkjr9Omkit2hzuVOFz1C+n4Vn6zJmMk0kd5GuNsmCao6zdKYzivpadNplV66lEyrrEvhXV4+4QN+TA159XZalfLb6Hex5+acBFH4gn9BXG1+k8MxccLK/f/I5qL5o3Ciiivo7mtgoooouFgoooouFgrpvCfjbV/DtjLZW0Vpcxb/OtftMXmfY58Y86PsGx2OQSFJBwK5mioqQjUXLJXQ1o7okuZ5rq5lubmaSaeVy8kkjFmdicliTyST3qOiirFYKKKKLhYKKKKLhYKKKKLhYKKKKLhYKKKKLhYuQD90tPx9KbB/qlp+K5nufX4dfuo+iEx9K+l/CWv22p+GLG6SRGYwqsi55DgYYfmK+acVasb++sWLWd1NAT12NjNeRm+WfX6aSdmjHGYV14rleqPoq+1SGFyxZfzrndX8ToMqjflXkM2v6xMP3t9I31AqlNd3U3+suJG+rV85DhWtf3po83+zcRLRySPQLvxU1rcrOlwI5UYMpzk5HtXsvhnVtN8WeFIdS05AZXcR3IPWCQYyPp3HsRXypXY/CfxbL4W8Rr5shGnXZEd0vZf7r/AFU/pmuXO+DY1MHKdFt1I6rzXVf5DqZS4U3JSvI9j1u08mYbYw6M5UbeNr+mfSvom2RY4I0QYVVAAHbivBtRaLygpffEdrOwPGWYbcevXNe9qcRj6V8twtdxqXXb9T5bFpJoxtR8W+F9Nv3sL/xDpVpdx43wTXcaOuRkZUnIyCDTE8YeF5BmPxDpTjuReRn+tfG37TDMfjZ4glA6eR+IEEdefWF0YbpFkH7qX5WYHoK+hninFtWOZQuj9Dl8S6A/3NY09vpcof61MmsaW/3b62b6Sg/1r86LiKS3uXVVyUbKnOCR2NdT4R8H6742v4h4dtfMuFGbiQybEjHZmP4dBk+3FRLHKOrWgKlc+8RqFiT8txD/AN9Ck+2WuT++j6+or4R8f+G9T8LazHBqcKxynlCj7kbHXB//AFVyHj9Y10eCa2nlJScFsHHDA+/tSp49TcbLcr2LTsz9HftVqefNjP8AwKgXFuTw6fmK+MPCeleG7zwRJfJZS7Xs43eRHLlWWJd5jwwyc54ODu3DnFea6PcRz+ONZk067uINMjLrCFmLBQXGMcjsDWrxcOVtJ6GcFzNrsfoz5sB7pTd1ue0f5CvhbSl1y6u5bfTZ9RvLhyEhiikZmYgen1zVnWLHxx4VuGfxA+s6c5jLR77k4k/3SGI/wzWP9oQ2sWqb3Pt4rbH+CP8AIVE9rYv963gb6oK+CLfxf4qup9sOv6wu48AXcgA/8eq5q3jLxVA6WsXibWgyDLOt9Jyf++q0WLje3KHKz7mfR9IkXD6bZuD/AHoVP9K+Lv2x/DGjaF8Q4G0exgsku7RJ5ooUCJv3MpYAcDOB+NfXfwyuLi4+H3h+e5mkmnk023aSSRizOxjGSSepr5b/AG2S0vxHghXkroyN+Urn+la17cl0Om7SPNfAjBlVcDBH9AP8K9H0wmNgR0YfMK8r+GrtIIyOdrc/T/OK9PW4htYTNO4SNBkse3+c181jKblV5Yq7ZtObvodla6u1toqLAxE8oC7geRXSW0Nx9lg27mKplmJ7mvBpvGd3DqvnWscMtvEf3ayKeffg12/h/wCKUeoRrZ6pHBZt/f52N+Pb8aMbwjmdCiqyp3W7tq18t9DqUJpczPTl1TyB5ELGSUjk/wCegrUsVdd8jvuuJ1AGM/KD/nP5VzegahDcBVtjbgMdzyqVPy+tbz3ttZ2t3r2pTiO0ghdwM/wAe/c9B+FfKTpTc1TS1fTzNKbvqeb/AB48TNpWmx6DYSeXNdDMhGMiIcc/7x/ka8Ti1C6jOQyn6rVrxXrVx4g1+61W5PzTPlVz9xR91R9BWXX73kXDuHwOBhRqwTlu3bq/8jR0090aqa/fLgfIfzpZvEF7ImNsY9+tZNFemsnwKd/ZoXso9iS4uJ7hg00hYjp6CocU6u4+EHgnTPG+q39pqXiCLR0srcXTNIow8SuBL8xOFIUk9D+VdspU8PTvayXYbtBeRyraLqqaEuuvYzJprz+Qlyy4R5ME7Vz97ABzjOO9UMV1/wAU/FkfifXI4dNhNpoGmJ9l0m0HAjhH8RH998bmPXoMnFcjTpSnKKc1ZjjdrUu6Nousa1O8Oj6VfajLGu90tbd5WVc4yQoOBVa8tLqyupbS8t5ra4hYpLFKhR0YdiDyDXqHwB1Cx0yw8a3eo3GoQW6aOpZ9PnEVx/rk/wBWx4BrsfA+ieEtd0mx1P8Asy21PSb261FvEOpavcBr6wjUf6Md+4YYjBJAOTXJVxrpTlzR0X+VzKVXlbuj55xWrc+GfElrpX9rXPh/VYNO2K4u5LORYdrY2tvIxg5GDnnIrrPiR/ZNj4M8H2On6NpsU95pcV7dXyKftDyB5U2k5wB0J4ySBzwBWrqWoTaB8G9J0HVNUvXn8Tzx3V0u7zjaadE2IlRCwALNlwMjIUA4rR4mTjFxW7t93UrnbSaR5pbaVqdzYT6hb6fdzWlv/rp0hZo4+g+ZgMDqOvrUj6HrUejprL6Rfrpjnat41u4hY5xgPjaeQR1r174daLrGpeA/Gen+HbrU9Q0G5sli06O7eODfc+bE0mIvMZVbAPOeQPwqW30XxX4b+BGoXNw1xqcms2yxi3a8V4NMsUbfvKlv9YxPCqDtGTwcispY73uVW3S+/wDIn2utvM8NxRivXvhXZ+FLv4e3+vavp2myXXhaWaadJ0OL2OaFlgRgPvEThQPQEV03inwv4NHw50/+ydFtpFuYNPNpq+2NEWd5FEvnSedvYHcQUEY2Y9shzzCMJ8ji97A6qTtY+e8UYr6ev/BfhWLxb4Tt9Q0bRw/9r3dndrDbJbxTxLblkYxrNIcZGVLEMQRkdM+SfDX+yPE/xNkm1DRdIiD2k0ljpa5itJblIf3UZ3NnDMATluT9aKePjUg5KLslcFVTTdjhrHTb6+huprO1lnjs4fPuGRciKPIG4+gyQPxot9NvrjTbvUoLWWSzs2jW5mVfliLkhMntnafyr3y50O0jm13S9P06x07Xb/wUsmo6bZuojjuBcIWCjcQp2AErn+dbGuaPpOnaJrGl2Xh3S5PDk1/on9n/AGS4RZ9Vh3/vC7F+TksAx29TzxkYvM9dI9v0v/wCfb+R8w4oxXo/7Qmj2Oj+N4Y9Pg0+zguLJJ1s7aAQvbBmYiOZQzDzAMAkHBABx6+c16NGqqtNTXU3g+ZJiYoxS0VqVYTFFLRQFi7AP3K0/FNg/wBStPrle59hh1+6j6ITFGKWika2ExRilooCwmKMUtFFwsdDaeMNfh0mDSYbvbHG4Mcm3MgA6Lk9hX3tCW+ypuOW2DJ/CvzvsF331umM7pVH61+hynEC/wC7Xy+aYWjh2vZQUeZtu3VnyHEdKEHDlVr3/Q+J/jpcRaj8YPEdkzr5vnqqevyxJkfpXm15btasYZlXaw4BPIrd+N2uRxfGHxRgkmHUXUkPhgenFcvD4ltryDN8TFMo2rKASCfRv8a+UmnzPTQ8JUZJcxp2zfarUYKeZCQuSw5BruPhj4o8QeE7iS30+/sYhdskaCR9wTc2Oo6csTyeOeOTXn2jyNeWgnVRyCeOBgda9J+GPgptcS6uriXaLaZUe3xzJwGK7s/LkEc89c152MnTp026r0Jw0q08R7OkrnK+Kta1fxNrS3+uXMPnRIPLs2ZlLK4LbtowQMLnJIzxise6s/7c0M2sO2MiQYOeOOff1xXXePPCdr4c1+7v7fw3Jpkd7b4hia4WQIwA3MCrHqfyB6VleB7G4nsStr9qEse6RliyxCjGSMEfoK2oTpumqkXovuNMS5xbXVfec5a+FNShtzDFqlxEnOEjnYAZ68Y9zVnQdEk0GG6eZ1cSbThTngZ9veu5sbOG6lMZv2R8ElpW2DjnqWpdS8NTm3ne4NylstoZt8MRmBJBEa/KeC77V56ZzXdUc6lNtxXL3R51HETlVVO+r6FHwT4kvdF1OLWLJ44pAixovBLs27Py9WXCAHHIzn3rpPi18Rte8SWcGk32lQRtEscnyNvAZ4wwIHfG4Y7Z65rz5/Dcz2dj9stdStWspdxljjOU+bIG4Hg9OQeMVnXMkLeMLiPULmZIJDH+8cEkjA5OeTj+lebDDU5z9onc9WVeSXsrWa/zL0KLpOmmQqxmlAz/ALI6qv8AU/h6U/TdNlQDUrwZDjdFG4G1v9o/7P8AM/jVUx2zShLu5VrWNiPOD4UgdME9M/1qz/wkWnL5sazwGCMBVByd2fT1HbvVST1SMac3O7S20PuL4dH/AIofQ+c50+Dn1/divk39r2RpPjfcQljtGgIQO2QXP9a+svAzA+ENIK8D7FD/AOgCvkb9sQOvxfa6jx/x4eQ30MRavZr/AMOxlHc4n4N2vmWF5cSZ2jCDj2Fdr4gtZZvCkzR/whXf3wQD/jWT8KbF4fBUJ24a7nZl45x0/oK6XxRcpZ6FfxRgNmMxD05IBP1NePhqj/tOm478y/Mund1F6nmGKMUtFftB7ljS0HXNU0ScyafdNGrH54zyj+xFbnjPx1qPiPT4rFk+zQA7plVv9a3b8B6VyNFefVyrB1cRHFSprnjs/wCtyeRXuJijFLRXoDsJijFLRQFhMUYpa7n4PWXgO+1TUE8eXU1rbQ2ont2Ryu9kcFo+OSWUEAe5xzjEVans4OTV/QUnyq5hap4U1TS/C2n+IdQMFtBqLkWcDufPmQDmULjhM4GSRnIwCOawsV0XxC8U3njHxTc61coIY2AitbdfuW8C8JGo6AAenck9656lSc+W89/60FFO2pseG/DGueI49Qk0Wxa7GnWxurkKyhljHUgEgt9Bk1d0zwF4p1LT7PULPTVkt721ubu3czxrvit22ytgnIwTjB5Pat34P+LP+EPsfE+pW97Hbal9jg+xK+f3zrcxsyYHUFQ2R6Zr1SXxx4BaDRpdIvrfT7U+H9ZElo5wbae4ZH8rpxlt+3tgCuGvicRCo4xjdf8AAv8AmYznNSaSPFbT4b+MLjw1/wAJEumRxaeYGuI2nuoonkiUZZ1RmDMMDPA57Zo1/wCHPivQtAXXNUs7WCzMccg/02FpNsmNp8sMW5yO1df4+Xw7440bQ/EFr4w0rTn0zQYLC50698wTiaINxGqqQysWGCD/AFA0vjPq2i634NsptM1DwTcGKyslJjif+1iyoqshbG3aMnj0FKOKrOUU+r10egKpK6/yPEtpxntQUYNt2nd6Yr2rwJ490nRPDHgHSdQvoH0tL+7fXLb7OsjKolR4C2VLYDjfheu3ocAV1Oo+M9Dm8Xpv17QYdXGiXltp2uLeSXIjmkkVojLIYVCYHmAYB2hiD1GanjakZNez7/1sN1JJ/CfP1nrGp2ug6hodtN5dlfSRSXaCMbpPLJKAtjIAJJx64rNCsQSBwOtfQ3gfxXZ2cc8d94+0UanDrkd1rl88bsmq2CwKhijJjzIRh124GT82TnJm8M/EXQNP0LQ9OstWtLTTzY60LizljVgpaVmtUcEHseB0NS8ZUi3y0/z7enkT7Rp6RPnPa2cYOfSgqw6ggZxnHevojUfiNpg0O71S31+1bXpvCWmRtLtBke9jmYydsb1BBz24I6Vd8b+PfB2o6pq8N5qen32j23iPS7y0gSEOpiCqbp1AX5skybupOSO9NY6rf+H/AFp5eYe1l/KfNRVgcEEGlEbltu07vTFfSutePtAHje0vZNa0W4WPTdU8m7S6a5YrKqmGKQNCiryDiP5scjvzVHjbRL+QXkPirTtP8TXXg+xhXV51OIrlJGa4RmVSVdlwOB247Ulj6tr+z/r7g9tL+U8N8a+F9T8I+Jrrw/qvkteWoQyeQxdcMgcYOB2YVH4U8O6h4l1J7DTfKEqW8twxlbau2NC7c464BxX0ifiF4Pfxt4qvtK1rS0u576yuI7m4uXto7q2jt0VovMETkgODlMDdnrxWN4V8aeF7bwtaJY+ItL0SyEWrxX2lKsgaeebcYGHycoFAAZsY+VcZOBn9fr+z/h62X5X2F7WfL8J84YoxS0V69zqsJiilooCxeg/1K1JTbcfuVqTFcsnqz7HDr91H0Q2inYoxU3NrDaKdijFFwsNop2KMUXCxb0Bd+u2CcfNcxj/x4V+gbN+7H0r4E8KJv8U6Sg/ivYR/4+K+9pf9WfpXgZ0/eh8z5Dif4qa9f0PzM+N90W+M3i9jznWLlfykI/pXJOJkT5onVWHTBru/i3FC/wAVfFUhjUsNauyDjv5z1jaNYLqusWenOBtuJ0jOT0BOCfyzXE8rUaMqkpdLnzsa7uopHruqeDbqP4VaK2iaeZdWjtozKqYDOGXc2c+jH616L8BraHQfBmzWL61tL+6uHuJY7udIpOyqSrEEcKMZrTJWJVSOMlRhQB0AFUrxLS4kD3VjvK/KGeHd+AIr8lq42eIpOjUWl7+fodGFxH1ao6kVqzoPiEdLvPCd01zPaXFrKfs6PHMrESEfKQR74H1rkPg34dW1A1a1WNwGeMb0ZmQB2U+gJJU+tYHjzwvJq1sJdI22ZhBEibWG4dQw2gnIqb4ZyWTSahb2sDN9l/1ck0LSBlDu25j13MXPHHT610U4whhn7Nuz3R2TzJVnCLj719Gdj8TfC7XwTVtLs4vtKEm4At5EDjGQSADk/Tk1w+o63Fpvh97DSBq0Mh/0eaEEmK6jY9JO7H7oGAOM/wB7FdFDxeLNe26Oxbewg+QEHkY54H41Jf8AhvSNRgdms5LWabDiaMlZY2HIYH1GetdFHNI0KXsqiuhYzBSw1WNZPffT0Ou+GMlvqvg23hksmlhbMMiSplQwLHBDcnp1xXk/xt+FF5HdQXGik+TJchVRlYmIEMTyAcqMDH1/OAPJpOs/ZPEk8os5QUjiW6ZgFUDDuv3Wz+ea7zT9F0/T3SayC4dQ4ZcEHK+uM9+nrXMqv1GaqUm9de6ZGMx0MTKXu6rZ9UeL+JtM1rwx4dudDkuDJaXduzACPhiPY/dOQD19K8amuGIzkn2r7VmTzjJFNGhgK4yTknPXjHFfIWpaVBb3FzZHOYpWXcDzkEivp+HJzzH2islJWb87nm05eyvrufpJ4MUx+FNJjIxtsoR/44K+Sf2vRu+I945G4BoV4682x/xr690FRHpFoijhYUAH4V8sftQWH2z4hXGM5e6t1P08lFz+bj869HGy5IL1FBXZF4ftF0zwvpahQDHbLxxkOef/AK9YXjiXZo8MfQzTE/go/wDriuy1u38vyVj4iIKj6rgfyArgfiE/+mWduDwkJY/Usf8AAVwcMU/rGaQl2u/6+Z1YaH72xy9FLijFfsVz1rCUUuKMUrhYSilxRii4WEopcUYouFhKKXFdz8HvEHhDw7qmoXHjDQF1iBrYNaL5YZknR1dRkn5QcYJ544IIJBirUcIuUVfyJk2ldK5n+LPCA8L+HtKuNWvimt6kv2hdMWLm3tiPleVs/KzHom3oDkg8VytafinW9Q8SeIL3XNUm827u5TJIew9FHoAMAD0FZuKVJTUffd2EVK3vHTeA/CLeKRqkr6xZ6Va6Zai5uJ7lXZQu4L0QE9SO1VLnwrrB8+40yyu9V02OUxR6hbWsnkzYZV+UlQeWdRjrlhW38L/GSeD7HxK8bSJfX+nC3s3EKSqsnmK2WD8YwD2NbmgfFAafp/htrr7TcXVlr0+pajFGixxTo+zGApC7gQxAwADiuWpUxEakuVXXT7jKTqKTstDibjwf4st9Xt9Hn8N6tHqFym+C2a0cSSL3IGMkDue3eobfw9qK+LLXw3qVtc6deTXcVs6S27mSIuwAPlgbm4OcDr2r2R/i74cj8Rwcz3ektaahblf7JWL7N9paNgdvnEynKHdygO449K4XWPGGn3Xxa0PxJ50k+n6ZPZZZLJbcmOBlJCxh27A4yxPSpp4jESvzQtp+IozqPdGBL4J8UlLu4tNA1W7sLdpgbtLKQRssbFWbkcYIOQeRg56GrXhz4deMddvdLt7bQ7yCLVGxa3VxC6QMMFi27HTAJz3HSvQLX4qaFDNonOprBaf239pjVBh/tbu0PG7BxuGc9Pel0z4neF7T/hCbq9W+1HVNFnjWe8FmsDpaCFk8kgSESkM2Q2F+UY6kk5vE4q1lD+tSeer2PL/+EN8WfYr29/4RvVjbWLul1L9kfbEyffDHHG3HPpjmkHg/xWdNXU/+Eb1f7E4jZbj7I/lsJCNhDYwQ2Rg98j1Fel+B/HHgDwz4fls1/tK6vnS+gmu3sAXnEqkRON0pEQxwygEk4OcDmhqPxH0qfQJdNjbUAreD7TR0Qr8guopFZmxu+7gHDdfarWJxLekPwH7SpfY4jxn4N17wn4kXw/qlm322RI2iESswmDjjZwC3OV4H3gRUWoeEPFWn6jaade+HNVgvLz/j2ge0cPNjrtGMtjvjpXS+PfE/hvxF8WLTxS39oXOlzPaSX1q8flyRiNUWSNGD/NkISGyvLfjXe3nxZ8Fw6v4d/s621GOw0yfUFcwWiQNHDcRlUZBvbLrnkk5YgnjOKbxGIUYe5d219R89RJaHkSeBvGT6rLpSeFtYa+hjEkkAs33qhzhiMdDg4PfFVh4W8S/2Tcav/YGqDT7ZmSe5Nq4jjZThgTjAweD6HrXcaP4h8H2fh3XvCz+IPERt9QNrNFqa2Shw8LOTGYvNzswwx833smtSH4laDH8OBoVvJdw31tY3tgjzaekzXMczMVO/zAIid3z/ACvyOOlEsRiE9IX1XR/eHPU7HnQ8F+LmmsIf+EZ1fzNQUvZr9kfM6gZJXjkAEE+xzWNf2l1YXs1lfW8ttcwuUlhlQq6MOoIPINe3XHxP8My6xo2pNqN5LqUNvLBqGoy6IhF5AyqohmgE2HJAOXBHRRjHTyPxpeaTqPizU77Q7WW002a4Z7aGQ5ZUPTPJ574yceta4etVnK042Vv1KpynJ6qxj0UuKMV13NrCUUuKKLhYvW/+pWpKbbD9wtSYrkk9WfZYdfuYei/IbRTsUYqbm1htFOxRii4WG0U7FGKLhY1/A67vGuhL2OpW4/8AIi193Tn9230r4X+HiF/H3h5fXU7b/wBGrX3JdH9030r5/OX78PQ+M4p/i0/Rn57fEwLcfErxAtpcToTq90WhS0V/NYytkH5gWH4VWu9MGi2KX17pGr2FysitFP8AZCiEdwQznqK9P+Htis/jTxt4ghtFu72G/nW1jLBcsXdjgngZ4Ga7nUD/AGmq6ZcaaZbS4hdL1mcYicAfJgj5upww44r0YYZVKNpPdH5nLM6lHEe70Z85v4rt40SRNZ8QRyc7lDfJnHYb8gVLpPiiwa1uLjUvF3itJQx8tIGG3seSZOOc9BXIarGNN1yaNdkn2W5YKGGVba3cenFPvPEAvLeVLjTdNE0mMzJBtbjvxx7V87UyXCK65T2v7QqT95pfcjs9S8XaX9j3aX448VibcMC6TCY75Kkmr3hHxpoen2eptd+KtTe6u4DgokijzefmJABPXvmvOZddtmgWOXR7KVwYz5oUKx2lSeAMfMFIP1/Oe117S1jff4asj0KNuwQRjrxyODx/9c1yPJsM48tmdFHGVKfvK1/Q9p0T4qeE/sRj1K+VWEj7BHbzNhD0HK9s1z/jP4j28v2D+wvGt2myDFx5ltIdz8ZPKH9K83m1zSZLdkj8MWcDmGSNHWVjtLAgNgjkjdxnngegxBqOp6Ew22/hpYhlQrG8cnaHyc+5Xj2ySKxWQYNT5lF/odDzTEThyTd0eiX/AIi0vU7WNLz4nySgANtl0NyVbHZgtTap451a0jgNl8R49RUrgCTTnTaB/vJ3JPf1rzuPV9DIQt4chHCq4F0wyAAPTjoenrUN3faLLpiww6RJDe87pVuGZQBjGAfoc/5xtDIsM1aV2u2n+Rw/W3Ft8qPUrXx/qU2luG8TRC7zgZjUKR/3zx37159Lp09xdPIs1p87k83ceTk9eT3rCt93evbvgp8B/Fnj1YNXucaJoZIZbq4jJecf9Mo+Nw6fMSBzwTgivQwOX4bLXKpT0v8A10HPHVKyUVBL0/4c+ydL+WyhHooH6V4F8XLBbvxrrlxhWeKWHaD7Rwsf/QRX09Z6Xa28SxhTJtGMt3qtc+GvD1xPJPc6Fpk8shy7yWiMzHAHJI54A/KvGx2HliKfLF21OmE+V3PkLTtRW+042srkzQMZEJ/iUkA/+y1w/jAC51ucqeUwg/ADI/PNfdsfgzwhG/mR+FdCR8Ebl0+IHH121DJ4D8ESOZJPB/h9nY5ZjpsRJP8A3zV5HQWWYh1nrdWPRwWOpUZylUhe6sfnuwKkhhg0lfoOfh94DP3vBXhsn30yH/4mk/4V74B/6Ejw1/4K4f8A4mvrv7fh/I/vKeYQvpE/Pmiv0G/4V74B/wChI8Nf+CuH/wCJo/4V74B/6Ejw1/4K4f8A4mj+34fyP7xf2hH+U/Pmiv0G/wCFe+Af+hI8Nf8Agrh/+Jo/4V74B/6Ejw1/4K4f/iaP7fh/I/vD+0I/yn580V+g3/CvfAP/AEJHhr/wVw//ABNH/CvfAP8A0JHhr/wVw/8AxNH9vw/kf3h/aEf5T8+aK/Qb/hXvgH/oSPDX/grh/wDiaP8AhXvgH/oSPDX/AIK4f/iaP7fh/I/vD+0I/wAp+fNFfoN/wr3wD/0JHhr/AMFcP/xNH/CvfAP/AEJHhr/wVw//ABNH9vw/kf3h/aEf5T8+aK/Qb/hXvgH/AKEjw1/4K4f/AImj/hXvgH/oSPDX/grh/wDiaP7fh/I/vD+0I/yn580V+g3/AAr3wD/0JHhr/wAFcP8A8TR/wr3wD/0JPhr/AMFcP/xNH9vw/kf3h/aEf5T8+aK/Qb/hXvgH/oSPDX/grh/+Jo/4V74B/wChI8Nf+CuH/wCJo/t+H8j+8P7Qj/KfnzRX6Df8K98A/wDQk+Gv/BXD/wDE1meJPD3wj8N2KX3iHQvBOkWjyCJZ760toULkEhQzAAnAJx7Gj+34fyP7w/tCP8p8GUV9qxan+zpNKkUV58LnkdgqKsliSxPQAdzXUX/g34Z6fFHLfeFfCVrHLKkMbTafboHkdgqICV5ZiQAOpJxR/b8P5H94f2hH+U+AqK+84vD/AMI5be1uY9C8EvBd3JtLaRbS2KzTgsDEhxhnBR/lHPyt6Gqs+n/BWC7v7SfT/AMVxpxQXsTw2ge2LsFTzBjKbmZQM4yWA70f2/D+R/eH9oR/lPhaivuPVofgXpCCTVbf4d2CGeW3DXMdnGDLEQJI/m/iUkAjqMjNQaXP+z/quowadpbfDS+vbhtkNvb/AGKSSRvRVHJPsKP7fh/I/vD+0I/ynxHRX0Z+2F4c8PaFpvhxtD0LS9Laaa4Eps7RIS4ATGdoGcZP5186Yr2MJiViaSqJWudlGoqsOZISilxRXQa2NC2/1C1JTbb/AFC1JzXHJ6s+zw6/cw9F+Q2inc0c1Nzaw2inc0c0XCw2inc+9WbGwvL5ytrA8mOp6AfUnik5JatkVJwpx5puy8za+Fy7viP4dXn/AJCUB/Jwa+2L04hb6V8YeE7e68N+KdL1u8tjNFZ3CzmONhuYKc49O1etap+0r4ZtCY9Q8O6zCD/EhjcfzFeDmb9rOLhrZHwPEWNoV60PZzTsv1PGvhh4ustI8Z65a6jOsFvqF07pKx+VXDt1PYEHr64r1651XTYLY3dxf2ywKMiVpV2/XOa+TbnVkuriaSOzs/MdgY0UOd+WySfm9M1qWvhzxff2qzWXgW9vom5DQWlxIMevyt0r0KeKhGPK2fB1MqlVnzp7mB4ujs49fvxY3RvLXz28ucjlwTnNYEnWu+Hg/wAYtIsb/DXU8k4y9jdqPxO6vQNR8A+H9H0qzXUvBOsXF+bdWnW0aVlD8BgDkjqeMnpXl4/HU8M1zJty7anpU8HVa06Hz5T4h8rV6b8RfC+naadNk0XwpqRS4t/NnWYTM0THBCkjGDg1o+Fvh3pN54OGs6pp91BNJLlIYbsIRGGCnIdSd3De3SuOWYUVQWIlom7ef3HTSwtWpdRR5In3VHNMmGAv0r3fTPhX4On0mwvprjVf9ItxIyQ3SZRsZI5jP0rlPip4B0/wnptjqENvqUsUzmKXzL2IlXIyoG1ORgNz7VjQzXDV6yoxer7o2eX14w9pbT1PMRUsVex+G/hj4V1DwjZa1PdawrXCAtGkkR2nJ4yUHpTdY+FdmbvSLLw9Dq17PqF7HaMJXRFhLsFVmZUIxk8ntV0M6wk6vsVLW9tn0OWeDrtOSjodn+yF8GYfF93/AMJn4otvM0KzlKWls4+W8mXqW9Y19OjNx0DA/YuueIfDvhqOBNa1nTdJSRSIBc3CQhguM7ckZxkdOmRT/COg6f4Y8M6d4f0qLy7PT7dYIgepAH3j6knJJ7kmsL42f8kt17/r3H/oa1Up+2qpS2Go+zhpudNo2q6brFit9pN/a39qxKrNbyiRCQcEAjjrTtR1Cz0/7P8AbJ1h+0Trbw5z88jfdUfXFeW/FLWvsWta6t/4lutEnsdHjufD0MN4YRd3J83cdgI+0NvWNfKIYYI+X58nofiVd/ZvD/hrU9XeGySDWLKa8kkcLHB1DFmPAAYgZPqKaw+sddH/AJXD2ujO8HSivF9B1vV7vx8Wm8R6fbajFrN1DPpk2uP5slmjSCONLHy9uTGI5BIGy3XdhiKzPDniy4v9XefTdZYQaloN9dTW41+S9mt5VWNo/MQqFtZBuf5EOOo52g1X1OXcn6xE97oryiytL28k8F6fceIdeMer6Zc3eoOl+6PNJstm4ZSDGAxJATbjJA4ZgZpNa1eX9nZ9YOp3K6mumMwu1bEu5WwHyO/HPrzUvDvTXd2/Fr9ClV8v6/pnqNFeLeLYtS0VvGM1n4k8QN/YltaajYpLqDuqzSF/MDZ++h8sfu2yoycAZqTVNeul8RXsjeIbqHxRD4igs7PRluyFksWmiUn7NnDq0LSSGXaSpz8wCYFfVW9n/Wn+Yvb+X9f0j2WivFdZ1DWrXw7qWrLrN9sl8UTaddS3GovBDZ2QuJOjgN5IztTzNpYBsAgBdvWfD2K81bwZq9i/iS3vraeaaGxu9N1d7yS2iaNRtNyVVmkVy5B6gFRkkVE8O4x5rlRq3drHbX15aWMH2i9uYbaHeqeZK4VdzMFUZPcsQAO5IFOvLm3s7WW6upo4LeFGkllkYKqKoyWJPAAHOa8Vk8R+INY8NT6vPfXVtcaXJpOk3kcLlEN/9th+2cDg4BRB7Fx0NP1zXprPWvHNn/bx1K+bRtSubWSx1h3WwWJFAilth8sMikjbIOW+bODVrCS2vr/w3+ZHt0e0xzRSHCSI52huDng9D9DipK8mki0WL4k65NrHiS80t7rwvYSb/wC1XhwvmXIkdAWwNuEOQPlLk8Fzn1kdKwqU+SxrCfMFFFFZlhRRRQAUUUUAFFFFABXlP7RUcU0vw8injikjbxjbBkkUMp/0e44IPH516tXF/GHS7fVvDVtb3XgKLxtGt4r/AGGSeKIRfK487MhA4zjA5+agD5Ohh+KLeD/Fr/EfSILazjexOmyGwtIW8z7dFna0Shvu/pXpvxb0fxtrWpvYa0zW66Nd6jren+Kd4W109IyJrSJlHD7TGBJujYgfdJJNciLfSZfGviOLSfhn4DTw/ZaklhpesLbfaDHcqsch3RRyeZNw4GYx8ucngGqfi6+t9R+Kem6Pc+Hdfs9cutRutOWO0uoxpdxcOyx3VzJaYM32eYkF8sNyZw3BNAHnPw2u7pfinaeIPEWoWXhbRLsS3Gn6g1xO8CXEcipJc2qNuBlZjIwWRdmHfgcCvQvG97o+ueLfC2ueOtNuLXVbu4uYtadT5VpaSJbyNa2R8tsuwm8mXLBv9aBuIG0RWeteJdD+IWj+KdU8LQyX19fGOXRZF8m0kjtCbdL633nFr5aoqZmY584kcGursbK/1u9upbfw7pOjWeu+Fo4fD+kXFlJJ9kMF1LOy3EancrfI7LJ8qligGSCCAYfhvT/EUdj4XOqXFjqviyePxXdyIIkfytRaGFvKdHUJ5iy8EAFc9CRVn4aQ/EH/AIpef4laZBaakvjexWyb7FbQuYvs9xv/ANSoyM7etbdxr3grT/hxolr48+HMer6vDZ6dc51Fkga+vdQA+0OGlwN4dVMhPTcM4q18Gpfh7pvjOHT/ABf4R8M6F4w/tCNdMttM0uV/spdWeIPcqXiZ2jwwKsOM+9AGl+27/wAgvwv/ANd7n/0GOvmCvqD9tz/kF+F/+u9z/wCgx18w819llH+6R+f5nu4H+ChtFO5or0zrNG2/1C1Jio7X/UJUtcUt2faYZfuYei/ITFGKWipN7CYoxS0UBYvaHp/2+9WNziJeXP8ASvXNL0+yjsI/s8UaKBgIOx/rXk2gXaxSYGA7E9+MD1r0jTbyNbZHEmflwQTwa8bG1HOVuh+U51m0sdiZRT9yOiX6jtcs4pYWwp6EjA3HPpXkvisQh/LuIbpACQfMgwuPrk16ldXwY/K4AI4zXFeLbqHaRNe2ezJPL5I/DrXJCVjxJq6PNLfTdLN3M7mJcDKMp5z2+UkZrAu9UmsdUMVn5lqgC7ZN7Fzxz7EAnpgketdRqmmaZeDzjNMqfxGJAoP0J5P5ViXGnW7grYWy+WhzvnbzGJ/LaPypzTb0JhNJWZ0nhn4yfEXw46Na+ILq5gGMRXLefEw9g2cfhivZfAX7U+l3TR2vjTQ2s3JCm8sPnQnuTGfmAHsWPtXzA+mahlmtNu/J3R9Ff8OgP5VnyuIpTDfWsts57OCKwqR/mR0U5fys/Snw14m8M+JdPW/0LWLK/tzjLRSDK+zKeVPsQDWr/o7dCh/EV+YMUkkTfuZgQ3bd1/oatpcXKjj7QowGzHI44PfIOKy9inszb2tuh+mZhtyPupTGs7N/vQxN9VFfmcb7Uo3/AHeqatB6Yunx+YNa2n3XiSS0Wa317xA3DFil9KAMenP+fxpfV5X6Fe2TP0ZOn2JGDbQ49NgqbQ7fQ4/EdrblbBbv5niiO0SHAJyB1461+fNj4i8YWpC22s65GCPmmur+ZwPou7H5ivTf2W9SvIPjpoFzfJf3EVw08Ml5cZVQzwuFwDjOW2jPvWjwiSbbI9vrZI+8qr3t1Z2sSve3EEEbsEBlcKGY9Bz39qsV4T+2t/yTbQ/+xhg/9Ez1GFoe3rRp3tcmtU9nBy7HujRxsVZo1YqcgkZwaHRHUq6hlPUEZFcPqHxDjs/jJpvw4/suR5L3TzefbPOACYEny7Mc/wCr6579K5n/AIXlajw3431o+Hp9nhS+SzaMXIzclpjEGB2/JyM45q44OvK1o9vxdl+InXprd/0j13yo9/meWu/GN2OcfWkEUSk7Y0GeTgda8Lf9oyO3vdHa+8A6/b6XrEYNldcF7h8DKxx4+cb2Cg7hnIOOa0tB+Ly+KT4v8M634X1Xw7qOl6RNdywG4HmtEE5IO0bHw6EcEfNntWksvxMVzSjp6r07kLFUnomeyKq8YUccDjpRsTbt2rt9McV87+Bfipo3gP4G+H9ai0vWLywvdVltCt3erLNF8zMzbgihhgHC4H1712fgb4xtr/xEfwXq3hDU/Dl29s11ateuN0sY5G5No2ZUE9SPlIoqZfXhzNLRX7dN9BxxNN2V9X+p6qUQ5yoOevHWjy4/MEmxd4GA2OcV4TfftFxBtR1PSfA+r6p4X066FvcaxHKFQEkDIXbjuMZYZBXOM4rrrH4s2V58SNB8KQaXM1nr+mDUNO1LzcK6lGfaUK5B+Rh1znHHNTLA4iKu4/l03/4bcaxNKT0Z6QY0Kldq7T1GOtCRoihURVUdABgV5TpHxgvNa0PxHq+h+B9V1WHStTGnWq2kodrxsnL4xlFA2E/exvHual+HXxcl8ReOJvBfiDwlf+GdZW3+0RQ3EokEiAZPO0YOORwRwecjFS8HXUZNrbfVfkNYim2tdz1Hy48EbFwTkjHf1pBDECzCNMv944+99fWuY+I/ijVvC+mW1xo/hPUvEt1cTeULez48sYJ3O2DtHGM461yXgn4yw69F4ntdS8NX2i634dtHu7jTppQ7SRqpJ2tgc5wOQPvAjPOJhhqs4OpFaeq9NtxyrQjLlb1PVGiiY5aNScYyR2p9eAQ/tJq2jWPiCXwBraaFLN5F3fiQGOCTcRtQ7cSfKAeq8kjtmun8dfGeHw7410/wvp3hfUPEFxqWnLe2TWEikzbt+wBcfd+Qktngc4NbSy7Ep8rj36rpuQsVSte56xSE84rgPg98TLf4gx6tbyaPdaLq2kTiG9sbhtzRklgOcDurAjAIIrk9N8RSa58ZvFfi241C5g8J+CLB7TEbv5U1wFZpnK9GKAMuMHohrP6pUUpRkrOK/wCG+8p142TXU9rqEXlqbw2QuYTchN5hEg3hfXb1x714JeftHX8OjWmvr8NdR/sPULlrewvZdQRBO4YjBGw7TlT3xweeKTwtdTXX7X11d3Nq9lNN4Zjkkt5DloWKREoT3IJx+FbrLasVJ1NLJvo9raGbxcG0o66r8T6Dorwe/wD2io1bUdS0jwLq+q+GNOuRb3GsxzBUByBkLtI7jGWHBXOM10Xjf4z2ejt4btvDug3niW/8RWwu7K3ikEP7kjIJJB+br8uOxyR3y/s/EXS5d/T117adyvrVKzd9j1aisjwdqt9rfhyz1PUdGudFup1JksbggyQkMRgkeuMj2IrXrklFxbTN07q4V5r+0l8Q0+GvwwutbRmW/uZBZ6efI81fPZWYBh6YRv0r0qvMf2jPEtv4c8L6Mt1LZ2sGq6zFp8l9cwLMLEPHK3nKjKylhsxyDwxpDPAC8nhLXta1WTwZHpulaxIusaVPe62dHS2G1VaKKPyyEnJifcFO4xuAeDXL3nxS8Lza14l+Iug61Pb3eqaHNBe2t8PMvbC9lhkWEWUzHeYhI5DbQoVVX147LWY/EfiD4q6zrPiHT9f1AaRbpYQX+nW0EtppVyDvkMccpCyJ5Mgy0iswLnH3Vqg8Pw3srDVvG3inV7HxBfwWWpW+m3YthBaa7C0RWODbEq7JYwRuZVXmUYY4yAA8A6B458IRaX4h8fvd+MbzWZIYTp4lbVJW0SRDJcN5DZx+9W2G7tnHeuz8LeD/AB58QdEsUutS174f6xaP9qsrpopLmd9PzhLW4nJjZ3EolfY2cKy8c1594y+KukaNb+GdVvbDUNA8UTxo2o2Vgxm/syNEC206+Yxy5h8siM/u2DlnBZVNR/C3UtJ8R6J4WuvH2ux6Xb6ZZPa2N+upXKm9uy8pS2uFBADoZElyoOQVBJHAAOg8R3Xh+HX/ABJpXxQ1xfFc+h2upXEcWsRDS2jknRvltVZpPOVzGAhGPKwpAO7A6L4NaH4N8UfFOym0PxBrOo6foNpBepbLE0lvHdGNCnnXu/8Afuiu6qrKCq5UcLz5d8XfBKajo3ka1pui3/jTU7uSNvEGn39zIiG1YG/kuEkwkYAcHEaED5sAYArtP2dfhd420uPwp/a0Rg+w6p9utrmOQxxLZAyB4XC48x5WdJE3hvkU8r0oA7T9tv8A5Bfhf/rvc/8AoMdfMVfTv7bf/IL8L/8AXe5/9Bjr5ir7HKP91j8/zPewP8FBRRRXpHXY0rX/AFCcdql/CmWo/wBHT6VLiuGT1Z9vhl+5h6L8hv4UfhTsUYpXNrDfwo/CnYoxRcLFSxuPJvHjbG4d89v8963n19oIcq/A4HPNcf4iLw3EUiKQHG0t71gT6ldQkMxG0nHrXmV4as/D80w7wmOq0baJu3o9j0uPX1eLy94HI71WubiCYEyKj9/u7utcGmqK4GwhGOM+9XYtWYqE3NnHrxXC4anKpXWpq3pi3lW+cemMgGqd5NHHbYAjVh/dHHuKydQ1TdMMMcDuOtY93qMshC7yQPxpx0FuyzcX7q5ZM7gcbqal7JKD9qmM8ZP+qcbl/EHismSdnYk+npTVYgj5tv8AKtVO41BmpNpOi3uWjMthOR/yyGVJ9dvb8MD2qjc6PrFqgltGiv4U5Bi4cevAwfyzVvTLHUr0n7LZyy4BO4AbePfpXXaZoK2v7zU9UAbPEVsN271y5IA9O9J0IS2VjRVZR3PPNK1G+a5jtre1lmZmKiBGY7yeo24P6V6H4ah1yCye3uLdNPt7jJbzXLOoPPCLjvnqeM1fN1p9qWNlYwWzZ+aUcu31fGT0rOmvGmYE57nmqp4R/bZM8SvsovWcen2AbyYGuZS24yyPk5I5x7cdOf1OdbQrqSHX7PVIDNFfWk6XEDschXRgQcH3Fc5Ax3Dd82Oo7V2PhhVkX+EjjGeSK6ZKMI2SOdScnqz7s8L6xaeINAs9YsmDQ3MQcAEHae6nHcHIPuK8t/a50HW9e+G1gmh6XdanPZ6xDdSwW0ZeTyxHKpIUcnl16A+vQVzfwf8AHEfhWT+zdRb/AIlc75YgEmB+m/Hoe4/Ee/0JbzQ3EKTwSJLE6hkdGyrA9CCOteNCcsLXVRK9j02lXpuL6nzZ4o1Lxd/wujwp8ULb4c+Jbi1l0iS2ewW3Pnwyb50xJgfJkOjc44Psa5+x8J+Nm+Fnxct7/wAJ6nb6lqep200NskDSGYi5LP5RA/eKAfvLkY5r64pMV1RzSUYpKC0t32TujJ4NNtuXf8VY+afF3hfxJNafAVIdB1OVtKa2/tALbOfsmDak+bx8mNrdcfdPpWheeG/ED/tAfE7Uk0TUWsb3wpLbWtz9nfyp5TDbgIjYwzZVhgeh9K+h8UmKj+0Z2tZbNfe7lfVI337fgrHx/qHg3xc/7OHhHSU8MawdQg8RSTTWos5PNjjPmYdlxkLyOTxzXqGv+HNYu/2rtO1VdKvv7J/sF4JL5YG8lGKTLt342hvmHGc8ivccUmKc8zqSb91a83/kwo4OKtr2/A+P9K0n4g+D/hv4p+Eg+H+saleapflrfU7eEvaFHEalt+No4TIyRgtzjBrsfil8PvFPh/4W+ANT8N2dxeeJ/CZjSRbNTKxV1zIAAMuocKOn3WbtmvpCkxVPNajkpcq3u/N2t+Qlgo2av0svI+bvEHhPxt4S/Zi0PSPClrq0esTXcdzrCaeGF1skDs6/L82QTEpx2XnjNYnws8Na5o3xrtfEth4B8R6dpH9jzyQrqDPLK7iNxiVyDsd2XhOuCpxzX1bijFCzSahKLivevffr/Wg3g48ylfa34HzR8V9d+KHi3wb4V1JfCPiXSbGS/mTW9M0zzRdPEpXb/CGCsnmYyNucZ/hrD+GXhXW9C8VfEW+uPB+r6DpFz4Wuvsv2zdIF3LGyoZT958ZJGSVIYHpX1niqetafDq2kXml3LOILuB4JChwwV1KnHvg0QzPlp+yjBJfPvcUsJeXO5XZ8c6Be+K/FH7Pek/DfQfA2s3TXN4zLqgj/ANE2C4dz8+MKQ3ByR0Jrp/Gjz/D/APaF8Aw2umX/AIgk0fwpDaC3so9004SO4jLKo9vmx6A19FfDzwjpvgfwlaeGdJmuprO1MhR7llaQ73LnJUAdWPaqWpfD7Rb/AOJ2m/EKa4vhq2nWhtYY1dRCUIkGWXbnP71ujDtXTLNKbqT933XzfNvv2+RksHJQWuunyseIeEr3XvB+mfEr4weINFuNDn1dhHpNhdDbKZGdgu5CAeCUPQZAc4xzXpnw68L2Pgn4ESWXiBbbzLixmvNaa8JCySSoS4lPJOAQhPU7a9MuLaC4QJcRRyqCGCuoYZHQ81T8SaLp/iHQb3Q9UiM1lewtDMgYqSp9COhriq4322jVtVe3ZKyXy1N4Yfk2d9Pz3Piv4btoOl6Pouq/ELQvHzaDb3n2i12AtpCszEqwVhkjnnDEtz1yQfX/ABLBruk/tJjxVa+F9X1rRNc0iOzjudPhLrEH2qXZsYXG3POOCDXQWv7Ofg+Nbe1u9e8WahpVvIJItMudRBtgR22qgI6noQeTzXscMSQxJFGqoiKFVQMAAdBXbjMypynz09bpp32s+3n3MKGEmo2lpax8h6Vpfj/wb8OPFXwmHw/1jUrvVL4m31O3hLWpRxGpYsBgcJnk8Fvmxg1vfFTwZ/Z/w58LeFr/AMAeItc1aw0ciDV9GJk+y3JOTEwAOU3c8jp93nJH1BilrnebTclLl63er1drf0jT6krWv5fI4T4C2fiqx+F2kW/jOS4fVwrs4uH3zJGWJRXJ5LBcdeR0PIru6QClrzatT2k3O1rnXCPLFRCvJP2nrm30/wAP+FtXl1u30mfT/EkFzatPp892s0ohmAj8uEF+QSc9Plr1uvJf2kr6z01fh/fX95BZWsPjC2aS4nkCRxj7Pccsx4AqCjzn4weMvh341vdKuLjUzPbxvHDLZ674a1FrNWLY8yPbGu2ViwXczEYwMVoaX4gXxTZ+NvDF9pusaVp3w8e4jXSdMIjg1fT13rFbsjhmYFICuQQDv4rxrT7nxNY+FvFcPi/4maR4gjvnsU060i8RLevvF9ExKpuJHyA9K9X8d+JZPh54l8c6HJ4ssLm41iF7q6vrqRbK90m2m80xi3JZmvGjBbbGDHtKgDG/gA83+HWqaJqHhHxTrPibWPEmiX1zqMOnz6Zf2z3NlelkkNrBJbxR+aUSCML1Gcda0NOuX+IOn6j468cfC2/1rUntn01TqOp21na2roC4FtDMyyYG8Hq2STj0HCW+i+IfGmreMvFXw1uvEniTSdMhtXhuJtTlhvRfCFVFwI/maRhiZQmeFbrxz6L8Q9K0f4laZNa3T/EHQ7rwVEl1b219az3VxqVmz4WbYxUpJ5rSKX+YhYwegwADkfD2neNvFHwF0mbUNb0+1ufDZvrrRnn064a+sxYqjvGso/dx8IgAcAnHfFeyfAe9074patbeJptH1G0kmubXV5LuTV7WTzbqzh+ygeQv71VYMzEkdQOeRXI/D7wLp/jf4aa94h03x3f6ak8K6hdaBH4na4jjRg7zC6myu0zjKsWT93tY/PyKsfBaOHw38SPA0vhP4dT2kU9jeaZraRXDXDWHmXKvFNNMIwWDIgZNwXKOMHHUA7L9tr/kF+F/+u9z/wCgx18x19Ofttf8gvwv/wBd7n/0GOvmPFfX5T/usfn+Z9BgF+4QUUYor0zssa0CFIlUkZHpT8UtFee3c+8hBQioroJijFLRQVYbiu78O/CjxdrekRarDBbW1tMu6I3Eu1nHYgAE8+9cho9r9u1azss48+dIs+m5gP619pW/k2sdvCihY0UYX26YrzsfjJ0LKG7Pnc+zapgFCNJK77nxx4k8D6xbzy6XqGmGYrJsPlNvAbtgr0P5GuB8aeE9T0PTi0kNyMybQJogDz2yAAfyr6/g1COEHcNxmzI3fJbk/wA6NU0PwjqumRxaj4a0u7WQkYe0Qtnpxx7/AIV5s8xlNe9FXPj8wzSOYQtWpR5uktbo+C4ZXhODkODgr6fUVJLfN0HHPQV9ga7+zr4SvdQn1KCM+dcEsxldyASPYjB9+v1NeUat8AEt/EzWcusyWMCndJEyCRyvYo3p7kHHvWNTFxhDmbPEp4F1HaOp41YWGtamDLp9hdTxbthkWM7AfQt0/WupsPBVvaXUX/CRamkUqODNZwrubbjOCwOBnI5r0vxn4TXwzotnpuk3F3JbRQMIpWcb9wLOwyAByGb8hXmPiW43C0vleNhgQzeWchRjKHPr1H/Aa2wzjXip30ZjiIPDycLaor33hK3+1s1peSmDdxGUy6gngZOM8d8dqv6RptnpaCV9M8+cZ2iUiQdsHpj8MVQE0kdvn7437ck/lSSXM2WSM9PlwD716MacYnnyrNm1cXlzJsjIMMQ6ImADz0qnLNIuePmGax/7Ru4gVEjDDdAcVC+rT4G4Eg9sntV88UZ81zXafPKDnr83c0gMj5PPPfGaxf7YYAjyvzpp1qbG0KfzqXWj3HyvsdAkxQ4ZSR15Oea6Tw/rUcEo3SZOck57ehrzOfU55OPuioo7yVW3bzn1zisp1ovQajJao9j1DxfawBxE5Yj0P9an8EfHzxZ4Iu9tjLHfaZn57C5JMfJySjDlG69OOckGvFmvJGwCSf5VDIZpD83A9655OLQ4+1ct7H3Z4P8A2sfhvqcEa69FqXh+5P3/ADITcRA+zRgsfxQV3Efx4+ELQib/AITvSkQ9DIXQ/kyg1+fuh+F57qESSSpErcjIy3+ArT1P4f2sdjDdTXs9zcSAbYgB1PoB7YrzpSpN2i9T1oQrpKU1ZH3gnx2+ELvtTx9ozH2kY/0qzF8aPhZJ/q/G2lN9Hb/CvgCz8Ii2cJJEY3IBAxyM+tepfD34ew3EkVxdIGUfMF7YqXYpO59j2PjzwhfIHtNetZlPQrnn9KrXXxL8CWs7QXHiawilX7ysxyP0rhfDmiWlrowKRIBHJgY7KRkfzxXjHxq0v7H4lN0i/JMo5x3/AMitsLTjVqqEup6mVYSli8QqNVtX7dz6d/4Wn8Pf+hr07/vs/wCFH/C0/h7/ANDXp3/fZ/wr4lor1/7Kpd2fW/6o4b+eX4f5H21/wtP4e/8AQ16d/wB9H/Cj/hafw9/6GvTv++z/AIV8S0Uf2VT/AJmH+qOG/nl+H+R9tf8AC0/h7/0Nenf99n/Cj/hafw9/6GvTv++j/hXxLRR/ZVPuw/1Rw388vw/yPtr/AIWn8Pf+hr07/vs/4Uf8LT+Hv/Q16d/32f8ACviWij+yqf8AMw/1Rw388vw/yPtr/hafw9/6GvTv++j/AIUf8LT+Hv8A0Nenf99n/CviWij+yqf8zD/VHDfzy/D/ACPtr/hafw9/6GvTv++z/hR/wtP4e/8AQ16d/wB9H/CviWij+yqfdh/qjhv55fh/kfbX/C0/h7/0Nenf99n/AApjfFf4dL97xbpw/wCBH/Cviiij+yqXdky4RoW92o/wPtb/AIW18OP+hv03/vs/4Uf8La+HH/Q36Z/32f8ACviYxRnrGp/Co2tYT/Bj6GqWVUP5n+BzS4Sa+Gdz7d/4Wz8OM/8AI36Z/wB9n/Cq+pfEb4ValAINR8RaDeRBtwSfEihvXBHXk18UGzj9WFJ9iX++fyp/2Th/5mYPhaqv+HR9kr4s+CSsGS88JKwOQRbRgg/981Pf+OPg7qFx9o1DV/DN3NgDzJ4kdsdhkrmvi37F/wBNP/HaPsP/AE0/8dp/2RQ/nZP+rFXs/vR9r6b8QvhNpYddN1/w/ZLIQXFuqxhiOmdoGakf4nfC9rh7hvE2jGZ4/KaQ/eZM52k45HJ496+JfsQ/56f+O0osk/vNR/ZFD+ZjXC9V/wDDo+z7Px78H7OKeGz1jw7bR3C7ZkihVBIvPDALyOT19TVm2+J3wttnd7fxNo0LSBQ5jG0ttGBnA5wOB7V8Ui0i77jTxbwj/lmPxpf2VQ/mf4GseE5veVv69D2v9rDxf4Z8Uaf4fj8P6za6i1vLOZRCxOwEJjP5GvBFhlb7qE1pqqr91QPoKdXo4ZLD01TjsevheH40YKLmZ32Sb0H50Vo80Vr7aR2/2PQ7sWinYoxWNz2LDaKdijFFwsdD8M7UXnjzSImICrcCUknsgL/+y19M6tqLW9vPIz/6uxmkwf8AZXP9K+ePg9AreL1uGOFt4mfPuSB/ImvUPF+os8V00LcCAQkeok+Q/wA818/mcuasl2R+ccXVr4yMOy/Mp6WfMhHmOWbC4P4CpodYkhkjjVc+W4bryBj/APVWRZTHKrvPGBVGS+xqBVTwQQRjPcD+hrz0j5PnPRoPFvl2BSSMujZye2ORjPY8GvO/ip4uZr/S7hY0WVN8Vwyc5XgJ+ob8/esiXUmEMSsfIZtpEZIODkkj0zya5D4i34i0wQySDznkXqeeDms60FKDTNaOIcJqSOm1fUotXsDC+18AOBjOeeR9D0xXk2sWcR07UNMjQAbG8lmAADodwPsSBgD/AGqrf8JebOUeTIGZR2PeptX1KCWS01WO288zoJApJZYyOCMD6EVrld4RdNjzGrGrJVF8zA0+ZbiA/NgsnbrnH+NZ8czK75AU7gOTmraoLLVJoBlY92+MZ/gcbhk+wOKzL24iE0scfzfOct617ftFZNniNe80WHZWJzlzngY6/wCePWmgB1y+FFUZLmQ9gPcVWm1BEQqZFA9AMms5VoItUpPYuTGMOflFVZJAW4HFUpNQhA4V2b34qtJfTOflKoPQCuWeIj0Oinh5GpjPOcConmt4/vygn0Xmsp5JJDl2ZvxpB1HHHesXW8jdYfuzVe+JOIYwM9z1ojfdKGds4NUIyQS3PHNMVplPGSPpWU5SkrXNadKMHojv7DxEIbfywCDgDiu38O3EmqWv2uYmN2Tan8uPrXilvcOp5VhXpnhDXreTT4LfIWRBtx0zWFOlyM2rVZTikz0PRow0hhdldMDcG6qvrnt0Neu+CRHDHGhC4IxXknhe4t1l80/MzAKXPp6fn/OvTtCuvLgiZwVPJAIweCf8/jWtjmTsegQv9kc25kCRzx4UA9GXkf1/IV5z8X4ob/SVljJeWFiCSMf56Curv70XNmDC+HGCp9GHIrjvEEovFJYZWUcj0NFNuMlJdDoo4l0Ksakd07nkNFW9Tt/s99NCOgY4+lVsV9ZCfPFSXU/Z6FWNelGpHZq42inYoxV3NbDaKdijFFwsNorW8KaO2v8AiXTtFjnWBr24WASFdwTccZx3r2b/AIZsv/8Aoarb/wAA2/8Aiqwq4mnSdpuxwYvM8Lg5KNedm/J/ojwOivfP+GbL/wD6Gu1/8A2/+Ko/4Ztv/wDoa7X/AMA2/wDiqz+v0P5vzOX/AFgy7/n7+D/yPA6K98/4Ztv/APoa7X/wDb/4qj/hmy//AOhrtf8AwDb/AOKo+v0P5vzD/WDLv+fv4P8AyPA6K98/4Zsv/wDoarX/AMA2/wDiqP8Ahmy//wChrtf/AADb/wCKo+v0P5vzD/WDLv8An7+D/wAjwOivfP8Ahmy//wChrtf/AADb/wCKo/4Ztv8A/oa7X/wDb/4qj6/Q/m/MP9YMu/5+/g/8jwOui1LwtPaoZo7qF4jeJbANncN7TKhPGP8Alg+fTIxnPHrX/DNt/wD9DXa/+Abf/FVOn7O+sI6uvjKLKOHGbViNwJION3ufzNQ8dRvpMxqZ9gW041rfJ/5Hkb+C9SVWfzYtgheUMTt+4zqy4POcxk8A8FScZpYvB8k8lvDBfxGWQ7G3IQoc3HkAA9xuIJJAwOxPFeuzfs967NLNLJ42VnnOZT9mf5+wz8/pTB+zrrAAC+MowAdwAtnGDkHP3+uQPyFT9dpfz/h/wDFZ5heuIX/gL/yPHrnwtPai3NxqFkvnIrYWTeUyY8btucD96vvw3HAzLdeFXhiTMu2VIWkmRiORvkClSMgghF7nOcg4r1w/s7ay3l58ZRnywBH/AKM/yAHIA+fjmkf9nXWHZmfxlGzNncTbOScnJz8/qT+dH12n/P8AgH9uYW3+8L/wF/5HjUnhu6XUY7Hz4/MkMyR5VhveNchRxzuOAp7k4qe88LtZ+aLi8jfaGZHhBYOAkjqcEDhlj3A+jDivYrr9nvXLq7+13HjSN585Dm1bKnOePm459KjX9nXV1bK+MYgcYyLZ+mNuPv8Apx9KPrtL+f8AAf8AbmFaX79f+Av/ACPE/FOlx6TqklvDN5sJkl8sn7wVZXTB9/k7ev4VlV6f8WvhRe+BdCttXutdj1ETXQt9ghKEEq75yWP90/nXmWK66NWNSN4u57OCxFPE0lOnLmXfYbRTsUVrc67C0U7bSbag0sJRS7aNtFwsd38JREsl/cOfnARVHtzn+ldRqcqSMhLcs5cjPVQMY/Mg/hXklnd3dlJ5lrO8T9yp6/Ud6pajL4gvJRI2uTLtzjaoHB7V5WKwc6lRyj1Pgc/4cxmLxbr0ndP8D0u/1i2sEdiyg44Ga43UvGGlwTtI98qttCleOvPPr3rlLjSLy6ObvVLiX8abD4a0+M5ZC59TWEcvqdTy6fCGOl8Vkad946sIoY2t2e5KHcsaKSSewzXnGvzeIPEV89xceYoZjtUdgT0r0OHTLOH7lun5VYSJE+4ir9BW0ctX2meph+DJJ3qTPLrbwvqzqMRH6mt+x0jVrPRJbV05D7433ZKgjkAduf5mu020ba3hgKcHdHovg7CTjyzkzzabTL6Zw7RySPjbkkk4+tRHwzqEjblhcfUV6dtpdtV9Sj3Ip8FYODu22eY/8IbqEn39+PToKengSb+IV6Vto20fUaXU7YcLYKPQ88j8B/3sVYTwHD/Fiu720bapYOiuhvHh3Ax+ycWnga0HUCpR4Jse611+2jbVfVaXY2WR4JfYOUXwbYr2p6+D7H0H5V1G2jbVfVqXYr+xcH/Ic0PCNh6D8qUeFLNTuj+Qg8EcV0m2jbR9WpdhSyPBv7BkW2mXlqCLfUJkB981s6Xq/iTT18sagt1H2WUcj6EU3bRtqHhKL6HLPhnAT3idLY+OtSjTZdWRP+1G4P8APFNl8YvOHRbORCxJy/GK5zbRtqPqNG5zPhHAcyepJczSXEzSyH5jUVLto212JKKsj6WlRhSgoQVktEJRS7aNtMuwlFLto20BY6n4Q/8AJUPDf/YRi/8AQhX29XxF8IR/xc/w3/2EYv8A0KvtLVpbiDTp5LSLzbgIfKT+8/b8M14WbS5Zp+R+ecY6YmH+H9Wcz458eaf4cY2safa77bkxhsLGPVj2+leTX3x3dbvb/bmiwc/6tSrAfUkmub+JD/Dg6jJpnirxR4i1K73k3kejLGsQkzyHd+Xx7ce2az5Phv8ADbUfDTa54YIvtOjZUuRM7pc2rHpvGf1HFebhcgxeMgq2MqypKWyivuu31Z+XY3NJwu4a26Kza/ryPafBnxds9SMa6ktt5Mhwt3avujB9xk/oa9SikSSNZI2DowDKwOQQe9fAev6Dqfw/ul1zQLqWbTtwW4gkOcAno3qO2eoOK+r/ANnbxSviHwjsVy6RBXh3HkI2fl/4CVIrKvgcVldeNKtP2lOd+WVrO66P5bM6srzOOMirO56ga4DxV461RfFzeDfBmiw6zrUEKz30lxcGG1skb7nmMASWbsoGcc13xrwXwX4x0r4f+IfHll4os9V/4SC+1+e7toYLKSeS+tmA8gRlQQQBkYJGM/XHfhqXPzO12un9dj06s+WyvY7jwb8SBdanqmgeMLO08O63pk9vBIjXavBcmcN5RhY4JLbT8uMj+XYabr2ianc3lrpur6feT2TbbqKC4V2gbnhwDlTwevoa+d/HXgHxxr2hL4kmsZbbxN4j8UWM/kRDzBpVrDHKsRcjoV3Asemcd62PGPwy8Q+GdReD4caKtxY6n4Wm0W6dblIXSfcWFzIW5dmBIyMnPoMV1Tw1CT0lZv7tLX1/IyVWoulz0zwp8T/C/ibxTJ4f0iS8lfy5JYLtrcrbXaxuEk8mTo+1iASOPQmu3rwf4A+H/E2m6lpMl54d1O0a005bO/vtZeMMqKuFtrOKMnam/a5duWxzya94rlxdOFOpyw2NqM5SjeQUUUVzGoUUUUAFFFFAHjX7XP8AyTzTf+wsn/omWvlyvqP9rjn4eab/ANhZP/RMtfLu2voMuf7n7z9N4VX/AAnr1YlFLtoruPpLD6KXmlFSaWMjW9esNIljiuvNLuNwEa549azv+E10f+5d/wDfsf41T8UwrceONGt5FDrI8SFSMggyYxXeeIvhDpmrWkk+iXUel6qoLC0mP7i47naeqH25H0ryMTjalJyatZH53mnE+Nw+YywlJLy0ucf/AMJro/8Acu/+/Y/xo/4TXR/7l1/37H+NZOh2lzpemTzTw211G+oixKQW0N0/mbScq5DDGDwFPzEHkYrR/sfxS6zXTWWiwx2rxtc+dYRIYPO2+X5ibD97cvAyAc5xzWP9pVvI5P8AWzMPL7iX/hNdH/uXf/fsf40v/Ca6P/cu/wDv2P8AGpJfCPiJ9F1X+0I9JguVILItvCvlqqqzsWVPlUKQQUOD8w7EVzPh3whdazeRwxX1oI2ujBuRixYLguycYIVTnkjOOM0f2jW8g/1szD+79x0Q8aaPn7t0Pfyx/jW1dajZ22mNqU8wS1CB9+CeDjHA57ivP7zwfq1rpjai7QfZ0QtKSWRoiM/KysAQSQVHbPet/wATf8kyP/XvB/6GldFDG1Jxk30R62W8QYvEUa852vCN1oT/APCceHP+fuT/AL8t/hQfG/h0dbqQfWFv8K7L9kv4D+Gvij4b1fX/ABHqeoRC1uxa28Fm6LhtiuXfcrZHzAAcdDWT+2x4R0vwn8SrFLGTVri4vrFZ7me68sRHB8tEiWNFChVQAgcAFcYrn/tGseT/AK2Zh5fcYf8AwnHh3/n7k/78t/hW7ol9Y6xZfa7G8jePcVIIYEEdiMVz95J4tbRvDWoSeE9I1z+17Yw6fD5D3dwq24GQV5K5Uhgo42knHJo0bVvGWkRajv8Ahv8AZtOiYm9xpMqLbYTcCzdtqvuy3O1s5xil/aNYX+tmYeX3HXfZx/z8Rf8Aj3+FH2cf8/EP/j3+FTPe6/dS6SlloOj3NzJYy6lHp1vDIzfZ2QP5rkjY3yoANrE5O3APAz7PXPGCSyyQ+B5XTU4xJGg0yTY8aKrMUAH3cMhJHqD3Bo/tGuP/AFszDy+4tfZ1/wCfiH9f8KjljaNypwenI6EHkGuW8Ua1q0d6t9qOjyaTHegSQR/ZzDGVwPuAgZGCDn3yetdFYTG50+1n674Iz/46K7MFi6labjI9/h3O8TmFeVOtayV9F5olopeaOa9K59hYSil5o5ouFhKKXmjmi4WEopeaOaLhYSil5o5ouFhKKXmjmi4WEopeaOaLhYSil5o5ouFjqPhF/wAlP8N/9hGL/wBCr7D8bPex+Ddak03d9tWwna32/e3iM7ce+a+PvhH/AMlO8Of9hGL/ANCFfbBGRXj5hLlrRl/W5+ccaxviIL+7+rPzhYszFmJLE5JPWvSPgG8n9r+IYZi39mPoN0b4fw7Qvyk++7GK9P8AjP8ACvwNp2otrs0evabbXDFpm0+BJoFcnkEEgpn/AL5+ledXutaTaaDN4V8DaZeQW12wN9d3JDXV3t6KdvCID/CP8c/V1s1pYzDclOLu/wAP66H5Ll+R16OKVSo0oxd73GaVINU8G6hZ3h3IkMkZZv7pXj8q739i+K8h8AavqSRtKY96W6Ho55bH5j9a4LSdD1jWbdvBfhmEXOrXvy3sw5hsY24LSN0HGcDqT0FfVfw58J2PgjwbY+HdNy6W0fzyHgyyH7zH6mvns8lGVKnSe6d/uTX43NsrwyljK+IpK1Ny08/NfM5qXWni0aAx6leXl1f6Ybn7ULgbA6tHvURj7hG8Dj3B5q7P4u1C3mhmePTpYrmVRFGgYS2yC7hgcSncQSBKScBdpUjnrWxBqugxTPLJZRQ3c7rHKEgBd2ZVZQSBzwwOelPOqaEt9dW7WaBp0Blb7OMzc7SG455IHP8Aery9/snu80f5jOh8UXl9qE9vZSWESWjytJvUyPcpHKyFIgGHzDbyTkAsnHNZdj4y8QS6Tb6ndWVpa2EhimkujGHVIXUnaEWXc23jMnH3gdnXG6de8L/aLO1+yoCFM1uDaH5NqhtwGOPl5zwatxy6I0EF3Dp1r5D77rzGiRNhXAL8/wAXI5pWS+yVzX+0cnp/izxOskVjJHaaldfab1pGig2B4orpohGoaUYbA+982AVBBJzV+48R64LSG5uvsVvZ3MtxFvjhZ2TDeXEpPmAqzMCd20jkDAxuO7pd5oGruGs7OGV8m6UtbAfPkrvyR97KkZ68VCmtaJJHa3V1aKs+QIgYQ7IXQPgHHdTk4460aN/ALmVviOZt/FWs6fotouoLb3V1HYxXishdAVa1uXCvljvO63OW4B3Z2gitfTPEXiCbxWdImsbaSK3dY7qSJNvLx+YHUs+doyExtOSGORjFaz6xpI2NJbnynVVjbyc55KbcY4+9j/gRpia5oU99a3Hk7riSLdBI1ud4Qru4OOBtyaGv7o+dfzHQjpRWSmuWskazwh2i2SSOzfLtVDg8dTz6f4VFJ4o0qIkO84IXcf3LdPm/+Ib8qx9nPsae1h3Nuise58RabAzJJJIHUfMNh+XnHP4kCjS/EWn6g8ccPnB3OMGM/KcZwT0FHs52vYPawva55n+1v/yT3Tf+wsn/AKJlr5fr6h/a2/5J7pv/AGFo/wD0VLXy/wA17eXv9yj9T4TX/CevV/oJRS80V3XPpbDsUUtFSXY5PxNBfQ+K9K1e3sJbuO1dJCkfUlX3Y9s1R8Y6x4y8TXkkt1ZXUEDH5YIkYKB2B9a7qiuGrgY1JNt7ny+M4Vo4nEyxHO05eh5Xp9v4q05ZFsI9TtRLjzBFuUNg5GcdcHkelP2eLt4fOr7lBUHe+QD1H416jRWf9mw7s5P9SsP/AM/H+B5/e6l4ynhtYbe1vLCO2OYhaiSPaSBnHPAyu7AwNzMccmqVu/jC209rG2XVIIXn+0OIy6l345YjrjaCPQ816bRR/ZsO7D/UrD/8/H+B5pcyeMLqwlsrqPUrhJdiu0xd22ryqZJ4UHBx6geldRr2mXtz4EbTYId935EQ8vcByrKSMnjsa6OitaeCjBSSe534PhmjhadSCm3zq3oc98FPGvxQ+E8mpf8ACP6PbXMGoIBLBefNGrrnbIArg5GSOuCPwpnxs8YfE74sXWmzeINGtraPT42WKCz+WPc2Nznc7Ek4HfgD610lFY/2bH+Y4P8AUqh/z9f3IxdA8VeLo7xItb8Mwz6XFFtt7eBVUwbbOS2VVIcHawddxJJ4BGKL7xL4kn8LxWcfhCNNQiM9vA3mt5dtbPZxWoC/vMu+xGyXBGSCPStqij+zY/zB/qVQ/wCfr+5HJaLrfjDSdDs9Gh8JwNZQrMsqPcSOZTLA0LkZk/d5VycJgFgCegFT3virxxc6dfWa+GLaBtRiKXsqbi0zeWkYfl8KQqdAAMs3HQDpqKP7Nh/ML/Uqh/z9f3I4Tx3qHjbxg9s+oaO8RhLOVjkbY0jBQzhWYhc7RwOPwwB1uhQzW+i2UE6bJY4EV1znBCjIq9RXRh8JGjJyTPVynh6nltV1IzbbVtRMUYpaK6z37CYoxS0UBYTFGKWigLCYoxS0UBYTFGKWigLCYoxS0UBYTFGKWigLCYoxS0UBY6j4ScfE3w5/2EIv/Qq+1ty/3hXwDRXFicJ7eSd7HzmdcPPM6santOWyttfr6o+/ZFikRkkVHVhgq2CCK5u48B+C7hmMnh6wwxyyqm1T9VBxXxNRWMcBKHwzt/XqeHPgWM/iqp/9u/8ABPvHRdK0jRbMWej6fZ2FsORFbxLGufoKu7l9R+dfANFS8tb1c/w/4JS4Htoq3/kv/BPvrybYuHMURYdDtGf88CgQ2oYMIYgQSQQo4z1r4Foo/s1/z/h/wQ/1H/6ff+S/8E++vKtsg+VFkDAO0dOlRpaWSxLCIISi5wCAcZ69fXNfBNFH9mv+f8P+CH+o/wD0+/8AJf8Agn3wLe0V43WCENH9whRlevT06n86d5NrlW8mLK9DtHFfAtFH9mv+f8P+CH+o/wD0+/8AJf8Agn3yILUbcQwjaSV+UcfSneXb5H7uPgYHA4FfAlFH9mv+f8P+CH+o/wD0+/8AJf8Agn3vFaWUUSxJbwhFLEDAOCev55NPENtgDyosAYA2jp/k18C0Uf2a/wCf8P8Agh/qP/0+/wDJf+CffRhttzN5UW5vvHaMn60iQWqsGWGFWHQhQCP85NfA1FH9mv8An/D/AIIf6j/9Pv8AyX/gn05+1mwPw/04Ag/8TVP/AEVLXzFS0V3Yej7GHLe59VlGWf2dh/Y83Nq3e1txMUUtFbnp2EiYurE44dl/AMR/Sn0UUgpu8EFFFFBYUUUUAFFFFABRRRQAUUUUAFFFFABRRRQAUUUUAFFFFABRRRQAUUUUAFFFFABRRRQAUUUUAFFFFABRRRQAUUUUAFFFFABRRRQAUUUUAFFFFABRRRQAUUUUAFFFFABRRRQAUUUUAFFFFAH/2Q==">
            <a:extLst>
              <a:ext uri="{FF2B5EF4-FFF2-40B4-BE49-F238E27FC236}">
                <a16:creationId xmlns:a16="http://schemas.microsoft.com/office/drawing/2014/main" id="{ADE175D0-0E05-41E9-B869-9F61A4CDC192}"/>
              </a:ext>
            </a:extLst>
          </p:cNvPr>
          <p:cNvSpPr>
            <a:spLocks noChangeAspect="1" noChangeArrowheads="1"/>
          </p:cNvSpPr>
          <p:nvPr/>
        </p:nvSpPr>
        <p:spPr bwMode="auto">
          <a:xfrm>
            <a:off x="6400800" y="3733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1" name="Picture 10">
            <a:extLst>
              <a:ext uri="{FF2B5EF4-FFF2-40B4-BE49-F238E27FC236}">
                <a16:creationId xmlns:a16="http://schemas.microsoft.com/office/drawing/2014/main" id="{A2F65F63-B6BB-4FD5-B9A0-A5A5FD211298}"/>
              </a:ext>
            </a:extLst>
          </p:cNvPr>
          <p:cNvPicPr>
            <a:picLocks noChangeAspect="1"/>
          </p:cNvPicPr>
          <p:nvPr/>
        </p:nvPicPr>
        <p:blipFill>
          <a:blip r:embed="rId4"/>
          <a:stretch>
            <a:fillRect/>
          </a:stretch>
        </p:blipFill>
        <p:spPr>
          <a:xfrm>
            <a:off x="278879" y="696191"/>
            <a:ext cx="2856550" cy="4096894"/>
          </a:xfrm>
          <a:prstGeom prst="rect">
            <a:avLst/>
          </a:prstGeom>
        </p:spPr>
      </p:pic>
      <p:sp>
        <p:nvSpPr>
          <p:cNvPr id="14" name="TextBox 13">
            <a:extLst>
              <a:ext uri="{FF2B5EF4-FFF2-40B4-BE49-F238E27FC236}">
                <a16:creationId xmlns:a16="http://schemas.microsoft.com/office/drawing/2014/main" id="{BD53FE6F-AC7E-B20C-2EB6-8433D97B7F0B}"/>
              </a:ext>
            </a:extLst>
          </p:cNvPr>
          <p:cNvSpPr txBox="1"/>
          <p:nvPr/>
        </p:nvSpPr>
        <p:spPr>
          <a:xfrm>
            <a:off x="3674832" y="248230"/>
            <a:ext cx="8175999" cy="4247317"/>
          </a:xfrm>
          <a:prstGeom prst="rect">
            <a:avLst/>
          </a:prstGeom>
          <a:noFill/>
        </p:spPr>
        <p:txBody>
          <a:bodyPr wrap="square">
            <a:spAutoFit/>
          </a:bodyPr>
          <a:lstStyle/>
          <a:p>
            <a:pPr algn="l"/>
            <a:r>
              <a:rPr lang="en-US" dirty="0"/>
              <a:t>A therapeutic digital intervention (game) for childhood anxiety</a:t>
            </a:r>
          </a:p>
          <a:p>
            <a:pPr algn="l"/>
            <a:r>
              <a:rPr lang="en-US" dirty="0"/>
              <a:t>For 7–12-year-olds </a:t>
            </a:r>
          </a:p>
          <a:p>
            <a:pPr algn="l"/>
            <a:endParaRPr lang="en-US" dirty="0"/>
          </a:p>
          <a:p>
            <a:pPr algn="l"/>
            <a:r>
              <a:rPr lang="en-US" dirty="0"/>
              <a:t>Therapeutic basis: Psychoeducation and Exposure therapy </a:t>
            </a:r>
          </a:p>
          <a:p>
            <a:endParaRPr lang="en-GB" sz="1800" dirty="0">
              <a:solidFill>
                <a:srgbClr val="000000"/>
              </a:solidFill>
            </a:endParaRPr>
          </a:p>
          <a:p>
            <a:r>
              <a:rPr lang="en-GB" sz="1800" dirty="0">
                <a:solidFill>
                  <a:srgbClr val="000000"/>
                </a:solidFill>
              </a:rPr>
              <a:t>Is recommended by NICE (National Institute for Health and Care Excellence) for use across healthcare to support children with anxiety​</a:t>
            </a:r>
          </a:p>
          <a:p>
            <a:pPr algn="l">
              <a:buFont typeface="Arial" panose="020B0604020202020204" pitchFamily="34" charset="0"/>
              <a:buChar char="•"/>
            </a:pPr>
            <a:endParaRPr lang="en-US" dirty="0"/>
          </a:p>
          <a:p>
            <a:pPr>
              <a:buFont typeface="Arial" panose="020B0604020202020204" pitchFamily="34" charset="0"/>
              <a:buChar char="•"/>
            </a:pPr>
            <a:r>
              <a:rPr lang="en-GB" sz="1800" dirty="0">
                <a:solidFill>
                  <a:srgbClr val="000000"/>
                </a:solidFill>
              </a:rPr>
              <a:t>Is co-developed with children, families, educators, clinicians and academics​</a:t>
            </a:r>
          </a:p>
          <a:p>
            <a:pPr>
              <a:buFont typeface="Arial" panose="020B0604020202020204" pitchFamily="34" charset="0"/>
              <a:buChar char="•"/>
            </a:pPr>
            <a:endParaRPr lang="en-GB" dirty="0">
              <a:solidFill>
                <a:srgbClr val="000000"/>
              </a:solidFill>
            </a:endParaRPr>
          </a:p>
          <a:p>
            <a:pPr>
              <a:buFont typeface="Arial" panose="020B0604020202020204" pitchFamily="34" charset="0"/>
              <a:buChar char="•"/>
            </a:pPr>
            <a:r>
              <a:rPr lang="en-GB" sz="1800" dirty="0">
                <a:solidFill>
                  <a:srgbClr val="000000"/>
                </a:solidFill>
              </a:rPr>
              <a:t>Can be used by children with mild to moderate needs across various parts of the UK, where they may not meet thresholds for CAMHS, are on the waiting list, or alongside other therapeutic support.​</a:t>
            </a:r>
          </a:p>
          <a:p>
            <a:pPr>
              <a:buFont typeface="Arial" panose="020B0604020202020204" pitchFamily="34" charset="0"/>
              <a:buChar char="•"/>
            </a:pPr>
            <a:endParaRPr lang="en-GB" sz="1800" dirty="0">
              <a:solidFill>
                <a:srgbClr val="000000"/>
              </a:solidFill>
            </a:endParaRPr>
          </a:p>
        </p:txBody>
      </p:sp>
    </p:spTree>
    <p:extLst>
      <p:ext uri="{BB962C8B-B14F-4D97-AF65-F5344CB8AC3E}">
        <p14:creationId xmlns:p14="http://schemas.microsoft.com/office/powerpoint/2010/main" val="402730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D76F0D8F-DC9B-44D5-8272-427402A72665}"/>
              </a:ext>
            </a:extLst>
          </p:cNvPr>
          <p:cNvPicPr>
            <a:picLocks noChangeAspect="1" noChangeArrowheads="1"/>
          </p:cNvPicPr>
          <p:nvPr/>
        </p:nvPicPr>
        <p:blipFill>
          <a:blip r:embed="rId3" cstate="print"/>
          <a:srcRect l="6490" t="16806" r="78300" b="69133"/>
          <a:stretch>
            <a:fillRect/>
          </a:stretch>
        </p:blipFill>
        <p:spPr bwMode="auto">
          <a:xfrm>
            <a:off x="10582315" y="5892585"/>
            <a:ext cx="1475317" cy="884237"/>
          </a:xfrm>
          <a:prstGeom prst="rect">
            <a:avLst/>
          </a:prstGeom>
          <a:noFill/>
          <a:ln w="9525">
            <a:noFill/>
            <a:miter lim="800000"/>
            <a:headEnd/>
            <a:tailEnd/>
          </a:ln>
        </p:spPr>
      </p:pic>
      <p:sp>
        <p:nvSpPr>
          <p:cNvPr id="5" name="Rectangle 4">
            <a:extLst>
              <a:ext uri="{FF2B5EF4-FFF2-40B4-BE49-F238E27FC236}">
                <a16:creationId xmlns:a16="http://schemas.microsoft.com/office/drawing/2014/main" id="{67C0912B-49A2-4A82-9938-70A5B90E72BC}"/>
              </a:ext>
            </a:extLst>
          </p:cNvPr>
          <p:cNvSpPr/>
          <p:nvPr/>
        </p:nvSpPr>
        <p:spPr>
          <a:xfrm>
            <a:off x="1304925" y="1064926"/>
            <a:ext cx="9772649" cy="646331"/>
          </a:xfrm>
          <a:prstGeom prst="rect">
            <a:avLst/>
          </a:prstGeom>
          <a:ln>
            <a:noFill/>
          </a:ln>
        </p:spPr>
        <p:txBody>
          <a:bodyPr wrap="square">
            <a:spAutoFit/>
          </a:bodyPr>
          <a:lstStyle/>
          <a:p>
            <a:endParaRPr lang="en-GB" dirty="0">
              <a:latin typeface="Calibri" panose="020F050202020403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p:txBody>
      </p:sp>
      <p:sp>
        <p:nvSpPr>
          <p:cNvPr id="6" name="Rectangle 1">
            <a:extLst>
              <a:ext uri="{FF2B5EF4-FFF2-40B4-BE49-F238E27FC236}">
                <a16:creationId xmlns:a16="http://schemas.microsoft.com/office/drawing/2014/main" id="{D306871A-CE76-464C-84B0-36FFBA5B56DF}"/>
              </a:ext>
            </a:extLst>
          </p:cNvPr>
          <p:cNvSpPr>
            <a:spLocks noChangeArrowheads="1"/>
          </p:cNvSpPr>
          <p:nvPr/>
        </p:nvSpPr>
        <p:spPr bwMode="auto">
          <a:xfrm>
            <a:off x="134368" y="1449743"/>
            <a:ext cx="5120539" cy="532707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6348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A724AC"/>
                </a:solidFill>
                <a:effectLst/>
                <a:latin typeface="Century Gothic" panose="020B0502020202020204" pitchFamily="34" charset="0"/>
              </a:rPr>
              <a:t>                                                                                              </a:t>
            </a:r>
            <a:endParaRPr kumimoji="0" lang="en-US" altLang="en-US" b="1" i="0" u="none" strike="noStrike" cap="none" normalizeH="0" baseline="0" dirty="0">
              <a:ln>
                <a:noFill/>
              </a:ln>
              <a:solidFill>
                <a:srgbClr val="A724AC"/>
              </a:solidFill>
              <a:effectLst/>
              <a:latin typeface="Century Gothic" panose="020B0502020202020204" pitchFamily="34" charset="0"/>
              <a:hlinkClick r:id="rId4">
                <a:extLst>
                  <a:ext uri="{A12FA001-AC4F-418D-AE19-62706E023703}">
                    <ahyp:hlinkClr xmlns:ahyp="http://schemas.microsoft.com/office/drawing/2018/hyperlinkcolor" val="tx"/>
                  </a:ext>
                </a:extLst>
              </a:hlinkClick>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chemeClr val="accent4">
                    <a:lumMod val="75000"/>
                  </a:schemeClr>
                </a:solidFill>
                <a:effectLst/>
                <a:latin typeface="Century Gothic" panose="020B0502020202020204" pitchFamily="34" charset="0"/>
                <a:hlinkClick r:id="rId4">
                  <a:extLst>
                    <a:ext uri="{A12FA001-AC4F-418D-AE19-62706E023703}">
                      <ahyp:hlinkClr xmlns:ahyp="http://schemas.microsoft.com/office/drawing/2018/hyperlinkcolor" val="tx"/>
                    </a:ext>
                  </a:extLst>
                </a:hlinkClick>
              </a:rPr>
              <a:t>On Your Mind </a:t>
            </a:r>
            <a:r>
              <a:rPr kumimoji="0" lang="en-US" altLang="en-US" b="1" i="0" u="none" strike="noStrike" cap="none" normalizeH="0" baseline="0" dirty="0" err="1">
                <a:ln>
                  <a:noFill/>
                </a:ln>
                <a:solidFill>
                  <a:schemeClr val="accent4">
                    <a:lumMod val="75000"/>
                  </a:schemeClr>
                </a:solidFill>
                <a:effectLst/>
                <a:latin typeface="Century Gothic" panose="020B0502020202020204" pitchFamily="34" charset="0"/>
                <a:hlinkClick r:id="rId4">
                  <a:extLst>
                    <a:ext uri="{A12FA001-AC4F-418D-AE19-62706E023703}">
                      <ahyp:hlinkClr xmlns:ahyp="http://schemas.microsoft.com/office/drawing/2018/hyperlinkcolor" val="tx"/>
                    </a:ext>
                  </a:extLst>
                </a:hlinkClick>
              </a:rPr>
              <a:t>Glos</a:t>
            </a:r>
            <a:r>
              <a:rPr kumimoji="0" lang="en-US" altLang="en-US" b="0" i="0" u="none" strike="noStrike" cap="none" normalizeH="0" baseline="0" dirty="0">
                <a:ln>
                  <a:noFill/>
                </a:ln>
                <a:solidFill>
                  <a:schemeClr val="accent4">
                    <a:lumMod val="75000"/>
                  </a:schemeClr>
                </a:solidFill>
                <a:effectLst/>
                <a:latin typeface="Century Gothic" panose="020B0502020202020204" pitchFamily="34" charset="0"/>
              </a:rPr>
              <a:t> (OYMG</a:t>
            </a:r>
            <a:r>
              <a:rPr kumimoji="0" lang="en-US" altLang="en-US" b="0" i="0" u="none" strike="noStrike" cap="none" normalizeH="0" baseline="0" dirty="0">
                <a:ln>
                  <a:noFill/>
                </a:ln>
                <a:solidFill>
                  <a:srgbClr val="222222"/>
                </a:solidFill>
                <a:effectLst/>
                <a:latin typeface="Century Gothic" panose="020B0502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dirty="0">
                <a:solidFill>
                  <a:srgbClr val="222222"/>
                </a:solidFill>
                <a:latin typeface="Century Gothic" panose="020B0502020202020204" pitchFamily="34" charset="0"/>
              </a:rPr>
              <a:t>A</a:t>
            </a:r>
            <a:r>
              <a:rPr kumimoji="0" lang="en-US" altLang="en-US" b="0" i="0" u="none" strike="noStrike" cap="none" normalizeH="0" baseline="0" dirty="0">
                <a:ln>
                  <a:noFill/>
                </a:ln>
                <a:solidFill>
                  <a:srgbClr val="222222"/>
                </a:solidFill>
                <a:effectLst/>
                <a:latin typeface="Century Gothic" panose="020B0502020202020204" pitchFamily="34" charset="0"/>
              </a:rPr>
              <a:t> mental health support finder for young people in Gloucestershire. The website includes a support finder, a directory of trusted local mental health services, self-help resources, and self-referral access to many NHS services in the county.</a:t>
            </a:r>
            <a:endParaRPr kumimoji="0" lang="en-US" altLang="en-US" b="0" i="0" u="none" strike="noStrike" cap="none" normalizeH="0" baseline="0" dirty="0">
              <a:ln>
                <a:noFill/>
              </a:ln>
              <a:solidFill>
                <a:schemeClr val="tx1"/>
              </a:solidFill>
              <a:effectLst/>
              <a:latin typeface="Century Gothic" panose="020B0502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222222"/>
                </a:solidFill>
                <a:effectLst/>
                <a:latin typeface="Century Gothic" panose="020B0502020202020204" pitchFamily="34" charset="0"/>
              </a:rPr>
              <a:t>The way that this service looks, feels and works been informed by extensive research and testing with children and young people. This is an innovative and exciting step for children and young people’s mental health services in Gloucestershire.</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dirty="0">
                <a:solidFill>
                  <a:srgbClr val="222222"/>
                </a:solidFill>
                <a:latin typeface="Century Gothic" panose="020B0502020202020204" pitchFamily="34" charset="0"/>
              </a:rPr>
              <a:t>Can be accessed by anyone up to the age of 25. </a:t>
            </a:r>
            <a:endParaRPr kumimoji="0" lang="en-US" altLang="en-US" b="0" i="0" u="none" strike="noStrike" cap="none" normalizeH="0" baseline="0" dirty="0">
              <a:ln>
                <a:noFill/>
              </a:ln>
              <a:solidFill>
                <a:srgbClr val="222222"/>
              </a:solidFill>
              <a:effectLst/>
              <a:latin typeface="Century Gothic" panose="020B0502020202020204" pitchFamily="34" charset="0"/>
            </a:endParaRPr>
          </a:p>
          <a:p>
            <a:pPr marL="0" marR="0" lvl="0" indent="0" algn="l" defTabSz="914400" rtl="0" eaLnBrk="0" fontAlgn="base" latinLnBrk="0" hangingPunct="0">
              <a:lnSpc>
                <a:spcPct val="100000"/>
              </a:lnSpc>
              <a:spcBef>
                <a:spcPct val="0"/>
              </a:spcBef>
              <a:spcAft>
                <a:spcPct val="0"/>
              </a:spcAft>
              <a:buClrTx/>
              <a:buSzTx/>
              <a:tabLst/>
            </a:pPr>
            <a:endParaRPr kumimoji="0" lang="en-US" altLang="en-US" b="0" i="0" u="none" strike="noStrike" cap="none" normalizeH="0" baseline="0" dirty="0">
              <a:ln>
                <a:noFill/>
              </a:ln>
              <a:solidFill>
                <a:srgbClr val="222222"/>
              </a:solidFill>
              <a:effectLst/>
              <a:latin typeface="Century Gothic" panose="020B0502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222222"/>
                </a:solidFill>
                <a:effectLst/>
                <a:latin typeface="Century Gothic" panose="020B0502020202020204" pitchFamily="34" charset="0"/>
              </a:rPr>
              <a:t> </a:t>
            </a:r>
            <a:endParaRPr kumimoji="0" lang="en-US" altLang="en-US" b="0" i="0" u="none" strike="noStrike" cap="none" normalizeH="0" baseline="0" dirty="0">
              <a:ln>
                <a:noFill/>
              </a:ln>
              <a:solidFill>
                <a:srgbClr val="A724AC"/>
              </a:solidFill>
              <a:effectLst/>
              <a:latin typeface="Century Gothic" panose="020B0502020202020204" pitchFamily="34" charset="0"/>
            </a:endParaRPr>
          </a:p>
        </p:txBody>
      </p:sp>
      <p:pic>
        <p:nvPicPr>
          <p:cNvPr id="1026" name="Picture 2" descr="https://www.ghll.org.uk/On%20Your%20Mind%20Web%20Banner.png">
            <a:hlinkClick r:id="rId5"/>
            <a:extLst>
              <a:ext uri="{FF2B5EF4-FFF2-40B4-BE49-F238E27FC236}">
                <a16:creationId xmlns:a16="http://schemas.microsoft.com/office/drawing/2014/main" id="{41745429-0749-42CA-BE4F-1F3749AC91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2494" y="430568"/>
            <a:ext cx="3581400" cy="101917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B6B4794-2099-40A6-AB14-9455534D91B7}"/>
              </a:ext>
            </a:extLst>
          </p:cNvPr>
          <p:cNvPicPr>
            <a:picLocks noChangeAspect="1"/>
          </p:cNvPicPr>
          <p:nvPr/>
        </p:nvPicPr>
        <p:blipFill>
          <a:blip r:embed="rId7"/>
          <a:stretch>
            <a:fillRect/>
          </a:stretch>
        </p:blipFill>
        <p:spPr>
          <a:xfrm>
            <a:off x="5864507" y="719377"/>
            <a:ext cx="5834310" cy="4651276"/>
          </a:xfrm>
          <a:prstGeom prst="rect">
            <a:avLst/>
          </a:prstGeom>
        </p:spPr>
      </p:pic>
      <p:sp>
        <p:nvSpPr>
          <p:cNvPr id="7" name="Text Placeholder 6">
            <a:extLst>
              <a:ext uri="{FF2B5EF4-FFF2-40B4-BE49-F238E27FC236}">
                <a16:creationId xmlns:a16="http://schemas.microsoft.com/office/drawing/2014/main" id="{8564BDE0-1C45-4DF4-A946-92B3DE848B7F}"/>
              </a:ext>
            </a:extLst>
          </p:cNvPr>
          <p:cNvSpPr>
            <a:spLocks noGrp="1"/>
          </p:cNvSpPr>
          <p:nvPr>
            <p:ph type="body" idx="4294967295"/>
          </p:nvPr>
        </p:nvSpPr>
        <p:spPr>
          <a:xfrm>
            <a:off x="0" y="6296025"/>
            <a:ext cx="5386388" cy="762000"/>
          </a:xfrm>
        </p:spPr>
        <p:txBody>
          <a:bodyPr>
            <a:normAutofit/>
          </a:bodyPr>
          <a:lstStyle/>
          <a:p>
            <a:r>
              <a:rPr lang="en-GB" sz="2400" dirty="0">
                <a:solidFill>
                  <a:schemeClr val="accent4">
                    <a:lumMod val="75000"/>
                  </a:schemeClr>
                </a:solidFill>
                <a:latin typeface="Century Gothic" panose="020B0502020202020204" pitchFamily="34" charset="0"/>
                <a:hlinkClick r:id="rId5">
                  <a:extLst>
                    <a:ext uri="{A12FA001-AC4F-418D-AE19-62706E023703}">
                      <ahyp:hlinkClr xmlns:ahyp="http://schemas.microsoft.com/office/drawing/2018/hyperlinkcolor" val="tx"/>
                    </a:ext>
                  </a:extLst>
                </a:hlinkClick>
              </a:rPr>
              <a:t>Link to website </a:t>
            </a:r>
            <a:endParaRPr lang="en-GB" sz="2400" dirty="0">
              <a:solidFill>
                <a:schemeClr val="accent4">
                  <a:lumMod val="75000"/>
                </a:schemeClr>
              </a:solidFill>
              <a:latin typeface="Century Gothic" panose="020B0502020202020204" pitchFamily="34" charset="0"/>
            </a:endParaRPr>
          </a:p>
        </p:txBody>
      </p:sp>
      <p:sp>
        <p:nvSpPr>
          <p:cNvPr id="9" name="Text Placeholder 8">
            <a:extLst>
              <a:ext uri="{FF2B5EF4-FFF2-40B4-BE49-F238E27FC236}">
                <a16:creationId xmlns:a16="http://schemas.microsoft.com/office/drawing/2014/main" id="{7FADCC6A-8369-4ACA-8386-D86BFC2882D1}"/>
              </a:ext>
            </a:extLst>
          </p:cNvPr>
          <p:cNvSpPr>
            <a:spLocks noGrp="1"/>
          </p:cNvSpPr>
          <p:nvPr>
            <p:ph type="body" sz="half" idx="4294967295"/>
          </p:nvPr>
        </p:nvSpPr>
        <p:spPr>
          <a:xfrm>
            <a:off x="6802438" y="5410200"/>
            <a:ext cx="5389562" cy="762000"/>
          </a:xfrm>
        </p:spPr>
        <p:txBody>
          <a:bodyPr>
            <a:normAutofit/>
          </a:bodyPr>
          <a:lstStyle/>
          <a:p>
            <a:r>
              <a:rPr lang="en-GB" sz="2400" dirty="0">
                <a:solidFill>
                  <a:schemeClr val="accent4">
                    <a:lumMod val="75000"/>
                  </a:schemeClr>
                </a:solidFill>
                <a:latin typeface="Century Gothic" panose="020B0502020202020204" pitchFamily="34" charset="0"/>
                <a:hlinkClick r:id="rId8">
                  <a:extLst>
                    <a:ext uri="{A12FA001-AC4F-418D-AE19-62706E023703}">
                      <ahyp:hlinkClr xmlns:ahyp="http://schemas.microsoft.com/office/drawing/2018/hyperlinkcolor" val="tx"/>
                    </a:ext>
                  </a:extLst>
                </a:hlinkClick>
              </a:rPr>
              <a:t>Link to further information</a:t>
            </a:r>
            <a:endParaRPr lang="en-GB" sz="2400" dirty="0">
              <a:solidFill>
                <a:schemeClr val="accent4">
                  <a:lumMod val="75000"/>
                </a:schemeClr>
              </a:solidFill>
              <a:latin typeface="Century Gothic" panose="020B0502020202020204" pitchFamily="34" charset="0"/>
            </a:endParaRPr>
          </a:p>
        </p:txBody>
      </p:sp>
    </p:spTree>
    <p:extLst>
      <p:ext uri="{BB962C8B-B14F-4D97-AF65-F5344CB8AC3E}">
        <p14:creationId xmlns:p14="http://schemas.microsoft.com/office/powerpoint/2010/main" val="1176400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0B8CF30-DC86-4006-AD02-D1556E803078}"/>
              </a:ext>
            </a:extLst>
          </p:cNvPr>
          <p:cNvSpPr>
            <a:spLocks noGrp="1"/>
          </p:cNvSpPr>
          <p:nvPr>
            <p:ph type="ctrTitle"/>
          </p:nvPr>
        </p:nvSpPr>
        <p:spPr/>
        <p:txBody>
          <a:bodyPr/>
          <a:lstStyle/>
          <a:p>
            <a:r>
              <a:rPr lang="en-GB" dirty="0">
                <a:latin typeface="Century Gothic" panose="020B0502020202020204" pitchFamily="34" charset="0"/>
              </a:rPr>
              <a:t>CPD and Resources </a:t>
            </a:r>
          </a:p>
        </p:txBody>
      </p:sp>
      <p:pic>
        <p:nvPicPr>
          <p:cNvPr id="2" name="Picture 1">
            <a:extLst>
              <a:ext uri="{FF2B5EF4-FFF2-40B4-BE49-F238E27FC236}">
                <a16:creationId xmlns:a16="http://schemas.microsoft.com/office/drawing/2014/main" id="{06CD2FFC-23D7-E08B-52AE-1BB398896417}"/>
              </a:ext>
            </a:extLst>
          </p:cNvPr>
          <p:cNvPicPr>
            <a:picLocks noChangeAspect="1"/>
          </p:cNvPicPr>
          <p:nvPr/>
        </p:nvPicPr>
        <p:blipFill>
          <a:blip r:embed="rId2"/>
          <a:stretch>
            <a:fillRect/>
          </a:stretch>
        </p:blipFill>
        <p:spPr>
          <a:xfrm>
            <a:off x="256801" y="5616841"/>
            <a:ext cx="1816765" cy="1018120"/>
          </a:xfrm>
          <a:prstGeom prst="rect">
            <a:avLst/>
          </a:prstGeom>
        </p:spPr>
      </p:pic>
    </p:spTree>
    <p:extLst>
      <p:ext uri="{BB962C8B-B14F-4D97-AF65-F5344CB8AC3E}">
        <p14:creationId xmlns:p14="http://schemas.microsoft.com/office/powerpoint/2010/main" val="612330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68DBC-7983-409C-B387-130C0F4E9443}"/>
              </a:ext>
            </a:extLst>
          </p:cNvPr>
          <p:cNvSpPr>
            <a:spLocks noGrp="1"/>
          </p:cNvSpPr>
          <p:nvPr>
            <p:ph type="title"/>
          </p:nvPr>
        </p:nvSpPr>
        <p:spPr/>
        <p:txBody>
          <a:bodyPr/>
          <a:lstStyle/>
          <a:p>
            <a:r>
              <a:rPr lang="en-GB" dirty="0">
                <a:latin typeface="Century Gothic" panose="020B0502020202020204" pitchFamily="34" charset="0"/>
              </a:rPr>
              <a:t>Possible CPD </a:t>
            </a:r>
          </a:p>
        </p:txBody>
      </p:sp>
      <p:sp>
        <p:nvSpPr>
          <p:cNvPr id="3" name="Rectangle 2">
            <a:extLst>
              <a:ext uri="{FF2B5EF4-FFF2-40B4-BE49-F238E27FC236}">
                <a16:creationId xmlns:a16="http://schemas.microsoft.com/office/drawing/2014/main" id="{181E884F-0C5F-44A2-8013-F4FB7BED0ACE}"/>
              </a:ext>
            </a:extLst>
          </p:cNvPr>
          <p:cNvSpPr/>
          <p:nvPr/>
        </p:nvSpPr>
        <p:spPr>
          <a:xfrm>
            <a:off x="609600" y="1859339"/>
            <a:ext cx="9147858" cy="4524315"/>
          </a:xfrm>
          <a:prstGeom prst="rect">
            <a:avLst/>
          </a:prstGeom>
        </p:spPr>
        <p:txBody>
          <a:bodyPr wrap="square">
            <a:spAutoFit/>
          </a:bodyPr>
          <a:lstStyle/>
          <a:p>
            <a:pPr marL="285750" indent="-285750">
              <a:buFont typeface="Arial" panose="020B0604020202020204" pitchFamily="34" charset="0"/>
              <a:buChar char="•"/>
            </a:pPr>
            <a:r>
              <a:rPr lang="en-GB" dirty="0">
                <a:latin typeface="Century Gothic" panose="020B0502020202020204" pitchFamily="34" charset="0"/>
              </a:rPr>
              <a:t>Senior Mental health Lead funded by the DFE grant for £1200 </a:t>
            </a:r>
          </a:p>
          <a:p>
            <a:pPr marL="285750" indent="-285750">
              <a:buFont typeface="Arial" panose="020B0604020202020204" pitchFamily="34" charset="0"/>
              <a:buChar char="•"/>
            </a:pPr>
            <a:r>
              <a:rPr lang="en-GB" dirty="0">
                <a:latin typeface="Century Gothic" panose="020B0502020202020204" pitchFamily="34" charset="0"/>
              </a:rPr>
              <a:t>Mental Health e-package GHLL </a:t>
            </a:r>
          </a:p>
          <a:p>
            <a:pPr marL="285750" indent="-285750">
              <a:buFont typeface="Arial" panose="020B0604020202020204" pitchFamily="34" charset="0"/>
              <a:buChar char="•"/>
            </a:pPr>
            <a:r>
              <a:rPr lang="en-GB" dirty="0">
                <a:latin typeface="Century Gothic" panose="020B0502020202020204" pitchFamily="34" charset="0"/>
              </a:rPr>
              <a:t>Mental Health Lite </a:t>
            </a:r>
          </a:p>
          <a:p>
            <a:pPr marL="285750" indent="-285750">
              <a:buFont typeface="Arial" panose="020B0604020202020204" pitchFamily="34" charset="0"/>
              <a:buChar char="•"/>
            </a:pPr>
            <a:r>
              <a:rPr lang="en-GB" dirty="0">
                <a:latin typeface="Century Gothic" panose="020B0502020202020204" pitchFamily="34" charset="0"/>
              </a:rPr>
              <a:t>Mental health First Aid (Two-day training)</a:t>
            </a:r>
          </a:p>
          <a:p>
            <a:pPr marL="285750" indent="-285750">
              <a:buFont typeface="Arial" panose="020B0604020202020204" pitchFamily="34" charset="0"/>
              <a:buChar char="•"/>
            </a:pPr>
            <a:r>
              <a:rPr lang="en-GB" dirty="0">
                <a:latin typeface="Century Gothic" panose="020B0502020202020204" pitchFamily="34" charset="0"/>
              </a:rPr>
              <a:t>Beyond Fed Up course (GHLL)   Teacher resource</a:t>
            </a:r>
          </a:p>
          <a:p>
            <a:pPr marL="285750" indent="-285750">
              <a:buFont typeface="Arial" panose="020B0604020202020204" pitchFamily="34" charset="0"/>
              <a:buChar char="•"/>
            </a:pPr>
            <a:r>
              <a:rPr lang="en-GB" dirty="0">
                <a:latin typeface="Century Gothic" panose="020B0502020202020204" pitchFamily="34" charset="0"/>
              </a:rPr>
              <a:t>Self-harm awareness training GHLL  </a:t>
            </a:r>
          </a:p>
          <a:p>
            <a:pPr marL="285750" indent="-285750">
              <a:buFont typeface="Arial" panose="020B0604020202020204" pitchFamily="34" charset="0"/>
              <a:buChar char="•"/>
            </a:pPr>
            <a:r>
              <a:rPr lang="en-GB" dirty="0">
                <a:latin typeface="Century Gothic" panose="020B0502020202020204" pitchFamily="34" charset="0"/>
              </a:rPr>
              <a:t>Trusted Emotionally Available Adult (TEAA) Universal Training</a:t>
            </a:r>
          </a:p>
          <a:p>
            <a:pPr marL="285750" indent="-285750">
              <a:buFont typeface="Arial" panose="020B0604020202020204" pitchFamily="34" charset="0"/>
              <a:buChar char="•"/>
            </a:pPr>
            <a:r>
              <a:rPr lang="en-GB" dirty="0">
                <a:latin typeface="Century Gothic" panose="020B0502020202020204" pitchFamily="34" charset="0"/>
              </a:rPr>
              <a:t>PSHE Association training/Conference </a:t>
            </a:r>
          </a:p>
          <a:p>
            <a:pPr marL="285750" indent="-285750">
              <a:buFont typeface="Arial" panose="020B0604020202020204" pitchFamily="34" charset="0"/>
              <a:buChar char="•"/>
            </a:pPr>
            <a:r>
              <a:rPr lang="en-GB" dirty="0">
                <a:latin typeface="Century Gothic" panose="020B0502020202020204" pitchFamily="34" charset="0"/>
              </a:rPr>
              <a:t>Place2be </a:t>
            </a:r>
          </a:p>
          <a:p>
            <a:pPr marL="285750" indent="-285750">
              <a:buFont typeface="Arial" panose="020B0604020202020204" pitchFamily="34" charset="0"/>
              <a:buChar char="•"/>
            </a:pPr>
            <a:r>
              <a:rPr lang="en-GB" dirty="0">
                <a:latin typeface="Century Gothic" panose="020B0502020202020204" pitchFamily="34" charset="0"/>
                <a:hlinkClick r:id="rId2"/>
              </a:rPr>
              <a:t>https://www.youngminds.org.uk/professional/find-a-course/</a:t>
            </a:r>
            <a:r>
              <a:rPr lang="en-GB" dirty="0">
                <a:latin typeface="Century Gothic" panose="020B0502020202020204" pitchFamily="34" charset="0"/>
              </a:rPr>
              <a:t> </a:t>
            </a:r>
          </a:p>
          <a:p>
            <a:pPr marL="285750" indent="-285750">
              <a:buFont typeface="Arial" panose="020B0604020202020204" pitchFamily="34" charset="0"/>
              <a:buChar char="•"/>
            </a:pPr>
            <a:r>
              <a:rPr lang="en-GB" dirty="0">
                <a:solidFill>
                  <a:srgbClr val="000000"/>
                </a:solidFill>
                <a:latin typeface="Century Gothic" panose="020B0502020202020204" pitchFamily="34" charset="0"/>
                <a:hlinkClick r:id="rId3"/>
              </a:rPr>
              <a:t>https://beingmankind.org/education/educational-programme/</a:t>
            </a:r>
            <a:endParaRPr lang="en-GB" dirty="0">
              <a:solidFill>
                <a:srgbClr val="000000"/>
              </a:solidFill>
              <a:latin typeface="Century Gothic" panose="020B0502020202020204" pitchFamily="34" charset="0"/>
            </a:endParaRPr>
          </a:p>
          <a:p>
            <a:pPr marL="285750" indent="-285750">
              <a:buFont typeface="Arial" panose="020B0604020202020204" pitchFamily="34" charset="0"/>
              <a:buChar char="•"/>
            </a:pPr>
            <a:r>
              <a:rPr lang="en-GB" dirty="0">
                <a:latin typeface="Century Gothic" panose="020B0502020202020204" pitchFamily="34" charset="0"/>
              </a:rPr>
              <a:t>ACES awareness training (mental health tab GHLL website) </a:t>
            </a:r>
          </a:p>
          <a:p>
            <a:pPr marL="285750" indent="-285750">
              <a:buFont typeface="Arial" panose="020B0604020202020204" pitchFamily="34" charset="0"/>
              <a:buChar char="•"/>
            </a:pPr>
            <a:r>
              <a:rPr lang="en-GB" dirty="0">
                <a:latin typeface="Century Gothic" panose="020B0502020202020204" pitchFamily="34" charset="0"/>
              </a:rPr>
              <a:t>Educational Phycologist and Teaching advisory service training; Emotional Literacy/ Emotion Coaching </a:t>
            </a:r>
          </a:p>
          <a:p>
            <a:pPr marL="285750" indent="-285750">
              <a:buFont typeface="Arial" panose="020B0604020202020204" pitchFamily="34" charset="0"/>
              <a:buChar char="•"/>
            </a:pPr>
            <a:r>
              <a:rPr lang="en-GB" dirty="0">
                <a:latin typeface="Century Gothic" panose="020B0502020202020204" pitchFamily="34" charset="0"/>
              </a:rPr>
              <a:t>Virtual school: </a:t>
            </a:r>
          </a:p>
          <a:p>
            <a:endParaRPr lang="en-GB" dirty="0">
              <a:latin typeface="Century Gothic" panose="020B0502020202020204" pitchFamily="34" charset="0"/>
            </a:endParaRPr>
          </a:p>
        </p:txBody>
      </p:sp>
      <p:pic>
        <p:nvPicPr>
          <p:cNvPr id="5" name="Picture 4">
            <a:extLst>
              <a:ext uri="{FF2B5EF4-FFF2-40B4-BE49-F238E27FC236}">
                <a16:creationId xmlns:a16="http://schemas.microsoft.com/office/drawing/2014/main" id="{B7981D2B-7A4B-429C-9F96-444CCA0DC4E5}"/>
              </a:ext>
            </a:extLst>
          </p:cNvPr>
          <p:cNvPicPr>
            <a:picLocks noChangeAspect="1"/>
          </p:cNvPicPr>
          <p:nvPr/>
        </p:nvPicPr>
        <p:blipFill>
          <a:blip r:embed="rId4"/>
          <a:stretch>
            <a:fillRect/>
          </a:stretch>
        </p:blipFill>
        <p:spPr>
          <a:xfrm>
            <a:off x="8978808" y="274638"/>
            <a:ext cx="2743438" cy="1865538"/>
          </a:xfrm>
          <a:prstGeom prst="rect">
            <a:avLst/>
          </a:prstGeom>
        </p:spPr>
      </p:pic>
      <p:pic>
        <p:nvPicPr>
          <p:cNvPr id="6" name="Picture 5">
            <a:extLst>
              <a:ext uri="{FF2B5EF4-FFF2-40B4-BE49-F238E27FC236}">
                <a16:creationId xmlns:a16="http://schemas.microsoft.com/office/drawing/2014/main" id="{B8B0C486-D831-40BA-9A74-A331AC23E6FE}"/>
              </a:ext>
            </a:extLst>
          </p:cNvPr>
          <p:cNvPicPr>
            <a:picLocks noChangeAspect="1"/>
          </p:cNvPicPr>
          <p:nvPr/>
        </p:nvPicPr>
        <p:blipFill>
          <a:blip r:embed="rId5"/>
          <a:stretch>
            <a:fillRect/>
          </a:stretch>
        </p:blipFill>
        <p:spPr>
          <a:xfrm>
            <a:off x="10613226" y="5869097"/>
            <a:ext cx="1475360" cy="883997"/>
          </a:xfrm>
          <a:prstGeom prst="rect">
            <a:avLst/>
          </a:prstGeom>
        </p:spPr>
      </p:pic>
    </p:spTree>
    <p:extLst>
      <p:ext uri="{BB962C8B-B14F-4D97-AF65-F5344CB8AC3E}">
        <p14:creationId xmlns:p14="http://schemas.microsoft.com/office/powerpoint/2010/main" val="5820075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84769-B70F-4B81-975A-28C088F52C96}"/>
              </a:ext>
            </a:extLst>
          </p:cNvPr>
          <p:cNvSpPr>
            <a:spLocks noGrp="1"/>
          </p:cNvSpPr>
          <p:nvPr>
            <p:ph type="title"/>
          </p:nvPr>
        </p:nvSpPr>
        <p:spPr/>
        <p:txBody>
          <a:bodyPr/>
          <a:lstStyle/>
          <a:p>
            <a:r>
              <a:rPr lang="en-GB" dirty="0">
                <a:latin typeface="Century Gothic" panose="020B0502020202020204" pitchFamily="34" charset="0"/>
              </a:rPr>
              <a:t>Trusted Emotionally Available Adult TEAA</a:t>
            </a:r>
          </a:p>
        </p:txBody>
      </p:sp>
      <p:sp>
        <p:nvSpPr>
          <p:cNvPr id="3" name="Rectangle 2">
            <a:extLst>
              <a:ext uri="{FF2B5EF4-FFF2-40B4-BE49-F238E27FC236}">
                <a16:creationId xmlns:a16="http://schemas.microsoft.com/office/drawing/2014/main" id="{2F150DE4-2BCF-48E4-8BF9-BB20BD81E0D7}"/>
              </a:ext>
            </a:extLst>
          </p:cNvPr>
          <p:cNvSpPr/>
          <p:nvPr/>
        </p:nvSpPr>
        <p:spPr>
          <a:xfrm>
            <a:off x="-541538" y="3244333"/>
            <a:ext cx="6758725" cy="369332"/>
          </a:xfrm>
          <a:prstGeom prst="rect">
            <a:avLst/>
          </a:prstGeom>
        </p:spPr>
        <p:txBody>
          <a:bodyPr wrap="square">
            <a:spAutoFit/>
          </a:bodyPr>
          <a:lstStyle/>
          <a:p>
            <a:r>
              <a:rPr lang="en-GB" dirty="0">
                <a:solidFill>
                  <a:srgbClr val="000000"/>
                </a:solidFill>
                <a:latin typeface="Times New Roman" panose="02020603050405020304" pitchFamily="18" charset="0"/>
              </a:rPr>
              <a:t> </a:t>
            </a:r>
            <a:endParaRPr lang="en-GB" dirty="0"/>
          </a:p>
        </p:txBody>
      </p:sp>
      <p:sp>
        <p:nvSpPr>
          <p:cNvPr id="4" name="Rectangle 3">
            <a:extLst>
              <a:ext uri="{FF2B5EF4-FFF2-40B4-BE49-F238E27FC236}">
                <a16:creationId xmlns:a16="http://schemas.microsoft.com/office/drawing/2014/main" id="{E0FA894A-F68E-460F-93E1-1E6494AC3785}"/>
              </a:ext>
            </a:extLst>
          </p:cNvPr>
          <p:cNvSpPr/>
          <p:nvPr/>
        </p:nvSpPr>
        <p:spPr>
          <a:xfrm>
            <a:off x="4926182" y="2126295"/>
            <a:ext cx="6481624" cy="3693319"/>
          </a:xfrm>
          <a:prstGeom prst="rect">
            <a:avLst/>
          </a:prstGeom>
        </p:spPr>
        <p:txBody>
          <a:bodyPr wrap="square">
            <a:spAutoFit/>
          </a:bodyPr>
          <a:lstStyle/>
          <a:p>
            <a:pPr fontAlgn="base"/>
            <a:r>
              <a:rPr lang="en-GB" b="1" dirty="0">
                <a:solidFill>
                  <a:srgbClr val="000000"/>
                </a:solidFill>
                <a:latin typeface="Century Gothic" panose="020B0502020202020204" pitchFamily="34" charset="0"/>
              </a:rPr>
              <a:t>TEAA Resource and Training</a:t>
            </a:r>
            <a:r>
              <a:rPr lang="en-US" dirty="0">
                <a:solidFill>
                  <a:srgbClr val="000000"/>
                </a:solidFill>
                <a:latin typeface="Century Gothic" panose="020B0502020202020204" pitchFamily="34" charset="0"/>
              </a:rPr>
              <a:t>​</a:t>
            </a:r>
          </a:p>
          <a:p>
            <a:pPr fontAlgn="base"/>
            <a:r>
              <a:rPr lang="en-GB" dirty="0">
                <a:solidFill>
                  <a:srgbClr val="000000"/>
                </a:solidFill>
                <a:latin typeface="Century Gothic" panose="020B0502020202020204" pitchFamily="34" charset="0"/>
              </a:rPr>
              <a:t>​</a:t>
            </a:r>
          </a:p>
          <a:p>
            <a:pPr fontAlgn="base"/>
            <a:r>
              <a:rPr lang="en-GB" dirty="0">
                <a:solidFill>
                  <a:srgbClr val="000000"/>
                </a:solidFill>
                <a:latin typeface="Century Gothic" panose="020B0502020202020204" pitchFamily="34" charset="0"/>
              </a:rPr>
              <a:t>GHLL have recently produced the TEAA (Trusted Emotionally Available Adult) resource. The TEAA is a resource that aims to support practitioners in delivering mental health interventions. Schools need to attend the free TEAA training before receiving the resource. </a:t>
            </a:r>
            <a:r>
              <a:rPr lang="en-US" dirty="0">
                <a:solidFill>
                  <a:srgbClr val="000000"/>
                </a:solidFill>
                <a:latin typeface="Century Gothic" panose="020B0502020202020204" pitchFamily="34" charset="0"/>
              </a:rPr>
              <a:t>​</a:t>
            </a:r>
          </a:p>
          <a:p>
            <a:pPr fontAlgn="base"/>
            <a:r>
              <a:rPr lang="en-GB" dirty="0">
                <a:solidFill>
                  <a:srgbClr val="000000"/>
                </a:solidFill>
                <a:latin typeface="Century Gothic" panose="020B0502020202020204" pitchFamily="34" charset="0"/>
              </a:rPr>
              <a:t>​</a:t>
            </a:r>
          </a:p>
          <a:p>
            <a:pPr fontAlgn="base"/>
            <a:r>
              <a:rPr lang="en-GB" dirty="0">
                <a:solidFill>
                  <a:srgbClr val="000000"/>
                </a:solidFill>
                <a:latin typeface="Century Gothic" panose="020B0502020202020204" pitchFamily="34" charset="0"/>
              </a:rPr>
              <a:t>To find out more about the TEAA Resource and training, visit the GHLL website – </a:t>
            </a:r>
            <a:r>
              <a:rPr lang="en-US" dirty="0">
                <a:solidFill>
                  <a:srgbClr val="000000"/>
                </a:solidFill>
                <a:latin typeface="Century Gothic" panose="020B0502020202020204" pitchFamily="34" charset="0"/>
              </a:rPr>
              <a:t>​</a:t>
            </a:r>
          </a:p>
          <a:p>
            <a:pPr fontAlgn="base"/>
            <a:r>
              <a:rPr lang="en-GB" u="sng" dirty="0">
                <a:solidFill>
                  <a:srgbClr val="0563C1"/>
                </a:solidFill>
                <a:latin typeface="Century Gothic" panose="020B0502020202020204" pitchFamily="34" charset="0"/>
                <a:hlinkClick r:id="rId2"/>
              </a:rPr>
              <a:t>Training Calendar and Search : Gloucestershire Healthy Living and Learning (ghll.org.uk)</a:t>
            </a:r>
            <a:r>
              <a:rPr lang="en-GB" dirty="0">
                <a:solidFill>
                  <a:srgbClr val="000000"/>
                </a:solidFill>
                <a:latin typeface="Century Gothic" panose="020B0502020202020204" pitchFamily="34" charset="0"/>
              </a:rPr>
              <a:t>​</a:t>
            </a:r>
            <a:endParaRPr lang="en-GB" b="0" i="0" dirty="0">
              <a:solidFill>
                <a:srgbClr val="000000"/>
              </a:solidFill>
              <a:effectLst/>
              <a:latin typeface="Century Gothic" panose="020B0502020202020204" pitchFamily="34" charset="0"/>
            </a:endParaRPr>
          </a:p>
        </p:txBody>
      </p:sp>
      <p:sp>
        <p:nvSpPr>
          <p:cNvPr id="5" name="Rectangle 4">
            <a:extLst>
              <a:ext uri="{FF2B5EF4-FFF2-40B4-BE49-F238E27FC236}">
                <a16:creationId xmlns:a16="http://schemas.microsoft.com/office/drawing/2014/main" id="{26672A34-87C3-41A5-ACF5-A26150262EAD}"/>
              </a:ext>
            </a:extLst>
          </p:cNvPr>
          <p:cNvSpPr/>
          <p:nvPr/>
        </p:nvSpPr>
        <p:spPr>
          <a:xfrm>
            <a:off x="5966798" y="3244334"/>
            <a:ext cx="258404" cy="369332"/>
          </a:xfrm>
          <a:prstGeom prst="rect">
            <a:avLst/>
          </a:prstGeom>
        </p:spPr>
        <p:txBody>
          <a:bodyPr wrap="none">
            <a:spAutoFit/>
          </a:bodyPr>
          <a:lstStyle/>
          <a:p>
            <a:r>
              <a:rPr lang="en-GB" dirty="0"/>
              <a:t> </a:t>
            </a:r>
          </a:p>
        </p:txBody>
      </p:sp>
      <p:pic>
        <p:nvPicPr>
          <p:cNvPr id="4098" name="Picture 2">
            <a:extLst>
              <a:ext uri="{FF2B5EF4-FFF2-40B4-BE49-F238E27FC236}">
                <a16:creationId xmlns:a16="http://schemas.microsoft.com/office/drawing/2014/main" id="{F5256A41-F903-429B-B9DE-068BECF3C1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9737" y="1742268"/>
            <a:ext cx="3089666" cy="407734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7A1FA53-A0CF-C6A7-52B5-1D984D9E82E2}"/>
              </a:ext>
            </a:extLst>
          </p:cNvPr>
          <p:cNvPicPr>
            <a:picLocks noChangeAspect="1"/>
          </p:cNvPicPr>
          <p:nvPr/>
        </p:nvPicPr>
        <p:blipFill>
          <a:blip r:embed="rId4"/>
          <a:stretch>
            <a:fillRect/>
          </a:stretch>
        </p:blipFill>
        <p:spPr>
          <a:xfrm>
            <a:off x="256801" y="5962649"/>
            <a:ext cx="1199693" cy="672311"/>
          </a:xfrm>
          <a:prstGeom prst="rect">
            <a:avLst/>
          </a:prstGeom>
        </p:spPr>
      </p:pic>
    </p:spTree>
    <p:extLst>
      <p:ext uri="{BB962C8B-B14F-4D97-AF65-F5344CB8AC3E}">
        <p14:creationId xmlns:p14="http://schemas.microsoft.com/office/powerpoint/2010/main" val="40463076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06D51D-8CAC-44A9-8C20-C133E6A938E0}"/>
              </a:ext>
            </a:extLst>
          </p:cNvPr>
          <p:cNvSpPr>
            <a:spLocks noGrp="1"/>
          </p:cNvSpPr>
          <p:nvPr>
            <p:ph type="title"/>
          </p:nvPr>
        </p:nvSpPr>
        <p:spPr/>
        <p:txBody>
          <a:bodyPr/>
          <a:lstStyle/>
          <a:p>
            <a:r>
              <a:rPr lang="en-GB" dirty="0">
                <a:latin typeface="Century Gothic" panose="020B0502020202020204" pitchFamily="34" charset="0"/>
              </a:rPr>
              <a:t>GHLL Website</a:t>
            </a:r>
          </a:p>
        </p:txBody>
      </p:sp>
      <p:pic>
        <p:nvPicPr>
          <p:cNvPr id="4" name="Content Placeholder 3">
            <a:extLst>
              <a:ext uri="{FF2B5EF4-FFF2-40B4-BE49-F238E27FC236}">
                <a16:creationId xmlns:a16="http://schemas.microsoft.com/office/drawing/2014/main" id="{27D5E724-1307-4852-880C-8D0837A8BF80}"/>
              </a:ext>
            </a:extLst>
          </p:cNvPr>
          <p:cNvPicPr>
            <a:picLocks noGrp="1" noChangeAspect="1"/>
          </p:cNvPicPr>
          <p:nvPr>
            <p:ph idx="1"/>
          </p:nvPr>
        </p:nvPicPr>
        <p:blipFill>
          <a:blip r:embed="rId2"/>
          <a:stretch>
            <a:fillRect/>
          </a:stretch>
        </p:blipFill>
        <p:spPr>
          <a:xfrm>
            <a:off x="609600" y="1162975"/>
            <a:ext cx="9928194" cy="5420387"/>
          </a:xfrm>
          <a:prstGeom prst="rect">
            <a:avLst/>
          </a:prstGeom>
        </p:spPr>
      </p:pic>
      <p:pic>
        <p:nvPicPr>
          <p:cNvPr id="2" name="Picture 1">
            <a:extLst>
              <a:ext uri="{FF2B5EF4-FFF2-40B4-BE49-F238E27FC236}">
                <a16:creationId xmlns:a16="http://schemas.microsoft.com/office/drawing/2014/main" id="{DF4D44CF-A600-B775-B27D-D4664B7C27C7}"/>
              </a:ext>
            </a:extLst>
          </p:cNvPr>
          <p:cNvPicPr>
            <a:picLocks noChangeAspect="1"/>
          </p:cNvPicPr>
          <p:nvPr/>
        </p:nvPicPr>
        <p:blipFill>
          <a:blip r:embed="rId3"/>
          <a:stretch>
            <a:fillRect/>
          </a:stretch>
        </p:blipFill>
        <p:spPr>
          <a:xfrm>
            <a:off x="10823201" y="365125"/>
            <a:ext cx="829049" cy="464601"/>
          </a:xfrm>
          <a:prstGeom prst="rect">
            <a:avLst/>
          </a:prstGeom>
        </p:spPr>
      </p:pic>
    </p:spTree>
    <p:extLst>
      <p:ext uri="{BB962C8B-B14F-4D97-AF65-F5344CB8AC3E}">
        <p14:creationId xmlns:p14="http://schemas.microsoft.com/office/powerpoint/2010/main" val="11478340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B09988E-E2E3-B9E6-C5F8-5114B5A616A2}"/>
              </a:ext>
            </a:extLst>
          </p:cNvPr>
          <p:cNvSpPr>
            <a:spLocks noGrp="1"/>
          </p:cNvSpPr>
          <p:nvPr>
            <p:ph type="title"/>
          </p:nvPr>
        </p:nvSpPr>
        <p:spPr>
          <a:xfrm>
            <a:off x="251231" y="163627"/>
            <a:ext cx="3489496" cy="442335"/>
          </a:xfrm>
        </p:spPr>
        <p:txBody>
          <a:bodyPr>
            <a:normAutofit fontScale="90000"/>
          </a:bodyPr>
          <a:lstStyle/>
          <a:p>
            <a:br>
              <a:rPr lang="en-GB" b="1" i="0" dirty="0">
                <a:effectLst/>
                <a:latin typeface="var(--font-family-heading)"/>
              </a:rPr>
            </a:br>
            <a:r>
              <a:rPr lang="en-GB" b="1" i="0" dirty="0">
                <a:effectLst/>
                <a:latin typeface="var(--font-family-heading)"/>
              </a:rPr>
              <a:t>Anna Freud</a:t>
            </a:r>
            <a:br>
              <a:rPr lang="en-GB" b="1" i="0" dirty="0">
                <a:effectLst/>
                <a:latin typeface="var(--font-family-heading)"/>
              </a:rPr>
            </a:br>
            <a:endParaRPr lang="en-GB" dirty="0"/>
          </a:p>
        </p:txBody>
      </p:sp>
      <p:pic>
        <p:nvPicPr>
          <p:cNvPr id="1026" name="Picture 2" descr="School attendance and mental wellbeing 2024">
            <a:extLst>
              <a:ext uri="{FF2B5EF4-FFF2-40B4-BE49-F238E27FC236}">
                <a16:creationId xmlns:a16="http://schemas.microsoft.com/office/drawing/2014/main" id="{48349ACF-3B4A-31DB-4FB2-DA7762521527}"/>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6300013" y="566268"/>
            <a:ext cx="2726491" cy="385798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74A8DA2-5917-28AC-38D8-5E07E1A4319E}"/>
              </a:ext>
            </a:extLst>
          </p:cNvPr>
          <p:cNvSpPr txBox="1"/>
          <p:nvPr/>
        </p:nvSpPr>
        <p:spPr>
          <a:xfrm>
            <a:off x="2892195" y="605962"/>
            <a:ext cx="3203805" cy="5509200"/>
          </a:xfrm>
          <a:prstGeom prst="rect">
            <a:avLst/>
          </a:prstGeom>
          <a:solidFill>
            <a:srgbClr val="B5B5F9"/>
          </a:solidFill>
        </p:spPr>
        <p:txBody>
          <a:bodyPr wrap="square">
            <a:spAutoFit/>
          </a:bodyPr>
          <a:lstStyle/>
          <a:p>
            <a:r>
              <a:rPr lang="en-GB" sz="1600" dirty="0"/>
              <a:t>This toolkit will help education staff review, refresh and develop effective targeted support for social, emotional and mental wellbeing.  </a:t>
            </a:r>
          </a:p>
          <a:p>
            <a:endParaRPr lang="en-GB" sz="1600" dirty="0"/>
          </a:p>
          <a:p>
            <a:r>
              <a:rPr lang="en-GB" sz="1600" dirty="0"/>
              <a:t>The toolkit is split into two sections:</a:t>
            </a:r>
          </a:p>
          <a:p>
            <a:endParaRPr lang="en-GB" sz="1600" dirty="0"/>
          </a:p>
          <a:p>
            <a:r>
              <a:rPr lang="en-GB" sz="1600" dirty="0"/>
              <a:t>Guide: a practical guide to developing effective targeted support in schools or colleges, exploring how to identify the right type of targeted support and how to implement it successfully</a:t>
            </a:r>
          </a:p>
          <a:p>
            <a:endParaRPr lang="en-GB" sz="1600" dirty="0"/>
          </a:p>
          <a:p>
            <a:r>
              <a:rPr lang="en-GB" sz="1600" dirty="0"/>
              <a:t>Tool: a filterable tool with multiple types of targeted support options, which education staff can filter by options including which outcomes they want to address, the phase of education and delivery method</a:t>
            </a:r>
          </a:p>
        </p:txBody>
      </p:sp>
      <p:pic>
        <p:nvPicPr>
          <p:cNvPr id="10" name="Picture 9">
            <a:extLst>
              <a:ext uri="{FF2B5EF4-FFF2-40B4-BE49-F238E27FC236}">
                <a16:creationId xmlns:a16="http://schemas.microsoft.com/office/drawing/2014/main" id="{08759068-A032-87E7-EF83-EE11E6F6522F}"/>
              </a:ext>
            </a:extLst>
          </p:cNvPr>
          <p:cNvPicPr>
            <a:picLocks noChangeAspect="1"/>
          </p:cNvPicPr>
          <p:nvPr/>
        </p:nvPicPr>
        <p:blipFill>
          <a:blip r:embed="rId3"/>
          <a:stretch>
            <a:fillRect/>
          </a:stretch>
        </p:blipFill>
        <p:spPr>
          <a:xfrm>
            <a:off x="147068" y="716973"/>
            <a:ext cx="2600761" cy="3556577"/>
          </a:xfrm>
          <a:prstGeom prst="rect">
            <a:avLst/>
          </a:prstGeom>
        </p:spPr>
      </p:pic>
      <p:sp>
        <p:nvSpPr>
          <p:cNvPr id="12" name="TextBox 11">
            <a:extLst>
              <a:ext uri="{FF2B5EF4-FFF2-40B4-BE49-F238E27FC236}">
                <a16:creationId xmlns:a16="http://schemas.microsoft.com/office/drawing/2014/main" id="{99830D63-2497-D648-50FF-4A8175D05C54}"/>
              </a:ext>
            </a:extLst>
          </p:cNvPr>
          <p:cNvSpPr txBox="1"/>
          <p:nvPr/>
        </p:nvSpPr>
        <p:spPr>
          <a:xfrm>
            <a:off x="251231" y="4384561"/>
            <a:ext cx="2461109" cy="600164"/>
          </a:xfrm>
          <a:prstGeom prst="rect">
            <a:avLst/>
          </a:prstGeom>
          <a:noFill/>
        </p:spPr>
        <p:txBody>
          <a:bodyPr wrap="square">
            <a:spAutoFit/>
          </a:bodyPr>
          <a:lstStyle/>
          <a:p>
            <a:r>
              <a:rPr lang="en-GB" sz="1100" dirty="0">
                <a:hlinkClick r:id="rId4"/>
              </a:rPr>
              <a:t>https://www.mentallyhealthyschools.org.uk/media/ivtirzo0/guide-to-targeted-support.pdf</a:t>
            </a:r>
            <a:r>
              <a:rPr lang="en-GB" sz="1100" dirty="0"/>
              <a:t> </a:t>
            </a:r>
          </a:p>
        </p:txBody>
      </p:sp>
      <p:sp>
        <p:nvSpPr>
          <p:cNvPr id="14" name="TextBox 13">
            <a:extLst>
              <a:ext uri="{FF2B5EF4-FFF2-40B4-BE49-F238E27FC236}">
                <a16:creationId xmlns:a16="http://schemas.microsoft.com/office/drawing/2014/main" id="{B4C00BDB-95C8-66E9-9FF1-49A4E01558AA}"/>
              </a:ext>
            </a:extLst>
          </p:cNvPr>
          <p:cNvSpPr txBox="1"/>
          <p:nvPr/>
        </p:nvSpPr>
        <p:spPr>
          <a:xfrm>
            <a:off x="9230517" y="566268"/>
            <a:ext cx="2568422" cy="5509200"/>
          </a:xfrm>
          <a:prstGeom prst="rect">
            <a:avLst/>
          </a:prstGeom>
          <a:solidFill>
            <a:srgbClr val="B5B5F9"/>
          </a:solidFill>
        </p:spPr>
        <p:txBody>
          <a:bodyPr wrap="square">
            <a:spAutoFit/>
          </a:bodyPr>
          <a:lstStyle/>
          <a:p>
            <a:pPr algn="l"/>
            <a:r>
              <a:rPr lang="en-US" sz="1600" dirty="0"/>
              <a:t>This guidance can help school staff to: </a:t>
            </a:r>
          </a:p>
          <a:p>
            <a:pPr algn="l"/>
            <a:r>
              <a:rPr lang="en-US" sz="1600" dirty="0"/>
              <a:t>Understand the links between mental wellbeing and school non-attendance </a:t>
            </a:r>
          </a:p>
          <a:p>
            <a:pPr algn="l">
              <a:buFont typeface="Arial" panose="020B0604020202020204" pitchFamily="34" charset="0"/>
              <a:buChar char="•"/>
            </a:pPr>
            <a:r>
              <a:rPr lang="en-US" sz="1600" dirty="0"/>
              <a:t>understand the potential risk factors that may cause pupils to become absent from school </a:t>
            </a:r>
          </a:p>
          <a:p>
            <a:pPr algn="l"/>
            <a:endParaRPr lang="en-US" sz="1600" dirty="0"/>
          </a:p>
          <a:p>
            <a:pPr algn="l"/>
            <a:r>
              <a:rPr lang="en-US" sz="1600" dirty="0"/>
              <a:t>Develop strategies to support children and young people in your setting. </a:t>
            </a:r>
          </a:p>
          <a:p>
            <a:pPr algn="l"/>
            <a:endParaRPr lang="en-US" sz="1600" dirty="0"/>
          </a:p>
          <a:p>
            <a:pPr algn="l"/>
            <a:r>
              <a:rPr lang="en-US" sz="1600" dirty="0"/>
              <a:t>It also includes a case study from a clinician at Anna Freud who works directly with young people experiencing difficulties with non-attendance. </a:t>
            </a:r>
          </a:p>
        </p:txBody>
      </p:sp>
      <p:sp>
        <p:nvSpPr>
          <p:cNvPr id="16" name="TextBox 15">
            <a:extLst>
              <a:ext uri="{FF2B5EF4-FFF2-40B4-BE49-F238E27FC236}">
                <a16:creationId xmlns:a16="http://schemas.microsoft.com/office/drawing/2014/main" id="{3B67ADD7-6BDB-2131-1A49-7B27A25750B3}"/>
              </a:ext>
            </a:extLst>
          </p:cNvPr>
          <p:cNvSpPr txBox="1"/>
          <p:nvPr/>
        </p:nvSpPr>
        <p:spPr>
          <a:xfrm>
            <a:off x="6380018" y="4518998"/>
            <a:ext cx="2789959" cy="600164"/>
          </a:xfrm>
          <a:prstGeom prst="rect">
            <a:avLst/>
          </a:prstGeom>
          <a:noFill/>
        </p:spPr>
        <p:txBody>
          <a:bodyPr wrap="square">
            <a:spAutoFit/>
          </a:bodyPr>
          <a:lstStyle/>
          <a:p>
            <a:r>
              <a:rPr lang="en-GB" sz="1100" dirty="0">
                <a:hlinkClick r:id="rId5"/>
              </a:rPr>
              <a:t>https://www.annafreud.org/resources/schools-and-colleges/addressing-emotionally-based-school-avoidance/</a:t>
            </a:r>
            <a:r>
              <a:rPr lang="en-GB" sz="1100" dirty="0"/>
              <a:t> </a:t>
            </a:r>
          </a:p>
        </p:txBody>
      </p:sp>
      <p:pic>
        <p:nvPicPr>
          <p:cNvPr id="2" name="Picture 1">
            <a:extLst>
              <a:ext uri="{FF2B5EF4-FFF2-40B4-BE49-F238E27FC236}">
                <a16:creationId xmlns:a16="http://schemas.microsoft.com/office/drawing/2014/main" id="{3B359E13-8C63-19A4-EC89-F39BE0D43FC2}"/>
              </a:ext>
            </a:extLst>
          </p:cNvPr>
          <p:cNvPicPr>
            <a:picLocks noChangeAspect="1"/>
          </p:cNvPicPr>
          <p:nvPr/>
        </p:nvPicPr>
        <p:blipFill>
          <a:blip r:embed="rId6"/>
          <a:stretch>
            <a:fillRect/>
          </a:stretch>
        </p:blipFill>
        <p:spPr>
          <a:xfrm>
            <a:off x="256801" y="5616841"/>
            <a:ext cx="1816765" cy="1018120"/>
          </a:xfrm>
          <a:prstGeom prst="rect">
            <a:avLst/>
          </a:prstGeom>
        </p:spPr>
      </p:pic>
    </p:spTree>
    <p:extLst>
      <p:ext uri="{BB962C8B-B14F-4D97-AF65-F5344CB8AC3E}">
        <p14:creationId xmlns:p14="http://schemas.microsoft.com/office/powerpoint/2010/main" val="21409288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4195CEE-A6BF-F3C4-44F1-5498CBDF517E}"/>
              </a:ext>
            </a:extLst>
          </p:cNvPr>
          <p:cNvSpPr>
            <a:spLocks noGrp="1"/>
          </p:cNvSpPr>
          <p:nvPr>
            <p:ph type="title"/>
          </p:nvPr>
        </p:nvSpPr>
        <p:spPr/>
        <p:txBody>
          <a:bodyPr>
            <a:normAutofit/>
          </a:bodyPr>
          <a:lstStyle/>
          <a:p>
            <a:r>
              <a:rPr lang="en-GB" dirty="0"/>
              <a:t>Anna Freud: CORC Child Outcomes Research Consortium </a:t>
            </a:r>
          </a:p>
        </p:txBody>
      </p:sp>
      <p:pic>
        <p:nvPicPr>
          <p:cNvPr id="5" name="Content Placeholder 4">
            <a:extLst>
              <a:ext uri="{FF2B5EF4-FFF2-40B4-BE49-F238E27FC236}">
                <a16:creationId xmlns:a16="http://schemas.microsoft.com/office/drawing/2014/main" id="{0622DB35-8956-A879-B33E-15EDAB909181}"/>
              </a:ext>
            </a:extLst>
          </p:cNvPr>
          <p:cNvPicPr>
            <a:picLocks noGrp="1" noChangeAspect="1"/>
          </p:cNvPicPr>
          <p:nvPr>
            <p:ph sz="half" idx="1"/>
          </p:nvPr>
        </p:nvPicPr>
        <p:blipFill>
          <a:blip r:embed="rId2"/>
          <a:stretch>
            <a:fillRect/>
          </a:stretch>
        </p:blipFill>
        <p:spPr>
          <a:xfrm>
            <a:off x="671440" y="1825625"/>
            <a:ext cx="4351338" cy="4351338"/>
          </a:xfrm>
          <a:prstGeom prst="rect">
            <a:avLst/>
          </a:prstGeom>
        </p:spPr>
      </p:pic>
      <p:sp>
        <p:nvSpPr>
          <p:cNvPr id="3" name="Content Placeholder 2">
            <a:extLst>
              <a:ext uri="{FF2B5EF4-FFF2-40B4-BE49-F238E27FC236}">
                <a16:creationId xmlns:a16="http://schemas.microsoft.com/office/drawing/2014/main" id="{7BF8009E-F148-B61E-4184-23E2D04A2698}"/>
              </a:ext>
            </a:extLst>
          </p:cNvPr>
          <p:cNvSpPr>
            <a:spLocks noGrp="1"/>
          </p:cNvSpPr>
          <p:nvPr>
            <p:ph sz="half" idx="2"/>
          </p:nvPr>
        </p:nvSpPr>
        <p:spPr/>
        <p:txBody>
          <a:bodyPr/>
          <a:lstStyle/>
          <a:p>
            <a:pPr algn="l"/>
            <a:r>
              <a:rPr lang="en-GB" b="1" i="0" dirty="0">
                <a:effectLst/>
                <a:latin typeface="var(--font-family-heading)"/>
              </a:rPr>
              <a:t>Using measurement tools to understand pupils' needs</a:t>
            </a:r>
          </a:p>
          <a:p>
            <a:pPr algn="l"/>
            <a:r>
              <a:rPr lang="en-GB" b="0" i="0" dirty="0">
                <a:effectLst/>
                <a:latin typeface="Mulish"/>
              </a:rPr>
              <a:t>A resource helping schools and colleges understand the mental wellbeing needs of their pupils using a simple step-by-step approach.</a:t>
            </a:r>
          </a:p>
          <a:p>
            <a:endParaRPr lang="en-GB" dirty="0"/>
          </a:p>
        </p:txBody>
      </p:sp>
      <p:pic>
        <p:nvPicPr>
          <p:cNvPr id="2" name="Picture 1">
            <a:extLst>
              <a:ext uri="{FF2B5EF4-FFF2-40B4-BE49-F238E27FC236}">
                <a16:creationId xmlns:a16="http://schemas.microsoft.com/office/drawing/2014/main" id="{B7601A3C-A0AB-F961-DDFF-667CFCA11228}"/>
              </a:ext>
            </a:extLst>
          </p:cNvPr>
          <p:cNvPicPr>
            <a:picLocks noChangeAspect="1"/>
          </p:cNvPicPr>
          <p:nvPr/>
        </p:nvPicPr>
        <p:blipFill>
          <a:blip r:embed="rId3"/>
          <a:stretch>
            <a:fillRect/>
          </a:stretch>
        </p:blipFill>
        <p:spPr>
          <a:xfrm>
            <a:off x="9337301" y="5369191"/>
            <a:ext cx="1816765" cy="1018120"/>
          </a:xfrm>
          <a:prstGeom prst="rect">
            <a:avLst/>
          </a:prstGeom>
        </p:spPr>
      </p:pic>
    </p:spTree>
    <p:extLst>
      <p:ext uri="{BB962C8B-B14F-4D97-AF65-F5344CB8AC3E}">
        <p14:creationId xmlns:p14="http://schemas.microsoft.com/office/powerpoint/2010/main" val="13741591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F133AF6-658C-D023-8A12-20579E8BE149}"/>
              </a:ext>
            </a:extLst>
          </p:cNvPr>
          <p:cNvSpPr>
            <a:spLocks noGrp="1"/>
          </p:cNvSpPr>
          <p:nvPr>
            <p:ph type="title"/>
          </p:nvPr>
        </p:nvSpPr>
        <p:spPr>
          <a:xfrm>
            <a:off x="609600" y="274638"/>
            <a:ext cx="10972800" cy="822642"/>
          </a:xfrm>
        </p:spPr>
        <p:txBody>
          <a:bodyPr>
            <a:normAutofit/>
          </a:bodyPr>
          <a:lstStyle/>
          <a:p>
            <a:r>
              <a:rPr lang="en-GB" sz="2800" dirty="0"/>
              <a:t>Some examples of non-attendance risk factors could include: </a:t>
            </a:r>
          </a:p>
        </p:txBody>
      </p:sp>
      <p:graphicFrame>
        <p:nvGraphicFramePr>
          <p:cNvPr id="4" name="Content Placeholder 3">
            <a:extLst>
              <a:ext uri="{FF2B5EF4-FFF2-40B4-BE49-F238E27FC236}">
                <a16:creationId xmlns:a16="http://schemas.microsoft.com/office/drawing/2014/main" id="{6A49A6DB-3D04-31D6-7EC5-AA1DD8443FB0}"/>
              </a:ext>
            </a:extLst>
          </p:cNvPr>
          <p:cNvGraphicFramePr>
            <a:graphicFrameLocks noGrp="1"/>
          </p:cNvGraphicFramePr>
          <p:nvPr>
            <p:ph idx="1"/>
            <p:extLst>
              <p:ext uri="{D42A27DB-BD31-4B8C-83A1-F6EECF244321}">
                <p14:modId xmlns:p14="http://schemas.microsoft.com/office/powerpoint/2010/main" val="3361709579"/>
              </p:ext>
            </p:extLst>
          </p:nvPr>
        </p:nvGraphicFramePr>
        <p:xfrm>
          <a:off x="755904" y="1097280"/>
          <a:ext cx="10972797" cy="5196673"/>
        </p:xfrm>
        <a:graphic>
          <a:graphicData uri="http://schemas.openxmlformats.org/drawingml/2006/table">
            <a:tbl>
              <a:tblPr firstRow="1" bandRow="1">
                <a:tableStyleId>{5C22544A-7EE6-4342-B048-85BDC9FD1C3A}</a:tableStyleId>
              </a:tblPr>
              <a:tblGrid>
                <a:gridCol w="3657599">
                  <a:extLst>
                    <a:ext uri="{9D8B030D-6E8A-4147-A177-3AD203B41FA5}">
                      <a16:colId xmlns:a16="http://schemas.microsoft.com/office/drawing/2014/main" val="478568116"/>
                    </a:ext>
                  </a:extLst>
                </a:gridCol>
                <a:gridCol w="3657599">
                  <a:extLst>
                    <a:ext uri="{9D8B030D-6E8A-4147-A177-3AD203B41FA5}">
                      <a16:colId xmlns:a16="http://schemas.microsoft.com/office/drawing/2014/main" val="732270596"/>
                    </a:ext>
                  </a:extLst>
                </a:gridCol>
                <a:gridCol w="3657599">
                  <a:extLst>
                    <a:ext uri="{9D8B030D-6E8A-4147-A177-3AD203B41FA5}">
                      <a16:colId xmlns:a16="http://schemas.microsoft.com/office/drawing/2014/main" val="374785878"/>
                    </a:ext>
                  </a:extLst>
                </a:gridCol>
              </a:tblGrid>
              <a:tr h="426642">
                <a:tc>
                  <a:txBody>
                    <a:bodyPr/>
                    <a:lstStyle/>
                    <a:p>
                      <a:r>
                        <a:rPr lang="en-GB" dirty="0"/>
                        <a:t>Child/young person</a:t>
                      </a:r>
                    </a:p>
                  </a:txBody>
                  <a:tcPr/>
                </a:tc>
                <a:tc>
                  <a:txBody>
                    <a:bodyPr/>
                    <a:lstStyle/>
                    <a:p>
                      <a:r>
                        <a:rPr lang="en-GB" dirty="0"/>
                        <a:t>Family/home</a:t>
                      </a:r>
                    </a:p>
                  </a:txBody>
                  <a:tcPr/>
                </a:tc>
                <a:tc>
                  <a:txBody>
                    <a:bodyPr/>
                    <a:lstStyle/>
                    <a:p>
                      <a:r>
                        <a:rPr lang="en-GB" dirty="0"/>
                        <a:t>School</a:t>
                      </a:r>
                    </a:p>
                  </a:txBody>
                  <a:tcPr/>
                </a:tc>
                <a:extLst>
                  <a:ext uri="{0D108BD9-81ED-4DB2-BD59-A6C34878D82A}">
                    <a16:rowId xmlns:a16="http://schemas.microsoft.com/office/drawing/2014/main" val="2477095529"/>
                  </a:ext>
                </a:extLst>
              </a:tr>
              <a:tr h="871996">
                <a:tc>
                  <a:txBody>
                    <a:bodyPr/>
                    <a:lstStyle/>
                    <a:p>
                      <a:r>
                        <a:rPr lang="en-GB" dirty="0"/>
                        <a:t>Anxiety, depression or other mental health concerns</a:t>
                      </a:r>
                    </a:p>
                  </a:txBody>
                  <a:tcPr/>
                </a:tc>
                <a:tc>
                  <a:txBody>
                    <a:bodyPr/>
                    <a:lstStyle/>
                    <a:p>
                      <a:r>
                        <a:rPr lang="en-GB" dirty="0"/>
                        <a:t>High levels of family stress (including financial stress, conflict or domestic violence)</a:t>
                      </a:r>
                    </a:p>
                  </a:txBody>
                  <a:tcPr/>
                </a:tc>
                <a:tc>
                  <a:txBody>
                    <a:bodyPr/>
                    <a:lstStyle/>
                    <a:p>
                      <a:r>
                        <a:rPr lang="en-GB" dirty="0"/>
                        <a:t>Bullying and microaggressions</a:t>
                      </a:r>
                    </a:p>
                    <a:p>
                      <a:r>
                        <a:rPr lang="en-GB" dirty="0"/>
                        <a:t>LGBT+ students</a:t>
                      </a:r>
                    </a:p>
                    <a:p>
                      <a:r>
                        <a:rPr lang="en-GB" dirty="0"/>
                        <a:t>SEND students </a:t>
                      </a:r>
                    </a:p>
                  </a:txBody>
                  <a:tcPr/>
                </a:tc>
                <a:extLst>
                  <a:ext uri="{0D108BD9-81ED-4DB2-BD59-A6C34878D82A}">
                    <a16:rowId xmlns:a16="http://schemas.microsoft.com/office/drawing/2014/main" val="3820035100"/>
                  </a:ext>
                </a:extLst>
              </a:tr>
              <a:tr h="1155025">
                <a:tc>
                  <a:txBody>
                    <a:bodyPr/>
                    <a:lstStyle/>
                    <a:p>
                      <a:r>
                        <a:rPr lang="en-GB" dirty="0"/>
                        <a:t>Difficulties with managing and regulating emotions </a:t>
                      </a:r>
                    </a:p>
                  </a:txBody>
                  <a:tcPr/>
                </a:tc>
                <a:tc>
                  <a:txBody>
                    <a:bodyPr/>
                    <a:lstStyle/>
                    <a:p>
                      <a:r>
                        <a:rPr lang="en-GB" dirty="0"/>
                        <a:t>Changes to the home environment (including divorce, separation or parent/carer illness</a:t>
                      </a:r>
                    </a:p>
                  </a:txBody>
                  <a:tcPr/>
                </a:tc>
                <a:tc>
                  <a:txBody>
                    <a:bodyPr/>
                    <a:lstStyle/>
                    <a:p>
                      <a:r>
                        <a:rPr lang="en-GB" dirty="0"/>
                        <a:t>Difficult relationships with staff members</a:t>
                      </a:r>
                    </a:p>
                  </a:txBody>
                  <a:tcPr/>
                </a:tc>
                <a:extLst>
                  <a:ext uri="{0D108BD9-81ED-4DB2-BD59-A6C34878D82A}">
                    <a16:rowId xmlns:a16="http://schemas.microsoft.com/office/drawing/2014/main" val="3513528905"/>
                  </a:ext>
                </a:extLst>
              </a:tr>
              <a:tr h="1051995">
                <a:tc>
                  <a:txBody>
                    <a:bodyPr/>
                    <a:lstStyle/>
                    <a:p>
                      <a:r>
                        <a:rPr lang="en-GB" dirty="0"/>
                        <a:t>Trauma and adverse childhood experiences (ACEs)</a:t>
                      </a:r>
                    </a:p>
                  </a:txBody>
                  <a:tcPr/>
                </a:tc>
                <a:tc>
                  <a:txBody>
                    <a:bodyPr/>
                    <a:lstStyle/>
                    <a:p>
                      <a:r>
                        <a:rPr lang="en-GB" dirty="0"/>
                        <a:t>Being a young care</a:t>
                      </a:r>
                    </a:p>
                  </a:txBody>
                  <a:tcPr/>
                </a:tc>
                <a:tc>
                  <a:txBody>
                    <a:bodyPr/>
                    <a:lstStyle/>
                    <a:p>
                      <a:r>
                        <a:rPr lang="en-GB" dirty="0"/>
                        <a:t>Lack of provision to meet specific learning or wellbeing needs</a:t>
                      </a:r>
                    </a:p>
                  </a:txBody>
                  <a:tcPr/>
                </a:tc>
                <a:extLst>
                  <a:ext uri="{0D108BD9-81ED-4DB2-BD59-A6C34878D82A}">
                    <a16:rowId xmlns:a16="http://schemas.microsoft.com/office/drawing/2014/main" val="322418031"/>
                  </a:ext>
                </a:extLst>
              </a:tr>
              <a:tr h="734211">
                <a:tc>
                  <a:txBody>
                    <a:bodyPr/>
                    <a:lstStyle/>
                    <a:p>
                      <a:r>
                        <a:rPr lang="en-GB" dirty="0"/>
                        <a:t>Separation anxiety or attachment issues with a parent/carer </a:t>
                      </a:r>
                    </a:p>
                  </a:txBody>
                  <a:tcPr/>
                </a:tc>
                <a:tc>
                  <a:txBody>
                    <a:bodyPr/>
                    <a:lstStyle/>
                    <a:p>
                      <a:r>
                        <a:rPr lang="en-GB" dirty="0"/>
                        <a:t>Family history of difficulties at school</a:t>
                      </a:r>
                    </a:p>
                  </a:txBody>
                  <a:tcPr/>
                </a:tc>
                <a:tc>
                  <a:txBody>
                    <a:bodyPr/>
                    <a:lstStyle/>
                    <a:p>
                      <a:r>
                        <a:rPr lang="en-GB" dirty="0"/>
                        <a:t>Demanding, pressurised academic environment</a:t>
                      </a:r>
                    </a:p>
                  </a:txBody>
                  <a:tcPr/>
                </a:tc>
                <a:extLst>
                  <a:ext uri="{0D108BD9-81ED-4DB2-BD59-A6C34878D82A}">
                    <a16:rowId xmlns:a16="http://schemas.microsoft.com/office/drawing/2014/main" val="4052804528"/>
                  </a:ext>
                </a:extLst>
              </a:tr>
              <a:tr h="426642">
                <a:tc>
                  <a:txBody>
                    <a:bodyPr/>
                    <a:lstStyle/>
                    <a:p>
                      <a:r>
                        <a:rPr lang="en-GB" dirty="0"/>
                        <a:t>Having a special educational need or disability, or being neurodivergent</a:t>
                      </a:r>
                    </a:p>
                  </a:txBody>
                  <a:tcPr/>
                </a:tc>
                <a:tc>
                  <a:txBody>
                    <a:bodyPr/>
                    <a:lstStyle/>
                    <a:p>
                      <a:r>
                        <a:rPr lang="en-GB" dirty="0"/>
                        <a:t>Poor parental mental health</a:t>
                      </a:r>
                    </a:p>
                  </a:txBody>
                  <a:tcPr/>
                </a:tc>
                <a:tc>
                  <a:txBody>
                    <a:bodyPr/>
                    <a:lstStyle/>
                    <a:p>
                      <a:r>
                        <a:rPr lang="en-GB" dirty="0"/>
                        <a:t>Transitions: from primary to secondary, or through key stages</a:t>
                      </a:r>
                    </a:p>
                  </a:txBody>
                  <a:tcPr/>
                </a:tc>
                <a:extLst>
                  <a:ext uri="{0D108BD9-81ED-4DB2-BD59-A6C34878D82A}">
                    <a16:rowId xmlns:a16="http://schemas.microsoft.com/office/drawing/2014/main" val="3290682810"/>
                  </a:ext>
                </a:extLst>
              </a:tr>
            </a:tbl>
          </a:graphicData>
        </a:graphic>
      </p:graphicFrame>
      <p:sp>
        <p:nvSpPr>
          <p:cNvPr id="5" name="TextBox 4">
            <a:extLst>
              <a:ext uri="{FF2B5EF4-FFF2-40B4-BE49-F238E27FC236}">
                <a16:creationId xmlns:a16="http://schemas.microsoft.com/office/drawing/2014/main" id="{8AA68925-F74E-4CF9-7DEA-BA9334FEE040}"/>
              </a:ext>
            </a:extLst>
          </p:cNvPr>
          <p:cNvSpPr txBox="1"/>
          <p:nvPr/>
        </p:nvSpPr>
        <p:spPr>
          <a:xfrm>
            <a:off x="940378" y="1097280"/>
            <a:ext cx="10048008" cy="4401205"/>
          </a:xfrm>
          <a:prstGeom prst="rect">
            <a:avLst/>
          </a:prstGeom>
          <a:solidFill>
            <a:srgbClr val="B5B5F9"/>
          </a:solidFill>
        </p:spPr>
        <p:txBody>
          <a:bodyPr wrap="square">
            <a:spAutoFit/>
          </a:bodyPr>
          <a:lstStyle/>
          <a:p>
            <a:r>
              <a:rPr lang="en-GB" sz="4000" u="sng" dirty="0"/>
              <a:t>What causes non-attendance?</a:t>
            </a:r>
          </a:p>
          <a:p>
            <a:r>
              <a:rPr lang="en-GB" sz="4000" dirty="0"/>
              <a:t>Aspects specific to the child or young person</a:t>
            </a:r>
          </a:p>
          <a:p>
            <a:pPr marL="109728" indent="0">
              <a:buNone/>
            </a:pPr>
            <a:endParaRPr lang="en-GB" sz="4000" dirty="0"/>
          </a:p>
          <a:p>
            <a:r>
              <a:rPr lang="en-GB" sz="4000" dirty="0"/>
              <a:t>Factors to do with the family and home</a:t>
            </a:r>
          </a:p>
          <a:p>
            <a:pPr marL="109728" indent="0">
              <a:buNone/>
            </a:pPr>
            <a:r>
              <a:rPr lang="en-GB" sz="4000" dirty="0"/>
              <a:t> </a:t>
            </a:r>
          </a:p>
          <a:p>
            <a:r>
              <a:rPr lang="en-GB" sz="4000" dirty="0"/>
              <a:t>Issues to do with school.</a:t>
            </a:r>
          </a:p>
        </p:txBody>
      </p:sp>
      <p:pic>
        <p:nvPicPr>
          <p:cNvPr id="2" name="Picture 1">
            <a:extLst>
              <a:ext uri="{FF2B5EF4-FFF2-40B4-BE49-F238E27FC236}">
                <a16:creationId xmlns:a16="http://schemas.microsoft.com/office/drawing/2014/main" id="{A68AED65-6635-F120-AC8B-1FC7FF6931A5}"/>
              </a:ext>
            </a:extLst>
          </p:cNvPr>
          <p:cNvPicPr>
            <a:picLocks noChangeAspect="1"/>
          </p:cNvPicPr>
          <p:nvPr/>
        </p:nvPicPr>
        <p:blipFill>
          <a:blip r:embed="rId2"/>
          <a:stretch>
            <a:fillRect/>
          </a:stretch>
        </p:blipFill>
        <p:spPr>
          <a:xfrm>
            <a:off x="10594601" y="283865"/>
            <a:ext cx="905083" cy="507211"/>
          </a:xfrm>
          <a:prstGeom prst="rect">
            <a:avLst/>
          </a:prstGeom>
        </p:spPr>
      </p:pic>
    </p:spTree>
    <p:extLst>
      <p:ext uri="{BB962C8B-B14F-4D97-AF65-F5344CB8AC3E}">
        <p14:creationId xmlns:p14="http://schemas.microsoft.com/office/powerpoint/2010/main" val="3339786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984CCD9-B795-30C9-9F51-AA091388933B}"/>
              </a:ext>
            </a:extLst>
          </p:cNvPr>
          <p:cNvSpPr>
            <a:spLocks noGrp="1"/>
          </p:cNvSpPr>
          <p:nvPr>
            <p:ph type="title"/>
          </p:nvPr>
        </p:nvSpPr>
        <p:spPr/>
        <p:txBody>
          <a:bodyPr/>
          <a:lstStyle/>
          <a:p>
            <a:r>
              <a:rPr lang="en-GB" dirty="0"/>
              <a:t>Lets talk about anxiety </a:t>
            </a:r>
          </a:p>
        </p:txBody>
      </p:sp>
      <p:pic>
        <p:nvPicPr>
          <p:cNvPr id="5" name="Content Placeholder 4">
            <a:extLst>
              <a:ext uri="{FF2B5EF4-FFF2-40B4-BE49-F238E27FC236}">
                <a16:creationId xmlns:a16="http://schemas.microsoft.com/office/drawing/2014/main" id="{0AA0A618-05D3-3F46-E00F-B614C8C3C501}"/>
              </a:ext>
            </a:extLst>
          </p:cNvPr>
          <p:cNvPicPr>
            <a:picLocks noGrp="1" noChangeAspect="1"/>
          </p:cNvPicPr>
          <p:nvPr>
            <p:ph sz="half" idx="1"/>
          </p:nvPr>
        </p:nvPicPr>
        <p:blipFill>
          <a:blip r:embed="rId2"/>
          <a:stretch>
            <a:fillRect/>
          </a:stretch>
        </p:blipFill>
        <p:spPr>
          <a:xfrm>
            <a:off x="838200" y="2093994"/>
            <a:ext cx="5181600" cy="3814600"/>
          </a:xfrm>
          <a:prstGeom prst="rect">
            <a:avLst/>
          </a:prstGeom>
        </p:spPr>
      </p:pic>
      <p:sp>
        <p:nvSpPr>
          <p:cNvPr id="3" name="Content Placeholder 2">
            <a:extLst>
              <a:ext uri="{FF2B5EF4-FFF2-40B4-BE49-F238E27FC236}">
                <a16:creationId xmlns:a16="http://schemas.microsoft.com/office/drawing/2014/main" id="{208C9E52-16B1-C193-330B-A3B2A276CF98}"/>
              </a:ext>
            </a:extLst>
          </p:cNvPr>
          <p:cNvSpPr>
            <a:spLocks noGrp="1"/>
          </p:cNvSpPr>
          <p:nvPr>
            <p:ph sz="half" idx="2"/>
          </p:nvPr>
        </p:nvSpPr>
        <p:spPr/>
        <p:txBody>
          <a:bodyPr/>
          <a:lstStyle/>
          <a:p>
            <a:pPr algn="l"/>
            <a:r>
              <a:rPr lang="en-GB" b="1" i="0" dirty="0">
                <a:effectLst/>
                <a:latin typeface="var(--font-family-heading)"/>
              </a:rPr>
              <a:t>Let's talk about anxiety: animation and teacher toolkit</a:t>
            </a:r>
          </a:p>
          <a:p>
            <a:pPr algn="l"/>
            <a:r>
              <a:rPr lang="en-GB" b="0" i="0" dirty="0">
                <a:effectLst/>
                <a:latin typeface="Mulish"/>
              </a:rPr>
              <a:t>The Let’s talk about anxiety animation and resource toolkit helps students aged 11 to 13 to normalise, understand and manage anxious feelings.</a:t>
            </a:r>
          </a:p>
          <a:p>
            <a:endParaRPr lang="en-GB" dirty="0"/>
          </a:p>
        </p:txBody>
      </p:sp>
      <p:pic>
        <p:nvPicPr>
          <p:cNvPr id="2" name="Picture 1">
            <a:extLst>
              <a:ext uri="{FF2B5EF4-FFF2-40B4-BE49-F238E27FC236}">
                <a16:creationId xmlns:a16="http://schemas.microsoft.com/office/drawing/2014/main" id="{D66CCFC9-46EE-B85B-F0A6-6E839ED84F47}"/>
              </a:ext>
            </a:extLst>
          </p:cNvPr>
          <p:cNvPicPr>
            <a:picLocks noChangeAspect="1"/>
          </p:cNvPicPr>
          <p:nvPr/>
        </p:nvPicPr>
        <p:blipFill>
          <a:blip r:embed="rId3"/>
          <a:stretch>
            <a:fillRect/>
          </a:stretch>
        </p:blipFill>
        <p:spPr>
          <a:xfrm>
            <a:off x="10035801" y="301891"/>
            <a:ext cx="1816765" cy="1018120"/>
          </a:xfrm>
          <a:prstGeom prst="rect">
            <a:avLst/>
          </a:prstGeom>
        </p:spPr>
      </p:pic>
    </p:spTree>
    <p:extLst>
      <p:ext uri="{BB962C8B-B14F-4D97-AF65-F5344CB8AC3E}">
        <p14:creationId xmlns:p14="http://schemas.microsoft.com/office/powerpoint/2010/main" val="32232489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BB9C6DA-94A8-09C4-DFFF-16D35E8A4554}"/>
              </a:ext>
            </a:extLst>
          </p:cNvPr>
          <p:cNvSpPr txBox="1"/>
          <p:nvPr/>
        </p:nvSpPr>
        <p:spPr>
          <a:xfrm>
            <a:off x="4908550" y="345940"/>
            <a:ext cx="5923540" cy="923330"/>
          </a:xfrm>
          <a:prstGeom prst="rect">
            <a:avLst/>
          </a:prstGeom>
          <a:noFill/>
        </p:spPr>
        <p:txBody>
          <a:bodyPr wrap="square">
            <a:spAutoFit/>
          </a:bodyPr>
          <a:lstStyle/>
          <a:p>
            <a:r>
              <a:rPr lang="en-GB" dirty="0">
                <a:hlinkClick r:id="rId2"/>
              </a:rPr>
              <a:t>https://onedrive.live.com/?cid=5431FD1D45A110CA&amp;id=5431FD1D45A110CA%2113156&amp;parId=5431FD1D45A110CA%2113155&amp;o=OneUp</a:t>
            </a:r>
            <a:r>
              <a:rPr lang="en-GB" dirty="0"/>
              <a:t> </a:t>
            </a:r>
          </a:p>
        </p:txBody>
      </p:sp>
      <p:pic>
        <p:nvPicPr>
          <p:cNvPr id="8" name="Picture 7">
            <a:extLst>
              <a:ext uri="{FF2B5EF4-FFF2-40B4-BE49-F238E27FC236}">
                <a16:creationId xmlns:a16="http://schemas.microsoft.com/office/drawing/2014/main" id="{3723422D-9283-E52B-4171-2745904876F7}"/>
              </a:ext>
            </a:extLst>
          </p:cNvPr>
          <p:cNvPicPr>
            <a:picLocks noChangeAspect="1"/>
          </p:cNvPicPr>
          <p:nvPr/>
        </p:nvPicPr>
        <p:blipFill rotWithShape="1">
          <a:blip r:embed="rId3"/>
          <a:srcRect l="7911"/>
          <a:stretch/>
        </p:blipFill>
        <p:spPr>
          <a:xfrm>
            <a:off x="298450" y="444211"/>
            <a:ext cx="4235450" cy="5715577"/>
          </a:xfrm>
          <a:prstGeom prst="rect">
            <a:avLst/>
          </a:prstGeom>
        </p:spPr>
      </p:pic>
      <p:pic>
        <p:nvPicPr>
          <p:cNvPr id="2" name="Picture 1">
            <a:extLst>
              <a:ext uri="{FF2B5EF4-FFF2-40B4-BE49-F238E27FC236}">
                <a16:creationId xmlns:a16="http://schemas.microsoft.com/office/drawing/2014/main" id="{9A53D105-F5ED-8496-2787-87CC1F4DA1D3}"/>
              </a:ext>
            </a:extLst>
          </p:cNvPr>
          <p:cNvPicPr>
            <a:picLocks noChangeAspect="1"/>
          </p:cNvPicPr>
          <p:nvPr/>
        </p:nvPicPr>
        <p:blipFill>
          <a:blip r:embed="rId4"/>
          <a:stretch>
            <a:fillRect/>
          </a:stretch>
        </p:blipFill>
        <p:spPr>
          <a:xfrm>
            <a:off x="9750051" y="5462478"/>
            <a:ext cx="1816765" cy="1018120"/>
          </a:xfrm>
          <a:prstGeom prst="rect">
            <a:avLst/>
          </a:prstGeom>
        </p:spPr>
      </p:pic>
    </p:spTree>
    <p:extLst>
      <p:ext uri="{BB962C8B-B14F-4D97-AF65-F5344CB8AC3E}">
        <p14:creationId xmlns:p14="http://schemas.microsoft.com/office/powerpoint/2010/main" val="11801222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9341AD-83B2-4B0B-B45C-5F28097E6EC9}"/>
              </a:ext>
            </a:extLst>
          </p:cNvPr>
          <p:cNvPicPr>
            <a:picLocks noChangeAspect="1"/>
          </p:cNvPicPr>
          <p:nvPr/>
        </p:nvPicPr>
        <p:blipFill>
          <a:blip r:embed="rId2"/>
          <a:stretch>
            <a:fillRect/>
          </a:stretch>
        </p:blipFill>
        <p:spPr>
          <a:xfrm>
            <a:off x="6922430" y="317582"/>
            <a:ext cx="4307822" cy="6257388"/>
          </a:xfrm>
          <a:prstGeom prst="rect">
            <a:avLst/>
          </a:prstGeom>
        </p:spPr>
      </p:pic>
      <p:pic>
        <p:nvPicPr>
          <p:cNvPr id="3" name="Picture 2">
            <a:extLst>
              <a:ext uri="{FF2B5EF4-FFF2-40B4-BE49-F238E27FC236}">
                <a16:creationId xmlns:a16="http://schemas.microsoft.com/office/drawing/2014/main" id="{670D7575-A516-4023-9338-95E0A48514A6}"/>
              </a:ext>
            </a:extLst>
          </p:cNvPr>
          <p:cNvPicPr>
            <a:picLocks noChangeAspect="1"/>
          </p:cNvPicPr>
          <p:nvPr/>
        </p:nvPicPr>
        <p:blipFill>
          <a:blip r:embed="rId3"/>
          <a:stretch>
            <a:fillRect/>
          </a:stretch>
        </p:blipFill>
        <p:spPr>
          <a:xfrm>
            <a:off x="961749" y="1392555"/>
            <a:ext cx="5251114" cy="4084200"/>
          </a:xfrm>
          <a:prstGeom prst="rect">
            <a:avLst/>
          </a:prstGeom>
        </p:spPr>
      </p:pic>
      <p:sp>
        <p:nvSpPr>
          <p:cNvPr id="4" name="Title 3">
            <a:extLst>
              <a:ext uri="{FF2B5EF4-FFF2-40B4-BE49-F238E27FC236}">
                <a16:creationId xmlns:a16="http://schemas.microsoft.com/office/drawing/2014/main" id="{3A577E78-CC32-433D-8376-EB11A7444B3B}"/>
              </a:ext>
            </a:extLst>
          </p:cNvPr>
          <p:cNvSpPr>
            <a:spLocks noGrp="1"/>
          </p:cNvSpPr>
          <p:nvPr>
            <p:ph type="title"/>
          </p:nvPr>
        </p:nvSpPr>
        <p:spPr/>
        <p:txBody>
          <a:bodyPr/>
          <a:lstStyle/>
          <a:p>
            <a:r>
              <a:rPr lang="en-GB" dirty="0">
                <a:latin typeface="Century Gothic" panose="020B0502020202020204" pitchFamily="34" charset="0"/>
              </a:rPr>
              <a:t>Useful sites </a:t>
            </a:r>
          </a:p>
        </p:txBody>
      </p:sp>
      <p:pic>
        <p:nvPicPr>
          <p:cNvPr id="6" name="Picture 5">
            <a:extLst>
              <a:ext uri="{FF2B5EF4-FFF2-40B4-BE49-F238E27FC236}">
                <a16:creationId xmlns:a16="http://schemas.microsoft.com/office/drawing/2014/main" id="{4CF0D42E-9490-4ECF-B32C-191725690F07}"/>
              </a:ext>
            </a:extLst>
          </p:cNvPr>
          <p:cNvPicPr>
            <a:picLocks noChangeAspect="1"/>
          </p:cNvPicPr>
          <p:nvPr/>
        </p:nvPicPr>
        <p:blipFill>
          <a:blip r:embed="rId4"/>
          <a:stretch>
            <a:fillRect/>
          </a:stretch>
        </p:blipFill>
        <p:spPr>
          <a:xfrm>
            <a:off x="10464460" y="5898877"/>
            <a:ext cx="1475360" cy="883997"/>
          </a:xfrm>
          <a:prstGeom prst="rect">
            <a:avLst/>
          </a:prstGeom>
        </p:spPr>
      </p:pic>
      <p:pic>
        <p:nvPicPr>
          <p:cNvPr id="7" name="Picture 6">
            <a:extLst>
              <a:ext uri="{FF2B5EF4-FFF2-40B4-BE49-F238E27FC236}">
                <a16:creationId xmlns:a16="http://schemas.microsoft.com/office/drawing/2014/main" id="{0F6C6FE3-8480-4DBE-9985-9388C51953CD}"/>
              </a:ext>
            </a:extLst>
          </p:cNvPr>
          <p:cNvPicPr>
            <a:picLocks noChangeAspect="1"/>
          </p:cNvPicPr>
          <p:nvPr/>
        </p:nvPicPr>
        <p:blipFill rotWithShape="1">
          <a:blip r:embed="rId5"/>
          <a:srcRect l="8486" t="6372" r="12240" b="17162"/>
          <a:stretch/>
        </p:blipFill>
        <p:spPr>
          <a:xfrm>
            <a:off x="961748" y="5476755"/>
            <a:ext cx="2370337" cy="1080369"/>
          </a:xfrm>
          <a:prstGeom prst="rect">
            <a:avLst/>
          </a:prstGeom>
        </p:spPr>
      </p:pic>
    </p:spTree>
    <p:extLst>
      <p:ext uri="{BB962C8B-B14F-4D97-AF65-F5344CB8AC3E}">
        <p14:creationId xmlns:p14="http://schemas.microsoft.com/office/powerpoint/2010/main" val="39275295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D40793-AF79-749C-7651-4EC604855448}"/>
              </a:ext>
            </a:extLst>
          </p:cNvPr>
          <p:cNvSpPr>
            <a:spLocks noGrp="1"/>
          </p:cNvSpPr>
          <p:nvPr>
            <p:ph type="title"/>
          </p:nvPr>
        </p:nvSpPr>
        <p:spPr/>
        <p:txBody>
          <a:bodyPr>
            <a:normAutofit/>
          </a:bodyPr>
          <a:lstStyle/>
          <a:p>
            <a:r>
              <a:rPr lang="en-GB" dirty="0"/>
              <a:t>Children’s Commissioner: Briefing on School Attendance 2023</a:t>
            </a:r>
          </a:p>
        </p:txBody>
      </p:sp>
      <p:sp>
        <p:nvSpPr>
          <p:cNvPr id="2" name="Content Placeholder 1">
            <a:extLst>
              <a:ext uri="{FF2B5EF4-FFF2-40B4-BE49-F238E27FC236}">
                <a16:creationId xmlns:a16="http://schemas.microsoft.com/office/drawing/2014/main" id="{6F740653-E7DA-374C-6699-6137DD4827B9}"/>
              </a:ext>
            </a:extLst>
          </p:cNvPr>
          <p:cNvSpPr>
            <a:spLocks noGrp="1"/>
          </p:cNvSpPr>
          <p:nvPr>
            <p:ph idx="1"/>
          </p:nvPr>
        </p:nvSpPr>
        <p:spPr/>
        <p:txBody>
          <a:bodyPr>
            <a:normAutofit fontScale="70000" lnSpcReduction="20000"/>
          </a:bodyPr>
          <a:lstStyle/>
          <a:p>
            <a:r>
              <a:rPr lang="en-GB" dirty="0"/>
              <a:t>Children with additional vulnerabilities are more likely to be absent from school. </a:t>
            </a:r>
          </a:p>
          <a:p>
            <a:endParaRPr lang="en-GB" dirty="0"/>
          </a:p>
          <a:p>
            <a:r>
              <a:rPr lang="en-GB" dirty="0"/>
              <a:t>In 2022/23, 37.9% of children eligible for free school meals, 37.8% of those with an Education, Health and Care Plan, and 33.4% of children with special educational needs support were persistently absent</a:t>
            </a:r>
          </a:p>
          <a:p>
            <a:endParaRPr lang="en-GB" dirty="0"/>
          </a:p>
          <a:p>
            <a:r>
              <a:rPr lang="en-GB" dirty="0"/>
              <a:t>For some, the pandemic has led to disengagement. Schools and families have said that they feel like the social contract between parents and schools has been broken.</a:t>
            </a:r>
          </a:p>
          <a:p>
            <a:endParaRPr lang="en-GB" dirty="0"/>
          </a:p>
          <a:p>
            <a:r>
              <a:rPr lang="en-GB" dirty="0"/>
              <a:t>Many children detailed their wait for specialist support such as mental health support or an Education, Health, and Care Plan. </a:t>
            </a:r>
          </a:p>
          <a:p>
            <a:endParaRPr lang="en-GB" dirty="0"/>
          </a:p>
          <a:p>
            <a:r>
              <a:rPr lang="en-GB" dirty="0"/>
              <a:t>In some instances, children are struggling with issues in their home environment. In the Attendance Audit, the Children’s Commissioner heard from young carers who struggled to attend school regularly.</a:t>
            </a:r>
          </a:p>
        </p:txBody>
      </p:sp>
      <p:pic>
        <p:nvPicPr>
          <p:cNvPr id="4" name="Picture 3">
            <a:extLst>
              <a:ext uri="{FF2B5EF4-FFF2-40B4-BE49-F238E27FC236}">
                <a16:creationId xmlns:a16="http://schemas.microsoft.com/office/drawing/2014/main" id="{E4E9BFB3-14F0-B1BE-DB80-36EA003C6544}"/>
              </a:ext>
            </a:extLst>
          </p:cNvPr>
          <p:cNvPicPr>
            <a:picLocks noChangeAspect="1"/>
          </p:cNvPicPr>
          <p:nvPr/>
        </p:nvPicPr>
        <p:blipFill>
          <a:blip r:embed="rId2"/>
          <a:stretch>
            <a:fillRect/>
          </a:stretch>
        </p:blipFill>
        <p:spPr>
          <a:xfrm>
            <a:off x="256801" y="6116981"/>
            <a:ext cx="924299" cy="517980"/>
          </a:xfrm>
          <a:prstGeom prst="rect">
            <a:avLst/>
          </a:prstGeom>
        </p:spPr>
      </p:pic>
    </p:spTree>
    <p:extLst>
      <p:ext uri="{BB962C8B-B14F-4D97-AF65-F5344CB8AC3E}">
        <p14:creationId xmlns:p14="http://schemas.microsoft.com/office/powerpoint/2010/main" val="11469104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D76F0D8F-DC9B-44D5-8272-427402A72665}"/>
              </a:ext>
            </a:extLst>
          </p:cNvPr>
          <p:cNvPicPr>
            <a:picLocks noChangeAspect="1" noChangeArrowheads="1"/>
          </p:cNvPicPr>
          <p:nvPr/>
        </p:nvPicPr>
        <p:blipFill>
          <a:blip r:embed="rId3" cstate="print"/>
          <a:srcRect l="6490" t="16806" r="78300" b="69133"/>
          <a:stretch>
            <a:fillRect/>
          </a:stretch>
        </p:blipFill>
        <p:spPr bwMode="auto">
          <a:xfrm>
            <a:off x="10495643" y="5765775"/>
            <a:ext cx="1475317" cy="884237"/>
          </a:xfrm>
          <a:prstGeom prst="rect">
            <a:avLst/>
          </a:prstGeom>
          <a:noFill/>
          <a:ln w="9525">
            <a:noFill/>
            <a:miter lim="800000"/>
            <a:headEnd/>
            <a:tailEnd/>
          </a:ln>
        </p:spPr>
      </p:pic>
      <p:sp>
        <p:nvSpPr>
          <p:cNvPr id="6" name="Rectangle 5">
            <a:extLst>
              <a:ext uri="{FF2B5EF4-FFF2-40B4-BE49-F238E27FC236}">
                <a16:creationId xmlns:a16="http://schemas.microsoft.com/office/drawing/2014/main" id="{0FD5ADCC-CC2D-4A7D-BBA0-2F7B92079477}"/>
              </a:ext>
            </a:extLst>
          </p:cNvPr>
          <p:cNvSpPr/>
          <p:nvPr/>
        </p:nvSpPr>
        <p:spPr>
          <a:xfrm>
            <a:off x="532435" y="0"/>
            <a:ext cx="10810089" cy="6463308"/>
          </a:xfrm>
          <a:prstGeom prst="rect">
            <a:avLst/>
          </a:prstGeom>
        </p:spPr>
        <p:txBody>
          <a:bodyPr wrap="square">
            <a:spAutoFit/>
          </a:bodyPr>
          <a:lstStyle/>
          <a:p>
            <a:r>
              <a:rPr lang="en-GB" b="1" dirty="0">
                <a:latin typeface="Century Gothic" panose="020B0502020202020204" pitchFamily="34" charset="0"/>
              </a:rPr>
              <a:t>                          </a:t>
            </a:r>
          </a:p>
          <a:p>
            <a:r>
              <a:rPr lang="en-GB" b="1" dirty="0">
                <a:latin typeface="Century Gothic" panose="020B0502020202020204" pitchFamily="34" charset="0"/>
              </a:rPr>
              <a:t>                                    What should school staff be doing to support pupil mental health? </a:t>
            </a:r>
          </a:p>
          <a:p>
            <a:endParaRPr lang="en-GB" b="1" dirty="0">
              <a:latin typeface="Century Gothic" panose="020B0502020202020204" pitchFamily="34" charset="0"/>
            </a:endParaRPr>
          </a:p>
          <a:p>
            <a:endParaRPr lang="en-GB" b="1" dirty="0">
              <a:latin typeface="Century Gothic" panose="020B0502020202020204" pitchFamily="34" charset="0"/>
            </a:endParaRPr>
          </a:p>
          <a:p>
            <a:pPr marL="285750" indent="-285750">
              <a:buFont typeface="Wingdings" panose="05000000000000000000" pitchFamily="2" charset="2"/>
              <a:buChar char="Ø"/>
            </a:pPr>
            <a:r>
              <a:rPr lang="en-GB" dirty="0">
                <a:latin typeface="Century Gothic" panose="020B0502020202020204" pitchFamily="34" charset="0"/>
              </a:rPr>
              <a:t>School staff are not expected to diagnose mental health conditions or perform mental health interventions, but they are expected to work to ensure regular attendance for every child, as per the Working together to improve school attendance. </a:t>
            </a:r>
          </a:p>
          <a:p>
            <a:pPr marL="285750" indent="-285750">
              <a:buFont typeface="Wingdings" panose="05000000000000000000" pitchFamily="2" charset="2"/>
              <a:buChar char="Ø"/>
            </a:pPr>
            <a:endParaRPr lang="en-GB" dirty="0">
              <a:latin typeface="Century Gothic" panose="020B0502020202020204" pitchFamily="34" charset="0"/>
            </a:endParaRPr>
          </a:p>
          <a:p>
            <a:pPr marL="285750" indent="-285750">
              <a:buFont typeface="Wingdings" panose="05000000000000000000" pitchFamily="2" charset="2"/>
              <a:buChar char="Ø"/>
            </a:pPr>
            <a:r>
              <a:rPr lang="en-GB" dirty="0">
                <a:latin typeface="Century Gothic" panose="020B0502020202020204" pitchFamily="34" charset="0"/>
              </a:rPr>
              <a:t>Broadly speaking, </a:t>
            </a:r>
            <a:r>
              <a:rPr lang="en-GB" b="1" u="sng" dirty="0">
                <a:latin typeface="Century Gothic" panose="020B0502020202020204" pitchFamily="34" charset="0"/>
              </a:rPr>
              <a:t>the role of school staff is to ensure that the school is a calm, safe, and supportive environment</a:t>
            </a:r>
            <a:r>
              <a:rPr lang="en-GB" dirty="0">
                <a:latin typeface="Century Gothic" panose="020B0502020202020204" pitchFamily="34" charset="0"/>
              </a:rPr>
              <a:t> where all pupils want to be and are keen and ready to learn, which is the foundation of securing good attendance. </a:t>
            </a:r>
          </a:p>
          <a:p>
            <a:pPr marL="285750" indent="-285750">
              <a:buFont typeface="Wingdings" panose="05000000000000000000" pitchFamily="2" charset="2"/>
              <a:buChar char="Ø"/>
            </a:pPr>
            <a:endParaRPr lang="en-GB" dirty="0">
              <a:latin typeface="Century Gothic" panose="020B0502020202020204" pitchFamily="34" charset="0"/>
            </a:endParaRPr>
          </a:p>
          <a:p>
            <a:pPr marL="285750" indent="-285750">
              <a:buFont typeface="Wingdings" panose="05000000000000000000" pitchFamily="2" charset="2"/>
              <a:buChar char="Ø"/>
            </a:pPr>
            <a:r>
              <a:rPr lang="en-GB" dirty="0">
                <a:latin typeface="Century Gothic" panose="020B0502020202020204" pitchFamily="34" charset="0"/>
              </a:rPr>
              <a:t>Generally, schools will achieve this by </a:t>
            </a:r>
            <a:r>
              <a:rPr lang="en-GB" b="1" dirty="0">
                <a:latin typeface="Century Gothic" panose="020B0502020202020204" pitchFamily="34" charset="0"/>
              </a:rPr>
              <a:t>p</a:t>
            </a:r>
            <a:r>
              <a:rPr lang="en-GB" b="1" u="sng" dirty="0">
                <a:latin typeface="Century Gothic" panose="020B0502020202020204" pitchFamily="34" charset="0"/>
              </a:rPr>
              <a:t>romoting children and young people’s mental health and wellbeing through a whole-school approach to pupil mental health</a:t>
            </a:r>
            <a:r>
              <a:rPr lang="en-GB" dirty="0">
                <a:latin typeface="Century Gothic" panose="020B0502020202020204" pitchFamily="34" charset="0"/>
              </a:rPr>
              <a:t>, and by developing a trusted relationship with parents/carers and families that involves them in the conversation about the school’s ethos and emphasises the importance of supporting mental health and regular attendance. </a:t>
            </a:r>
          </a:p>
          <a:p>
            <a:pPr marL="285750" indent="-285750">
              <a:buFont typeface="Wingdings" panose="05000000000000000000" pitchFamily="2" charset="2"/>
              <a:buChar char="Ø"/>
            </a:pPr>
            <a:endParaRPr lang="en-GB" dirty="0">
              <a:latin typeface="Century Gothic" panose="020B0502020202020204" pitchFamily="34" charset="0"/>
            </a:endParaRPr>
          </a:p>
          <a:p>
            <a:pPr marL="285750" indent="-285750">
              <a:buFont typeface="Wingdings" panose="05000000000000000000" pitchFamily="2" charset="2"/>
              <a:buChar char="Ø"/>
            </a:pPr>
            <a:r>
              <a:rPr lang="en-GB" dirty="0">
                <a:latin typeface="Century Gothic" panose="020B0502020202020204" pitchFamily="34" charset="0"/>
              </a:rPr>
              <a:t>Schools also play an important role in teaching pupils about respectful relationships, emotional wellbeing, mental health and supporting social and emotional development, such as through a high quality, evidence-based and age-appropriate RHSE curriculum</a:t>
            </a:r>
          </a:p>
          <a:p>
            <a:pPr marL="285750" indent="-285750">
              <a:buFont typeface="Wingdings" panose="05000000000000000000" pitchFamily="2" charset="2"/>
              <a:buChar char="Ø"/>
            </a:pPr>
            <a:endParaRPr lang="en-GB" b="1" i="1" dirty="0">
              <a:latin typeface="Century Gothic" panose="020B0502020202020204" pitchFamily="34" charset="0"/>
            </a:endParaRPr>
          </a:p>
          <a:p>
            <a:r>
              <a:rPr lang="en-GB" b="1" i="1" dirty="0">
                <a:latin typeface="Century Gothic" panose="020B0502020202020204" pitchFamily="34" charset="0"/>
              </a:rPr>
              <a:t>Support for pupils where a mental health issue is affecting attendance  February 2023 DfE</a:t>
            </a:r>
          </a:p>
        </p:txBody>
      </p:sp>
    </p:spTree>
    <p:extLst>
      <p:ext uri="{BB962C8B-B14F-4D97-AF65-F5344CB8AC3E}">
        <p14:creationId xmlns:p14="http://schemas.microsoft.com/office/powerpoint/2010/main" val="1956854822"/>
      </p:ext>
    </p:extLst>
  </p:cSld>
  <p:clrMapOvr>
    <a:masterClrMapping/>
  </p:clrMapOvr>
  <mc:AlternateContent xmlns:mc="http://schemas.openxmlformats.org/markup-compatibility/2006" xmlns:p14="http://schemas.microsoft.com/office/powerpoint/2010/main">
    <mc:Choice Requires="p14">
      <p:transition spd="slow" p14:dur="2000" advTm="22157"/>
    </mc:Choice>
    <mc:Fallback xmlns="">
      <p:transition spd="slow" advTm="2215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anim calcmode="lin" valueType="num">
                                      <p:cBhvr additive="base">
                                        <p:cTn id="7"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6" end="6"/>
                                            </p:txEl>
                                          </p:spTgt>
                                        </p:tgtEl>
                                        <p:attrNameLst>
                                          <p:attrName>style.visibility</p:attrName>
                                        </p:attrNameLst>
                                      </p:cBhvr>
                                      <p:to>
                                        <p:strVal val="visible"/>
                                      </p:to>
                                    </p:set>
                                    <p:anim calcmode="lin" valueType="num">
                                      <p:cBhvr additive="base">
                                        <p:cTn id="13"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8" end="8"/>
                                            </p:txEl>
                                          </p:spTgt>
                                        </p:tgtEl>
                                        <p:attrNameLst>
                                          <p:attrName>style.visibility</p:attrName>
                                        </p:attrNameLst>
                                      </p:cBhvr>
                                      <p:to>
                                        <p:strVal val="visible"/>
                                      </p:to>
                                    </p:set>
                                    <p:anim calcmode="lin" valueType="num">
                                      <p:cBhvr additive="base">
                                        <p:cTn id="19" dur="500" fill="hold"/>
                                        <p:tgtEl>
                                          <p:spTgt spid="6">
                                            <p:txEl>
                                              <p:pRg st="8" end="8"/>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10" end="10"/>
                                            </p:txEl>
                                          </p:spTgt>
                                        </p:tgtEl>
                                        <p:attrNameLst>
                                          <p:attrName>style.visibility</p:attrName>
                                        </p:attrNameLst>
                                      </p:cBhvr>
                                      <p:to>
                                        <p:strVal val="visible"/>
                                      </p:to>
                                    </p:set>
                                    <p:anim calcmode="lin" valueType="num">
                                      <p:cBhvr additive="base">
                                        <p:cTn id="25" dur="500" fill="hold"/>
                                        <p:tgtEl>
                                          <p:spTgt spid="6">
                                            <p:txEl>
                                              <p:pRg st="10" end="1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xEl>
                                              <p:pRg st="12" end="12"/>
                                            </p:txEl>
                                          </p:spTgt>
                                        </p:tgtEl>
                                        <p:attrNameLst>
                                          <p:attrName>style.visibility</p:attrName>
                                        </p:attrNameLst>
                                      </p:cBhvr>
                                      <p:to>
                                        <p:strVal val="visible"/>
                                      </p:to>
                                    </p:set>
                                    <p:anim calcmode="lin" valueType="num">
                                      <p:cBhvr additive="base">
                                        <p:cTn id="31" dur="500" fill="hold"/>
                                        <p:tgtEl>
                                          <p:spTgt spid="6">
                                            <p:txEl>
                                              <p:pRg st="12" end="1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5E5D369-8CB7-46BB-A81F-4D7A3EA593E6}"/>
              </a:ext>
            </a:extLst>
          </p:cNvPr>
          <p:cNvSpPr>
            <a:spLocks noGrp="1"/>
          </p:cNvSpPr>
          <p:nvPr>
            <p:ph type="ctrTitle"/>
          </p:nvPr>
        </p:nvSpPr>
        <p:spPr/>
        <p:txBody>
          <a:bodyPr/>
          <a:lstStyle/>
          <a:p>
            <a:r>
              <a:rPr lang="en-GB" dirty="0">
                <a:latin typeface="Century Gothic" panose="020B0502020202020204" pitchFamily="34" charset="0"/>
              </a:rPr>
              <a:t>Creating a Culture </a:t>
            </a:r>
          </a:p>
        </p:txBody>
      </p:sp>
      <p:sp>
        <p:nvSpPr>
          <p:cNvPr id="5" name="Subtitle 4">
            <a:extLst>
              <a:ext uri="{FF2B5EF4-FFF2-40B4-BE49-F238E27FC236}">
                <a16:creationId xmlns:a16="http://schemas.microsoft.com/office/drawing/2014/main" id="{94D1C96A-42B7-4F46-8D52-3CB32FD551FA}"/>
              </a:ext>
            </a:extLst>
          </p:cNvPr>
          <p:cNvSpPr>
            <a:spLocks noGrp="1"/>
          </p:cNvSpPr>
          <p:nvPr>
            <p:ph type="subTitle" idx="1"/>
          </p:nvPr>
        </p:nvSpPr>
        <p:spPr/>
        <p:txBody>
          <a:bodyPr/>
          <a:lstStyle/>
          <a:p>
            <a:r>
              <a:rPr lang="en-GB" dirty="0">
                <a:latin typeface="Century Gothic" panose="020B0502020202020204" pitchFamily="34" charset="0"/>
              </a:rPr>
              <a:t>Promoting positive mental health and wellbeing </a:t>
            </a:r>
          </a:p>
        </p:txBody>
      </p:sp>
      <p:pic>
        <p:nvPicPr>
          <p:cNvPr id="2" name="Picture 1">
            <a:extLst>
              <a:ext uri="{FF2B5EF4-FFF2-40B4-BE49-F238E27FC236}">
                <a16:creationId xmlns:a16="http://schemas.microsoft.com/office/drawing/2014/main" id="{725CD89E-F74F-562C-E30B-96A5AD56E64F}"/>
              </a:ext>
            </a:extLst>
          </p:cNvPr>
          <p:cNvPicPr>
            <a:picLocks noChangeAspect="1"/>
          </p:cNvPicPr>
          <p:nvPr/>
        </p:nvPicPr>
        <p:blipFill>
          <a:blip r:embed="rId2"/>
          <a:stretch>
            <a:fillRect/>
          </a:stretch>
        </p:blipFill>
        <p:spPr>
          <a:xfrm>
            <a:off x="256801" y="5616841"/>
            <a:ext cx="1816765" cy="1018120"/>
          </a:xfrm>
          <a:prstGeom prst="rect">
            <a:avLst/>
          </a:prstGeom>
        </p:spPr>
      </p:pic>
    </p:spTree>
    <p:extLst>
      <p:ext uri="{BB962C8B-B14F-4D97-AF65-F5344CB8AC3E}">
        <p14:creationId xmlns:p14="http://schemas.microsoft.com/office/powerpoint/2010/main" val="40168213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BD330C5-413B-1AEB-96BF-F8B1E79D7A78}"/>
              </a:ext>
            </a:extLst>
          </p:cNvPr>
          <p:cNvSpPr>
            <a:spLocks noGrp="1"/>
          </p:cNvSpPr>
          <p:nvPr>
            <p:ph type="title"/>
          </p:nvPr>
        </p:nvSpPr>
        <p:spPr/>
        <p:txBody>
          <a:bodyPr/>
          <a:lstStyle/>
          <a:p>
            <a:r>
              <a:rPr lang="en-GB" dirty="0"/>
              <a:t>Definition of Mental health and wellbeing </a:t>
            </a:r>
          </a:p>
        </p:txBody>
      </p:sp>
      <p:sp>
        <p:nvSpPr>
          <p:cNvPr id="2" name="Content Placeholder 1">
            <a:extLst>
              <a:ext uri="{FF2B5EF4-FFF2-40B4-BE49-F238E27FC236}">
                <a16:creationId xmlns:a16="http://schemas.microsoft.com/office/drawing/2014/main" id="{18CC317D-438F-F285-C7B6-5225B3261F33}"/>
              </a:ext>
            </a:extLst>
          </p:cNvPr>
          <p:cNvSpPr>
            <a:spLocks noGrp="1"/>
          </p:cNvSpPr>
          <p:nvPr>
            <p:ph idx="1"/>
          </p:nvPr>
        </p:nvSpPr>
        <p:spPr/>
        <p:txBody>
          <a:bodyPr/>
          <a:lstStyle/>
          <a:p>
            <a:r>
              <a:rPr lang="en-GB" sz="2800" b="1" dirty="0">
                <a:solidFill>
                  <a:srgbClr val="202124"/>
                </a:solidFill>
                <a:latin typeface="Century Gothic" panose="020B0502020202020204" pitchFamily="34" charset="0"/>
                <a:ea typeface="Open Sans" panose="020B0606030504020204" pitchFamily="34" charset="0"/>
                <a:cs typeface="Open Sans" panose="020B0606030504020204" pitchFamily="34" charset="0"/>
              </a:rPr>
              <a:t>The World Health Organisation (WHO) defines mental health as 'a state of wellbeing in which the individual realises his or her abilities, can cope with the normal stresses of life, work productively and fruitfully, and is able to make a contribution to his or her community’.</a:t>
            </a:r>
          </a:p>
          <a:p>
            <a:endParaRPr lang="en-GB" dirty="0"/>
          </a:p>
        </p:txBody>
      </p:sp>
      <p:pic>
        <p:nvPicPr>
          <p:cNvPr id="4" name="Picture 3">
            <a:extLst>
              <a:ext uri="{FF2B5EF4-FFF2-40B4-BE49-F238E27FC236}">
                <a16:creationId xmlns:a16="http://schemas.microsoft.com/office/drawing/2014/main" id="{492D28CD-2BD9-CB7A-4870-6F2AFD767868}"/>
              </a:ext>
            </a:extLst>
          </p:cNvPr>
          <p:cNvPicPr>
            <a:picLocks noChangeAspect="1"/>
          </p:cNvPicPr>
          <p:nvPr/>
        </p:nvPicPr>
        <p:blipFill>
          <a:blip r:embed="rId2"/>
          <a:stretch>
            <a:fillRect/>
          </a:stretch>
        </p:blipFill>
        <p:spPr>
          <a:xfrm>
            <a:off x="256801" y="5616841"/>
            <a:ext cx="1816765" cy="1018120"/>
          </a:xfrm>
          <a:prstGeom prst="rect">
            <a:avLst/>
          </a:prstGeom>
        </p:spPr>
      </p:pic>
    </p:spTree>
    <p:extLst>
      <p:ext uri="{BB962C8B-B14F-4D97-AF65-F5344CB8AC3E}">
        <p14:creationId xmlns:p14="http://schemas.microsoft.com/office/powerpoint/2010/main" val="9379780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1802FF5-32BE-48CC-8162-D124989DC817}"/>
              </a:ext>
            </a:extLst>
          </p:cNvPr>
          <p:cNvPicPr>
            <a:picLocks noChangeAspect="1"/>
          </p:cNvPicPr>
          <p:nvPr/>
        </p:nvPicPr>
        <p:blipFill>
          <a:blip r:embed="rId2"/>
          <a:stretch>
            <a:fillRect/>
          </a:stretch>
        </p:blipFill>
        <p:spPr>
          <a:xfrm>
            <a:off x="123338" y="94199"/>
            <a:ext cx="12028451" cy="6669602"/>
          </a:xfrm>
          <a:prstGeom prst="rect">
            <a:avLst/>
          </a:prstGeom>
        </p:spPr>
      </p:pic>
      <p:pic>
        <p:nvPicPr>
          <p:cNvPr id="5" name="Picture 4">
            <a:hlinkClick r:id="rId3"/>
            <a:extLst>
              <a:ext uri="{FF2B5EF4-FFF2-40B4-BE49-F238E27FC236}">
                <a16:creationId xmlns:a16="http://schemas.microsoft.com/office/drawing/2014/main" id="{0B20CB5A-444B-4BB8-8F8B-85B6597585E6}"/>
              </a:ext>
            </a:extLst>
          </p:cNvPr>
          <p:cNvPicPr>
            <a:picLocks noChangeAspect="1"/>
          </p:cNvPicPr>
          <p:nvPr/>
        </p:nvPicPr>
        <p:blipFill>
          <a:blip r:embed="rId4"/>
          <a:stretch>
            <a:fillRect/>
          </a:stretch>
        </p:blipFill>
        <p:spPr>
          <a:xfrm>
            <a:off x="8951384" y="1644685"/>
            <a:ext cx="2994699" cy="1924291"/>
          </a:xfrm>
          <a:prstGeom prst="rect">
            <a:avLst/>
          </a:prstGeom>
        </p:spPr>
      </p:pic>
      <p:sp>
        <p:nvSpPr>
          <p:cNvPr id="4" name="TextBox 3">
            <a:extLst>
              <a:ext uri="{FF2B5EF4-FFF2-40B4-BE49-F238E27FC236}">
                <a16:creationId xmlns:a16="http://schemas.microsoft.com/office/drawing/2014/main" id="{2D07D16E-5BF2-60C1-B4F5-C673C28554B8}"/>
              </a:ext>
            </a:extLst>
          </p:cNvPr>
          <p:cNvSpPr txBox="1"/>
          <p:nvPr/>
        </p:nvSpPr>
        <p:spPr>
          <a:xfrm>
            <a:off x="3036744" y="2423729"/>
            <a:ext cx="6104658" cy="2031325"/>
          </a:xfrm>
          <a:prstGeom prst="rect">
            <a:avLst/>
          </a:prstGeom>
          <a:solidFill>
            <a:srgbClr val="B5B5F9"/>
          </a:solidFill>
        </p:spPr>
        <p:txBody>
          <a:bodyPr wrap="square">
            <a:spAutoFit/>
          </a:bodyPr>
          <a:lstStyle/>
          <a:p>
            <a:pPr>
              <a:buFont typeface="Wingdings" panose="05000000000000000000" pitchFamily="2" charset="2"/>
              <a:buChar char="Ø"/>
            </a:pPr>
            <a:r>
              <a:rPr lang="en-GB" sz="1800" b="1" u="sng" dirty="0">
                <a:solidFill>
                  <a:srgbClr val="202124"/>
                </a:solidFill>
                <a:latin typeface="Century Gothic" panose="020B0502020202020204" pitchFamily="34" charset="0"/>
                <a:ea typeface="Open Sans" panose="020B0606030504020204" pitchFamily="34" charset="0"/>
                <a:cs typeface="Open Sans" panose="020B0606030504020204" pitchFamily="34" charset="0"/>
              </a:rPr>
              <a:t>Shared vision statement: </a:t>
            </a:r>
            <a:r>
              <a:rPr lang="en-GB" sz="1800" dirty="0">
                <a:solidFill>
                  <a:srgbClr val="202124"/>
                </a:solidFill>
                <a:latin typeface="Century Gothic" panose="020B0502020202020204" pitchFamily="34" charset="0"/>
                <a:ea typeface="Open Sans" panose="020B0606030504020204" pitchFamily="34" charset="0"/>
                <a:cs typeface="Open Sans" panose="020B0606030504020204" pitchFamily="34" charset="0"/>
              </a:rPr>
              <a:t>It is important that all staff have a shared definition of what mental health is. </a:t>
            </a:r>
          </a:p>
          <a:p>
            <a:pPr>
              <a:buFont typeface="Wingdings" panose="05000000000000000000" pitchFamily="2" charset="2"/>
              <a:buChar char="Ø"/>
            </a:pPr>
            <a:r>
              <a:rPr lang="en-GB" sz="1800" dirty="0">
                <a:solidFill>
                  <a:srgbClr val="202124"/>
                </a:solidFill>
                <a:latin typeface="Century Gothic" panose="020B0502020202020204" pitchFamily="34" charset="0"/>
                <a:ea typeface="Open Sans" panose="020B0606030504020204" pitchFamily="34" charset="0"/>
                <a:cs typeface="Open Sans" panose="020B0606030504020204" pitchFamily="34" charset="0"/>
              </a:rPr>
              <a:t> It does not have to be the WHO definition it can be agreed by student and staff voice. </a:t>
            </a:r>
          </a:p>
          <a:p>
            <a:pPr>
              <a:buFont typeface="Wingdings" panose="05000000000000000000" pitchFamily="2" charset="2"/>
              <a:buChar char="Ø"/>
            </a:pPr>
            <a:r>
              <a:rPr lang="en-GB" sz="1800" dirty="0">
                <a:solidFill>
                  <a:srgbClr val="202124"/>
                </a:solidFill>
                <a:latin typeface="Century Gothic" panose="020B0502020202020204" pitchFamily="34" charset="0"/>
                <a:ea typeface="Open Sans" panose="020B0606030504020204" pitchFamily="34" charset="0"/>
                <a:cs typeface="Open Sans" panose="020B0606030504020204" pitchFamily="34" charset="0"/>
              </a:rPr>
              <a:t>This will enable you to have shared vision in the institution of what positive mental health is and the signs and symptoms of poor mental health </a:t>
            </a:r>
          </a:p>
        </p:txBody>
      </p:sp>
      <p:pic>
        <p:nvPicPr>
          <p:cNvPr id="3" name="Picture 2">
            <a:extLst>
              <a:ext uri="{FF2B5EF4-FFF2-40B4-BE49-F238E27FC236}">
                <a16:creationId xmlns:a16="http://schemas.microsoft.com/office/drawing/2014/main" id="{1688CC6D-8DDA-35F4-F93D-0BB6B9CFEFE1}"/>
              </a:ext>
            </a:extLst>
          </p:cNvPr>
          <p:cNvPicPr>
            <a:picLocks noChangeAspect="1"/>
          </p:cNvPicPr>
          <p:nvPr/>
        </p:nvPicPr>
        <p:blipFill>
          <a:blip r:embed="rId5"/>
          <a:stretch>
            <a:fillRect/>
          </a:stretch>
        </p:blipFill>
        <p:spPr>
          <a:xfrm>
            <a:off x="11078934" y="272654"/>
            <a:ext cx="867149" cy="485953"/>
          </a:xfrm>
          <a:prstGeom prst="rect">
            <a:avLst/>
          </a:prstGeom>
        </p:spPr>
      </p:pic>
    </p:spTree>
    <p:extLst>
      <p:ext uri="{BB962C8B-B14F-4D97-AF65-F5344CB8AC3E}">
        <p14:creationId xmlns:p14="http://schemas.microsoft.com/office/powerpoint/2010/main" val="4152643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D76F0D8F-DC9B-44D5-8272-427402A72665}"/>
              </a:ext>
            </a:extLst>
          </p:cNvPr>
          <p:cNvPicPr>
            <a:picLocks noChangeAspect="1" noChangeArrowheads="1"/>
          </p:cNvPicPr>
          <p:nvPr/>
        </p:nvPicPr>
        <p:blipFill>
          <a:blip r:embed="rId3" cstate="print"/>
          <a:srcRect l="6490" t="16806" r="78300" b="69133"/>
          <a:stretch>
            <a:fillRect/>
          </a:stretch>
        </p:blipFill>
        <p:spPr bwMode="auto">
          <a:xfrm>
            <a:off x="10432597" y="5793074"/>
            <a:ext cx="1475317" cy="884237"/>
          </a:xfrm>
          <a:prstGeom prst="rect">
            <a:avLst/>
          </a:prstGeom>
          <a:noFill/>
          <a:ln w="9525">
            <a:noFill/>
            <a:miter lim="800000"/>
            <a:headEnd/>
            <a:tailEnd/>
          </a:ln>
        </p:spPr>
      </p:pic>
      <p:sp>
        <p:nvSpPr>
          <p:cNvPr id="7" name="Title 6">
            <a:extLst>
              <a:ext uri="{FF2B5EF4-FFF2-40B4-BE49-F238E27FC236}">
                <a16:creationId xmlns:a16="http://schemas.microsoft.com/office/drawing/2014/main" id="{65027D01-D37E-4700-8FDE-A5F97D49BBE6}"/>
              </a:ext>
            </a:extLst>
          </p:cNvPr>
          <p:cNvSpPr>
            <a:spLocks noGrp="1"/>
          </p:cNvSpPr>
          <p:nvPr>
            <p:ph type="title"/>
          </p:nvPr>
        </p:nvSpPr>
        <p:spPr>
          <a:xfrm>
            <a:off x="474562" y="274638"/>
            <a:ext cx="11107838" cy="1143000"/>
          </a:xfrm>
        </p:spPr>
        <p:txBody>
          <a:bodyPr/>
          <a:lstStyle/>
          <a:p>
            <a:r>
              <a:rPr lang="en-GB" dirty="0">
                <a:latin typeface="Century Gothic" panose="020B0502020202020204" pitchFamily="34" charset="0"/>
              </a:rPr>
              <a:t>Senior Mental Health L</a:t>
            </a:r>
            <a:r>
              <a:rPr lang="en-GB" dirty="0"/>
              <a:t>ead</a:t>
            </a:r>
          </a:p>
        </p:txBody>
      </p:sp>
      <p:sp>
        <p:nvSpPr>
          <p:cNvPr id="8" name="Content Placeholder 7">
            <a:extLst>
              <a:ext uri="{FF2B5EF4-FFF2-40B4-BE49-F238E27FC236}">
                <a16:creationId xmlns:a16="http://schemas.microsoft.com/office/drawing/2014/main" id="{1842E896-459A-4625-AC3C-6D03437902D0}"/>
              </a:ext>
            </a:extLst>
          </p:cNvPr>
          <p:cNvSpPr>
            <a:spLocks noGrp="1"/>
          </p:cNvSpPr>
          <p:nvPr>
            <p:ph idx="1"/>
          </p:nvPr>
        </p:nvSpPr>
        <p:spPr>
          <a:xfrm>
            <a:off x="284086" y="1417639"/>
            <a:ext cx="7261934" cy="4589654"/>
          </a:xfrm>
        </p:spPr>
        <p:txBody>
          <a:bodyPr>
            <a:normAutofit/>
          </a:bodyPr>
          <a:lstStyle/>
          <a:p>
            <a:pPr marL="109728" indent="0">
              <a:spcAft>
                <a:spcPts val="900"/>
              </a:spcAft>
              <a:buNone/>
            </a:pPr>
            <a:r>
              <a:rPr lang="en-GB" sz="1800" b="1" dirty="0">
                <a:solidFill>
                  <a:srgbClr val="002060"/>
                </a:solidFill>
                <a:latin typeface="Century Gothic" panose="020B0502020202020204" pitchFamily="34" charset="0"/>
                <a:cs typeface="Arial"/>
              </a:rPr>
              <a:t>Identifying a senior mental health lead</a:t>
            </a:r>
          </a:p>
          <a:p>
            <a:pPr>
              <a:spcAft>
                <a:spcPts val="900"/>
              </a:spcAft>
              <a:buFont typeface="Wingdings" panose="05000000000000000000" pitchFamily="2" charset="2"/>
              <a:buChar char="Ø"/>
            </a:pPr>
            <a:r>
              <a:rPr lang="en-GB" sz="1800" dirty="0">
                <a:latin typeface="Century Gothic" panose="020B0502020202020204" pitchFamily="34" charset="0"/>
                <a:cs typeface="Arial"/>
              </a:rPr>
              <a:t>Schools and colleges can decide who is best placed                                                                          to take on the role of senior mental health lead and undertake the training as every setting’s circumstances are different.                                                        </a:t>
            </a:r>
          </a:p>
          <a:p>
            <a:pPr>
              <a:spcAft>
                <a:spcPts val="900"/>
              </a:spcAft>
              <a:buFont typeface="Wingdings" panose="05000000000000000000" pitchFamily="2" charset="2"/>
              <a:buChar char="Ø"/>
            </a:pPr>
            <a:r>
              <a:rPr lang="en-GB" sz="1800" dirty="0">
                <a:latin typeface="Century Gothic" panose="020B0502020202020204" pitchFamily="34" charset="0"/>
                <a:cs typeface="Arial"/>
              </a:rPr>
              <a:t> Training could be for your:</a:t>
            </a:r>
            <a:r>
              <a:rPr lang="en-US" sz="1800" dirty="0">
                <a:latin typeface="Century Gothic" panose="020B0502020202020204" pitchFamily="34" charset="0"/>
                <a:ea typeface="+mn-lt"/>
                <a:cs typeface="+mn-lt"/>
              </a:rPr>
              <a:t> </a:t>
            </a:r>
            <a:r>
              <a:rPr lang="en-GB" sz="1800" dirty="0">
                <a:latin typeface="Century Gothic" panose="020B0502020202020204" pitchFamily="34" charset="0"/>
                <a:cs typeface="Arial"/>
              </a:rPr>
              <a:t>headteacher</a:t>
            </a:r>
            <a:r>
              <a:rPr lang="en-US" sz="1800" dirty="0">
                <a:latin typeface="Century Gothic" panose="020B0502020202020204" pitchFamily="34" charset="0"/>
                <a:ea typeface="+mn-lt"/>
                <a:cs typeface="+mn-lt"/>
              </a:rPr>
              <a:t>, </a:t>
            </a:r>
            <a:r>
              <a:rPr lang="en-GB" sz="1800" dirty="0">
                <a:latin typeface="Century Gothic" panose="020B0502020202020204" pitchFamily="34" charset="0"/>
                <a:cs typeface="Arial"/>
              </a:rPr>
              <a:t>deputy headteacher</a:t>
            </a:r>
            <a:r>
              <a:rPr lang="en-US" sz="1800" dirty="0">
                <a:latin typeface="Century Gothic" panose="020B0502020202020204" pitchFamily="34" charset="0"/>
                <a:ea typeface="+mn-lt"/>
                <a:cs typeface="+mn-lt"/>
              </a:rPr>
              <a:t>, </a:t>
            </a:r>
            <a:r>
              <a:rPr lang="en-GB" sz="1800" dirty="0">
                <a:latin typeface="Century Gothic" panose="020B0502020202020204" pitchFamily="34" charset="0"/>
                <a:cs typeface="Arial"/>
              </a:rPr>
              <a:t>member of the senior leadership team (SLT)</a:t>
            </a:r>
            <a:endParaRPr lang="en-US" sz="1800" dirty="0">
              <a:latin typeface="Century Gothic" panose="020B0502020202020204" pitchFamily="34" charset="0"/>
              <a:ea typeface="+mn-lt"/>
              <a:cs typeface="+mn-lt"/>
            </a:endParaRPr>
          </a:p>
          <a:p>
            <a:pPr marL="285750" indent="-285750">
              <a:spcAft>
                <a:spcPts val="900"/>
              </a:spcAft>
              <a:buFont typeface="Wingdings" panose="05000000000000000000" pitchFamily="2" charset="2"/>
              <a:buChar char="Ø"/>
            </a:pPr>
            <a:r>
              <a:rPr lang="en-GB" sz="1800" dirty="0">
                <a:latin typeface="Century Gothic" panose="020B0502020202020204" pitchFamily="34" charset="0"/>
                <a:cs typeface="Arial"/>
              </a:rPr>
              <a:t>If not a senior leader, an appropriate member of staff, working with colleagues, who is empowered to develop and oversee your setting’s whole school or college approach to mental health and wellbeing</a:t>
            </a:r>
            <a:endParaRPr lang="en-GB" sz="1800" dirty="0">
              <a:latin typeface="Century Gothic" panose="020B0502020202020204" pitchFamily="34" charset="0"/>
            </a:endParaRPr>
          </a:p>
          <a:p>
            <a:pPr>
              <a:buFont typeface="Wingdings" panose="05000000000000000000" pitchFamily="2" charset="2"/>
              <a:buChar char="Ø"/>
            </a:pPr>
            <a:r>
              <a:rPr lang="en-GB" sz="1800" b="1" dirty="0">
                <a:latin typeface="Century Gothic" panose="020B0502020202020204" pitchFamily="34" charset="0"/>
              </a:rPr>
              <a:t>Second DfE grants now available if SMLH has left the post.</a:t>
            </a:r>
          </a:p>
        </p:txBody>
      </p:sp>
      <p:pic>
        <p:nvPicPr>
          <p:cNvPr id="9" name="Picture 8">
            <a:extLst>
              <a:ext uri="{FF2B5EF4-FFF2-40B4-BE49-F238E27FC236}">
                <a16:creationId xmlns:a16="http://schemas.microsoft.com/office/drawing/2014/main" id="{56062051-3D43-4927-AF49-E1C664A15119}"/>
              </a:ext>
            </a:extLst>
          </p:cNvPr>
          <p:cNvPicPr>
            <a:picLocks noChangeAspect="1"/>
          </p:cNvPicPr>
          <p:nvPr/>
        </p:nvPicPr>
        <p:blipFill>
          <a:blip r:embed="rId4"/>
          <a:stretch>
            <a:fillRect/>
          </a:stretch>
        </p:blipFill>
        <p:spPr>
          <a:xfrm>
            <a:off x="7727502" y="551148"/>
            <a:ext cx="3498634" cy="4965416"/>
          </a:xfrm>
          <a:prstGeom prst="rect">
            <a:avLst/>
          </a:prstGeom>
        </p:spPr>
      </p:pic>
    </p:spTree>
    <p:extLst>
      <p:ext uri="{BB962C8B-B14F-4D97-AF65-F5344CB8AC3E}">
        <p14:creationId xmlns:p14="http://schemas.microsoft.com/office/powerpoint/2010/main" val="5507424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3DA28A889DE544B923654B72DD36D71" ma:contentTypeVersion="13" ma:contentTypeDescription="Create a new document." ma:contentTypeScope="" ma:versionID="3885c62914d7233c4b226e8e8f1fb767">
  <xsd:schema xmlns:xsd="http://www.w3.org/2001/XMLSchema" xmlns:xs="http://www.w3.org/2001/XMLSchema" xmlns:p="http://schemas.microsoft.com/office/2006/metadata/properties" xmlns:ns2="2265a4ff-ffc3-4a64-b2f3-5af81af100d7" xmlns:ns3="ad9776f8-0a4c-4682-986a-20658cd80fe7" targetNamespace="http://schemas.microsoft.com/office/2006/metadata/properties" ma:root="true" ma:fieldsID="11c59bdd4801e05e95db3a44eed7ef93" ns2:_="" ns3:_="">
    <xsd:import namespace="2265a4ff-ffc3-4a64-b2f3-5af81af100d7"/>
    <xsd:import namespace="ad9776f8-0a4c-4682-986a-20658cd80fe7"/>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GenerationTime" minOccurs="0"/>
                <xsd:element ref="ns2:MediaServiceEventHashCode" minOccurs="0"/>
                <xsd:element ref="ns3:SharedWithUsers" minOccurs="0"/>
                <xsd:element ref="ns3:SharedWithDetails" minOccurs="0"/>
                <xsd:element ref="ns2:MediaServiceSearchProperties" minOccurs="0"/>
                <xsd:element ref="ns2:lcf76f155ced4ddcb4097134ff3c332f" minOccurs="0"/>
                <xsd:element ref="ns3:TaxCatchAll" minOccurs="0"/>
                <xsd:element ref="ns2:MediaServiceDateTaken"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265a4ff-ffc3-4a64-b2f3-5af81af100d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3dc966fa-4138-4b9c-b0e4-0cfe5a192035" ma:termSetId="09814cd3-568e-fe90-9814-8d621ff8fb84" ma:anchorId="fba54fb3-c3e1-fe81-a776-ca4b69148c4d" ma:open="true" ma:isKeyword="false">
      <xsd:complexType>
        <xsd:sequence>
          <xsd:element ref="pc:Terms" minOccurs="0" maxOccurs="1"/>
        </xsd:sequence>
      </xsd:complex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d9776f8-0a4c-4682-986a-20658cd80fe7"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33298617-eb0a-4e42-ad6f-fda9d84bc27d}" ma:internalName="TaxCatchAll" ma:showField="CatchAllData" ma:web="ad9776f8-0a4c-4682-986a-20658cd80fe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265a4ff-ffc3-4a64-b2f3-5af81af100d7">
      <Terms xmlns="http://schemas.microsoft.com/office/infopath/2007/PartnerControls"/>
    </lcf76f155ced4ddcb4097134ff3c332f>
    <TaxCatchAll xmlns="ad9776f8-0a4c-4682-986a-20658cd80fe7" xsi:nil="true"/>
  </documentManagement>
</p:properties>
</file>

<file path=customXml/itemProps1.xml><?xml version="1.0" encoding="utf-8"?>
<ds:datastoreItem xmlns:ds="http://schemas.openxmlformats.org/officeDocument/2006/customXml" ds:itemID="{09338CEE-DAFB-4A4F-9668-0B8A4DB9F27E}"/>
</file>

<file path=customXml/itemProps2.xml><?xml version="1.0" encoding="utf-8"?>
<ds:datastoreItem xmlns:ds="http://schemas.openxmlformats.org/officeDocument/2006/customXml" ds:itemID="{937FE9CE-3370-4575-A4C2-92C49062440A}"/>
</file>

<file path=customXml/itemProps3.xml><?xml version="1.0" encoding="utf-8"?>
<ds:datastoreItem xmlns:ds="http://schemas.openxmlformats.org/officeDocument/2006/customXml" ds:itemID="{8AA6DEEC-F6E3-40BE-A2C2-A79C86ED80BB}"/>
</file>

<file path=docProps/app.xml><?xml version="1.0" encoding="utf-8"?>
<Properties xmlns="http://schemas.openxmlformats.org/officeDocument/2006/extended-properties" xmlns:vt="http://schemas.openxmlformats.org/officeDocument/2006/docPropsVTypes">
  <Template/>
  <TotalTime>7283</TotalTime>
  <Words>2944</Words>
  <Application>Microsoft Office PowerPoint</Application>
  <PresentationFormat>Widescreen</PresentationFormat>
  <Paragraphs>305</Paragraphs>
  <Slides>32</Slides>
  <Notes>4</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32</vt:i4>
      </vt:variant>
    </vt:vector>
  </HeadingPairs>
  <TitlesOfParts>
    <vt:vector size="48" baseType="lpstr">
      <vt:lpstr>Aptos</vt:lpstr>
      <vt:lpstr>Aptos Display</vt:lpstr>
      <vt:lpstr>arial</vt:lpstr>
      <vt:lpstr>arial</vt:lpstr>
      <vt:lpstr>Calibri</vt:lpstr>
      <vt:lpstr>Century Gothic</vt:lpstr>
      <vt:lpstr>DINPro-Medium</vt:lpstr>
      <vt:lpstr>Google Sans</vt:lpstr>
      <vt:lpstr>Lucida Sans Unicode</vt:lpstr>
      <vt:lpstr>Mulish</vt:lpstr>
      <vt:lpstr>Swiss721BT-Bold</vt:lpstr>
      <vt:lpstr>Swiss721BT-Light</vt:lpstr>
      <vt:lpstr>Times New Roman</vt:lpstr>
      <vt:lpstr>var(--font-family-heading)</vt:lpstr>
      <vt:lpstr>Wingdings</vt:lpstr>
      <vt:lpstr>Office Theme</vt:lpstr>
      <vt:lpstr>Supporting Pupil’s Mental Health and Wellbeing </vt:lpstr>
      <vt:lpstr>PowerPoint Presentation</vt:lpstr>
      <vt:lpstr>Some examples of non-attendance risk factors could include: </vt:lpstr>
      <vt:lpstr>Children’s Commissioner: Briefing on School Attendance 2023</vt:lpstr>
      <vt:lpstr>PowerPoint Presentation</vt:lpstr>
      <vt:lpstr>Creating a Culture </vt:lpstr>
      <vt:lpstr>Definition of Mental health and wellbeing </vt:lpstr>
      <vt:lpstr>PowerPoint Presentation</vt:lpstr>
      <vt:lpstr>Senior Mental Health Lead</vt:lpstr>
      <vt:lpstr>GHLL: Awards Healthy school &amp; Mental Health champion award </vt:lpstr>
      <vt:lpstr>RSHE Curriculum </vt:lpstr>
      <vt:lpstr>We are not here to diagnosis Mental Health disorders </vt:lpstr>
      <vt:lpstr>Identification of issues </vt:lpstr>
      <vt:lpstr>‘Emotionally based school avoidance’ (EBSA)</vt:lpstr>
      <vt:lpstr>RSHE Curriculum </vt:lpstr>
      <vt:lpstr>PSHE is a combination of…</vt:lpstr>
      <vt:lpstr>Example of an appropriate and sequential curriculum </vt:lpstr>
      <vt:lpstr>PowerPoint Presentation</vt:lpstr>
      <vt:lpstr>Interventions </vt:lpstr>
      <vt:lpstr>PowerPoint Presentation</vt:lpstr>
      <vt:lpstr>PowerPoint Presentation</vt:lpstr>
      <vt:lpstr>Lumi Nova </vt:lpstr>
      <vt:lpstr>PowerPoint Presentation</vt:lpstr>
      <vt:lpstr>CPD and Resources </vt:lpstr>
      <vt:lpstr>Possible CPD </vt:lpstr>
      <vt:lpstr>Trusted Emotionally Available Adult TEAA</vt:lpstr>
      <vt:lpstr>GHLL Website</vt:lpstr>
      <vt:lpstr> Anna Freud </vt:lpstr>
      <vt:lpstr>Anna Freud: CORC Child Outcomes Research Consortium </vt:lpstr>
      <vt:lpstr>Lets talk about anxiety </vt:lpstr>
      <vt:lpstr>PowerPoint Presentation</vt:lpstr>
      <vt:lpstr>Useful sites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Nicky Witcomb</dc:creator>
  <cp:lastModifiedBy>FALCONER, Fliss</cp:lastModifiedBy>
  <cp:revision>142</cp:revision>
  <cp:lastPrinted>2021-01-21T09:46:35Z</cp:lastPrinted>
  <dcterms:created xsi:type="dcterms:W3CDTF">2020-06-23T15:33:30Z</dcterms:created>
  <dcterms:modified xsi:type="dcterms:W3CDTF">2024-06-25T12:39:59Z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0x01010063DA28A889DE544B923654B72DD36D71</vt:lpwstr>
  </property>
</Properties>
</file>