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09" r:id="rId4"/>
  </p:sldMasterIdLst>
  <p:notesMasterIdLst>
    <p:notesMasterId r:id="rId111"/>
  </p:notesMasterIdLst>
  <p:handoutMasterIdLst>
    <p:handoutMasterId r:id="rId112"/>
  </p:handoutMasterIdLst>
  <p:sldIdLst>
    <p:sldId id="473" r:id="rId5"/>
    <p:sldId id="474" r:id="rId6"/>
    <p:sldId id="475" r:id="rId7"/>
    <p:sldId id="476" r:id="rId8"/>
    <p:sldId id="477" r:id="rId9"/>
    <p:sldId id="478" r:id="rId10"/>
    <p:sldId id="479" r:id="rId11"/>
    <p:sldId id="480" r:id="rId12"/>
    <p:sldId id="481" r:id="rId13"/>
    <p:sldId id="482" r:id="rId14"/>
    <p:sldId id="483" r:id="rId15"/>
    <p:sldId id="484" r:id="rId16"/>
    <p:sldId id="485" r:id="rId17"/>
    <p:sldId id="486" r:id="rId18"/>
    <p:sldId id="487" r:id="rId19"/>
    <p:sldId id="488" r:id="rId20"/>
    <p:sldId id="489" r:id="rId21"/>
    <p:sldId id="490" r:id="rId22"/>
    <p:sldId id="491" r:id="rId23"/>
    <p:sldId id="492" r:id="rId24"/>
    <p:sldId id="493" r:id="rId25"/>
    <p:sldId id="494" r:id="rId26"/>
    <p:sldId id="495" r:id="rId27"/>
    <p:sldId id="496" r:id="rId28"/>
    <p:sldId id="497" r:id="rId29"/>
    <p:sldId id="498" r:id="rId30"/>
    <p:sldId id="499" r:id="rId31"/>
    <p:sldId id="500" r:id="rId32"/>
    <p:sldId id="501" r:id="rId33"/>
    <p:sldId id="448" r:id="rId34"/>
    <p:sldId id="449" r:id="rId35"/>
    <p:sldId id="450" r:id="rId36"/>
    <p:sldId id="451" r:id="rId37"/>
    <p:sldId id="452" r:id="rId38"/>
    <p:sldId id="456" r:id="rId39"/>
    <p:sldId id="457" r:id="rId40"/>
    <p:sldId id="458" r:id="rId41"/>
    <p:sldId id="459" r:id="rId42"/>
    <p:sldId id="460" r:id="rId43"/>
    <p:sldId id="461" r:id="rId44"/>
    <p:sldId id="462" r:id="rId45"/>
    <p:sldId id="463" r:id="rId46"/>
    <p:sldId id="403" r:id="rId47"/>
    <p:sldId id="405" r:id="rId48"/>
    <p:sldId id="406" r:id="rId49"/>
    <p:sldId id="407" r:id="rId50"/>
    <p:sldId id="408" r:id="rId51"/>
    <p:sldId id="409" r:id="rId52"/>
    <p:sldId id="410" r:id="rId53"/>
    <p:sldId id="412" r:id="rId54"/>
    <p:sldId id="414" r:id="rId55"/>
    <p:sldId id="290" r:id="rId56"/>
    <p:sldId id="316" r:id="rId57"/>
    <p:sldId id="323" r:id="rId58"/>
    <p:sldId id="345" r:id="rId59"/>
    <p:sldId id="347" r:id="rId60"/>
    <p:sldId id="371" r:id="rId61"/>
    <p:sldId id="467" r:id="rId62"/>
    <p:sldId id="469" r:id="rId63"/>
    <p:sldId id="351" r:id="rId64"/>
    <p:sldId id="445" r:id="rId65"/>
    <p:sldId id="446" r:id="rId66"/>
    <p:sldId id="442" r:id="rId67"/>
    <p:sldId id="447" r:id="rId68"/>
    <p:sldId id="444" r:id="rId69"/>
    <p:sldId id="274" r:id="rId70"/>
    <p:sldId id="294" r:id="rId71"/>
    <p:sldId id="275" r:id="rId72"/>
    <p:sldId id="273" r:id="rId73"/>
    <p:sldId id="397" r:id="rId74"/>
    <p:sldId id="390" r:id="rId75"/>
    <p:sldId id="393" r:id="rId76"/>
    <p:sldId id="392" r:id="rId77"/>
    <p:sldId id="471" r:id="rId78"/>
    <p:sldId id="395" r:id="rId79"/>
    <p:sldId id="394" r:id="rId80"/>
    <p:sldId id="276" r:id="rId81"/>
    <p:sldId id="257" r:id="rId82"/>
    <p:sldId id="259" r:id="rId83"/>
    <p:sldId id="297" r:id="rId84"/>
    <p:sldId id="264" r:id="rId85"/>
    <p:sldId id="298" r:id="rId86"/>
    <p:sldId id="277" r:id="rId87"/>
    <p:sldId id="268" r:id="rId88"/>
    <p:sldId id="299" r:id="rId89"/>
    <p:sldId id="302" r:id="rId90"/>
    <p:sldId id="362" r:id="rId91"/>
    <p:sldId id="355" r:id="rId92"/>
    <p:sldId id="370" r:id="rId93"/>
    <p:sldId id="502" r:id="rId94"/>
    <p:sldId id="503" r:id="rId95"/>
    <p:sldId id="504" r:id="rId96"/>
    <p:sldId id="505" r:id="rId97"/>
    <p:sldId id="506" r:id="rId98"/>
    <p:sldId id="507" r:id="rId99"/>
    <p:sldId id="508" r:id="rId100"/>
    <p:sldId id="509" r:id="rId101"/>
    <p:sldId id="514" r:id="rId102"/>
    <p:sldId id="510" r:id="rId103"/>
    <p:sldId id="511" r:id="rId104"/>
    <p:sldId id="512" r:id="rId105"/>
    <p:sldId id="516" r:id="rId106"/>
    <p:sldId id="513" r:id="rId107"/>
    <p:sldId id="402" r:id="rId108"/>
    <p:sldId id="378" r:id="rId109"/>
    <p:sldId id="464" r:id="rId110"/>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10">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00B"/>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617" autoAdjust="0"/>
    <p:restoredTop sz="82416" autoAdjust="0"/>
  </p:normalViewPr>
  <p:slideViewPr>
    <p:cSldViewPr>
      <p:cViewPr>
        <p:scale>
          <a:sx n="66" d="100"/>
          <a:sy n="66" d="100"/>
        </p:scale>
        <p:origin x="-702" y="-72"/>
      </p:cViewPr>
      <p:guideLst>
        <p:guide orient="horz" pos="2160"/>
        <p:guide pos="2880"/>
      </p:guideLst>
    </p:cSldViewPr>
  </p:slideViewPr>
  <p:notesTextViewPr>
    <p:cViewPr>
      <p:scale>
        <a:sx n="66" d="100"/>
        <a:sy n="66" d="100"/>
      </p:scale>
      <p:origin x="0" y="0"/>
    </p:cViewPr>
  </p:notesTextViewPr>
  <p:sorterViewPr>
    <p:cViewPr varScale="1">
      <p:scale>
        <a:sx n="100" d="100"/>
        <a:sy n="100" d="100"/>
      </p:scale>
      <p:origin x="0" y="0"/>
    </p:cViewPr>
  </p:sorterViewPr>
  <p:notesViewPr>
    <p:cSldViewPr>
      <p:cViewPr varScale="1">
        <p:scale>
          <a:sx n="53" d="100"/>
          <a:sy n="53" d="100"/>
        </p:scale>
        <p:origin x="2694" y="72"/>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E98897-D93A-FF41-A0BE-D6027F279C96}" type="doc">
      <dgm:prSet loTypeId="urn:microsoft.com/office/officeart/2005/8/layout/matrix3" loCatId="" qsTypeId="urn:microsoft.com/office/officeart/2005/8/quickstyle/simple4" qsCatId="simple" csTypeId="urn:microsoft.com/office/officeart/2005/8/colors/colorful5" csCatId="colorful" phldr="1"/>
      <dgm:spPr/>
      <dgm:t>
        <a:bodyPr/>
        <a:lstStyle/>
        <a:p>
          <a:endParaRPr lang="en-US"/>
        </a:p>
      </dgm:t>
    </dgm:pt>
    <dgm:pt modelId="{71C88DFA-E8ED-914B-B1A0-A7FFB3CD893A}">
      <dgm:prSet phldrT="[Text]"/>
      <dgm:spPr/>
      <dgm:t>
        <a:bodyPr/>
        <a:lstStyle/>
        <a:p>
          <a:r>
            <a:rPr lang="en-US" dirty="0"/>
            <a:t>Authoritative</a:t>
          </a:r>
        </a:p>
      </dgm:t>
    </dgm:pt>
    <dgm:pt modelId="{DB7D92D4-5BFE-FD40-BB5E-FDF82C3C719B}" type="parTrans" cxnId="{E4DB3A37-8E22-494E-9688-2936F8FEE2E4}">
      <dgm:prSet/>
      <dgm:spPr/>
      <dgm:t>
        <a:bodyPr/>
        <a:lstStyle/>
        <a:p>
          <a:endParaRPr lang="en-US"/>
        </a:p>
      </dgm:t>
    </dgm:pt>
    <dgm:pt modelId="{9E4117B4-ED76-8B48-B6FB-1E39876A4858}" type="sibTrans" cxnId="{E4DB3A37-8E22-494E-9688-2936F8FEE2E4}">
      <dgm:prSet/>
      <dgm:spPr/>
      <dgm:t>
        <a:bodyPr/>
        <a:lstStyle/>
        <a:p>
          <a:endParaRPr lang="en-US"/>
        </a:p>
      </dgm:t>
    </dgm:pt>
    <dgm:pt modelId="{4ECF3F2B-7F20-754A-A8B9-D317B2394675}">
      <dgm:prSet phldrT="[Text]"/>
      <dgm:spPr/>
      <dgm:t>
        <a:bodyPr/>
        <a:lstStyle/>
        <a:p>
          <a:r>
            <a:rPr lang="en-US" dirty="0"/>
            <a:t>Authoritarian</a:t>
          </a:r>
        </a:p>
      </dgm:t>
    </dgm:pt>
    <dgm:pt modelId="{CD4AD284-4E19-2548-860A-B88A4292C5C9}" type="parTrans" cxnId="{B3F74608-F920-1D47-A2D0-C880D84EA55C}">
      <dgm:prSet/>
      <dgm:spPr/>
      <dgm:t>
        <a:bodyPr/>
        <a:lstStyle/>
        <a:p>
          <a:endParaRPr lang="en-US"/>
        </a:p>
      </dgm:t>
    </dgm:pt>
    <dgm:pt modelId="{A315B4DC-A986-1A4E-A558-1D265CF236C0}" type="sibTrans" cxnId="{B3F74608-F920-1D47-A2D0-C880D84EA55C}">
      <dgm:prSet/>
      <dgm:spPr/>
      <dgm:t>
        <a:bodyPr/>
        <a:lstStyle/>
        <a:p>
          <a:endParaRPr lang="en-US"/>
        </a:p>
      </dgm:t>
    </dgm:pt>
    <dgm:pt modelId="{51AB3DEE-4405-A245-A605-C61C84207A75}">
      <dgm:prSet phldrT="[Text]"/>
      <dgm:spPr/>
      <dgm:t>
        <a:bodyPr/>
        <a:lstStyle/>
        <a:p>
          <a:r>
            <a:rPr lang="en-US" dirty="0"/>
            <a:t>Permissive</a:t>
          </a:r>
        </a:p>
      </dgm:t>
    </dgm:pt>
    <dgm:pt modelId="{DDCE0A9E-5E7C-2E40-95D0-752B244CF1AA}" type="parTrans" cxnId="{A9145472-AEF5-654F-848B-6A3FF26F0BF0}">
      <dgm:prSet/>
      <dgm:spPr/>
      <dgm:t>
        <a:bodyPr/>
        <a:lstStyle/>
        <a:p>
          <a:endParaRPr lang="en-US"/>
        </a:p>
      </dgm:t>
    </dgm:pt>
    <dgm:pt modelId="{C5ACC522-01A7-DD41-BFDA-06A406C94CFB}" type="sibTrans" cxnId="{A9145472-AEF5-654F-848B-6A3FF26F0BF0}">
      <dgm:prSet/>
      <dgm:spPr/>
      <dgm:t>
        <a:bodyPr/>
        <a:lstStyle/>
        <a:p>
          <a:endParaRPr lang="en-US"/>
        </a:p>
      </dgm:t>
    </dgm:pt>
    <dgm:pt modelId="{7EC8EA31-1D58-CD4E-84FD-AEF305924B36}">
      <dgm:prSet phldrT="[Text]"/>
      <dgm:spPr/>
      <dgm:t>
        <a:bodyPr/>
        <a:lstStyle/>
        <a:p>
          <a:r>
            <a:rPr lang="en-US" dirty="0"/>
            <a:t>Neglectful</a:t>
          </a:r>
        </a:p>
      </dgm:t>
    </dgm:pt>
    <dgm:pt modelId="{AB2EB11B-1781-6948-B731-5BF8DFBE4A09}" type="parTrans" cxnId="{3CF1132F-0F47-474B-88B4-0D6A18468B77}">
      <dgm:prSet/>
      <dgm:spPr/>
      <dgm:t>
        <a:bodyPr/>
        <a:lstStyle/>
        <a:p>
          <a:endParaRPr lang="en-US"/>
        </a:p>
      </dgm:t>
    </dgm:pt>
    <dgm:pt modelId="{F76854FF-E3AA-3A4E-856F-0D384E1FAC93}" type="sibTrans" cxnId="{3CF1132F-0F47-474B-88B4-0D6A18468B77}">
      <dgm:prSet/>
      <dgm:spPr/>
      <dgm:t>
        <a:bodyPr/>
        <a:lstStyle/>
        <a:p>
          <a:endParaRPr lang="en-US"/>
        </a:p>
      </dgm:t>
    </dgm:pt>
    <dgm:pt modelId="{95F6CB1A-E5EF-E248-8792-0ED0352F3B3B}" type="pres">
      <dgm:prSet presAssocID="{F0E98897-D93A-FF41-A0BE-D6027F279C96}" presName="matrix" presStyleCnt="0">
        <dgm:presLayoutVars>
          <dgm:chMax val="1"/>
          <dgm:dir/>
          <dgm:resizeHandles val="exact"/>
        </dgm:presLayoutVars>
      </dgm:prSet>
      <dgm:spPr/>
      <dgm:t>
        <a:bodyPr/>
        <a:lstStyle/>
        <a:p>
          <a:endParaRPr lang="en-GB"/>
        </a:p>
      </dgm:t>
    </dgm:pt>
    <dgm:pt modelId="{93D573CA-8501-ED46-BFDC-E3A0F44BCDC1}" type="pres">
      <dgm:prSet presAssocID="{F0E98897-D93A-FF41-A0BE-D6027F279C96}" presName="diamond" presStyleLbl="bgShp" presStyleIdx="0" presStyleCnt="1"/>
      <dgm:spPr/>
    </dgm:pt>
    <dgm:pt modelId="{0AD44392-3E5A-B44B-8D9F-766F1869C82F}" type="pres">
      <dgm:prSet presAssocID="{F0E98897-D93A-FF41-A0BE-D6027F279C96}" presName="quad1" presStyleLbl="node1" presStyleIdx="0" presStyleCnt="4">
        <dgm:presLayoutVars>
          <dgm:chMax val="0"/>
          <dgm:chPref val="0"/>
          <dgm:bulletEnabled val="1"/>
        </dgm:presLayoutVars>
      </dgm:prSet>
      <dgm:spPr/>
      <dgm:t>
        <a:bodyPr/>
        <a:lstStyle/>
        <a:p>
          <a:endParaRPr lang="en-GB"/>
        </a:p>
      </dgm:t>
    </dgm:pt>
    <dgm:pt modelId="{F19DD123-D949-FA42-8CBB-AC6E80E9C6CD}" type="pres">
      <dgm:prSet presAssocID="{F0E98897-D93A-FF41-A0BE-D6027F279C96}" presName="quad2" presStyleLbl="node1" presStyleIdx="1" presStyleCnt="4">
        <dgm:presLayoutVars>
          <dgm:chMax val="0"/>
          <dgm:chPref val="0"/>
          <dgm:bulletEnabled val="1"/>
        </dgm:presLayoutVars>
      </dgm:prSet>
      <dgm:spPr/>
      <dgm:t>
        <a:bodyPr/>
        <a:lstStyle/>
        <a:p>
          <a:endParaRPr lang="en-GB"/>
        </a:p>
      </dgm:t>
    </dgm:pt>
    <dgm:pt modelId="{8F7B5322-A030-E341-BED9-77E370F894EA}" type="pres">
      <dgm:prSet presAssocID="{F0E98897-D93A-FF41-A0BE-D6027F279C96}" presName="quad3" presStyleLbl="node1" presStyleIdx="2" presStyleCnt="4">
        <dgm:presLayoutVars>
          <dgm:chMax val="0"/>
          <dgm:chPref val="0"/>
          <dgm:bulletEnabled val="1"/>
        </dgm:presLayoutVars>
      </dgm:prSet>
      <dgm:spPr/>
      <dgm:t>
        <a:bodyPr/>
        <a:lstStyle/>
        <a:p>
          <a:endParaRPr lang="en-GB"/>
        </a:p>
      </dgm:t>
    </dgm:pt>
    <dgm:pt modelId="{D1919B92-5735-A045-ADCB-C330AFEB5013}" type="pres">
      <dgm:prSet presAssocID="{F0E98897-D93A-FF41-A0BE-D6027F279C96}" presName="quad4" presStyleLbl="node1" presStyleIdx="3" presStyleCnt="4">
        <dgm:presLayoutVars>
          <dgm:chMax val="0"/>
          <dgm:chPref val="0"/>
          <dgm:bulletEnabled val="1"/>
        </dgm:presLayoutVars>
      </dgm:prSet>
      <dgm:spPr/>
      <dgm:t>
        <a:bodyPr/>
        <a:lstStyle/>
        <a:p>
          <a:endParaRPr lang="en-GB"/>
        </a:p>
      </dgm:t>
    </dgm:pt>
  </dgm:ptLst>
  <dgm:cxnLst>
    <dgm:cxn modelId="{69E04547-32DD-4568-BAE5-EC43E794226B}" type="presOf" srcId="{4ECF3F2B-7F20-754A-A8B9-D317B2394675}" destId="{F19DD123-D949-FA42-8CBB-AC6E80E9C6CD}" srcOrd="0" destOrd="0" presId="urn:microsoft.com/office/officeart/2005/8/layout/matrix3"/>
    <dgm:cxn modelId="{A9145472-AEF5-654F-848B-6A3FF26F0BF0}" srcId="{F0E98897-D93A-FF41-A0BE-D6027F279C96}" destId="{51AB3DEE-4405-A245-A605-C61C84207A75}" srcOrd="2" destOrd="0" parTransId="{DDCE0A9E-5E7C-2E40-95D0-752B244CF1AA}" sibTransId="{C5ACC522-01A7-DD41-BFDA-06A406C94CFB}"/>
    <dgm:cxn modelId="{567AABB8-6C0C-4993-8297-F10AE6AF53F1}" type="presOf" srcId="{F0E98897-D93A-FF41-A0BE-D6027F279C96}" destId="{95F6CB1A-E5EF-E248-8792-0ED0352F3B3B}" srcOrd="0" destOrd="0" presId="urn:microsoft.com/office/officeart/2005/8/layout/matrix3"/>
    <dgm:cxn modelId="{AA977A01-448B-493F-9877-2FA9375E44D7}" type="presOf" srcId="{71C88DFA-E8ED-914B-B1A0-A7FFB3CD893A}" destId="{0AD44392-3E5A-B44B-8D9F-766F1869C82F}" srcOrd="0" destOrd="0" presId="urn:microsoft.com/office/officeart/2005/8/layout/matrix3"/>
    <dgm:cxn modelId="{E670A532-1C14-44D9-9203-89113D0BC8B0}" type="presOf" srcId="{7EC8EA31-1D58-CD4E-84FD-AEF305924B36}" destId="{D1919B92-5735-A045-ADCB-C330AFEB5013}" srcOrd="0" destOrd="0" presId="urn:microsoft.com/office/officeart/2005/8/layout/matrix3"/>
    <dgm:cxn modelId="{3CF1132F-0F47-474B-88B4-0D6A18468B77}" srcId="{F0E98897-D93A-FF41-A0BE-D6027F279C96}" destId="{7EC8EA31-1D58-CD4E-84FD-AEF305924B36}" srcOrd="3" destOrd="0" parTransId="{AB2EB11B-1781-6948-B731-5BF8DFBE4A09}" sibTransId="{F76854FF-E3AA-3A4E-856F-0D384E1FAC93}"/>
    <dgm:cxn modelId="{B3F74608-F920-1D47-A2D0-C880D84EA55C}" srcId="{F0E98897-D93A-FF41-A0BE-D6027F279C96}" destId="{4ECF3F2B-7F20-754A-A8B9-D317B2394675}" srcOrd="1" destOrd="0" parTransId="{CD4AD284-4E19-2548-860A-B88A4292C5C9}" sibTransId="{A315B4DC-A986-1A4E-A558-1D265CF236C0}"/>
    <dgm:cxn modelId="{D9B92C9A-FBCE-4FF4-AA42-EC889D9379AA}" type="presOf" srcId="{51AB3DEE-4405-A245-A605-C61C84207A75}" destId="{8F7B5322-A030-E341-BED9-77E370F894EA}" srcOrd="0" destOrd="0" presId="urn:microsoft.com/office/officeart/2005/8/layout/matrix3"/>
    <dgm:cxn modelId="{E4DB3A37-8E22-494E-9688-2936F8FEE2E4}" srcId="{F0E98897-D93A-FF41-A0BE-D6027F279C96}" destId="{71C88DFA-E8ED-914B-B1A0-A7FFB3CD893A}" srcOrd="0" destOrd="0" parTransId="{DB7D92D4-5BFE-FD40-BB5E-FDF82C3C719B}" sibTransId="{9E4117B4-ED76-8B48-B6FB-1E39876A4858}"/>
    <dgm:cxn modelId="{18282B54-23D1-4B27-852A-3D0A4F21F433}" type="presParOf" srcId="{95F6CB1A-E5EF-E248-8792-0ED0352F3B3B}" destId="{93D573CA-8501-ED46-BFDC-E3A0F44BCDC1}" srcOrd="0" destOrd="0" presId="urn:microsoft.com/office/officeart/2005/8/layout/matrix3"/>
    <dgm:cxn modelId="{DFC234B3-CAB0-4650-9B4E-2A427A3AF989}" type="presParOf" srcId="{95F6CB1A-E5EF-E248-8792-0ED0352F3B3B}" destId="{0AD44392-3E5A-B44B-8D9F-766F1869C82F}" srcOrd="1" destOrd="0" presId="urn:microsoft.com/office/officeart/2005/8/layout/matrix3"/>
    <dgm:cxn modelId="{43D26A74-4B72-46B4-BE1B-12D180A61811}" type="presParOf" srcId="{95F6CB1A-E5EF-E248-8792-0ED0352F3B3B}" destId="{F19DD123-D949-FA42-8CBB-AC6E80E9C6CD}" srcOrd="2" destOrd="0" presId="urn:microsoft.com/office/officeart/2005/8/layout/matrix3"/>
    <dgm:cxn modelId="{B3CA2B49-954A-4D31-9C6B-C98D100E770F}" type="presParOf" srcId="{95F6CB1A-E5EF-E248-8792-0ED0352F3B3B}" destId="{8F7B5322-A030-E341-BED9-77E370F894EA}" srcOrd="3" destOrd="0" presId="urn:microsoft.com/office/officeart/2005/8/layout/matrix3"/>
    <dgm:cxn modelId="{FF062376-71E5-4FC4-9DCF-0508DA041C42}" type="presParOf" srcId="{95F6CB1A-E5EF-E248-8792-0ED0352F3B3B}" destId="{D1919B92-5735-A045-ADCB-C330AFEB501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E98897-D93A-FF41-A0BE-D6027F279C96}" type="doc">
      <dgm:prSet loTypeId="urn:microsoft.com/office/officeart/2005/8/layout/matrix3" loCatId="" qsTypeId="urn:microsoft.com/office/officeart/2005/8/quickstyle/simple4" qsCatId="simple" csTypeId="urn:microsoft.com/office/officeart/2005/8/colors/colorful5" csCatId="colorful" phldr="1"/>
      <dgm:spPr/>
      <dgm:t>
        <a:bodyPr/>
        <a:lstStyle/>
        <a:p>
          <a:endParaRPr lang="en-US"/>
        </a:p>
      </dgm:t>
    </dgm:pt>
    <dgm:pt modelId="{71C88DFA-E8ED-914B-B1A0-A7FFB3CD893A}">
      <dgm:prSet phldrT="[Text]"/>
      <dgm:spPr/>
      <dgm:t>
        <a:bodyPr/>
        <a:lstStyle/>
        <a:p>
          <a:r>
            <a:rPr lang="en-US" dirty="0"/>
            <a:t>Authoritative</a:t>
          </a:r>
        </a:p>
      </dgm:t>
    </dgm:pt>
    <dgm:pt modelId="{DB7D92D4-5BFE-FD40-BB5E-FDF82C3C719B}" type="parTrans" cxnId="{E4DB3A37-8E22-494E-9688-2936F8FEE2E4}">
      <dgm:prSet/>
      <dgm:spPr/>
      <dgm:t>
        <a:bodyPr/>
        <a:lstStyle/>
        <a:p>
          <a:endParaRPr lang="en-US"/>
        </a:p>
      </dgm:t>
    </dgm:pt>
    <dgm:pt modelId="{9E4117B4-ED76-8B48-B6FB-1E39876A4858}" type="sibTrans" cxnId="{E4DB3A37-8E22-494E-9688-2936F8FEE2E4}">
      <dgm:prSet/>
      <dgm:spPr/>
      <dgm:t>
        <a:bodyPr/>
        <a:lstStyle/>
        <a:p>
          <a:endParaRPr lang="en-US"/>
        </a:p>
      </dgm:t>
    </dgm:pt>
    <dgm:pt modelId="{4ECF3F2B-7F20-754A-A8B9-D317B2394675}">
      <dgm:prSet phldrT="[Text]"/>
      <dgm:spPr/>
      <dgm:t>
        <a:bodyPr/>
        <a:lstStyle/>
        <a:p>
          <a:r>
            <a:rPr lang="en-US" dirty="0"/>
            <a:t>Authoritarian</a:t>
          </a:r>
        </a:p>
      </dgm:t>
    </dgm:pt>
    <dgm:pt modelId="{CD4AD284-4E19-2548-860A-B88A4292C5C9}" type="parTrans" cxnId="{B3F74608-F920-1D47-A2D0-C880D84EA55C}">
      <dgm:prSet/>
      <dgm:spPr/>
      <dgm:t>
        <a:bodyPr/>
        <a:lstStyle/>
        <a:p>
          <a:endParaRPr lang="en-US"/>
        </a:p>
      </dgm:t>
    </dgm:pt>
    <dgm:pt modelId="{A315B4DC-A986-1A4E-A558-1D265CF236C0}" type="sibTrans" cxnId="{B3F74608-F920-1D47-A2D0-C880D84EA55C}">
      <dgm:prSet/>
      <dgm:spPr/>
      <dgm:t>
        <a:bodyPr/>
        <a:lstStyle/>
        <a:p>
          <a:endParaRPr lang="en-US"/>
        </a:p>
      </dgm:t>
    </dgm:pt>
    <dgm:pt modelId="{51AB3DEE-4405-A245-A605-C61C84207A75}">
      <dgm:prSet phldrT="[Text]"/>
      <dgm:spPr/>
      <dgm:t>
        <a:bodyPr/>
        <a:lstStyle/>
        <a:p>
          <a:r>
            <a:rPr lang="en-US" dirty="0"/>
            <a:t>Permissive</a:t>
          </a:r>
        </a:p>
      </dgm:t>
    </dgm:pt>
    <dgm:pt modelId="{DDCE0A9E-5E7C-2E40-95D0-752B244CF1AA}" type="parTrans" cxnId="{A9145472-AEF5-654F-848B-6A3FF26F0BF0}">
      <dgm:prSet/>
      <dgm:spPr/>
      <dgm:t>
        <a:bodyPr/>
        <a:lstStyle/>
        <a:p>
          <a:endParaRPr lang="en-US"/>
        </a:p>
      </dgm:t>
    </dgm:pt>
    <dgm:pt modelId="{C5ACC522-01A7-DD41-BFDA-06A406C94CFB}" type="sibTrans" cxnId="{A9145472-AEF5-654F-848B-6A3FF26F0BF0}">
      <dgm:prSet/>
      <dgm:spPr/>
      <dgm:t>
        <a:bodyPr/>
        <a:lstStyle/>
        <a:p>
          <a:endParaRPr lang="en-US"/>
        </a:p>
      </dgm:t>
    </dgm:pt>
    <dgm:pt modelId="{7EC8EA31-1D58-CD4E-84FD-AEF305924B36}">
      <dgm:prSet phldrT="[Text]"/>
      <dgm:spPr/>
      <dgm:t>
        <a:bodyPr/>
        <a:lstStyle/>
        <a:p>
          <a:r>
            <a:rPr lang="en-US" dirty="0"/>
            <a:t>Neglectful</a:t>
          </a:r>
        </a:p>
      </dgm:t>
    </dgm:pt>
    <dgm:pt modelId="{AB2EB11B-1781-6948-B731-5BF8DFBE4A09}" type="parTrans" cxnId="{3CF1132F-0F47-474B-88B4-0D6A18468B77}">
      <dgm:prSet/>
      <dgm:spPr/>
      <dgm:t>
        <a:bodyPr/>
        <a:lstStyle/>
        <a:p>
          <a:endParaRPr lang="en-US"/>
        </a:p>
      </dgm:t>
    </dgm:pt>
    <dgm:pt modelId="{F76854FF-E3AA-3A4E-856F-0D384E1FAC93}" type="sibTrans" cxnId="{3CF1132F-0F47-474B-88B4-0D6A18468B77}">
      <dgm:prSet/>
      <dgm:spPr/>
      <dgm:t>
        <a:bodyPr/>
        <a:lstStyle/>
        <a:p>
          <a:endParaRPr lang="en-US"/>
        </a:p>
      </dgm:t>
    </dgm:pt>
    <dgm:pt modelId="{95F6CB1A-E5EF-E248-8792-0ED0352F3B3B}" type="pres">
      <dgm:prSet presAssocID="{F0E98897-D93A-FF41-A0BE-D6027F279C96}" presName="matrix" presStyleCnt="0">
        <dgm:presLayoutVars>
          <dgm:chMax val="1"/>
          <dgm:dir/>
          <dgm:resizeHandles val="exact"/>
        </dgm:presLayoutVars>
      </dgm:prSet>
      <dgm:spPr/>
      <dgm:t>
        <a:bodyPr/>
        <a:lstStyle/>
        <a:p>
          <a:endParaRPr lang="en-GB"/>
        </a:p>
      </dgm:t>
    </dgm:pt>
    <dgm:pt modelId="{93D573CA-8501-ED46-BFDC-E3A0F44BCDC1}" type="pres">
      <dgm:prSet presAssocID="{F0E98897-D93A-FF41-A0BE-D6027F279C96}" presName="diamond" presStyleLbl="bgShp" presStyleIdx="0" presStyleCnt="1"/>
      <dgm:spPr/>
    </dgm:pt>
    <dgm:pt modelId="{0AD44392-3E5A-B44B-8D9F-766F1869C82F}" type="pres">
      <dgm:prSet presAssocID="{F0E98897-D93A-FF41-A0BE-D6027F279C96}" presName="quad1" presStyleLbl="node1" presStyleIdx="0" presStyleCnt="4">
        <dgm:presLayoutVars>
          <dgm:chMax val="0"/>
          <dgm:chPref val="0"/>
          <dgm:bulletEnabled val="1"/>
        </dgm:presLayoutVars>
      </dgm:prSet>
      <dgm:spPr/>
      <dgm:t>
        <a:bodyPr/>
        <a:lstStyle/>
        <a:p>
          <a:endParaRPr lang="en-GB"/>
        </a:p>
      </dgm:t>
    </dgm:pt>
    <dgm:pt modelId="{F19DD123-D949-FA42-8CBB-AC6E80E9C6CD}" type="pres">
      <dgm:prSet presAssocID="{F0E98897-D93A-FF41-A0BE-D6027F279C96}" presName="quad2" presStyleLbl="node1" presStyleIdx="1" presStyleCnt="4">
        <dgm:presLayoutVars>
          <dgm:chMax val="0"/>
          <dgm:chPref val="0"/>
          <dgm:bulletEnabled val="1"/>
        </dgm:presLayoutVars>
      </dgm:prSet>
      <dgm:spPr/>
      <dgm:t>
        <a:bodyPr/>
        <a:lstStyle/>
        <a:p>
          <a:endParaRPr lang="en-GB"/>
        </a:p>
      </dgm:t>
    </dgm:pt>
    <dgm:pt modelId="{8F7B5322-A030-E341-BED9-77E370F894EA}" type="pres">
      <dgm:prSet presAssocID="{F0E98897-D93A-FF41-A0BE-D6027F279C96}" presName="quad3" presStyleLbl="node1" presStyleIdx="2" presStyleCnt="4">
        <dgm:presLayoutVars>
          <dgm:chMax val="0"/>
          <dgm:chPref val="0"/>
          <dgm:bulletEnabled val="1"/>
        </dgm:presLayoutVars>
      </dgm:prSet>
      <dgm:spPr/>
      <dgm:t>
        <a:bodyPr/>
        <a:lstStyle/>
        <a:p>
          <a:endParaRPr lang="en-GB"/>
        </a:p>
      </dgm:t>
    </dgm:pt>
    <dgm:pt modelId="{D1919B92-5735-A045-ADCB-C330AFEB5013}" type="pres">
      <dgm:prSet presAssocID="{F0E98897-D93A-FF41-A0BE-D6027F279C96}" presName="quad4" presStyleLbl="node1" presStyleIdx="3" presStyleCnt="4">
        <dgm:presLayoutVars>
          <dgm:chMax val="0"/>
          <dgm:chPref val="0"/>
          <dgm:bulletEnabled val="1"/>
        </dgm:presLayoutVars>
      </dgm:prSet>
      <dgm:spPr/>
      <dgm:t>
        <a:bodyPr/>
        <a:lstStyle/>
        <a:p>
          <a:endParaRPr lang="en-GB"/>
        </a:p>
      </dgm:t>
    </dgm:pt>
  </dgm:ptLst>
  <dgm:cxnLst>
    <dgm:cxn modelId="{FA52F8FC-E8E6-4670-AF43-58C4C7790828}" type="presOf" srcId="{7EC8EA31-1D58-CD4E-84FD-AEF305924B36}" destId="{D1919B92-5735-A045-ADCB-C330AFEB5013}" srcOrd="0" destOrd="0" presId="urn:microsoft.com/office/officeart/2005/8/layout/matrix3"/>
    <dgm:cxn modelId="{7DFB998D-0B74-45EE-A971-568056712EA2}" type="presOf" srcId="{F0E98897-D93A-FF41-A0BE-D6027F279C96}" destId="{95F6CB1A-E5EF-E248-8792-0ED0352F3B3B}" srcOrd="0" destOrd="0" presId="urn:microsoft.com/office/officeart/2005/8/layout/matrix3"/>
    <dgm:cxn modelId="{C2ABD190-F24C-432A-A560-D31482C3D4CB}" type="presOf" srcId="{51AB3DEE-4405-A245-A605-C61C84207A75}" destId="{8F7B5322-A030-E341-BED9-77E370F894EA}" srcOrd="0" destOrd="0" presId="urn:microsoft.com/office/officeart/2005/8/layout/matrix3"/>
    <dgm:cxn modelId="{A9145472-AEF5-654F-848B-6A3FF26F0BF0}" srcId="{F0E98897-D93A-FF41-A0BE-D6027F279C96}" destId="{51AB3DEE-4405-A245-A605-C61C84207A75}" srcOrd="2" destOrd="0" parTransId="{DDCE0A9E-5E7C-2E40-95D0-752B244CF1AA}" sibTransId="{C5ACC522-01A7-DD41-BFDA-06A406C94CFB}"/>
    <dgm:cxn modelId="{7FF1A91F-5638-4023-B91F-97C4AD31C1E5}" type="presOf" srcId="{4ECF3F2B-7F20-754A-A8B9-D317B2394675}" destId="{F19DD123-D949-FA42-8CBB-AC6E80E9C6CD}" srcOrd="0" destOrd="0" presId="urn:microsoft.com/office/officeart/2005/8/layout/matrix3"/>
    <dgm:cxn modelId="{3CF1132F-0F47-474B-88B4-0D6A18468B77}" srcId="{F0E98897-D93A-FF41-A0BE-D6027F279C96}" destId="{7EC8EA31-1D58-CD4E-84FD-AEF305924B36}" srcOrd="3" destOrd="0" parTransId="{AB2EB11B-1781-6948-B731-5BF8DFBE4A09}" sibTransId="{F76854FF-E3AA-3A4E-856F-0D384E1FAC93}"/>
    <dgm:cxn modelId="{D97A7074-A0B4-47CB-99D9-9A142367B626}" type="presOf" srcId="{71C88DFA-E8ED-914B-B1A0-A7FFB3CD893A}" destId="{0AD44392-3E5A-B44B-8D9F-766F1869C82F}" srcOrd="0" destOrd="0" presId="urn:microsoft.com/office/officeart/2005/8/layout/matrix3"/>
    <dgm:cxn modelId="{B3F74608-F920-1D47-A2D0-C880D84EA55C}" srcId="{F0E98897-D93A-FF41-A0BE-D6027F279C96}" destId="{4ECF3F2B-7F20-754A-A8B9-D317B2394675}" srcOrd="1" destOrd="0" parTransId="{CD4AD284-4E19-2548-860A-B88A4292C5C9}" sibTransId="{A315B4DC-A986-1A4E-A558-1D265CF236C0}"/>
    <dgm:cxn modelId="{E4DB3A37-8E22-494E-9688-2936F8FEE2E4}" srcId="{F0E98897-D93A-FF41-A0BE-D6027F279C96}" destId="{71C88DFA-E8ED-914B-B1A0-A7FFB3CD893A}" srcOrd="0" destOrd="0" parTransId="{DB7D92D4-5BFE-FD40-BB5E-FDF82C3C719B}" sibTransId="{9E4117B4-ED76-8B48-B6FB-1E39876A4858}"/>
    <dgm:cxn modelId="{668E4BE6-FFE9-46E2-9D56-AC8FE5405E7C}" type="presParOf" srcId="{95F6CB1A-E5EF-E248-8792-0ED0352F3B3B}" destId="{93D573CA-8501-ED46-BFDC-E3A0F44BCDC1}" srcOrd="0" destOrd="0" presId="urn:microsoft.com/office/officeart/2005/8/layout/matrix3"/>
    <dgm:cxn modelId="{164926FA-2F53-45CE-A5C3-8150E8BC7AAD}" type="presParOf" srcId="{95F6CB1A-E5EF-E248-8792-0ED0352F3B3B}" destId="{0AD44392-3E5A-B44B-8D9F-766F1869C82F}" srcOrd="1" destOrd="0" presId="urn:microsoft.com/office/officeart/2005/8/layout/matrix3"/>
    <dgm:cxn modelId="{5AF32872-903C-477B-9655-22A689467C09}" type="presParOf" srcId="{95F6CB1A-E5EF-E248-8792-0ED0352F3B3B}" destId="{F19DD123-D949-FA42-8CBB-AC6E80E9C6CD}" srcOrd="2" destOrd="0" presId="urn:microsoft.com/office/officeart/2005/8/layout/matrix3"/>
    <dgm:cxn modelId="{F0F4D17A-053F-4480-B380-BDF359893353}" type="presParOf" srcId="{95F6CB1A-E5EF-E248-8792-0ED0352F3B3B}" destId="{8F7B5322-A030-E341-BED9-77E370F894EA}" srcOrd="3" destOrd="0" presId="urn:microsoft.com/office/officeart/2005/8/layout/matrix3"/>
    <dgm:cxn modelId="{C00A3709-09C7-4926-9779-343866784E2A}" type="presParOf" srcId="{95F6CB1A-E5EF-E248-8792-0ED0352F3B3B}" destId="{D1919B92-5735-A045-ADCB-C330AFEB501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CCAB54-D43B-4194-8E98-FB174AEAEC55}" type="doc">
      <dgm:prSet loTypeId="urn:microsoft.com/office/officeart/2009/3/layout/CircleRelationship" loCatId="relationship" qsTypeId="urn:microsoft.com/office/officeart/2005/8/quickstyle/simple1" qsCatId="simple" csTypeId="urn:microsoft.com/office/officeart/2005/8/colors/colorful1" csCatId="colorful" phldr="1"/>
      <dgm:spPr/>
      <dgm:t>
        <a:bodyPr/>
        <a:lstStyle/>
        <a:p>
          <a:endParaRPr lang="en-GB"/>
        </a:p>
      </dgm:t>
    </dgm:pt>
    <dgm:pt modelId="{9F28A25E-2106-41DE-8738-87B15AFE93EA}">
      <dgm:prSet phldrT="[Text]" custT="1"/>
      <dgm:spPr/>
      <dgm:t>
        <a:bodyPr/>
        <a:lstStyle/>
        <a:p>
          <a:r>
            <a:rPr lang="en-GB" sz="1600" b="1" dirty="0" smtClean="0"/>
            <a:t>Schools</a:t>
          </a:r>
        </a:p>
        <a:p>
          <a:r>
            <a:rPr lang="en-GB" sz="1600" b="1" dirty="0" smtClean="0"/>
            <a:t>Alternative Provision</a:t>
          </a:r>
        </a:p>
        <a:p>
          <a:r>
            <a:rPr lang="en-GB" sz="1400" b="1" dirty="0" smtClean="0"/>
            <a:t>Early Years</a:t>
          </a:r>
          <a:endParaRPr lang="en-GB" sz="1400" b="1" dirty="0"/>
        </a:p>
      </dgm:t>
    </dgm:pt>
    <dgm:pt modelId="{1DF43537-45EF-4643-9DD6-0769D132B3EA}" type="parTrans" cxnId="{A3DBE15C-FEEB-406E-A0AF-FF598B4730DB}">
      <dgm:prSet/>
      <dgm:spPr/>
      <dgm:t>
        <a:bodyPr/>
        <a:lstStyle/>
        <a:p>
          <a:endParaRPr lang="en-GB"/>
        </a:p>
      </dgm:t>
    </dgm:pt>
    <dgm:pt modelId="{C3C3A4E8-C9BE-495A-9669-21DE6F718343}" type="sibTrans" cxnId="{A3DBE15C-FEEB-406E-A0AF-FF598B4730DB}">
      <dgm:prSet/>
      <dgm:spPr/>
      <dgm:t>
        <a:bodyPr/>
        <a:lstStyle/>
        <a:p>
          <a:endParaRPr lang="en-GB"/>
        </a:p>
      </dgm:t>
    </dgm:pt>
    <dgm:pt modelId="{90A64DD3-5E4F-4660-A2FC-093C487F6B0C}">
      <dgm:prSet phldrT="[Text]" custT="1"/>
      <dgm:spPr/>
      <dgm:t>
        <a:bodyPr/>
        <a:lstStyle/>
        <a:p>
          <a:r>
            <a:rPr lang="en-GB" sz="1800" b="1" dirty="0" smtClean="0"/>
            <a:t>Families First </a:t>
          </a:r>
        </a:p>
      </dgm:t>
    </dgm:pt>
    <dgm:pt modelId="{29991C98-A2C5-483F-9D38-C026B9A50BC8}" type="parTrans" cxnId="{E52699A6-E9CE-45FD-A170-9F8DBA272D9E}">
      <dgm:prSet/>
      <dgm:spPr/>
      <dgm:t>
        <a:bodyPr/>
        <a:lstStyle/>
        <a:p>
          <a:endParaRPr lang="en-GB"/>
        </a:p>
      </dgm:t>
    </dgm:pt>
    <dgm:pt modelId="{F1AF2306-B6CF-47C3-A824-D488169E439A}" type="sibTrans" cxnId="{E52699A6-E9CE-45FD-A170-9F8DBA272D9E}">
      <dgm:prSet/>
      <dgm:spPr/>
      <dgm:t>
        <a:bodyPr/>
        <a:lstStyle/>
        <a:p>
          <a:endParaRPr lang="en-GB"/>
        </a:p>
      </dgm:t>
    </dgm:pt>
    <dgm:pt modelId="{98759CEE-3908-4A36-B9DD-E0ABDD7F6CDD}">
      <dgm:prSet phldrT="[Text]" custT="1"/>
      <dgm:spPr>
        <a:solidFill>
          <a:srgbClr val="FF00FF"/>
        </a:solidFill>
      </dgm:spPr>
      <dgm:t>
        <a:bodyPr/>
        <a:lstStyle/>
        <a:p>
          <a:r>
            <a:rPr lang="en-GB" sz="2000" dirty="0" smtClean="0"/>
            <a:t>FAMILY</a:t>
          </a:r>
          <a:endParaRPr lang="en-GB" sz="2000" dirty="0"/>
        </a:p>
      </dgm:t>
    </dgm:pt>
    <dgm:pt modelId="{13B44E9F-DE74-4875-B8E1-7E7ACDEB3864}" type="parTrans" cxnId="{861E281A-B354-4C3B-9D38-3AA38F678670}">
      <dgm:prSet/>
      <dgm:spPr/>
      <dgm:t>
        <a:bodyPr/>
        <a:lstStyle/>
        <a:p>
          <a:endParaRPr lang="en-GB"/>
        </a:p>
      </dgm:t>
    </dgm:pt>
    <dgm:pt modelId="{77877A89-7F15-4EB3-ACBB-A35C2ECFCA93}" type="sibTrans" cxnId="{861E281A-B354-4C3B-9D38-3AA38F678670}">
      <dgm:prSet/>
      <dgm:spPr/>
      <dgm:t>
        <a:bodyPr/>
        <a:lstStyle/>
        <a:p>
          <a:endParaRPr lang="en-GB"/>
        </a:p>
      </dgm:t>
    </dgm:pt>
    <dgm:pt modelId="{27D88364-29EA-4B36-B049-6AA51E351FA7}">
      <dgm:prSet phldrT="[Text]" custScaleX="66759" custScaleY="59483" custLinFactNeighborX="55091" custLinFactNeighborY="-66137"/>
      <dgm:spPr/>
      <dgm:t>
        <a:bodyPr/>
        <a:lstStyle/>
        <a:p>
          <a:endParaRPr lang="en-GB" dirty="0"/>
        </a:p>
      </dgm:t>
    </dgm:pt>
    <dgm:pt modelId="{A94233A0-E48E-4471-8E6D-76986B3F60D1}" type="parTrans" cxnId="{3F0DEA6B-D41A-4A6D-8B36-6089D8B67E7E}">
      <dgm:prSet/>
      <dgm:spPr/>
      <dgm:t>
        <a:bodyPr/>
        <a:lstStyle/>
        <a:p>
          <a:endParaRPr lang="en-GB"/>
        </a:p>
      </dgm:t>
    </dgm:pt>
    <dgm:pt modelId="{4E16E52A-C359-44E5-A08A-63FAF1A13DD6}" type="sibTrans" cxnId="{3F0DEA6B-D41A-4A6D-8B36-6089D8B67E7E}">
      <dgm:prSet/>
      <dgm:spPr/>
      <dgm:t>
        <a:bodyPr/>
        <a:lstStyle/>
        <a:p>
          <a:endParaRPr lang="en-GB"/>
        </a:p>
      </dgm:t>
    </dgm:pt>
    <dgm:pt modelId="{028FA144-F57F-4970-917B-E7E09A0D716E}">
      <dgm:prSet phldrT="[Text]" custT="1"/>
      <dgm:spPr/>
      <dgm:t>
        <a:bodyPr/>
        <a:lstStyle/>
        <a:p>
          <a:r>
            <a:rPr lang="en-GB" sz="1800" b="1" dirty="0" smtClean="0"/>
            <a:t>Police</a:t>
          </a:r>
        </a:p>
        <a:p>
          <a:r>
            <a:rPr lang="en-GB" sz="1800" b="1" dirty="0" smtClean="0"/>
            <a:t>YST</a:t>
          </a:r>
          <a:endParaRPr lang="en-GB" sz="1800" b="1" dirty="0"/>
        </a:p>
      </dgm:t>
    </dgm:pt>
    <dgm:pt modelId="{02E70F29-8EAF-4A3A-94F4-1E2788CEFC80}" type="parTrans" cxnId="{B399682C-2BD8-4BEA-A19E-5F8A9580EACF}">
      <dgm:prSet/>
      <dgm:spPr/>
      <dgm:t>
        <a:bodyPr/>
        <a:lstStyle/>
        <a:p>
          <a:endParaRPr lang="en-GB"/>
        </a:p>
      </dgm:t>
    </dgm:pt>
    <dgm:pt modelId="{71BD83BC-7083-4C6C-B9D1-040418E9521A}" type="sibTrans" cxnId="{B399682C-2BD8-4BEA-A19E-5F8A9580EACF}">
      <dgm:prSet/>
      <dgm:spPr/>
      <dgm:t>
        <a:bodyPr/>
        <a:lstStyle/>
        <a:p>
          <a:endParaRPr lang="en-GB"/>
        </a:p>
      </dgm:t>
    </dgm:pt>
    <dgm:pt modelId="{70555EA6-924E-4DD8-89C0-870A60270B44}">
      <dgm:prSet phldrT="[Text]" custT="1"/>
      <dgm:spPr/>
      <dgm:t>
        <a:bodyPr/>
        <a:lstStyle/>
        <a:p>
          <a:r>
            <a:rPr lang="en-GB" sz="1800" b="1" dirty="0" smtClean="0"/>
            <a:t>Health</a:t>
          </a:r>
        </a:p>
        <a:p>
          <a:r>
            <a:rPr lang="en-GB" sz="1600" b="1" dirty="0" smtClean="0"/>
            <a:t>HV Midwife</a:t>
          </a:r>
        </a:p>
        <a:p>
          <a:r>
            <a:rPr lang="en-GB" sz="1600" b="1" dirty="0" smtClean="0"/>
            <a:t>CYPS</a:t>
          </a:r>
        </a:p>
        <a:p>
          <a:r>
            <a:rPr lang="en-GB" sz="1600" b="1" dirty="0" smtClean="0"/>
            <a:t>Mental Health</a:t>
          </a:r>
          <a:endParaRPr lang="en-GB" sz="1600" b="1" dirty="0"/>
        </a:p>
      </dgm:t>
    </dgm:pt>
    <dgm:pt modelId="{8E3B731C-A379-461B-845E-58F9A41A16AD}" type="parTrans" cxnId="{622BC722-3A85-4881-BBC4-6BB006F45770}">
      <dgm:prSet/>
      <dgm:spPr/>
      <dgm:t>
        <a:bodyPr/>
        <a:lstStyle/>
        <a:p>
          <a:endParaRPr lang="en-GB"/>
        </a:p>
      </dgm:t>
    </dgm:pt>
    <dgm:pt modelId="{B7C05E08-2E60-470B-820A-0A7FF8CF7014}" type="sibTrans" cxnId="{622BC722-3A85-4881-BBC4-6BB006F45770}">
      <dgm:prSet/>
      <dgm:spPr/>
      <dgm:t>
        <a:bodyPr/>
        <a:lstStyle/>
        <a:p>
          <a:endParaRPr lang="en-GB"/>
        </a:p>
      </dgm:t>
    </dgm:pt>
    <dgm:pt modelId="{484D88BF-F20D-4A2C-B1FE-4027ECF8EB3A}">
      <dgm:prSet phldrT="[Text]" custT="1"/>
      <dgm:spPr/>
      <dgm:t>
        <a:bodyPr/>
        <a:lstStyle/>
        <a:p>
          <a:r>
            <a:rPr lang="en-GB" sz="4500" b="1" dirty="0" smtClean="0"/>
            <a:t>Who is </a:t>
          </a:r>
        </a:p>
        <a:p>
          <a:r>
            <a:rPr lang="en-GB" sz="4500" b="1" dirty="0" smtClean="0"/>
            <a:t>Early Help</a:t>
          </a:r>
          <a:endParaRPr lang="en-GB" sz="4500" b="1" dirty="0"/>
        </a:p>
      </dgm:t>
    </dgm:pt>
    <dgm:pt modelId="{4A3E8C04-CEB8-45FF-9F4E-75AC2BAC8C8E}" type="sibTrans" cxnId="{36CA0F8D-1216-42E2-A3EC-522DFD716111}">
      <dgm:prSet/>
      <dgm:spPr/>
      <dgm:t>
        <a:bodyPr/>
        <a:lstStyle/>
        <a:p>
          <a:endParaRPr lang="en-GB"/>
        </a:p>
      </dgm:t>
    </dgm:pt>
    <dgm:pt modelId="{47A6D475-7773-4364-9B37-4FFF2E648E75}" type="parTrans" cxnId="{36CA0F8D-1216-42E2-A3EC-522DFD716111}">
      <dgm:prSet/>
      <dgm:spPr/>
      <dgm:t>
        <a:bodyPr/>
        <a:lstStyle/>
        <a:p>
          <a:endParaRPr lang="en-GB"/>
        </a:p>
      </dgm:t>
    </dgm:pt>
    <dgm:pt modelId="{55F932E4-1A72-429B-B05C-CC1AA121D281}" type="pres">
      <dgm:prSet presAssocID="{D0CCAB54-D43B-4194-8E98-FB174AEAEC55}" presName="Name0" presStyleCnt="0">
        <dgm:presLayoutVars>
          <dgm:chMax val="1"/>
          <dgm:chPref val="1"/>
        </dgm:presLayoutVars>
      </dgm:prSet>
      <dgm:spPr/>
      <dgm:t>
        <a:bodyPr/>
        <a:lstStyle/>
        <a:p>
          <a:endParaRPr lang="en-GB"/>
        </a:p>
      </dgm:t>
    </dgm:pt>
    <dgm:pt modelId="{28F53AB3-0C75-48DA-B9B1-E3DD6BCEEC23}" type="pres">
      <dgm:prSet presAssocID="{484D88BF-F20D-4A2C-B1FE-4027ECF8EB3A}" presName="Parent" presStyleLbl="node0" presStyleIdx="0" presStyleCnt="1" custScaleX="250271" custScaleY="178699" custLinFactNeighborX="7797" custLinFactNeighborY="11197">
        <dgm:presLayoutVars>
          <dgm:chMax val="5"/>
          <dgm:chPref val="5"/>
        </dgm:presLayoutVars>
      </dgm:prSet>
      <dgm:spPr/>
      <dgm:t>
        <a:bodyPr/>
        <a:lstStyle/>
        <a:p>
          <a:endParaRPr lang="en-GB"/>
        </a:p>
      </dgm:t>
    </dgm:pt>
    <dgm:pt modelId="{9C3C4B94-80E2-4EA6-AA31-052BC2DC095C}" type="pres">
      <dgm:prSet presAssocID="{484D88BF-F20D-4A2C-B1FE-4027ECF8EB3A}" presName="Accent2" presStyleLbl="node1" presStyleIdx="0" presStyleCnt="19" custLinFactX="200000" custLinFactY="-74144" custLinFactNeighborX="231126" custLinFactNeighborY="-100000"/>
      <dgm:spPr/>
    </dgm:pt>
    <dgm:pt modelId="{0963672C-13D3-4CD1-86CD-8712989EA15E}" type="pres">
      <dgm:prSet presAssocID="{484D88BF-F20D-4A2C-B1FE-4027ECF8EB3A}" presName="Accent3" presStyleLbl="node1" presStyleIdx="1" presStyleCnt="19" custScaleX="739671" custScaleY="775938" custLinFactX="-100000" custLinFactY="-210982" custLinFactNeighborX="-143398" custLinFactNeighborY="-300000"/>
      <dgm:spPr>
        <a:solidFill>
          <a:srgbClr val="7030A0"/>
        </a:solidFill>
      </dgm:spPr>
    </dgm:pt>
    <dgm:pt modelId="{1009C59C-8543-47E7-85DD-698261F5021C}" type="pres">
      <dgm:prSet presAssocID="{484D88BF-F20D-4A2C-B1FE-4027ECF8EB3A}" presName="Accent4" presStyleLbl="node1" presStyleIdx="2" presStyleCnt="19" custLinFactX="-200000" custLinFactY="-100000" custLinFactNeighborX="-225488" custLinFactNeighborY="-122221"/>
      <dgm:spPr/>
    </dgm:pt>
    <dgm:pt modelId="{ED76BF8C-6AC4-4CEF-AE91-251B12800D86}" type="pres">
      <dgm:prSet presAssocID="{484D88BF-F20D-4A2C-B1FE-4027ECF8EB3A}" presName="Accent5" presStyleLbl="node1" presStyleIdx="3" presStyleCnt="19" custLinFactX="-132907" custLinFactY="75038" custLinFactNeighborX="-200000" custLinFactNeighborY="100000"/>
      <dgm:spPr/>
    </dgm:pt>
    <dgm:pt modelId="{0D2D5C32-85A2-4E12-862F-EECB739ED687}" type="pres">
      <dgm:prSet presAssocID="{484D88BF-F20D-4A2C-B1FE-4027ECF8EB3A}" presName="Accent6" presStyleLbl="node1" presStyleIdx="4" presStyleCnt="19" custLinFactX="-309959" custLinFactNeighborX="-400000" custLinFactNeighborY="73335"/>
      <dgm:spPr/>
    </dgm:pt>
    <dgm:pt modelId="{B9E949B3-384B-4C66-B349-34AC0FA9E6F0}" type="pres">
      <dgm:prSet presAssocID="{9F28A25E-2106-41DE-8738-87B15AFE93EA}" presName="Child1" presStyleLbl="node1" presStyleIdx="5" presStyleCnt="19" custScaleX="150494" custScaleY="129026" custLinFactY="-2797" custLinFactNeighborX="79570" custLinFactNeighborY="-100000">
        <dgm:presLayoutVars>
          <dgm:chMax val="0"/>
          <dgm:chPref val="0"/>
        </dgm:presLayoutVars>
      </dgm:prSet>
      <dgm:spPr/>
      <dgm:t>
        <a:bodyPr/>
        <a:lstStyle/>
        <a:p>
          <a:endParaRPr lang="en-GB"/>
        </a:p>
      </dgm:t>
    </dgm:pt>
    <dgm:pt modelId="{E2B1486A-38D5-46A7-89AC-B0319E9E8A10}" type="pres">
      <dgm:prSet presAssocID="{9F28A25E-2106-41DE-8738-87B15AFE93EA}" presName="Accent7" presStyleCnt="0"/>
      <dgm:spPr/>
    </dgm:pt>
    <dgm:pt modelId="{7C4366EF-D5FE-41A2-8E32-BACE51439BB0}" type="pres">
      <dgm:prSet presAssocID="{9F28A25E-2106-41DE-8738-87B15AFE93EA}" presName="AccentHold1" presStyleLbl="node1" presStyleIdx="6" presStyleCnt="19" custLinFactNeighborX="-35401" custLinFactNeighborY="72715"/>
      <dgm:spPr/>
    </dgm:pt>
    <dgm:pt modelId="{EAB97946-99E2-46D9-B5B2-93C9C1718E10}" type="pres">
      <dgm:prSet presAssocID="{9F28A25E-2106-41DE-8738-87B15AFE93EA}" presName="Accent8" presStyleCnt="0"/>
      <dgm:spPr/>
    </dgm:pt>
    <dgm:pt modelId="{63053D53-C04F-4373-B511-A33E421F89BC}" type="pres">
      <dgm:prSet presAssocID="{9F28A25E-2106-41DE-8738-87B15AFE93EA}" presName="AccentHold2" presStyleLbl="node1" presStyleIdx="7" presStyleCnt="19" custScaleX="212596" custScaleY="153490" custLinFactY="30710" custLinFactNeighborX="72990" custLinFactNeighborY="100000"/>
      <dgm:spPr/>
    </dgm:pt>
    <dgm:pt modelId="{3F489E31-C5E2-47CE-A6B0-325F43442B83}" type="pres">
      <dgm:prSet presAssocID="{028FA144-F57F-4970-917B-E7E09A0D716E}" presName="Child2" presStyleLbl="node1" presStyleIdx="8" presStyleCnt="19" custScaleX="79778" custScaleY="84535" custLinFactX="-188933" custLinFactNeighborX="-200000" custLinFactNeighborY="-13737">
        <dgm:presLayoutVars>
          <dgm:chMax val="0"/>
          <dgm:chPref val="0"/>
        </dgm:presLayoutVars>
      </dgm:prSet>
      <dgm:spPr/>
      <dgm:t>
        <a:bodyPr/>
        <a:lstStyle/>
        <a:p>
          <a:endParaRPr lang="en-GB"/>
        </a:p>
      </dgm:t>
    </dgm:pt>
    <dgm:pt modelId="{398C749D-0E33-4B71-8E1E-12F7C21EA06B}" type="pres">
      <dgm:prSet presAssocID="{028FA144-F57F-4970-917B-E7E09A0D716E}" presName="Accent9" presStyleCnt="0"/>
      <dgm:spPr/>
    </dgm:pt>
    <dgm:pt modelId="{5B38DF28-84C6-49D7-9A6D-65962B0B42E2}" type="pres">
      <dgm:prSet presAssocID="{028FA144-F57F-4970-917B-E7E09A0D716E}" presName="AccentHold1" presStyleLbl="node1" presStyleIdx="9" presStyleCnt="19" custScaleY="92998" custLinFactY="72887" custLinFactNeighborX="-82944" custLinFactNeighborY="100000"/>
      <dgm:spPr/>
    </dgm:pt>
    <dgm:pt modelId="{C938E313-164A-48AA-BF8B-0190FE29E088}" type="pres">
      <dgm:prSet presAssocID="{028FA144-F57F-4970-917B-E7E09A0D716E}" presName="Accent10" presStyleCnt="0"/>
      <dgm:spPr/>
    </dgm:pt>
    <dgm:pt modelId="{79A264C7-3490-4DAA-B5DE-247AE94B1F30}" type="pres">
      <dgm:prSet presAssocID="{028FA144-F57F-4970-917B-E7E09A0D716E}" presName="AccentHold2" presStyleLbl="node1" presStyleIdx="10" presStyleCnt="19"/>
      <dgm:spPr/>
    </dgm:pt>
    <dgm:pt modelId="{9C6FE4C5-AECF-4D26-AAE6-B18989FC2EFD}" type="pres">
      <dgm:prSet presAssocID="{028FA144-F57F-4970-917B-E7E09A0D716E}" presName="Accent11" presStyleCnt="0"/>
      <dgm:spPr/>
    </dgm:pt>
    <dgm:pt modelId="{549745F2-99DC-471D-8783-A1EC0EEFF4F3}" type="pres">
      <dgm:prSet presAssocID="{028FA144-F57F-4970-917B-E7E09A0D716E}" presName="AccentHold3" presStyleLbl="node1" presStyleIdx="11" presStyleCnt="19" custLinFactX="-608594" custLinFactY="-300000" custLinFactNeighborX="-700000" custLinFactNeighborY="-363300"/>
      <dgm:spPr/>
    </dgm:pt>
    <dgm:pt modelId="{8998F64D-6C56-4A85-A059-CEBFA6847C7B}" type="pres">
      <dgm:prSet presAssocID="{98759CEE-3908-4A36-B9DD-E0ABDD7F6CDD}" presName="Child3" presStyleLbl="node1" presStyleIdx="12" presStyleCnt="19" custScaleX="109337" custScaleY="102814" custLinFactX="-200000" custLinFactNeighborX="-214667" custLinFactNeighborY="-73158">
        <dgm:presLayoutVars>
          <dgm:chMax val="0"/>
          <dgm:chPref val="0"/>
        </dgm:presLayoutVars>
      </dgm:prSet>
      <dgm:spPr/>
      <dgm:t>
        <a:bodyPr/>
        <a:lstStyle/>
        <a:p>
          <a:endParaRPr lang="en-GB"/>
        </a:p>
      </dgm:t>
    </dgm:pt>
    <dgm:pt modelId="{E0F119B5-5E6E-4455-BD33-BF240DF46947}" type="pres">
      <dgm:prSet presAssocID="{98759CEE-3908-4A36-B9DD-E0ABDD7F6CDD}" presName="Accent12" presStyleCnt="0"/>
      <dgm:spPr/>
    </dgm:pt>
    <dgm:pt modelId="{6B065637-E3EE-4771-81DC-04E07535A03A}" type="pres">
      <dgm:prSet presAssocID="{98759CEE-3908-4A36-B9DD-E0ABDD7F6CDD}" presName="AccentHold1" presStyleLbl="node1" presStyleIdx="13" presStyleCnt="19" custLinFactX="100000" custLinFactY="50854" custLinFactNeighborX="170884" custLinFactNeighborY="100000"/>
      <dgm:spPr/>
    </dgm:pt>
    <dgm:pt modelId="{36449C62-C1B3-4BAF-BE59-0BD9B4923500}" type="pres">
      <dgm:prSet presAssocID="{70555EA6-924E-4DD8-89C0-870A60270B44}" presName="Child4" presStyleLbl="node1" presStyleIdx="14" presStyleCnt="19" custScaleX="166256" custScaleY="117280" custLinFactX="100000" custLinFactY="-86564" custLinFactNeighborX="151467" custLinFactNeighborY="-100000">
        <dgm:presLayoutVars>
          <dgm:chMax val="0"/>
          <dgm:chPref val="0"/>
        </dgm:presLayoutVars>
      </dgm:prSet>
      <dgm:spPr/>
      <dgm:t>
        <a:bodyPr/>
        <a:lstStyle/>
        <a:p>
          <a:endParaRPr lang="en-GB"/>
        </a:p>
      </dgm:t>
    </dgm:pt>
    <dgm:pt modelId="{9A3CEE42-8169-4050-BDC0-346BC1DA3ED3}" type="pres">
      <dgm:prSet presAssocID="{70555EA6-924E-4DD8-89C0-870A60270B44}" presName="Accent13" presStyleCnt="0"/>
      <dgm:spPr/>
    </dgm:pt>
    <dgm:pt modelId="{A84413EB-9C08-4CF2-B9C1-2A219F62979B}" type="pres">
      <dgm:prSet presAssocID="{70555EA6-924E-4DD8-89C0-870A60270B44}" presName="AccentHold1" presStyleLbl="node1" presStyleIdx="15" presStyleCnt="19" custScaleX="540462" custScaleY="485898" custLinFactNeighborX="20133" custLinFactNeighborY="26758"/>
      <dgm:spPr/>
    </dgm:pt>
    <dgm:pt modelId="{32E4183C-1365-409B-B7F7-76C7996F2FBE}" type="pres">
      <dgm:prSet presAssocID="{90A64DD3-5E4F-4660-A2FC-093C487F6B0C}" presName="Child5" presStyleLbl="node1" presStyleIdx="16" presStyleCnt="19" custScaleX="99188" custScaleY="94475" custLinFactY="100000" custLinFactNeighborX="85941" custLinFactNeighborY="181263">
        <dgm:presLayoutVars>
          <dgm:chMax val="0"/>
          <dgm:chPref val="0"/>
        </dgm:presLayoutVars>
      </dgm:prSet>
      <dgm:spPr/>
      <dgm:t>
        <a:bodyPr/>
        <a:lstStyle/>
        <a:p>
          <a:endParaRPr lang="en-GB"/>
        </a:p>
      </dgm:t>
    </dgm:pt>
    <dgm:pt modelId="{F29654D0-8944-4CD2-9551-218A03AC24C3}" type="pres">
      <dgm:prSet presAssocID="{90A64DD3-5E4F-4660-A2FC-093C487F6B0C}" presName="Accent15" presStyleCnt="0"/>
      <dgm:spPr/>
    </dgm:pt>
    <dgm:pt modelId="{0ADC77F1-B605-4E7A-BD39-B7FC98BD55A8}" type="pres">
      <dgm:prSet presAssocID="{90A64DD3-5E4F-4660-A2FC-093C487F6B0C}" presName="AccentHold2" presStyleLbl="node1" presStyleIdx="17" presStyleCnt="19" custLinFactX="727692" custLinFactY="-100000" custLinFactNeighborX="800000" custLinFactNeighborY="-140537"/>
      <dgm:spPr/>
    </dgm:pt>
    <dgm:pt modelId="{DC4D9CBF-DFF7-4A57-AC3A-780AFD981B55}" type="pres">
      <dgm:prSet presAssocID="{90A64DD3-5E4F-4660-A2FC-093C487F6B0C}" presName="Accent16" presStyleCnt="0"/>
      <dgm:spPr/>
    </dgm:pt>
    <dgm:pt modelId="{A6FA1771-17C9-48B7-A966-25EC47E9A6F8}" type="pres">
      <dgm:prSet presAssocID="{90A64DD3-5E4F-4660-A2FC-093C487F6B0C}" presName="AccentHold3" presStyleLbl="node1" presStyleIdx="18" presStyleCnt="19" custLinFactX="-393515" custLinFactY="900000" custLinFactNeighborX="-400000" custLinFactNeighborY="953804"/>
      <dgm:spPr/>
    </dgm:pt>
  </dgm:ptLst>
  <dgm:cxnLst>
    <dgm:cxn modelId="{E163BC99-DF06-463F-BE2E-E276CC5BF1C5}" type="presOf" srcId="{90A64DD3-5E4F-4660-A2FC-093C487F6B0C}" destId="{32E4183C-1365-409B-B7F7-76C7996F2FBE}" srcOrd="0" destOrd="0" presId="urn:microsoft.com/office/officeart/2009/3/layout/CircleRelationship"/>
    <dgm:cxn modelId="{3F0DEA6B-D41A-4A6D-8B36-6089D8B67E7E}" srcId="{D0CCAB54-D43B-4194-8E98-FB174AEAEC55}" destId="{27D88364-29EA-4B36-B049-6AA51E351FA7}" srcOrd="1" destOrd="0" parTransId="{A94233A0-E48E-4471-8E6D-76986B3F60D1}" sibTransId="{4E16E52A-C359-44E5-A08A-63FAF1A13DD6}"/>
    <dgm:cxn modelId="{B399682C-2BD8-4BEA-A19E-5F8A9580EACF}" srcId="{484D88BF-F20D-4A2C-B1FE-4027ECF8EB3A}" destId="{028FA144-F57F-4970-917B-E7E09A0D716E}" srcOrd="1" destOrd="0" parTransId="{02E70F29-8EAF-4A3A-94F4-1E2788CEFC80}" sibTransId="{71BD83BC-7083-4C6C-B9D1-040418E9521A}"/>
    <dgm:cxn modelId="{861E281A-B354-4C3B-9D38-3AA38F678670}" srcId="{484D88BF-F20D-4A2C-B1FE-4027ECF8EB3A}" destId="{98759CEE-3908-4A36-B9DD-E0ABDD7F6CDD}" srcOrd="2" destOrd="0" parTransId="{13B44E9F-DE74-4875-B8E1-7E7ACDEB3864}" sibTransId="{77877A89-7F15-4EB3-ACBB-A35C2ECFCA93}"/>
    <dgm:cxn modelId="{DF10B7BD-527D-4B0A-B2EE-73328D1B2F32}" type="presOf" srcId="{028FA144-F57F-4970-917B-E7E09A0D716E}" destId="{3F489E31-C5E2-47CE-A6B0-325F43442B83}" srcOrd="0" destOrd="0" presId="urn:microsoft.com/office/officeart/2009/3/layout/CircleRelationship"/>
    <dgm:cxn modelId="{0980EC39-9114-4DD6-9CFE-48D5434A0569}" type="presOf" srcId="{9F28A25E-2106-41DE-8738-87B15AFE93EA}" destId="{B9E949B3-384B-4C66-B349-34AC0FA9E6F0}" srcOrd="0" destOrd="0" presId="urn:microsoft.com/office/officeart/2009/3/layout/CircleRelationship"/>
    <dgm:cxn modelId="{FE1879C9-763E-48D3-8D21-29C468641612}" type="presOf" srcId="{D0CCAB54-D43B-4194-8E98-FB174AEAEC55}" destId="{55F932E4-1A72-429B-B05C-CC1AA121D281}" srcOrd="0" destOrd="0" presId="urn:microsoft.com/office/officeart/2009/3/layout/CircleRelationship"/>
    <dgm:cxn modelId="{E52699A6-E9CE-45FD-A170-9F8DBA272D9E}" srcId="{484D88BF-F20D-4A2C-B1FE-4027ECF8EB3A}" destId="{90A64DD3-5E4F-4660-A2FC-093C487F6B0C}" srcOrd="4" destOrd="0" parTransId="{29991C98-A2C5-483F-9D38-C026B9A50BC8}" sibTransId="{F1AF2306-B6CF-47C3-A824-D488169E439A}"/>
    <dgm:cxn modelId="{823F37F9-8005-4347-A9C5-75D94222FA54}" type="presOf" srcId="{98759CEE-3908-4A36-B9DD-E0ABDD7F6CDD}" destId="{8998F64D-6C56-4A85-A059-CEBFA6847C7B}" srcOrd="0" destOrd="0" presId="urn:microsoft.com/office/officeart/2009/3/layout/CircleRelationship"/>
    <dgm:cxn modelId="{36CA0F8D-1216-42E2-A3EC-522DFD716111}" srcId="{D0CCAB54-D43B-4194-8E98-FB174AEAEC55}" destId="{484D88BF-F20D-4A2C-B1FE-4027ECF8EB3A}" srcOrd="0" destOrd="0" parTransId="{47A6D475-7773-4364-9B37-4FFF2E648E75}" sibTransId="{4A3E8C04-CEB8-45FF-9F4E-75AC2BAC8C8E}"/>
    <dgm:cxn modelId="{570525D9-8863-41F6-8053-1A11B2E0FA93}" type="presOf" srcId="{70555EA6-924E-4DD8-89C0-870A60270B44}" destId="{36449C62-C1B3-4BAF-BE59-0BD9B4923500}" srcOrd="0" destOrd="0" presId="urn:microsoft.com/office/officeart/2009/3/layout/CircleRelationship"/>
    <dgm:cxn modelId="{22FFF96B-82FC-4883-A624-2059EB8AB87C}" type="presOf" srcId="{484D88BF-F20D-4A2C-B1FE-4027ECF8EB3A}" destId="{28F53AB3-0C75-48DA-B9B1-E3DD6BCEEC23}" srcOrd="0" destOrd="0" presId="urn:microsoft.com/office/officeart/2009/3/layout/CircleRelationship"/>
    <dgm:cxn modelId="{622BC722-3A85-4881-BBC4-6BB006F45770}" srcId="{484D88BF-F20D-4A2C-B1FE-4027ECF8EB3A}" destId="{70555EA6-924E-4DD8-89C0-870A60270B44}" srcOrd="3" destOrd="0" parTransId="{8E3B731C-A379-461B-845E-58F9A41A16AD}" sibTransId="{B7C05E08-2E60-470B-820A-0A7FF8CF7014}"/>
    <dgm:cxn modelId="{A3DBE15C-FEEB-406E-A0AF-FF598B4730DB}" srcId="{484D88BF-F20D-4A2C-B1FE-4027ECF8EB3A}" destId="{9F28A25E-2106-41DE-8738-87B15AFE93EA}" srcOrd="0" destOrd="0" parTransId="{1DF43537-45EF-4643-9DD6-0769D132B3EA}" sibTransId="{C3C3A4E8-C9BE-495A-9669-21DE6F718343}"/>
    <dgm:cxn modelId="{5085C5B1-F699-4971-ABC7-C404EC16CD22}" type="presParOf" srcId="{55F932E4-1A72-429B-B05C-CC1AA121D281}" destId="{28F53AB3-0C75-48DA-B9B1-E3DD6BCEEC23}" srcOrd="0" destOrd="0" presId="urn:microsoft.com/office/officeart/2009/3/layout/CircleRelationship"/>
    <dgm:cxn modelId="{C61687CD-F0BE-4DF6-B94C-D165557EC4D4}" type="presParOf" srcId="{55F932E4-1A72-429B-B05C-CC1AA121D281}" destId="{9C3C4B94-80E2-4EA6-AA31-052BC2DC095C}" srcOrd="1" destOrd="0" presId="urn:microsoft.com/office/officeart/2009/3/layout/CircleRelationship"/>
    <dgm:cxn modelId="{61E7DB5C-9834-40E1-B5D9-86C05E5827E9}" type="presParOf" srcId="{55F932E4-1A72-429B-B05C-CC1AA121D281}" destId="{0963672C-13D3-4CD1-86CD-8712989EA15E}" srcOrd="2" destOrd="0" presId="urn:microsoft.com/office/officeart/2009/3/layout/CircleRelationship"/>
    <dgm:cxn modelId="{B1BE3424-E0C4-4DEB-9E8D-9522F1A0AA01}" type="presParOf" srcId="{55F932E4-1A72-429B-B05C-CC1AA121D281}" destId="{1009C59C-8543-47E7-85DD-698261F5021C}" srcOrd="3" destOrd="0" presId="urn:microsoft.com/office/officeart/2009/3/layout/CircleRelationship"/>
    <dgm:cxn modelId="{02C9E195-F83A-45B3-8348-756520DE56D1}" type="presParOf" srcId="{55F932E4-1A72-429B-B05C-CC1AA121D281}" destId="{ED76BF8C-6AC4-4CEF-AE91-251B12800D86}" srcOrd="4" destOrd="0" presId="urn:microsoft.com/office/officeart/2009/3/layout/CircleRelationship"/>
    <dgm:cxn modelId="{0A07EFB8-4125-4851-8F9C-42C09BC304E9}" type="presParOf" srcId="{55F932E4-1A72-429B-B05C-CC1AA121D281}" destId="{0D2D5C32-85A2-4E12-862F-EECB739ED687}" srcOrd="5" destOrd="0" presId="urn:microsoft.com/office/officeart/2009/3/layout/CircleRelationship"/>
    <dgm:cxn modelId="{01F1B3FE-D971-4983-9DA5-1236294A35BA}" type="presParOf" srcId="{55F932E4-1A72-429B-B05C-CC1AA121D281}" destId="{B9E949B3-384B-4C66-B349-34AC0FA9E6F0}" srcOrd="6" destOrd="0" presId="urn:microsoft.com/office/officeart/2009/3/layout/CircleRelationship"/>
    <dgm:cxn modelId="{6DD4833D-8018-4934-A373-6D1187DFF462}" type="presParOf" srcId="{55F932E4-1A72-429B-B05C-CC1AA121D281}" destId="{E2B1486A-38D5-46A7-89AC-B0319E9E8A10}" srcOrd="7" destOrd="0" presId="urn:microsoft.com/office/officeart/2009/3/layout/CircleRelationship"/>
    <dgm:cxn modelId="{352D766D-1244-464C-BABE-39DCB6F14702}" type="presParOf" srcId="{E2B1486A-38D5-46A7-89AC-B0319E9E8A10}" destId="{7C4366EF-D5FE-41A2-8E32-BACE51439BB0}" srcOrd="0" destOrd="0" presId="urn:microsoft.com/office/officeart/2009/3/layout/CircleRelationship"/>
    <dgm:cxn modelId="{FCD9F0DD-3E4B-4A73-BBAA-6082F58923A7}" type="presParOf" srcId="{55F932E4-1A72-429B-B05C-CC1AA121D281}" destId="{EAB97946-99E2-46D9-B5B2-93C9C1718E10}" srcOrd="8" destOrd="0" presId="urn:microsoft.com/office/officeart/2009/3/layout/CircleRelationship"/>
    <dgm:cxn modelId="{7AA5B3BB-6715-45F3-9D16-FAC39A3E7507}" type="presParOf" srcId="{EAB97946-99E2-46D9-B5B2-93C9C1718E10}" destId="{63053D53-C04F-4373-B511-A33E421F89BC}" srcOrd="0" destOrd="0" presId="urn:microsoft.com/office/officeart/2009/3/layout/CircleRelationship"/>
    <dgm:cxn modelId="{4C2FFE34-359C-4CE2-A89D-59A646C0DE3E}" type="presParOf" srcId="{55F932E4-1A72-429B-B05C-CC1AA121D281}" destId="{3F489E31-C5E2-47CE-A6B0-325F43442B83}" srcOrd="9" destOrd="0" presId="urn:microsoft.com/office/officeart/2009/3/layout/CircleRelationship"/>
    <dgm:cxn modelId="{DAE5A077-C471-4A3F-95FF-DCEED424096F}" type="presParOf" srcId="{55F932E4-1A72-429B-B05C-CC1AA121D281}" destId="{398C749D-0E33-4B71-8E1E-12F7C21EA06B}" srcOrd="10" destOrd="0" presId="urn:microsoft.com/office/officeart/2009/3/layout/CircleRelationship"/>
    <dgm:cxn modelId="{4AC7BE13-BE39-49DE-B36E-85FD26EEF2DF}" type="presParOf" srcId="{398C749D-0E33-4B71-8E1E-12F7C21EA06B}" destId="{5B38DF28-84C6-49D7-9A6D-65962B0B42E2}" srcOrd="0" destOrd="0" presId="urn:microsoft.com/office/officeart/2009/3/layout/CircleRelationship"/>
    <dgm:cxn modelId="{2F243294-1641-4597-95F7-4AB0CC3C401B}" type="presParOf" srcId="{55F932E4-1A72-429B-B05C-CC1AA121D281}" destId="{C938E313-164A-48AA-BF8B-0190FE29E088}" srcOrd="11" destOrd="0" presId="urn:microsoft.com/office/officeart/2009/3/layout/CircleRelationship"/>
    <dgm:cxn modelId="{662CB2FF-6891-46CF-B474-0EBC37D9B7CF}" type="presParOf" srcId="{C938E313-164A-48AA-BF8B-0190FE29E088}" destId="{79A264C7-3490-4DAA-B5DE-247AE94B1F30}" srcOrd="0" destOrd="0" presId="urn:microsoft.com/office/officeart/2009/3/layout/CircleRelationship"/>
    <dgm:cxn modelId="{C38D3AC1-0982-48F4-B1FE-873C0B592860}" type="presParOf" srcId="{55F932E4-1A72-429B-B05C-CC1AA121D281}" destId="{9C6FE4C5-AECF-4D26-AAE6-B18989FC2EFD}" srcOrd="12" destOrd="0" presId="urn:microsoft.com/office/officeart/2009/3/layout/CircleRelationship"/>
    <dgm:cxn modelId="{E6B5177A-1C19-4D83-9532-ECFDA869136D}" type="presParOf" srcId="{9C6FE4C5-AECF-4D26-AAE6-B18989FC2EFD}" destId="{549745F2-99DC-471D-8783-A1EC0EEFF4F3}" srcOrd="0" destOrd="0" presId="urn:microsoft.com/office/officeart/2009/3/layout/CircleRelationship"/>
    <dgm:cxn modelId="{E2B129EA-F192-4C32-A92B-34B058917D9A}" type="presParOf" srcId="{55F932E4-1A72-429B-B05C-CC1AA121D281}" destId="{8998F64D-6C56-4A85-A059-CEBFA6847C7B}" srcOrd="13" destOrd="0" presId="urn:microsoft.com/office/officeart/2009/3/layout/CircleRelationship"/>
    <dgm:cxn modelId="{25FA9DF2-552F-4B60-AD72-147C86F3E571}" type="presParOf" srcId="{55F932E4-1A72-429B-B05C-CC1AA121D281}" destId="{E0F119B5-5E6E-4455-BD33-BF240DF46947}" srcOrd="14" destOrd="0" presId="urn:microsoft.com/office/officeart/2009/3/layout/CircleRelationship"/>
    <dgm:cxn modelId="{5F2EBB53-42DE-40E2-B5BE-392465C22A7D}" type="presParOf" srcId="{E0F119B5-5E6E-4455-BD33-BF240DF46947}" destId="{6B065637-E3EE-4771-81DC-04E07535A03A}" srcOrd="0" destOrd="0" presId="urn:microsoft.com/office/officeart/2009/3/layout/CircleRelationship"/>
    <dgm:cxn modelId="{F67B0027-1BDF-4743-AFAF-423171D04E39}" type="presParOf" srcId="{55F932E4-1A72-429B-B05C-CC1AA121D281}" destId="{36449C62-C1B3-4BAF-BE59-0BD9B4923500}" srcOrd="15" destOrd="0" presId="urn:microsoft.com/office/officeart/2009/3/layout/CircleRelationship"/>
    <dgm:cxn modelId="{6E0FC173-7578-4A90-BAF7-B64EFD92C65C}" type="presParOf" srcId="{55F932E4-1A72-429B-B05C-CC1AA121D281}" destId="{9A3CEE42-8169-4050-BDC0-346BC1DA3ED3}" srcOrd="16" destOrd="0" presId="urn:microsoft.com/office/officeart/2009/3/layout/CircleRelationship"/>
    <dgm:cxn modelId="{F6EF7BDC-932C-475F-9AF3-3E9E4BD6EB03}" type="presParOf" srcId="{9A3CEE42-8169-4050-BDC0-346BC1DA3ED3}" destId="{A84413EB-9C08-4CF2-B9C1-2A219F62979B}" srcOrd="0" destOrd="0" presId="urn:microsoft.com/office/officeart/2009/3/layout/CircleRelationship"/>
    <dgm:cxn modelId="{98393C5F-D67F-4CDA-9F09-BBDA8F2AC3F3}" type="presParOf" srcId="{55F932E4-1A72-429B-B05C-CC1AA121D281}" destId="{32E4183C-1365-409B-B7F7-76C7996F2FBE}" srcOrd="17" destOrd="0" presId="urn:microsoft.com/office/officeart/2009/3/layout/CircleRelationship"/>
    <dgm:cxn modelId="{2F93F43F-9992-46D4-8F2D-6C7CD16E8C6F}" type="presParOf" srcId="{55F932E4-1A72-429B-B05C-CC1AA121D281}" destId="{F29654D0-8944-4CD2-9551-218A03AC24C3}" srcOrd="18" destOrd="0" presId="urn:microsoft.com/office/officeart/2009/3/layout/CircleRelationship"/>
    <dgm:cxn modelId="{2D4050C0-7D35-4ED9-80FC-4EA5C269DAD7}" type="presParOf" srcId="{F29654D0-8944-4CD2-9551-218A03AC24C3}" destId="{0ADC77F1-B605-4E7A-BD39-B7FC98BD55A8}" srcOrd="0" destOrd="0" presId="urn:microsoft.com/office/officeart/2009/3/layout/CircleRelationship"/>
    <dgm:cxn modelId="{C3D5AD4A-0A7F-476C-A0E9-93D0EA27D62E}" type="presParOf" srcId="{55F932E4-1A72-429B-B05C-CC1AA121D281}" destId="{DC4D9CBF-DFF7-4A57-AC3A-780AFD981B55}" srcOrd="19" destOrd="0" presId="urn:microsoft.com/office/officeart/2009/3/layout/CircleRelationship"/>
    <dgm:cxn modelId="{2E7661AC-0662-45FE-83FC-5199D133594E}" type="presParOf" srcId="{DC4D9CBF-DFF7-4A57-AC3A-780AFD981B55}" destId="{A6FA1771-17C9-48B7-A966-25EC47E9A6F8}"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573CA-8501-ED46-BFDC-E3A0F44BCDC1}">
      <dsp:nvSpPr>
        <dsp:cNvPr id="0" name=""/>
        <dsp:cNvSpPr/>
      </dsp:nvSpPr>
      <dsp:spPr>
        <a:xfrm>
          <a:off x="1595289" y="0"/>
          <a:ext cx="4696121" cy="4696121"/>
        </a:xfrm>
        <a:prstGeom prst="diamond">
          <a:avLst/>
        </a:prstGeom>
        <a:solidFill>
          <a:schemeClr val="accent5">
            <a:tint val="40000"/>
            <a:hueOff val="0"/>
            <a:satOff val="0"/>
            <a:lumOff val="0"/>
            <a:alphaOff val="0"/>
          </a:schemeClr>
        </a:solidFill>
        <a:ln>
          <a:noFill/>
        </a:ln>
        <a:effectLst>
          <a:outerShdw blurRad="190500" dist="228600" dir="2700000" sy="90000" rotWithShape="0">
            <a:srgbClr val="000000">
              <a:alpha val="25500"/>
            </a:srgbClr>
          </a:outerShdw>
        </a:effectLst>
      </dsp:spPr>
      <dsp:style>
        <a:lnRef idx="0">
          <a:scrgbClr r="0" g="0" b="0"/>
        </a:lnRef>
        <a:fillRef idx="1">
          <a:scrgbClr r="0" g="0" b="0"/>
        </a:fillRef>
        <a:effectRef idx="2">
          <a:scrgbClr r="0" g="0" b="0"/>
        </a:effectRef>
        <a:fontRef idx="minor"/>
      </dsp:style>
    </dsp:sp>
    <dsp:sp modelId="{0AD44392-3E5A-B44B-8D9F-766F1869C82F}">
      <dsp:nvSpPr>
        <dsp:cNvPr id="0" name=""/>
        <dsp:cNvSpPr/>
      </dsp:nvSpPr>
      <dsp:spPr>
        <a:xfrm>
          <a:off x="2041420" y="446131"/>
          <a:ext cx="1831487" cy="1831487"/>
        </a:xfrm>
        <a:prstGeom prst="roundRect">
          <a:avLst/>
        </a:prstGeom>
        <a:gradFill rotWithShape="0">
          <a:gsLst>
            <a:gs pos="0">
              <a:schemeClr val="accent5">
                <a:hueOff val="0"/>
                <a:satOff val="0"/>
                <a:lumOff val="0"/>
                <a:alphaOff val="0"/>
                <a:shade val="60000"/>
              </a:schemeClr>
            </a:gs>
            <a:gs pos="33000">
              <a:schemeClr val="accent5">
                <a:hueOff val="0"/>
                <a:satOff val="0"/>
                <a:lumOff val="0"/>
                <a:alphaOff val="0"/>
                <a:tint val="86500"/>
              </a:schemeClr>
            </a:gs>
            <a:gs pos="46750">
              <a:schemeClr val="accent5">
                <a:hueOff val="0"/>
                <a:satOff val="0"/>
                <a:lumOff val="0"/>
                <a:alphaOff val="0"/>
                <a:tint val="71000"/>
                <a:satMod val="112000"/>
              </a:schemeClr>
            </a:gs>
            <a:gs pos="53000">
              <a:schemeClr val="accent5">
                <a:hueOff val="0"/>
                <a:satOff val="0"/>
                <a:lumOff val="0"/>
                <a:alphaOff val="0"/>
                <a:tint val="71000"/>
                <a:satMod val="112000"/>
              </a:schemeClr>
            </a:gs>
            <a:gs pos="68000">
              <a:schemeClr val="accent5">
                <a:hueOff val="0"/>
                <a:satOff val="0"/>
                <a:lumOff val="0"/>
                <a:alphaOff val="0"/>
                <a:tint val="86000"/>
              </a:schemeClr>
            </a:gs>
            <a:gs pos="100000">
              <a:schemeClr val="accent5">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Authoritative</a:t>
          </a:r>
        </a:p>
      </dsp:txBody>
      <dsp:txXfrm>
        <a:off x="2130826" y="535537"/>
        <a:ext cx="1652675" cy="1652675"/>
      </dsp:txXfrm>
    </dsp:sp>
    <dsp:sp modelId="{F19DD123-D949-FA42-8CBB-AC6E80E9C6CD}">
      <dsp:nvSpPr>
        <dsp:cNvPr id="0" name=""/>
        <dsp:cNvSpPr/>
      </dsp:nvSpPr>
      <dsp:spPr>
        <a:xfrm>
          <a:off x="4013791" y="446131"/>
          <a:ext cx="1831487" cy="1831487"/>
        </a:xfrm>
        <a:prstGeom prst="roundRect">
          <a:avLst/>
        </a:prstGeom>
        <a:gradFill rotWithShape="0">
          <a:gsLst>
            <a:gs pos="0">
              <a:schemeClr val="accent5">
                <a:hueOff val="521082"/>
                <a:satOff val="-4621"/>
                <a:lumOff val="0"/>
                <a:alphaOff val="0"/>
                <a:shade val="60000"/>
              </a:schemeClr>
            </a:gs>
            <a:gs pos="33000">
              <a:schemeClr val="accent5">
                <a:hueOff val="521082"/>
                <a:satOff val="-4621"/>
                <a:lumOff val="0"/>
                <a:alphaOff val="0"/>
                <a:tint val="86500"/>
              </a:schemeClr>
            </a:gs>
            <a:gs pos="46750">
              <a:schemeClr val="accent5">
                <a:hueOff val="521082"/>
                <a:satOff val="-4621"/>
                <a:lumOff val="0"/>
                <a:alphaOff val="0"/>
                <a:tint val="71000"/>
                <a:satMod val="112000"/>
              </a:schemeClr>
            </a:gs>
            <a:gs pos="53000">
              <a:schemeClr val="accent5">
                <a:hueOff val="521082"/>
                <a:satOff val="-4621"/>
                <a:lumOff val="0"/>
                <a:alphaOff val="0"/>
                <a:tint val="71000"/>
                <a:satMod val="112000"/>
              </a:schemeClr>
            </a:gs>
            <a:gs pos="68000">
              <a:schemeClr val="accent5">
                <a:hueOff val="521082"/>
                <a:satOff val="-4621"/>
                <a:lumOff val="0"/>
                <a:alphaOff val="0"/>
                <a:tint val="86000"/>
              </a:schemeClr>
            </a:gs>
            <a:gs pos="100000">
              <a:schemeClr val="accent5">
                <a:hueOff val="521082"/>
                <a:satOff val="-4621"/>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Authoritarian</a:t>
          </a:r>
        </a:p>
      </dsp:txBody>
      <dsp:txXfrm>
        <a:off x="4103197" y="535537"/>
        <a:ext cx="1652675" cy="1652675"/>
      </dsp:txXfrm>
    </dsp:sp>
    <dsp:sp modelId="{8F7B5322-A030-E341-BED9-77E370F894EA}">
      <dsp:nvSpPr>
        <dsp:cNvPr id="0" name=""/>
        <dsp:cNvSpPr/>
      </dsp:nvSpPr>
      <dsp:spPr>
        <a:xfrm>
          <a:off x="2041420" y="2418502"/>
          <a:ext cx="1831487" cy="1831487"/>
        </a:xfrm>
        <a:prstGeom prst="roundRect">
          <a:avLst/>
        </a:prstGeom>
        <a:gradFill rotWithShape="0">
          <a:gsLst>
            <a:gs pos="0">
              <a:schemeClr val="accent5">
                <a:hueOff val="1042164"/>
                <a:satOff val="-9241"/>
                <a:lumOff val="0"/>
                <a:alphaOff val="0"/>
                <a:shade val="60000"/>
              </a:schemeClr>
            </a:gs>
            <a:gs pos="33000">
              <a:schemeClr val="accent5">
                <a:hueOff val="1042164"/>
                <a:satOff val="-9241"/>
                <a:lumOff val="0"/>
                <a:alphaOff val="0"/>
                <a:tint val="86500"/>
              </a:schemeClr>
            </a:gs>
            <a:gs pos="46750">
              <a:schemeClr val="accent5">
                <a:hueOff val="1042164"/>
                <a:satOff val="-9241"/>
                <a:lumOff val="0"/>
                <a:alphaOff val="0"/>
                <a:tint val="71000"/>
                <a:satMod val="112000"/>
              </a:schemeClr>
            </a:gs>
            <a:gs pos="53000">
              <a:schemeClr val="accent5">
                <a:hueOff val="1042164"/>
                <a:satOff val="-9241"/>
                <a:lumOff val="0"/>
                <a:alphaOff val="0"/>
                <a:tint val="71000"/>
                <a:satMod val="112000"/>
              </a:schemeClr>
            </a:gs>
            <a:gs pos="68000">
              <a:schemeClr val="accent5">
                <a:hueOff val="1042164"/>
                <a:satOff val="-9241"/>
                <a:lumOff val="0"/>
                <a:alphaOff val="0"/>
                <a:tint val="86000"/>
              </a:schemeClr>
            </a:gs>
            <a:gs pos="100000">
              <a:schemeClr val="accent5">
                <a:hueOff val="1042164"/>
                <a:satOff val="-9241"/>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Permissive</a:t>
          </a:r>
        </a:p>
      </dsp:txBody>
      <dsp:txXfrm>
        <a:off x="2130826" y="2507908"/>
        <a:ext cx="1652675" cy="1652675"/>
      </dsp:txXfrm>
    </dsp:sp>
    <dsp:sp modelId="{D1919B92-5735-A045-ADCB-C330AFEB5013}">
      <dsp:nvSpPr>
        <dsp:cNvPr id="0" name=""/>
        <dsp:cNvSpPr/>
      </dsp:nvSpPr>
      <dsp:spPr>
        <a:xfrm>
          <a:off x="4013791" y="2418502"/>
          <a:ext cx="1831487" cy="1831487"/>
        </a:xfrm>
        <a:prstGeom prst="roundRect">
          <a:avLst/>
        </a:prstGeom>
        <a:gradFill rotWithShape="0">
          <a:gsLst>
            <a:gs pos="0">
              <a:schemeClr val="accent5">
                <a:hueOff val="1563246"/>
                <a:satOff val="-13862"/>
                <a:lumOff val="0"/>
                <a:alphaOff val="0"/>
                <a:shade val="60000"/>
              </a:schemeClr>
            </a:gs>
            <a:gs pos="33000">
              <a:schemeClr val="accent5">
                <a:hueOff val="1563246"/>
                <a:satOff val="-13862"/>
                <a:lumOff val="0"/>
                <a:alphaOff val="0"/>
                <a:tint val="86500"/>
              </a:schemeClr>
            </a:gs>
            <a:gs pos="46750">
              <a:schemeClr val="accent5">
                <a:hueOff val="1563246"/>
                <a:satOff val="-13862"/>
                <a:lumOff val="0"/>
                <a:alphaOff val="0"/>
                <a:tint val="71000"/>
                <a:satMod val="112000"/>
              </a:schemeClr>
            </a:gs>
            <a:gs pos="53000">
              <a:schemeClr val="accent5">
                <a:hueOff val="1563246"/>
                <a:satOff val="-13862"/>
                <a:lumOff val="0"/>
                <a:alphaOff val="0"/>
                <a:tint val="71000"/>
                <a:satMod val="112000"/>
              </a:schemeClr>
            </a:gs>
            <a:gs pos="68000">
              <a:schemeClr val="accent5">
                <a:hueOff val="1563246"/>
                <a:satOff val="-13862"/>
                <a:lumOff val="0"/>
                <a:alphaOff val="0"/>
                <a:tint val="86000"/>
              </a:schemeClr>
            </a:gs>
            <a:gs pos="100000">
              <a:schemeClr val="accent5">
                <a:hueOff val="1563246"/>
                <a:satOff val="-13862"/>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Neglectful</a:t>
          </a:r>
        </a:p>
      </dsp:txBody>
      <dsp:txXfrm>
        <a:off x="4103197" y="2507908"/>
        <a:ext cx="1652675" cy="1652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573CA-8501-ED46-BFDC-E3A0F44BCDC1}">
      <dsp:nvSpPr>
        <dsp:cNvPr id="0" name=""/>
        <dsp:cNvSpPr/>
      </dsp:nvSpPr>
      <dsp:spPr>
        <a:xfrm>
          <a:off x="1530700" y="0"/>
          <a:ext cx="5018014" cy="5018014"/>
        </a:xfrm>
        <a:prstGeom prst="diamond">
          <a:avLst/>
        </a:prstGeom>
        <a:solidFill>
          <a:schemeClr val="accent5">
            <a:tint val="40000"/>
            <a:hueOff val="0"/>
            <a:satOff val="0"/>
            <a:lumOff val="0"/>
            <a:alphaOff val="0"/>
          </a:schemeClr>
        </a:solidFill>
        <a:ln>
          <a:noFill/>
        </a:ln>
        <a:effectLst>
          <a:outerShdw blurRad="190500" dist="228600" dir="2700000" sy="90000" rotWithShape="0">
            <a:srgbClr val="000000">
              <a:alpha val="25500"/>
            </a:srgbClr>
          </a:outerShdw>
        </a:effectLst>
      </dsp:spPr>
      <dsp:style>
        <a:lnRef idx="0">
          <a:scrgbClr r="0" g="0" b="0"/>
        </a:lnRef>
        <a:fillRef idx="1">
          <a:scrgbClr r="0" g="0" b="0"/>
        </a:fillRef>
        <a:effectRef idx="2">
          <a:scrgbClr r="0" g="0" b="0"/>
        </a:effectRef>
        <a:fontRef idx="minor"/>
      </dsp:style>
    </dsp:sp>
    <dsp:sp modelId="{0AD44392-3E5A-B44B-8D9F-766F1869C82F}">
      <dsp:nvSpPr>
        <dsp:cNvPr id="0" name=""/>
        <dsp:cNvSpPr/>
      </dsp:nvSpPr>
      <dsp:spPr>
        <a:xfrm>
          <a:off x="2007411" y="476711"/>
          <a:ext cx="1957025" cy="1957025"/>
        </a:xfrm>
        <a:prstGeom prst="roundRect">
          <a:avLst/>
        </a:prstGeom>
        <a:gradFill rotWithShape="0">
          <a:gsLst>
            <a:gs pos="0">
              <a:schemeClr val="accent5">
                <a:hueOff val="0"/>
                <a:satOff val="0"/>
                <a:lumOff val="0"/>
                <a:alphaOff val="0"/>
                <a:shade val="60000"/>
              </a:schemeClr>
            </a:gs>
            <a:gs pos="33000">
              <a:schemeClr val="accent5">
                <a:hueOff val="0"/>
                <a:satOff val="0"/>
                <a:lumOff val="0"/>
                <a:alphaOff val="0"/>
                <a:tint val="86500"/>
              </a:schemeClr>
            </a:gs>
            <a:gs pos="46750">
              <a:schemeClr val="accent5">
                <a:hueOff val="0"/>
                <a:satOff val="0"/>
                <a:lumOff val="0"/>
                <a:alphaOff val="0"/>
                <a:tint val="71000"/>
                <a:satMod val="112000"/>
              </a:schemeClr>
            </a:gs>
            <a:gs pos="53000">
              <a:schemeClr val="accent5">
                <a:hueOff val="0"/>
                <a:satOff val="0"/>
                <a:lumOff val="0"/>
                <a:alphaOff val="0"/>
                <a:tint val="71000"/>
                <a:satMod val="112000"/>
              </a:schemeClr>
            </a:gs>
            <a:gs pos="68000">
              <a:schemeClr val="accent5">
                <a:hueOff val="0"/>
                <a:satOff val="0"/>
                <a:lumOff val="0"/>
                <a:alphaOff val="0"/>
                <a:tint val="86000"/>
              </a:schemeClr>
            </a:gs>
            <a:gs pos="100000">
              <a:schemeClr val="accent5">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Authoritative</a:t>
          </a:r>
        </a:p>
      </dsp:txBody>
      <dsp:txXfrm>
        <a:off x="2102945" y="572245"/>
        <a:ext cx="1765957" cy="1765957"/>
      </dsp:txXfrm>
    </dsp:sp>
    <dsp:sp modelId="{F19DD123-D949-FA42-8CBB-AC6E80E9C6CD}">
      <dsp:nvSpPr>
        <dsp:cNvPr id="0" name=""/>
        <dsp:cNvSpPr/>
      </dsp:nvSpPr>
      <dsp:spPr>
        <a:xfrm>
          <a:off x="4114977" y="476711"/>
          <a:ext cx="1957025" cy="1957025"/>
        </a:xfrm>
        <a:prstGeom prst="roundRect">
          <a:avLst/>
        </a:prstGeom>
        <a:gradFill rotWithShape="0">
          <a:gsLst>
            <a:gs pos="0">
              <a:schemeClr val="accent5">
                <a:hueOff val="521082"/>
                <a:satOff val="-4621"/>
                <a:lumOff val="0"/>
                <a:alphaOff val="0"/>
                <a:shade val="60000"/>
              </a:schemeClr>
            </a:gs>
            <a:gs pos="33000">
              <a:schemeClr val="accent5">
                <a:hueOff val="521082"/>
                <a:satOff val="-4621"/>
                <a:lumOff val="0"/>
                <a:alphaOff val="0"/>
                <a:tint val="86500"/>
              </a:schemeClr>
            </a:gs>
            <a:gs pos="46750">
              <a:schemeClr val="accent5">
                <a:hueOff val="521082"/>
                <a:satOff val="-4621"/>
                <a:lumOff val="0"/>
                <a:alphaOff val="0"/>
                <a:tint val="71000"/>
                <a:satMod val="112000"/>
              </a:schemeClr>
            </a:gs>
            <a:gs pos="53000">
              <a:schemeClr val="accent5">
                <a:hueOff val="521082"/>
                <a:satOff val="-4621"/>
                <a:lumOff val="0"/>
                <a:alphaOff val="0"/>
                <a:tint val="71000"/>
                <a:satMod val="112000"/>
              </a:schemeClr>
            </a:gs>
            <a:gs pos="68000">
              <a:schemeClr val="accent5">
                <a:hueOff val="521082"/>
                <a:satOff val="-4621"/>
                <a:lumOff val="0"/>
                <a:alphaOff val="0"/>
                <a:tint val="86000"/>
              </a:schemeClr>
            </a:gs>
            <a:gs pos="100000">
              <a:schemeClr val="accent5">
                <a:hueOff val="521082"/>
                <a:satOff val="-4621"/>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Authoritarian</a:t>
          </a:r>
        </a:p>
      </dsp:txBody>
      <dsp:txXfrm>
        <a:off x="4210511" y="572245"/>
        <a:ext cx="1765957" cy="1765957"/>
      </dsp:txXfrm>
    </dsp:sp>
    <dsp:sp modelId="{8F7B5322-A030-E341-BED9-77E370F894EA}">
      <dsp:nvSpPr>
        <dsp:cNvPr id="0" name=""/>
        <dsp:cNvSpPr/>
      </dsp:nvSpPr>
      <dsp:spPr>
        <a:xfrm>
          <a:off x="2007411" y="2584277"/>
          <a:ext cx="1957025" cy="1957025"/>
        </a:xfrm>
        <a:prstGeom prst="roundRect">
          <a:avLst/>
        </a:prstGeom>
        <a:gradFill rotWithShape="0">
          <a:gsLst>
            <a:gs pos="0">
              <a:schemeClr val="accent5">
                <a:hueOff val="1042164"/>
                <a:satOff val="-9241"/>
                <a:lumOff val="0"/>
                <a:alphaOff val="0"/>
                <a:shade val="60000"/>
              </a:schemeClr>
            </a:gs>
            <a:gs pos="33000">
              <a:schemeClr val="accent5">
                <a:hueOff val="1042164"/>
                <a:satOff val="-9241"/>
                <a:lumOff val="0"/>
                <a:alphaOff val="0"/>
                <a:tint val="86500"/>
              </a:schemeClr>
            </a:gs>
            <a:gs pos="46750">
              <a:schemeClr val="accent5">
                <a:hueOff val="1042164"/>
                <a:satOff val="-9241"/>
                <a:lumOff val="0"/>
                <a:alphaOff val="0"/>
                <a:tint val="71000"/>
                <a:satMod val="112000"/>
              </a:schemeClr>
            </a:gs>
            <a:gs pos="53000">
              <a:schemeClr val="accent5">
                <a:hueOff val="1042164"/>
                <a:satOff val="-9241"/>
                <a:lumOff val="0"/>
                <a:alphaOff val="0"/>
                <a:tint val="71000"/>
                <a:satMod val="112000"/>
              </a:schemeClr>
            </a:gs>
            <a:gs pos="68000">
              <a:schemeClr val="accent5">
                <a:hueOff val="1042164"/>
                <a:satOff val="-9241"/>
                <a:lumOff val="0"/>
                <a:alphaOff val="0"/>
                <a:tint val="86000"/>
              </a:schemeClr>
            </a:gs>
            <a:gs pos="100000">
              <a:schemeClr val="accent5">
                <a:hueOff val="1042164"/>
                <a:satOff val="-9241"/>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Permissive</a:t>
          </a:r>
        </a:p>
      </dsp:txBody>
      <dsp:txXfrm>
        <a:off x="2102945" y="2679811"/>
        <a:ext cx="1765957" cy="1765957"/>
      </dsp:txXfrm>
    </dsp:sp>
    <dsp:sp modelId="{D1919B92-5735-A045-ADCB-C330AFEB5013}">
      <dsp:nvSpPr>
        <dsp:cNvPr id="0" name=""/>
        <dsp:cNvSpPr/>
      </dsp:nvSpPr>
      <dsp:spPr>
        <a:xfrm>
          <a:off x="4114977" y="2584277"/>
          <a:ext cx="1957025" cy="1957025"/>
        </a:xfrm>
        <a:prstGeom prst="roundRect">
          <a:avLst/>
        </a:prstGeom>
        <a:gradFill rotWithShape="0">
          <a:gsLst>
            <a:gs pos="0">
              <a:schemeClr val="accent5">
                <a:hueOff val="1563246"/>
                <a:satOff val="-13862"/>
                <a:lumOff val="0"/>
                <a:alphaOff val="0"/>
                <a:shade val="60000"/>
              </a:schemeClr>
            </a:gs>
            <a:gs pos="33000">
              <a:schemeClr val="accent5">
                <a:hueOff val="1563246"/>
                <a:satOff val="-13862"/>
                <a:lumOff val="0"/>
                <a:alphaOff val="0"/>
                <a:tint val="86500"/>
              </a:schemeClr>
            </a:gs>
            <a:gs pos="46750">
              <a:schemeClr val="accent5">
                <a:hueOff val="1563246"/>
                <a:satOff val="-13862"/>
                <a:lumOff val="0"/>
                <a:alphaOff val="0"/>
                <a:tint val="71000"/>
                <a:satMod val="112000"/>
              </a:schemeClr>
            </a:gs>
            <a:gs pos="53000">
              <a:schemeClr val="accent5">
                <a:hueOff val="1563246"/>
                <a:satOff val="-13862"/>
                <a:lumOff val="0"/>
                <a:alphaOff val="0"/>
                <a:tint val="71000"/>
                <a:satMod val="112000"/>
              </a:schemeClr>
            </a:gs>
            <a:gs pos="68000">
              <a:schemeClr val="accent5">
                <a:hueOff val="1563246"/>
                <a:satOff val="-13862"/>
                <a:lumOff val="0"/>
                <a:alphaOff val="0"/>
                <a:tint val="86000"/>
              </a:schemeClr>
            </a:gs>
            <a:gs pos="100000">
              <a:schemeClr val="accent5">
                <a:hueOff val="1563246"/>
                <a:satOff val="-13862"/>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Neglectful</a:t>
          </a:r>
        </a:p>
      </dsp:txBody>
      <dsp:txXfrm>
        <a:off x="4210511" y="2679811"/>
        <a:ext cx="1765957" cy="1765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53AB3-0C75-48DA-B9B1-E3DD6BCEEC23}">
      <dsp:nvSpPr>
        <dsp:cNvPr id="0" name=""/>
        <dsp:cNvSpPr/>
      </dsp:nvSpPr>
      <dsp:spPr>
        <a:xfrm>
          <a:off x="14" y="2"/>
          <a:ext cx="8469807" cy="604866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GB" sz="4500" b="1" kern="1200" dirty="0" smtClean="0"/>
            <a:t>Who is </a:t>
          </a:r>
        </a:p>
        <a:p>
          <a:pPr lvl="0" algn="ctr" defTabSz="2000250">
            <a:lnSpc>
              <a:spcPct val="90000"/>
            </a:lnSpc>
            <a:spcBef>
              <a:spcPct val="0"/>
            </a:spcBef>
            <a:spcAft>
              <a:spcPct val="35000"/>
            </a:spcAft>
          </a:pPr>
          <a:r>
            <a:rPr lang="en-GB" sz="4500" b="1" kern="1200" dirty="0" smtClean="0"/>
            <a:t>Early Help</a:t>
          </a:r>
          <a:endParaRPr lang="en-GB" sz="4500" b="1" kern="1200" dirty="0"/>
        </a:p>
      </dsp:txBody>
      <dsp:txXfrm>
        <a:off x="1240389" y="885809"/>
        <a:ext cx="5989057" cy="4277055"/>
      </dsp:txXfrm>
    </dsp:sp>
    <dsp:sp modelId="{9C3C4B94-80E2-4EA6-AA31-052BC2DC095C}">
      <dsp:nvSpPr>
        <dsp:cNvPr id="0" name=""/>
        <dsp:cNvSpPr/>
      </dsp:nvSpPr>
      <dsp:spPr>
        <a:xfrm>
          <a:off x="4759609" y="3841408"/>
          <a:ext cx="272822" cy="27279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63672C-13D3-4CD1-86CD-8712989EA15E}">
      <dsp:nvSpPr>
        <dsp:cNvPr id="0" name=""/>
        <dsp:cNvSpPr/>
      </dsp:nvSpPr>
      <dsp:spPr>
        <a:xfrm>
          <a:off x="4608388" y="241009"/>
          <a:ext cx="2017992" cy="2116720"/>
        </a:xfrm>
        <a:prstGeom prst="ellipse">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9C59C-8543-47E7-85DD-698261F5021C}">
      <dsp:nvSpPr>
        <dsp:cNvPr id="0" name=""/>
        <dsp:cNvSpPr/>
      </dsp:nvSpPr>
      <dsp:spPr>
        <a:xfrm>
          <a:off x="3240360" y="3769400"/>
          <a:ext cx="376259" cy="376832"/>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76BF8C-6AC4-4CEF-AE91-251B12800D86}">
      <dsp:nvSpPr>
        <dsp:cNvPr id="0" name=""/>
        <dsp:cNvSpPr/>
      </dsp:nvSpPr>
      <dsp:spPr>
        <a:xfrm>
          <a:off x="2751514" y="2041209"/>
          <a:ext cx="272822" cy="272795"/>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2D5C32-85A2-4E12-862F-EECB739ED687}">
      <dsp:nvSpPr>
        <dsp:cNvPr id="0" name=""/>
        <dsp:cNvSpPr/>
      </dsp:nvSpPr>
      <dsp:spPr>
        <a:xfrm>
          <a:off x="864096" y="3324930"/>
          <a:ext cx="272822" cy="272795"/>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E949B3-384B-4C66-B349-34AC0FA9E6F0}">
      <dsp:nvSpPr>
        <dsp:cNvPr id="0" name=""/>
        <dsp:cNvSpPr/>
      </dsp:nvSpPr>
      <dsp:spPr>
        <a:xfrm>
          <a:off x="2232252" y="179897"/>
          <a:ext cx="2070671" cy="1775491"/>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t>Schools</a:t>
          </a:r>
        </a:p>
        <a:p>
          <a:pPr lvl="0" algn="ctr" defTabSz="711200">
            <a:lnSpc>
              <a:spcPct val="90000"/>
            </a:lnSpc>
            <a:spcBef>
              <a:spcPct val="0"/>
            </a:spcBef>
            <a:spcAft>
              <a:spcPct val="35000"/>
            </a:spcAft>
          </a:pPr>
          <a:r>
            <a:rPr lang="en-GB" sz="1600" b="1" kern="1200" dirty="0" smtClean="0"/>
            <a:t>Alternative Provision</a:t>
          </a:r>
        </a:p>
        <a:p>
          <a:pPr lvl="0" algn="ctr" defTabSz="711200">
            <a:lnSpc>
              <a:spcPct val="90000"/>
            </a:lnSpc>
            <a:spcBef>
              <a:spcPct val="0"/>
            </a:spcBef>
            <a:spcAft>
              <a:spcPct val="35000"/>
            </a:spcAft>
          </a:pPr>
          <a:r>
            <a:rPr lang="en-GB" sz="1400" b="1" kern="1200" dirty="0" smtClean="0"/>
            <a:t>Early Years</a:t>
          </a:r>
          <a:endParaRPr lang="en-GB" sz="1400" b="1" kern="1200" dirty="0"/>
        </a:p>
      </dsp:txBody>
      <dsp:txXfrm>
        <a:off x="2535495" y="439912"/>
        <a:ext cx="1464185" cy="1255461"/>
      </dsp:txXfrm>
    </dsp:sp>
    <dsp:sp modelId="{7C4366EF-D5FE-41A2-8E32-BACE51439BB0}">
      <dsp:nvSpPr>
        <dsp:cNvPr id="0" name=""/>
        <dsp:cNvSpPr/>
      </dsp:nvSpPr>
      <dsp:spPr>
        <a:xfrm>
          <a:off x="3960440" y="1849825"/>
          <a:ext cx="376259" cy="376832"/>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053D53-C04F-4373-B511-A33E421F89BC}">
      <dsp:nvSpPr>
        <dsp:cNvPr id="0" name=""/>
        <dsp:cNvSpPr/>
      </dsp:nvSpPr>
      <dsp:spPr>
        <a:xfrm>
          <a:off x="1728189" y="4280539"/>
          <a:ext cx="1446337" cy="1044461"/>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89E31-C5E2-47CE-A6B0-325F43442B83}">
      <dsp:nvSpPr>
        <dsp:cNvPr id="0" name=""/>
        <dsp:cNvSpPr/>
      </dsp:nvSpPr>
      <dsp:spPr>
        <a:xfrm>
          <a:off x="1062561" y="1064334"/>
          <a:ext cx="1097678" cy="1163263"/>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smtClean="0"/>
            <a:t>Police</a:t>
          </a:r>
        </a:p>
        <a:p>
          <a:pPr lvl="0" algn="ctr" defTabSz="800100">
            <a:lnSpc>
              <a:spcPct val="90000"/>
            </a:lnSpc>
            <a:spcBef>
              <a:spcPct val="0"/>
            </a:spcBef>
            <a:spcAft>
              <a:spcPct val="35000"/>
            </a:spcAft>
          </a:pPr>
          <a:r>
            <a:rPr lang="en-GB" sz="1800" b="1" kern="1200" dirty="0" smtClean="0"/>
            <a:t>YST</a:t>
          </a:r>
          <a:endParaRPr lang="en-GB" sz="1800" b="1" kern="1200" dirty="0"/>
        </a:p>
      </dsp:txBody>
      <dsp:txXfrm>
        <a:off x="1223312" y="1234690"/>
        <a:ext cx="776176" cy="822551"/>
      </dsp:txXfrm>
    </dsp:sp>
    <dsp:sp modelId="{5B38DF28-84C6-49D7-9A6D-65962B0B42E2}">
      <dsp:nvSpPr>
        <dsp:cNvPr id="0" name=""/>
        <dsp:cNvSpPr/>
      </dsp:nvSpPr>
      <dsp:spPr>
        <a:xfrm>
          <a:off x="5348378" y="2761289"/>
          <a:ext cx="376259" cy="350446"/>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A264C7-3490-4DAA-B5DE-247AE94B1F30}">
      <dsp:nvSpPr>
        <dsp:cNvPr id="0" name=""/>
        <dsp:cNvSpPr/>
      </dsp:nvSpPr>
      <dsp:spPr>
        <a:xfrm>
          <a:off x="1355691" y="4383000"/>
          <a:ext cx="272822" cy="27279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745F2-99DC-471D-8783-A1EC0EEFF4F3}">
      <dsp:nvSpPr>
        <dsp:cNvPr id="0" name=""/>
        <dsp:cNvSpPr/>
      </dsp:nvSpPr>
      <dsp:spPr>
        <a:xfrm>
          <a:off x="504056" y="2185225"/>
          <a:ext cx="272822" cy="272795"/>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8F64D-6C56-4A85-A059-CEBFA6847C7B}">
      <dsp:nvSpPr>
        <dsp:cNvPr id="0" name=""/>
        <dsp:cNvSpPr/>
      </dsp:nvSpPr>
      <dsp:spPr>
        <a:xfrm>
          <a:off x="1152129" y="2498624"/>
          <a:ext cx="1504385" cy="1414795"/>
        </a:xfrm>
        <a:prstGeom prst="ellipse">
          <a:avLst/>
        </a:prstGeom>
        <a:solidFill>
          <a:srgbClr val="FF00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FAMILY</a:t>
          </a:r>
          <a:endParaRPr lang="en-GB" sz="2000" kern="1200" dirty="0"/>
        </a:p>
      </dsp:txBody>
      <dsp:txXfrm>
        <a:off x="1372441" y="2705816"/>
        <a:ext cx="1063761" cy="1000411"/>
      </dsp:txXfrm>
    </dsp:sp>
    <dsp:sp modelId="{6B065637-E3EE-4771-81DC-04E07535A03A}">
      <dsp:nvSpPr>
        <dsp:cNvPr id="0" name=""/>
        <dsp:cNvSpPr/>
      </dsp:nvSpPr>
      <dsp:spPr>
        <a:xfrm>
          <a:off x="7272808" y="3888431"/>
          <a:ext cx="272822" cy="272795"/>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49C62-C1B3-4BAF-BE59-0BD9B4923500}">
      <dsp:nvSpPr>
        <dsp:cNvPr id="0" name=""/>
        <dsp:cNvSpPr/>
      </dsp:nvSpPr>
      <dsp:spPr>
        <a:xfrm>
          <a:off x="5976659" y="2016220"/>
          <a:ext cx="2287543" cy="1613858"/>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smtClean="0"/>
            <a:t>Health</a:t>
          </a:r>
        </a:p>
        <a:p>
          <a:pPr lvl="0" algn="ctr" defTabSz="800100">
            <a:lnSpc>
              <a:spcPct val="90000"/>
            </a:lnSpc>
            <a:spcBef>
              <a:spcPct val="0"/>
            </a:spcBef>
            <a:spcAft>
              <a:spcPct val="35000"/>
            </a:spcAft>
          </a:pPr>
          <a:r>
            <a:rPr lang="en-GB" sz="1600" b="1" kern="1200" dirty="0" smtClean="0"/>
            <a:t>HV Midwife</a:t>
          </a:r>
        </a:p>
        <a:p>
          <a:pPr lvl="0" algn="ctr" defTabSz="800100">
            <a:lnSpc>
              <a:spcPct val="90000"/>
            </a:lnSpc>
            <a:spcBef>
              <a:spcPct val="0"/>
            </a:spcBef>
            <a:spcAft>
              <a:spcPct val="35000"/>
            </a:spcAft>
          </a:pPr>
          <a:r>
            <a:rPr lang="en-GB" sz="1600" b="1" kern="1200" dirty="0" smtClean="0"/>
            <a:t>CYPS</a:t>
          </a:r>
        </a:p>
        <a:p>
          <a:pPr lvl="0" algn="ctr" defTabSz="800100">
            <a:lnSpc>
              <a:spcPct val="90000"/>
            </a:lnSpc>
            <a:spcBef>
              <a:spcPct val="0"/>
            </a:spcBef>
            <a:spcAft>
              <a:spcPct val="35000"/>
            </a:spcAft>
          </a:pPr>
          <a:r>
            <a:rPr lang="en-GB" sz="1600" b="1" kern="1200" dirty="0" smtClean="0"/>
            <a:t>Mental Health</a:t>
          </a:r>
          <a:endParaRPr lang="en-GB" sz="1600" b="1" kern="1200" dirty="0"/>
        </a:p>
      </dsp:txBody>
      <dsp:txXfrm>
        <a:off x="6311662" y="2252564"/>
        <a:ext cx="1617537" cy="1141170"/>
      </dsp:txXfrm>
    </dsp:sp>
    <dsp:sp modelId="{A84413EB-9C08-4CF2-B9C1-2A219F62979B}">
      <dsp:nvSpPr>
        <dsp:cNvPr id="0" name=""/>
        <dsp:cNvSpPr/>
      </dsp:nvSpPr>
      <dsp:spPr>
        <a:xfrm>
          <a:off x="3655328" y="4202434"/>
          <a:ext cx="1474504" cy="132550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E4183C-1365-409B-B7F7-76C7996F2FBE}">
      <dsp:nvSpPr>
        <dsp:cNvPr id="0" name=""/>
        <dsp:cNvSpPr/>
      </dsp:nvSpPr>
      <dsp:spPr>
        <a:xfrm>
          <a:off x="5472609" y="3938168"/>
          <a:ext cx="1364744" cy="1300044"/>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smtClean="0"/>
            <a:t>Families First </a:t>
          </a:r>
        </a:p>
      </dsp:txBody>
      <dsp:txXfrm>
        <a:off x="5672471" y="4128555"/>
        <a:ext cx="965020" cy="919270"/>
      </dsp:txXfrm>
    </dsp:sp>
    <dsp:sp modelId="{0ADC77F1-B605-4E7A-BD39-B7FC98BD55A8}">
      <dsp:nvSpPr>
        <dsp:cNvPr id="0" name=""/>
        <dsp:cNvSpPr/>
      </dsp:nvSpPr>
      <dsp:spPr>
        <a:xfrm>
          <a:off x="6755802" y="865200"/>
          <a:ext cx="272822" cy="272795"/>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FA1771-17C9-48B7-A966-25EC47E9A6F8}">
      <dsp:nvSpPr>
        <dsp:cNvPr id="0" name=""/>
        <dsp:cNvSpPr/>
      </dsp:nvSpPr>
      <dsp:spPr>
        <a:xfrm>
          <a:off x="3599702" y="5425583"/>
          <a:ext cx="272822" cy="272795"/>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889938" cy="493633"/>
          </a:xfrm>
          <a:prstGeom prst="rect">
            <a:avLst/>
          </a:prstGeom>
        </p:spPr>
        <p:txBody>
          <a:bodyPr vert="horz" lIns="91010" tIns="45505" rIns="91010" bIns="45505" rtlCol="0"/>
          <a:lstStyle>
            <a:lvl1pPr algn="l">
              <a:defRPr sz="1200"/>
            </a:lvl1pPr>
          </a:lstStyle>
          <a:p>
            <a:endParaRPr lang="en-GB"/>
          </a:p>
        </p:txBody>
      </p:sp>
      <p:sp>
        <p:nvSpPr>
          <p:cNvPr id="3" name="Date Placeholder 2"/>
          <p:cNvSpPr>
            <a:spLocks noGrp="1"/>
          </p:cNvSpPr>
          <p:nvPr>
            <p:ph type="dt" sz="quarter" idx="1"/>
          </p:nvPr>
        </p:nvSpPr>
        <p:spPr>
          <a:xfrm>
            <a:off x="3777607" y="2"/>
            <a:ext cx="2889938" cy="493633"/>
          </a:xfrm>
          <a:prstGeom prst="rect">
            <a:avLst/>
          </a:prstGeom>
        </p:spPr>
        <p:txBody>
          <a:bodyPr vert="horz" lIns="91010" tIns="45505" rIns="91010" bIns="45505" rtlCol="0"/>
          <a:lstStyle>
            <a:lvl1pPr algn="r">
              <a:defRPr sz="1200"/>
            </a:lvl1pPr>
          </a:lstStyle>
          <a:p>
            <a:fld id="{371F6676-BDF8-4E99-A3D8-2FA3C6173258}" type="datetimeFigureOut">
              <a:rPr lang="en-GB" smtClean="0"/>
              <a:t>23/04/2019</a:t>
            </a:fld>
            <a:endParaRPr lang="en-GB"/>
          </a:p>
        </p:txBody>
      </p:sp>
      <p:sp>
        <p:nvSpPr>
          <p:cNvPr id="4" name="Footer Placeholder 3"/>
          <p:cNvSpPr>
            <a:spLocks noGrp="1"/>
          </p:cNvSpPr>
          <p:nvPr>
            <p:ph type="ftr" sz="quarter" idx="2"/>
          </p:nvPr>
        </p:nvSpPr>
        <p:spPr>
          <a:xfrm>
            <a:off x="1" y="9377319"/>
            <a:ext cx="2889938" cy="493633"/>
          </a:xfrm>
          <a:prstGeom prst="rect">
            <a:avLst/>
          </a:prstGeom>
        </p:spPr>
        <p:txBody>
          <a:bodyPr vert="horz" lIns="91010" tIns="45505" rIns="91010" bIns="45505"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9"/>
            <a:ext cx="2889938" cy="493633"/>
          </a:xfrm>
          <a:prstGeom prst="rect">
            <a:avLst/>
          </a:prstGeom>
        </p:spPr>
        <p:txBody>
          <a:bodyPr vert="horz" lIns="91010" tIns="45505" rIns="91010" bIns="45505" rtlCol="0" anchor="b"/>
          <a:lstStyle>
            <a:lvl1pPr algn="r">
              <a:defRPr sz="1200"/>
            </a:lvl1pPr>
          </a:lstStyle>
          <a:p>
            <a:fld id="{BF30D39C-D7E7-4095-BCC2-2E4F2417E229}" type="slidenum">
              <a:rPr lang="en-GB" smtClean="0"/>
              <a:t>‹#›</a:t>
            </a:fld>
            <a:endParaRPr lang="en-GB"/>
          </a:p>
        </p:txBody>
      </p:sp>
    </p:spTree>
    <p:extLst>
      <p:ext uri="{BB962C8B-B14F-4D97-AF65-F5344CB8AC3E}">
        <p14:creationId xmlns:p14="http://schemas.microsoft.com/office/powerpoint/2010/main" val="1531391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889938" cy="493633"/>
          </a:xfrm>
          <a:prstGeom prst="rect">
            <a:avLst/>
          </a:prstGeom>
        </p:spPr>
        <p:txBody>
          <a:bodyPr vert="horz" lIns="91010" tIns="45505" rIns="91010" bIns="45505" rtlCol="0"/>
          <a:lstStyle>
            <a:lvl1pPr algn="l">
              <a:defRPr sz="1200"/>
            </a:lvl1pPr>
          </a:lstStyle>
          <a:p>
            <a:endParaRPr lang="en-GB"/>
          </a:p>
        </p:txBody>
      </p:sp>
      <p:sp>
        <p:nvSpPr>
          <p:cNvPr id="3" name="Date Placeholder 2"/>
          <p:cNvSpPr>
            <a:spLocks noGrp="1"/>
          </p:cNvSpPr>
          <p:nvPr>
            <p:ph type="dt" idx="1"/>
          </p:nvPr>
        </p:nvSpPr>
        <p:spPr>
          <a:xfrm>
            <a:off x="3777607" y="2"/>
            <a:ext cx="2889938" cy="493633"/>
          </a:xfrm>
          <a:prstGeom prst="rect">
            <a:avLst/>
          </a:prstGeom>
        </p:spPr>
        <p:txBody>
          <a:bodyPr vert="horz" lIns="91010" tIns="45505" rIns="91010" bIns="45505" rtlCol="0"/>
          <a:lstStyle>
            <a:lvl1pPr algn="r">
              <a:defRPr sz="1200"/>
            </a:lvl1pPr>
          </a:lstStyle>
          <a:p>
            <a:fld id="{AA7429FD-D8CA-45E4-AB1A-F0988BB5EBCF}" type="datetimeFigureOut">
              <a:rPr lang="en-GB" smtClean="0"/>
              <a:t>23/04/2019</a:t>
            </a:fld>
            <a:endParaRPr lang="en-GB"/>
          </a:p>
        </p:txBody>
      </p:sp>
      <p:sp>
        <p:nvSpPr>
          <p:cNvPr id="4" name="Slide Image Placeholder 3"/>
          <p:cNvSpPr>
            <a:spLocks noGrp="1" noRot="1" noChangeAspect="1"/>
          </p:cNvSpPr>
          <p:nvPr>
            <p:ph type="sldImg" idx="2"/>
          </p:nvPr>
        </p:nvSpPr>
        <p:spPr>
          <a:xfrm>
            <a:off x="866775" y="741363"/>
            <a:ext cx="4935538" cy="3702050"/>
          </a:xfrm>
          <a:prstGeom prst="rect">
            <a:avLst/>
          </a:prstGeom>
          <a:noFill/>
          <a:ln w="12700">
            <a:solidFill>
              <a:prstClr val="black"/>
            </a:solidFill>
          </a:ln>
        </p:spPr>
        <p:txBody>
          <a:bodyPr vert="horz" lIns="91010" tIns="45505" rIns="91010" bIns="45505" rtlCol="0" anchor="ctr"/>
          <a:lstStyle/>
          <a:p>
            <a:endParaRPr lang="en-GB"/>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010" tIns="45505" rIns="91010" bIns="4550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377319"/>
            <a:ext cx="2889938" cy="493633"/>
          </a:xfrm>
          <a:prstGeom prst="rect">
            <a:avLst/>
          </a:prstGeom>
        </p:spPr>
        <p:txBody>
          <a:bodyPr vert="horz" lIns="91010" tIns="45505" rIns="91010" bIns="45505"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9"/>
            <a:ext cx="2889938" cy="493633"/>
          </a:xfrm>
          <a:prstGeom prst="rect">
            <a:avLst/>
          </a:prstGeom>
        </p:spPr>
        <p:txBody>
          <a:bodyPr vert="horz" lIns="91010" tIns="45505" rIns="91010" bIns="45505" rtlCol="0" anchor="b"/>
          <a:lstStyle>
            <a:lvl1pPr algn="r">
              <a:defRPr sz="1200"/>
            </a:lvl1pPr>
          </a:lstStyle>
          <a:p>
            <a:fld id="{8960BE3F-8562-4547-9077-184DFA5D0A43}" type="slidenum">
              <a:rPr lang="en-GB" smtClean="0"/>
              <a:t>‹#›</a:t>
            </a:fld>
            <a:endParaRPr lang="en-GB"/>
          </a:p>
        </p:txBody>
      </p:sp>
    </p:spTree>
    <p:extLst>
      <p:ext uri="{BB962C8B-B14F-4D97-AF65-F5344CB8AC3E}">
        <p14:creationId xmlns:p14="http://schemas.microsoft.com/office/powerpoint/2010/main" val="1210666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1</a:t>
            </a:fld>
            <a:endParaRPr lang="en-GB"/>
          </a:p>
        </p:txBody>
      </p:sp>
    </p:spTree>
    <p:extLst>
      <p:ext uri="{BB962C8B-B14F-4D97-AF65-F5344CB8AC3E}">
        <p14:creationId xmlns:p14="http://schemas.microsoft.com/office/powerpoint/2010/main" val="3761572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866775" y="739775"/>
            <a:ext cx="4935538" cy="3703638"/>
          </a:xfrm>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14340" name="Slide Number Placeholder 3"/>
          <p:cNvSpPr>
            <a:spLocks noGrp="1"/>
          </p:cNvSpPr>
          <p:nvPr>
            <p:ph type="sldNum" sz="quarter" idx="5"/>
          </p:nvPr>
        </p:nvSpPr>
        <p:spPr>
          <a:xfrm>
            <a:off x="2782260" y="13494925"/>
            <a:ext cx="2129245" cy="7107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DD6AF50-D549-431A-A2F7-CD54B98B6E61}" type="slidenum">
              <a:rPr lang="en-GB" altLang="en-US" smtClean="0">
                <a:solidFill>
                  <a:prstClr val="black"/>
                </a:solidFill>
              </a:rPr>
              <a:pPr>
                <a:spcBef>
                  <a:spcPct val="0"/>
                </a:spcBef>
              </a:pPr>
              <a:t>10</a:t>
            </a:fld>
            <a:endParaRPr lang="en-GB" altLang="en-US" dirty="0">
              <a:solidFill>
                <a:prstClr val="black"/>
              </a:solidFill>
            </a:endParaRPr>
          </a:p>
        </p:txBody>
      </p:sp>
    </p:spTree>
    <p:extLst>
      <p:ext uri="{BB962C8B-B14F-4D97-AF65-F5344CB8AC3E}">
        <p14:creationId xmlns:p14="http://schemas.microsoft.com/office/powerpoint/2010/main" val="22446511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smtClean="0">
                <a:solidFill>
                  <a:schemeClr val="tx1"/>
                </a:solidFill>
                <a:latin typeface="Calibri" pitchFamily="34" charset="0"/>
                <a:ea typeface="ＭＳ Ｐゴシック" pitchFamily="34" charset="-128"/>
              </a:rPr>
              <a:t>We are also creating a better more coordinated system for receiving contacts into the social care system.   The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Front Door</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staffing has been increased, new advice line in place and online MARF will be coming in from February this year. From September 2018 we are building a single multi agency front door to handle the majority of contacts concerning social care issues. This new service is already being developed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virtually</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but will be physically based in County Hall once building works are completed later this year.  Our existing contact, triage centre and multi agency safeguarding hub will be co located and brought together as one service including the single help line for professionals. </a:t>
            </a:r>
          </a:p>
          <a:p>
            <a:endParaRPr lang="en-GB" altLang="en-US" smtClean="0">
              <a:solidFill>
                <a:schemeClr val="tx1"/>
              </a:solidFill>
              <a:latin typeface="Calibri" pitchFamily="34" charset="0"/>
              <a:ea typeface="ＭＳ Ｐゴシック" pitchFamily="34" charset="-128"/>
            </a:endParaRPr>
          </a:p>
          <a:p>
            <a:endParaRPr lang="en-GB" altLang="en-US"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45864D26-A883-4CD3-A5A9-CB2C2E3F89DD}" type="slidenum">
              <a:rPr lang="en-GB" altLang="en-US" sz="1200">
                <a:solidFill>
                  <a:srgbClr val="000000"/>
                </a:solidFill>
                <a:ea typeface="Arial Unicode MS" pitchFamily="34" charset="-128"/>
              </a:rPr>
              <a:pPr eaLnBrk="1" hangingPunct="1"/>
              <a:t>100</a:t>
            </a:fld>
            <a:endParaRPr lang="en-GB" altLang="en-US" sz="1200">
              <a:solidFill>
                <a:srgbClr val="000000"/>
              </a:solidFill>
              <a:ea typeface="Arial Unicode MS"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dirty="0"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dirty="0" smtClean="0">
                <a:solidFill>
                  <a:schemeClr val="tx1"/>
                </a:solidFill>
                <a:latin typeface="Calibri" pitchFamily="34" charset="0"/>
                <a:ea typeface="ＭＳ Ｐゴシック" pitchFamily="34" charset="-128"/>
              </a:rPr>
              <a:t>We are also creating a better more coordinated system for receiving contacts into the social care system.   The </a:t>
            </a:r>
            <a:r>
              <a:rPr lang="en-GB" altLang="en-GB" dirty="0" smtClean="0">
                <a:solidFill>
                  <a:schemeClr val="tx1"/>
                </a:solidFill>
                <a:latin typeface="Calibri" pitchFamily="34" charset="0"/>
                <a:ea typeface="ＭＳ Ｐゴシック" pitchFamily="34" charset="-128"/>
              </a:rPr>
              <a:t>‘</a:t>
            </a:r>
            <a:r>
              <a:rPr lang="en-GB" altLang="en-US" dirty="0" smtClean="0">
                <a:solidFill>
                  <a:schemeClr val="tx1"/>
                </a:solidFill>
                <a:latin typeface="Calibri" pitchFamily="34" charset="0"/>
                <a:ea typeface="ＭＳ Ｐゴシック" pitchFamily="34" charset="-128"/>
              </a:rPr>
              <a:t>Front Door</a:t>
            </a:r>
            <a:r>
              <a:rPr lang="en-GB" altLang="en-GB" dirty="0" smtClean="0">
                <a:solidFill>
                  <a:schemeClr val="tx1"/>
                </a:solidFill>
                <a:latin typeface="Calibri" pitchFamily="34" charset="0"/>
                <a:ea typeface="ＭＳ Ｐゴシック" pitchFamily="34" charset="-128"/>
              </a:rPr>
              <a:t>’</a:t>
            </a:r>
            <a:r>
              <a:rPr lang="en-GB" altLang="en-US" dirty="0" smtClean="0">
                <a:solidFill>
                  <a:schemeClr val="tx1"/>
                </a:solidFill>
                <a:latin typeface="Calibri" pitchFamily="34" charset="0"/>
                <a:ea typeface="ＭＳ Ｐゴシック" pitchFamily="34" charset="-128"/>
              </a:rPr>
              <a:t> staffing has been increased, new advice line in place and online MARF will be coming in from February this year. From September 2018 we are building a single multi agency front door to handle the majority of contacts concerning social care issues. This new service is already being developed </a:t>
            </a:r>
            <a:r>
              <a:rPr lang="en-GB" altLang="en-GB" dirty="0" smtClean="0">
                <a:solidFill>
                  <a:schemeClr val="tx1"/>
                </a:solidFill>
                <a:latin typeface="Calibri" pitchFamily="34" charset="0"/>
                <a:ea typeface="ＭＳ Ｐゴシック" pitchFamily="34" charset="-128"/>
              </a:rPr>
              <a:t>‘</a:t>
            </a:r>
            <a:r>
              <a:rPr lang="en-GB" altLang="en-US" dirty="0" smtClean="0">
                <a:solidFill>
                  <a:schemeClr val="tx1"/>
                </a:solidFill>
                <a:latin typeface="Calibri" pitchFamily="34" charset="0"/>
                <a:ea typeface="ＭＳ Ｐゴシック" pitchFamily="34" charset="-128"/>
              </a:rPr>
              <a:t>virtually</a:t>
            </a:r>
            <a:r>
              <a:rPr lang="en-GB" altLang="en-GB" dirty="0" smtClean="0">
                <a:solidFill>
                  <a:schemeClr val="tx1"/>
                </a:solidFill>
                <a:latin typeface="Calibri" pitchFamily="34" charset="0"/>
                <a:ea typeface="ＭＳ Ｐゴシック" pitchFamily="34" charset="-128"/>
              </a:rPr>
              <a:t>’</a:t>
            </a:r>
            <a:r>
              <a:rPr lang="en-GB" altLang="en-US" dirty="0" smtClean="0">
                <a:solidFill>
                  <a:schemeClr val="tx1"/>
                </a:solidFill>
                <a:latin typeface="Calibri" pitchFamily="34" charset="0"/>
                <a:ea typeface="ＭＳ Ｐゴシック" pitchFamily="34" charset="-128"/>
              </a:rPr>
              <a:t> but will be physically based in County Hall once building works are completed later this year.  Our existing contact, triage centre and multi agency safeguarding hub will be co located and brought together as one service including the single help line for professionals. </a:t>
            </a:r>
          </a:p>
          <a:p>
            <a:endParaRPr lang="en-GB" altLang="en-US" dirty="0" smtClean="0">
              <a:solidFill>
                <a:schemeClr val="tx1"/>
              </a:solidFill>
              <a:latin typeface="Calibri" pitchFamily="34" charset="0"/>
              <a:ea typeface="ＭＳ Ｐゴシック" pitchFamily="34" charset="-128"/>
            </a:endParaRPr>
          </a:p>
          <a:p>
            <a:endParaRPr lang="en-GB" altLang="en-US" dirty="0"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08F15F06-A89B-41A4-A371-BFB4C487151E}" type="slidenum">
              <a:rPr lang="en-GB" altLang="en-US" sz="1200">
                <a:solidFill>
                  <a:srgbClr val="000000"/>
                </a:solidFill>
                <a:ea typeface="Arial Unicode MS" pitchFamily="34" charset="-128"/>
              </a:rPr>
              <a:pPr eaLnBrk="1" hangingPunct="1"/>
              <a:t>101</a:t>
            </a:fld>
            <a:endParaRPr lang="en-GB" altLang="en-US" sz="1200">
              <a:solidFill>
                <a:srgbClr val="000000"/>
              </a:solidFill>
              <a:ea typeface="Arial Unicode MS"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66"/>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0BEB9ABF-85D1-48DB-AB1C-CEA991846497}" type="slidenum">
              <a:rPr lang="en-US" altLang="en-US" sz="1200">
                <a:solidFill>
                  <a:srgbClr val="000000"/>
                </a:solidFill>
                <a:ea typeface="Arial Unicode MS" pitchFamily="34" charset="-128"/>
              </a:rPr>
              <a:pPr eaLnBrk="1" hangingPunct="1"/>
              <a:t>103</a:t>
            </a:fld>
            <a:endParaRPr lang="en-US" altLang="en-US" sz="1200">
              <a:solidFill>
                <a:srgbClr val="000000"/>
              </a:solidFill>
              <a:ea typeface="Arial Unicode MS" pitchFamily="34" charset="-128"/>
            </a:endParaRPr>
          </a:p>
        </p:txBody>
      </p:sp>
      <p:sp>
        <p:nvSpPr>
          <p:cNvPr id="97281" name="Text Box 1"/>
          <p:cNvSpPr txBox="1">
            <a:spLocks noChangeArrowheads="1"/>
          </p:cNvSpPr>
          <p:nvPr/>
        </p:nvSpPr>
        <p:spPr bwMode="auto">
          <a:xfrm>
            <a:off x="3777607" y="9377318"/>
            <a:ext cx="2822012" cy="418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r" eaLnBrk="1" hangingPunct="1">
              <a:buClrTx/>
              <a:buFontTx/>
              <a:buNone/>
            </a:pPr>
            <a:fld id="{2E884E98-4DEF-4057-8EC8-22C8787EA3FD}" type="slidenum">
              <a:rPr lang="en-US" altLang="en-US" sz="1200">
                <a:solidFill>
                  <a:srgbClr val="000000"/>
                </a:solidFill>
                <a:ea typeface="Arial Unicode MS" pitchFamily="34" charset="-128"/>
                <a:cs typeface="Arial Unicode MS" pitchFamily="34" charset="-128"/>
              </a:rPr>
              <a:pPr algn="r" eaLnBrk="1" hangingPunct="1">
                <a:buClrTx/>
                <a:buFontTx/>
                <a:buNone/>
              </a:pPr>
              <a:t>103</a:t>
            </a:fld>
            <a:endParaRPr lang="en-US" altLang="en-US" sz="1200">
              <a:solidFill>
                <a:srgbClr val="000000"/>
              </a:solidFill>
              <a:ea typeface="Arial Unicode MS" pitchFamily="34" charset="-128"/>
              <a:cs typeface="Arial Unicode MS" pitchFamily="34" charset="-128"/>
            </a:endParaRPr>
          </a:p>
        </p:txBody>
      </p:sp>
      <p:sp>
        <p:nvSpPr>
          <p:cNvPr id="97282" name="Text Box 2"/>
          <p:cNvSpPr txBox="1">
            <a:spLocks noChangeArrowheads="1"/>
          </p:cNvSpPr>
          <p:nvPr/>
        </p:nvSpPr>
        <p:spPr bwMode="auto">
          <a:xfrm>
            <a:off x="3777606" y="9377318"/>
            <a:ext cx="2846713" cy="44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r" eaLnBrk="1" hangingPunct="1">
              <a:buClrTx/>
              <a:buFontTx/>
              <a:buNone/>
            </a:pPr>
            <a:fld id="{7CEEA28D-8F30-4AC6-8464-623D98890D22}" type="slidenum">
              <a:rPr lang="en-US" altLang="en-US" sz="1200">
                <a:solidFill>
                  <a:srgbClr val="000000"/>
                </a:solidFill>
                <a:ea typeface="Arial Unicode MS" pitchFamily="34" charset="-128"/>
                <a:cs typeface="Arial Unicode MS" pitchFamily="34" charset="-128"/>
              </a:rPr>
              <a:pPr algn="r" eaLnBrk="1" hangingPunct="1">
                <a:buClrTx/>
                <a:buFontTx/>
                <a:buNone/>
              </a:pPr>
              <a:t>103</a:t>
            </a:fld>
            <a:endParaRPr lang="en-US" altLang="en-US" sz="1200">
              <a:solidFill>
                <a:srgbClr val="000000"/>
              </a:solidFill>
              <a:ea typeface="Arial Unicode MS" pitchFamily="34" charset="-128"/>
              <a:cs typeface="Arial Unicode MS" pitchFamily="34" charset="-128"/>
            </a:endParaRPr>
          </a:p>
        </p:txBody>
      </p:sp>
      <p:sp>
        <p:nvSpPr>
          <p:cNvPr id="97283" name="Text Box 3"/>
          <p:cNvSpPr>
            <a:spLocks noGrp="1" noRot="1" noChangeAspect="1" noChangeArrowheads="1" noTextEdit="1"/>
          </p:cNvSpPr>
          <p:nvPr>
            <p:ph type="sldImg"/>
          </p:nvPr>
        </p:nvSpPr>
        <p:spPr>
          <a:xfrm>
            <a:off x="866775" y="739775"/>
            <a:ext cx="4935538" cy="3703638"/>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97284" name="Text Box 4"/>
          <p:cNvSpPr>
            <a:spLocks noGrp="1" noChangeArrowheads="1"/>
          </p:cNvSpPr>
          <p:nvPr>
            <p:ph type="body" idx="1"/>
          </p:nvPr>
        </p:nvSpPr>
        <p:spPr>
          <a:xfrm>
            <a:off x="666909" y="4689517"/>
            <a:ext cx="5244188" cy="434157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Aim is to resolve concerns in the shortest timeframe possible to ensure the child is protected</a:t>
            </a:r>
          </a:p>
          <a:p>
            <a:endParaRPr lang="en-GB" sz="1200" dirty="0" smtClean="0"/>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Escalation of Professional Concerns Guidance </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104</a:t>
            </a:fld>
            <a:endParaRPr lang="en-GB"/>
          </a:p>
        </p:txBody>
      </p:sp>
    </p:spTree>
    <p:extLst>
      <p:ext uri="{BB962C8B-B14F-4D97-AF65-F5344CB8AC3E}">
        <p14:creationId xmlns:p14="http://schemas.microsoft.com/office/powerpoint/2010/main" val="13183386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Click 1 </a:t>
            </a:r>
            <a:r>
              <a:rPr lang="en-GB" dirty="0" smtClean="0"/>
              <a:t>the hands and the blue writing</a:t>
            </a:r>
            <a:r>
              <a:rPr lang="en-GB" baseline="0" dirty="0" smtClean="0"/>
              <a:t> will come in</a:t>
            </a:r>
          </a:p>
          <a:p>
            <a:r>
              <a:rPr lang="en-GB" b="1" baseline="0" dirty="0" smtClean="0"/>
              <a:t>Click 2 </a:t>
            </a:r>
            <a:r>
              <a:rPr lang="en-GB" baseline="0" dirty="0" smtClean="0"/>
              <a:t>the red writing will come in</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105</a:t>
            </a:fld>
            <a:endParaRPr lang="en-GB"/>
          </a:p>
        </p:txBody>
      </p:sp>
    </p:spTree>
    <p:extLst>
      <p:ext uri="{BB962C8B-B14F-4D97-AF65-F5344CB8AC3E}">
        <p14:creationId xmlns:p14="http://schemas.microsoft.com/office/powerpoint/2010/main" val="7647284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A492A0-38DB-40AD-9AE5-1916462DE206}" type="slidenum">
              <a:rPr lang="en-GB" smtClean="0"/>
              <a:t>106</a:t>
            </a:fld>
            <a:endParaRPr lang="en-GB"/>
          </a:p>
        </p:txBody>
      </p:sp>
    </p:spTree>
    <p:extLst>
      <p:ext uri="{BB962C8B-B14F-4D97-AF65-F5344CB8AC3E}">
        <p14:creationId xmlns:p14="http://schemas.microsoft.com/office/powerpoint/2010/main" val="310791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866775" y="739775"/>
            <a:ext cx="4935538" cy="3703638"/>
          </a:xfrm>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14340" name="Slide Number Placeholder 3"/>
          <p:cNvSpPr>
            <a:spLocks noGrp="1"/>
          </p:cNvSpPr>
          <p:nvPr>
            <p:ph type="sldNum" sz="quarter" idx="5"/>
          </p:nvPr>
        </p:nvSpPr>
        <p:spPr>
          <a:xfrm>
            <a:off x="2782260" y="13494925"/>
            <a:ext cx="2129245" cy="7107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DD6AF50-D549-431A-A2F7-CD54B98B6E61}" type="slidenum">
              <a:rPr lang="en-GB" altLang="en-US" smtClean="0">
                <a:solidFill>
                  <a:prstClr val="black"/>
                </a:solidFill>
              </a:rPr>
              <a:pPr>
                <a:spcBef>
                  <a:spcPct val="0"/>
                </a:spcBef>
              </a:pPr>
              <a:t>11</a:t>
            </a:fld>
            <a:endParaRPr lang="en-GB" altLang="en-US" dirty="0">
              <a:solidFill>
                <a:prstClr val="black"/>
              </a:solidFill>
            </a:endParaRPr>
          </a:p>
        </p:txBody>
      </p:sp>
    </p:spTree>
    <p:extLst>
      <p:ext uri="{BB962C8B-B14F-4D97-AF65-F5344CB8AC3E}">
        <p14:creationId xmlns:p14="http://schemas.microsoft.com/office/powerpoint/2010/main" val="2244651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12</a:t>
            </a:fld>
            <a:endParaRPr lang="en-GB"/>
          </a:p>
        </p:txBody>
      </p:sp>
    </p:spTree>
    <p:extLst>
      <p:ext uri="{BB962C8B-B14F-4D97-AF65-F5344CB8AC3E}">
        <p14:creationId xmlns:p14="http://schemas.microsoft.com/office/powerpoint/2010/main" val="3482060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13</a:t>
            </a:fld>
            <a:endParaRPr lang="en-GB"/>
          </a:p>
        </p:txBody>
      </p:sp>
    </p:spTree>
    <p:extLst>
      <p:ext uri="{BB962C8B-B14F-4D97-AF65-F5344CB8AC3E}">
        <p14:creationId xmlns:p14="http://schemas.microsoft.com/office/powerpoint/2010/main" val="450149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866775" y="739775"/>
            <a:ext cx="4935538" cy="3703638"/>
          </a:xfrm>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16388" name="Slide Number Placeholder 3"/>
          <p:cNvSpPr>
            <a:spLocks noGrp="1"/>
          </p:cNvSpPr>
          <p:nvPr>
            <p:ph type="sldNum" sz="quarter" idx="5"/>
          </p:nvPr>
        </p:nvSpPr>
        <p:spPr>
          <a:xfrm>
            <a:off x="2782260" y="13494925"/>
            <a:ext cx="2129245" cy="7107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F480144-3D0B-4F64-AC70-F0D7034F9683}" type="slidenum">
              <a:rPr lang="en-GB" altLang="en-US" smtClean="0">
                <a:solidFill>
                  <a:prstClr val="black"/>
                </a:solidFill>
              </a:rPr>
              <a:pPr>
                <a:spcBef>
                  <a:spcPct val="0"/>
                </a:spcBef>
              </a:pPr>
              <a:t>14</a:t>
            </a:fld>
            <a:endParaRPr lang="en-GB" altLang="en-US" dirty="0">
              <a:solidFill>
                <a:prstClr val="black"/>
              </a:solidFill>
            </a:endParaRPr>
          </a:p>
        </p:txBody>
      </p:sp>
    </p:spTree>
    <p:extLst>
      <p:ext uri="{BB962C8B-B14F-4D97-AF65-F5344CB8AC3E}">
        <p14:creationId xmlns:p14="http://schemas.microsoft.com/office/powerpoint/2010/main" val="3071534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15</a:t>
            </a:fld>
            <a:endParaRPr lang="en-GB"/>
          </a:p>
        </p:txBody>
      </p:sp>
    </p:spTree>
    <p:extLst>
      <p:ext uri="{BB962C8B-B14F-4D97-AF65-F5344CB8AC3E}">
        <p14:creationId xmlns:p14="http://schemas.microsoft.com/office/powerpoint/2010/main" val="224804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16</a:t>
            </a:fld>
            <a:endParaRPr lang="en-GB"/>
          </a:p>
        </p:txBody>
      </p:sp>
    </p:spTree>
    <p:extLst>
      <p:ext uri="{BB962C8B-B14F-4D97-AF65-F5344CB8AC3E}">
        <p14:creationId xmlns:p14="http://schemas.microsoft.com/office/powerpoint/2010/main" val="908064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17</a:t>
            </a:fld>
            <a:endParaRPr lang="en-GB"/>
          </a:p>
        </p:txBody>
      </p:sp>
    </p:spTree>
    <p:extLst>
      <p:ext uri="{BB962C8B-B14F-4D97-AF65-F5344CB8AC3E}">
        <p14:creationId xmlns:p14="http://schemas.microsoft.com/office/powerpoint/2010/main" val="1910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18</a:t>
            </a:fld>
            <a:endParaRPr lang="en-GB"/>
          </a:p>
        </p:txBody>
      </p:sp>
    </p:spTree>
    <p:extLst>
      <p:ext uri="{BB962C8B-B14F-4D97-AF65-F5344CB8AC3E}">
        <p14:creationId xmlns:p14="http://schemas.microsoft.com/office/powerpoint/2010/main" val="2065557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19</a:t>
            </a:fld>
            <a:endParaRPr lang="en-GB"/>
          </a:p>
        </p:txBody>
      </p:sp>
    </p:spTree>
    <p:extLst>
      <p:ext uri="{BB962C8B-B14F-4D97-AF65-F5344CB8AC3E}">
        <p14:creationId xmlns:p14="http://schemas.microsoft.com/office/powerpoint/2010/main" val="2256599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Introduce yourselves.</a:t>
            </a:r>
          </a:p>
          <a:p>
            <a:r>
              <a:rPr lang="en-GB" dirty="0" smtClean="0"/>
              <a:t>Go through</a:t>
            </a:r>
            <a:r>
              <a:rPr lang="en-GB" baseline="0" dirty="0" smtClean="0"/>
              <a:t> each slide.</a:t>
            </a:r>
          </a:p>
          <a:p>
            <a:r>
              <a:rPr lang="en-GB" baseline="0" dirty="0" smtClean="0"/>
              <a:t>Fire Exit and alarms</a:t>
            </a:r>
          </a:p>
          <a:p>
            <a:r>
              <a:rPr lang="en-GB" baseline="0" dirty="0" smtClean="0"/>
              <a:t>Mobile phones on silent </a:t>
            </a:r>
          </a:p>
          <a:p>
            <a:r>
              <a:rPr lang="en-GB" baseline="0" dirty="0" smtClean="0"/>
              <a:t>When the breaks are and how many there will be</a:t>
            </a:r>
          </a:p>
          <a:p>
            <a:r>
              <a:rPr lang="en-GB" baseline="0" dirty="0" smtClean="0"/>
              <a:t>Confidentiality also making sure that you talk about online security such as egress.</a:t>
            </a:r>
          </a:p>
          <a:p>
            <a:r>
              <a:rPr lang="en-GB" baseline="0" dirty="0" smtClean="0"/>
              <a:t>Toilets</a:t>
            </a:r>
          </a:p>
          <a:p>
            <a:endParaRPr lang="en-GB" baseline="0" dirty="0" smtClean="0"/>
          </a:p>
        </p:txBody>
      </p:sp>
      <p:sp>
        <p:nvSpPr>
          <p:cNvPr id="4" name="Slide Number Placeholder 3"/>
          <p:cNvSpPr>
            <a:spLocks noGrp="1"/>
          </p:cNvSpPr>
          <p:nvPr>
            <p:ph type="sldNum" sz="quarter" idx="10"/>
          </p:nvPr>
        </p:nvSpPr>
        <p:spPr/>
        <p:txBody>
          <a:bodyPr/>
          <a:lstStyle/>
          <a:p>
            <a:fld id="{717CB637-7979-44EB-A8B5-73B3FAEDCCA7}"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1549960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xfrm>
            <a:off x="2782260" y="13494925"/>
            <a:ext cx="2129245" cy="7107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C62C5FF-AC30-4CF2-AEAF-0516472AA5B8}" type="slidenum">
              <a:rPr lang="en-GB" altLang="en-US" smtClean="0">
                <a:solidFill>
                  <a:prstClr val="black"/>
                </a:solidFill>
                <a:latin typeface="Times New Roman" panose="02020603050405020304" pitchFamily="18" charset="0"/>
              </a:rPr>
              <a:pPr>
                <a:spcBef>
                  <a:spcPct val="0"/>
                </a:spcBef>
              </a:pPr>
              <a:t>20</a:t>
            </a:fld>
            <a:endParaRPr lang="en-GB" altLang="en-US" dirty="0">
              <a:solidFill>
                <a:prstClr val="black"/>
              </a:solidFill>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xfrm>
            <a:off x="-1020763" y="1095375"/>
            <a:ext cx="6996113" cy="5248275"/>
          </a:xfrm>
          <a:solidFill>
            <a:srgbClr val="FFFFFF"/>
          </a:solidFill>
          <a:ln/>
        </p:spPr>
      </p:sp>
      <p:sp>
        <p:nvSpPr>
          <p:cNvPr id="20484" name="Rectangle 3"/>
          <p:cNvSpPr>
            <a:spLocks noGrp="1" noChangeArrowheads="1"/>
          </p:cNvSpPr>
          <p:nvPr>
            <p:ph type="body" idx="1"/>
          </p:nvPr>
        </p:nvSpPr>
        <p:spPr>
          <a:xfrm>
            <a:off x="675014" y="6782885"/>
            <a:ext cx="3604318" cy="6344100"/>
          </a:xfrm>
          <a:solidFill>
            <a:srgbClr val="FFFFFF"/>
          </a:solidFill>
          <a:ln>
            <a:solidFill>
              <a:srgbClr val="000000"/>
            </a:solidFill>
          </a:ln>
        </p:spPr>
        <p:txBody>
          <a:bodyPr/>
          <a:lstStyle/>
          <a:p>
            <a:pPr eaLnBrk="1" hangingPunct="1">
              <a:spcBef>
                <a:spcPct val="0"/>
              </a:spcBef>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08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866775" y="739775"/>
            <a:ext cx="4935538" cy="3703638"/>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24580" name="Slide Number Placeholder 3"/>
          <p:cNvSpPr>
            <a:spLocks noGrp="1"/>
          </p:cNvSpPr>
          <p:nvPr>
            <p:ph type="sldNum" sz="quarter" idx="5"/>
          </p:nvPr>
        </p:nvSpPr>
        <p:spPr>
          <a:xfrm>
            <a:off x="2782260" y="13494925"/>
            <a:ext cx="2129245" cy="7107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DD63B2C-A6CF-4CC1-A8D4-2155DDC03476}" type="slidenum">
              <a:rPr lang="en-GB" altLang="en-US" smtClean="0">
                <a:solidFill>
                  <a:prstClr val="black"/>
                </a:solidFill>
              </a:rPr>
              <a:pPr>
                <a:spcBef>
                  <a:spcPct val="0"/>
                </a:spcBef>
              </a:pPr>
              <a:t>21</a:t>
            </a:fld>
            <a:endParaRPr lang="en-GB" altLang="en-US" dirty="0">
              <a:solidFill>
                <a:prstClr val="black"/>
              </a:solidFill>
            </a:endParaRPr>
          </a:p>
        </p:txBody>
      </p:sp>
    </p:spTree>
    <p:extLst>
      <p:ext uri="{BB962C8B-B14F-4D97-AF65-F5344CB8AC3E}">
        <p14:creationId xmlns:p14="http://schemas.microsoft.com/office/powerpoint/2010/main" val="2149791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xfrm>
            <a:off x="2808557" y="13572548"/>
            <a:ext cx="2148121" cy="7154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D6F5CB-BD03-4A45-9A71-079477DE16D4}" type="slidenum">
              <a:rPr lang="en-GB" sz="1200">
                <a:solidFill>
                  <a:prstClr val="black"/>
                </a:solidFill>
              </a:rPr>
              <a:pPr eaLnBrk="1" hangingPunct="1"/>
              <a:t>22</a:t>
            </a:fld>
            <a:endParaRPr lang="en-GB" sz="1200" dirty="0">
              <a:solidFill>
                <a:prstClr val="black"/>
              </a:solidFill>
            </a:endParaRPr>
          </a:p>
        </p:txBody>
      </p:sp>
      <p:sp>
        <p:nvSpPr>
          <p:cNvPr id="46082" name="Rectangle 2"/>
          <p:cNvSpPr>
            <a:spLocks noGrp="1" noRot="1" noChangeAspect="1" noChangeArrowheads="1" noTextEdit="1"/>
          </p:cNvSpPr>
          <p:nvPr>
            <p:ph type="sldImg"/>
          </p:nvPr>
        </p:nvSpPr>
        <p:spPr>
          <a:xfrm>
            <a:off x="-1017588" y="1101725"/>
            <a:ext cx="7035801" cy="5278438"/>
          </a:xfrm>
          <a:solidFill>
            <a:srgbClr val="FFFFFF"/>
          </a:solidFill>
          <a:ln/>
        </p:spPr>
      </p:sp>
      <p:sp>
        <p:nvSpPr>
          <p:cNvPr id="46083" name="Rectangle 3"/>
          <p:cNvSpPr>
            <a:spLocks noGrp="1" noChangeArrowheads="1"/>
          </p:cNvSpPr>
          <p:nvPr>
            <p:ph type="body" idx="1"/>
          </p:nvPr>
        </p:nvSpPr>
        <p:spPr>
          <a:xfrm>
            <a:off x="681700" y="6822589"/>
            <a:ext cx="3636882" cy="6380982"/>
          </a:xfrm>
          <a:solidFill>
            <a:srgbClr val="FFFFFF"/>
          </a:solidFill>
          <a:ln>
            <a:solidFill>
              <a:srgbClr val="000000"/>
            </a:solidFill>
          </a:ln>
        </p:spPr>
        <p:txBody>
          <a:bodyPr/>
          <a:lstStyle/>
          <a:p>
            <a:pPr eaLnBrk="1" hangingPunct="1">
              <a:spcAft>
                <a:spcPct val="30000"/>
              </a:spcAft>
            </a:pPr>
            <a:r>
              <a:rPr lang="en-US" sz="2400" dirty="0">
                <a:latin typeface="Arial" charset="0"/>
              </a:rPr>
              <a:t> </a:t>
            </a:r>
          </a:p>
          <a:p>
            <a:pPr eaLnBrk="1" hangingPunct="1">
              <a:spcBef>
                <a:spcPct val="0"/>
              </a:spcBef>
            </a:pPr>
            <a:endParaRPr lang="en-US" sz="2400" dirty="0"/>
          </a:p>
        </p:txBody>
      </p:sp>
    </p:spTree>
    <p:extLst>
      <p:ext uri="{BB962C8B-B14F-4D97-AF65-F5344CB8AC3E}">
        <p14:creationId xmlns:p14="http://schemas.microsoft.com/office/powerpoint/2010/main" val="919558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xfrm>
            <a:off x="2808557" y="13572548"/>
            <a:ext cx="2148121" cy="7154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D6F5CB-BD03-4A45-9A71-079477DE16D4}" type="slidenum">
              <a:rPr lang="en-GB" sz="1200">
                <a:solidFill>
                  <a:prstClr val="black"/>
                </a:solidFill>
              </a:rPr>
              <a:pPr eaLnBrk="1" hangingPunct="1"/>
              <a:t>23</a:t>
            </a:fld>
            <a:endParaRPr lang="en-GB" sz="1200" dirty="0">
              <a:solidFill>
                <a:prstClr val="black"/>
              </a:solidFill>
            </a:endParaRPr>
          </a:p>
        </p:txBody>
      </p:sp>
      <p:sp>
        <p:nvSpPr>
          <p:cNvPr id="46082" name="Rectangle 2"/>
          <p:cNvSpPr>
            <a:spLocks noGrp="1" noRot="1" noChangeAspect="1" noChangeArrowheads="1" noTextEdit="1"/>
          </p:cNvSpPr>
          <p:nvPr>
            <p:ph type="sldImg"/>
          </p:nvPr>
        </p:nvSpPr>
        <p:spPr>
          <a:xfrm>
            <a:off x="-1017588" y="1101725"/>
            <a:ext cx="7035801" cy="5278438"/>
          </a:xfrm>
          <a:solidFill>
            <a:srgbClr val="FFFFFF"/>
          </a:solidFill>
          <a:ln/>
        </p:spPr>
      </p:sp>
      <p:sp>
        <p:nvSpPr>
          <p:cNvPr id="46083" name="Rectangle 3"/>
          <p:cNvSpPr>
            <a:spLocks noGrp="1" noChangeArrowheads="1"/>
          </p:cNvSpPr>
          <p:nvPr>
            <p:ph type="body" idx="1"/>
          </p:nvPr>
        </p:nvSpPr>
        <p:spPr>
          <a:xfrm>
            <a:off x="681700" y="6822589"/>
            <a:ext cx="3636882" cy="6380982"/>
          </a:xfrm>
          <a:solidFill>
            <a:srgbClr val="FFFFFF"/>
          </a:solidFill>
          <a:ln>
            <a:solidFill>
              <a:srgbClr val="000000"/>
            </a:solidFill>
          </a:ln>
        </p:spPr>
        <p:txBody>
          <a:bodyPr/>
          <a:lstStyle/>
          <a:p>
            <a:pPr eaLnBrk="1" hangingPunct="1">
              <a:spcAft>
                <a:spcPct val="30000"/>
              </a:spcAft>
            </a:pPr>
            <a:r>
              <a:rPr lang="en-US" sz="2400" dirty="0">
                <a:latin typeface="Arial" charset="0"/>
              </a:rPr>
              <a:t> </a:t>
            </a:r>
          </a:p>
          <a:p>
            <a:pPr eaLnBrk="1" hangingPunct="1">
              <a:spcBef>
                <a:spcPct val="0"/>
              </a:spcBef>
            </a:pPr>
            <a:endParaRPr lang="en-US" sz="2400" dirty="0"/>
          </a:p>
        </p:txBody>
      </p:sp>
    </p:spTree>
    <p:extLst>
      <p:ext uri="{BB962C8B-B14F-4D97-AF65-F5344CB8AC3E}">
        <p14:creationId xmlns:p14="http://schemas.microsoft.com/office/powerpoint/2010/main" val="919558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6775" y="739775"/>
            <a:ext cx="4935538" cy="3703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2808557" y="13572548"/>
            <a:ext cx="2148121" cy="715417"/>
          </a:xfrm>
          <a:prstGeom prst="rect">
            <a:avLst/>
          </a:prstGeom>
        </p:spPr>
        <p:txBody>
          <a:bodyPr/>
          <a:lstStyle/>
          <a:p>
            <a:pPr>
              <a:defRPr/>
            </a:pPr>
            <a:fld id="{5B4BB0FE-CB8D-4146-A84B-21C8F12F0FDA}" type="slidenum">
              <a:rPr lang="en-US" smtClean="0"/>
              <a:pPr>
                <a:defRPr/>
              </a:pPr>
              <a:t>24</a:t>
            </a:fld>
            <a:endParaRPr lang="en-US" dirty="0"/>
          </a:p>
        </p:txBody>
      </p:sp>
    </p:spTree>
    <p:extLst>
      <p:ext uri="{BB962C8B-B14F-4D97-AF65-F5344CB8AC3E}">
        <p14:creationId xmlns:p14="http://schemas.microsoft.com/office/powerpoint/2010/main" val="1413131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25</a:t>
            </a:fld>
            <a:endParaRPr lang="en-GB"/>
          </a:p>
        </p:txBody>
      </p:sp>
    </p:spTree>
    <p:extLst>
      <p:ext uri="{BB962C8B-B14F-4D97-AF65-F5344CB8AC3E}">
        <p14:creationId xmlns:p14="http://schemas.microsoft.com/office/powerpoint/2010/main" val="711830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866775" y="739775"/>
            <a:ext cx="4935538" cy="3703638"/>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33796" name="Slide Number Placeholder 3"/>
          <p:cNvSpPr>
            <a:spLocks noGrp="1"/>
          </p:cNvSpPr>
          <p:nvPr>
            <p:ph type="sldNum" sz="quarter" idx="5"/>
          </p:nvPr>
        </p:nvSpPr>
        <p:spPr>
          <a:xfrm>
            <a:off x="2782260" y="13494925"/>
            <a:ext cx="2129245" cy="7107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A73BD9E-2C6D-453C-9480-8E441FD6DD0B}" type="slidenum">
              <a:rPr lang="en-GB" altLang="en-US" smtClean="0">
                <a:solidFill>
                  <a:prstClr val="black"/>
                </a:solidFill>
              </a:rPr>
              <a:pPr>
                <a:spcBef>
                  <a:spcPct val="0"/>
                </a:spcBef>
              </a:pPr>
              <a:t>26</a:t>
            </a:fld>
            <a:endParaRPr lang="en-GB" altLang="en-US" dirty="0">
              <a:solidFill>
                <a:prstClr val="black"/>
              </a:solidFill>
            </a:endParaRPr>
          </a:p>
        </p:txBody>
      </p:sp>
    </p:spTree>
    <p:extLst>
      <p:ext uri="{BB962C8B-B14F-4D97-AF65-F5344CB8AC3E}">
        <p14:creationId xmlns:p14="http://schemas.microsoft.com/office/powerpoint/2010/main" val="1251789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27</a:t>
            </a:fld>
            <a:endParaRPr lang="en-GB"/>
          </a:p>
        </p:txBody>
      </p:sp>
    </p:spTree>
    <p:extLst>
      <p:ext uri="{BB962C8B-B14F-4D97-AF65-F5344CB8AC3E}">
        <p14:creationId xmlns:p14="http://schemas.microsoft.com/office/powerpoint/2010/main" val="2915868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28</a:t>
            </a:fld>
            <a:endParaRPr lang="en-GB"/>
          </a:p>
        </p:txBody>
      </p:sp>
    </p:spTree>
    <p:extLst>
      <p:ext uri="{BB962C8B-B14F-4D97-AF65-F5344CB8AC3E}">
        <p14:creationId xmlns:p14="http://schemas.microsoft.com/office/powerpoint/2010/main" val="3643310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29</a:t>
            </a:fld>
            <a:endParaRPr lang="en-GB"/>
          </a:p>
        </p:txBody>
      </p:sp>
    </p:spTree>
    <p:extLst>
      <p:ext uri="{BB962C8B-B14F-4D97-AF65-F5344CB8AC3E}">
        <p14:creationId xmlns:p14="http://schemas.microsoft.com/office/powerpoint/2010/main" val="39934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 you fill in part</a:t>
            </a:r>
            <a:r>
              <a:rPr lang="en-GB" baseline="0" dirty="0" smtClean="0"/>
              <a:t> A prior to the training and then fill in part B out at the end of the training.</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534177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101770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365" eaLnBrk="0" fontAlgn="base" hangingPunct="0">
              <a:spcBef>
                <a:spcPct val="30000"/>
              </a:spcBef>
              <a:spcAft>
                <a:spcPct val="0"/>
              </a:spcAft>
              <a:defRPr/>
            </a:pPr>
            <a:r>
              <a:rPr lang="en-GB" dirty="0" smtClean="0"/>
              <a:t>In the English ACE study (n=4010) nearly half of individuals experienced one ACE (47%) and 9</a:t>
            </a:r>
            <a:r>
              <a:rPr lang="en-GB" baseline="0" dirty="0" smtClean="0"/>
              <a:t> % experienced 4 or more ACEs </a:t>
            </a:r>
            <a:endParaRPr lang="en-GB" dirty="0" smtClean="0"/>
          </a:p>
          <a:p>
            <a:endParaRPr lang="en-GB" dirty="0" smtClean="0"/>
          </a:p>
          <a:p>
            <a:endParaRPr lang="en-GB" dirty="0" smtClean="0"/>
          </a:p>
          <a:p>
            <a:r>
              <a:rPr lang="en-GB" dirty="0" smtClean="0"/>
              <a:t>Many children are at risk of experiencing ACEs,</a:t>
            </a:r>
            <a:r>
              <a:rPr lang="en-GB" baseline="0" dirty="0" smtClean="0"/>
              <a:t> but it’</a:t>
            </a:r>
            <a:r>
              <a:rPr lang="en-GB" dirty="0" smtClean="0"/>
              <a:t>s only when children begin to experience high ‘doses’ of adversity that  neurological stress becomes maladaptive.  </a:t>
            </a:r>
          </a:p>
          <a:p>
            <a:endParaRPr lang="en-GB" dirty="0" smtClean="0"/>
          </a:p>
          <a:p>
            <a:pPr marL="283864" indent="-283864">
              <a:buFont typeface="Arial" panose="020B0604020202020204" pitchFamily="34" charset="0"/>
              <a:buChar char="•"/>
            </a:pPr>
            <a:r>
              <a:rPr lang="en-GB" dirty="0" smtClean="0"/>
              <a:t>How can these children be identified? </a:t>
            </a:r>
          </a:p>
          <a:p>
            <a:pPr marL="630809" lvl="1" indent="-283864">
              <a:buFont typeface="Wingdings" panose="05000000000000000000" pitchFamily="2" charset="2"/>
              <a:buChar char="Ø"/>
            </a:pPr>
            <a:r>
              <a:rPr lang="en-GB" dirty="0" smtClean="0"/>
              <a:t>will often react unpredictably (fight/flight/freeze response)</a:t>
            </a:r>
          </a:p>
          <a:p>
            <a:pPr marL="630809" lvl="1" indent="-283864">
              <a:buFont typeface="Wingdings" panose="05000000000000000000" pitchFamily="2" charset="2"/>
              <a:buChar char="Ø"/>
            </a:pPr>
            <a:r>
              <a:rPr lang="en-GB" dirty="0" smtClean="0"/>
              <a:t>More likely to respond defensively/aggressively   </a:t>
            </a:r>
          </a:p>
          <a:p>
            <a:pPr marL="630809" lvl="1" indent="-283864">
              <a:buFont typeface="Wingdings" panose="05000000000000000000" pitchFamily="2" charset="2"/>
              <a:buChar char="Ø"/>
            </a:pPr>
            <a:r>
              <a:rPr lang="en-GB" dirty="0" smtClean="0"/>
              <a:t>may have difficulty concentrating </a:t>
            </a:r>
          </a:p>
          <a:p>
            <a:pPr marL="630809" lvl="1" indent="-283864">
              <a:buFont typeface="Wingdings" panose="05000000000000000000" pitchFamily="2" charset="2"/>
              <a:buChar char="Ø"/>
            </a:pPr>
            <a:endParaRPr lang="en-GB" dirty="0" smtClean="0"/>
          </a:p>
          <a:p>
            <a:pPr marL="0" lvl="1" indent="-283864">
              <a:buFont typeface="Arial" panose="020B0604020202020204" pitchFamily="34" charset="0"/>
              <a:buChar char="•"/>
            </a:pPr>
            <a:r>
              <a:rPr lang="en-GB" dirty="0" smtClean="0"/>
              <a:t>How can adult service users who experienced ACEs be identified?</a:t>
            </a:r>
          </a:p>
          <a:p>
            <a:pPr marL="630809" lvl="1" indent="-283864">
              <a:buFont typeface="Wingdings" panose="05000000000000000000" pitchFamily="2" charset="2"/>
              <a:buChar char="Ø"/>
            </a:pPr>
            <a:r>
              <a:rPr lang="en-GB" dirty="0" smtClean="0">
                <a:solidFill>
                  <a:prstClr val="black"/>
                </a:solidFill>
              </a:rPr>
              <a:t>Will often be those labelled as ‘complex’ or have</a:t>
            </a:r>
            <a:r>
              <a:rPr lang="en-GB" baseline="0" dirty="0" smtClean="0">
                <a:solidFill>
                  <a:prstClr val="black"/>
                </a:solidFill>
              </a:rPr>
              <a:t> multiple needs. </a:t>
            </a:r>
          </a:p>
          <a:p>
            <a:pPr marL="630809" lvl="1" indent="-283864">
              <a:buFont typeface="Wingdings" panose="05000000000000000000" pitchFamily="2" charset="2"/>
              <a:buChar char="Ø"/>
            </a:pPr>
            <a:r>
              <a:rPr lang="en-GB" baseline="0" dirty="0" smtClean="0">
                <a:solidFill>
                  <a:prstClr val="black"/>
                </a:solidFill>
              </a:rPr>
              <a:t>Opportunity to look at the root causes. </a:t>
            </a:r>
            <a:endParaRPr lang="en-GB" dirty="0" smtClean="0">
              <a:solidFill>
                <a:prstClr val="black"/>
              </a:solidFill>
            </a:endParaRPr>
          </a:p>
          <a:p>
            <a:pPr marL="346945" lvl="1"/>
            <a:endParaRPr lang="en-GB" dirty="0" smtClean="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53809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101770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101770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34</a:t>
            </a:fld>
            <a:endParaRPr lang="en-GB">
              <a:solidFill>
                <a:prstClr val="black"/>
              </a:solidFill>
            </a:endParaRPr>
          </a:p>
        </p:txBody>
      </p:sp>
    </p:spTree>
    <p:extLst>
      <p:ext uri="{BB962C8B-B14F-4D97-AF65-F5344CB8AC3E}">
        <p14:creationId xmlns:p14="http://schemas.microsoft.com/office/powerpoint/2010/main" val="660551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660551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101770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101770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38</a:t>
            </a:fld>
            <a:endParaRPr lang="en-GB">
              <a:solidFill>
                <a:prstClr val="black"/>
              </a:solidFill>
            </a:endParaRPr>
          </a:p>
        </p:txBody>
      </p:sp>
    </p:spTree>
    <p:extLst>
      <p:ext uri="{BB962C8B-B14F-4D97-AF65-F5344CB8AC3E}">
        <p14:creationId xmlns:p14="http://schemas.microsoft.com/office/powerpoint/2010/main" val="101770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39</a:t>
            </a:fld>
            <a:endParaRPr lang="en-GB">
              <a:solidFill>
                <a:prstClr val="black"/>
              </a:solidFill>
            </a:endParaRPr>
          </a:p>
        </p:txBody>
      </p:sp>
    </p:spTree>
    <p:extLst>
      <p:ext uri="{BB962C8B-B14F-4D97-AF65-F5344CB8AC3E}">
        <p14:creationId xmlns:p14="http://schemas.microsoft.com/office/powerpoint/2010/main" val="101770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are the learning objectives for the session and they will </a:t>
            </a:r>
            <a:r>
              <a:rPr lang="en-GB" b="1" baseline="0" dirty="0" smtClean="0"/>
              <a:t>bold reveal </a:t>
            </a:r>
            <a:r>
              <a:rPr lang="en-GB" baseline="0" dirty="0" smtClean="0"/>
              <a:t>at each click.</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639498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40</a:t>
            </a:fld>
            <a:endParaRPr lang="en-GB">
              <a:solidFill>
                <a:prstClr val="black"/>
              </a:solidFill>
            </a:endParaRPr>
          </a:p>
        </p:txBody>
      </p:sp>
    </p:spTree>
    <p:extLst>
      <p:ext uri="{BB962C8B-B14F-4D97-AF65-F5344CB8AC3E}">
        <p14:creationId xmlns:p14="http://schemas.microsoft.com/office/powerpoint/2010/main" val="101770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B4EAFF-1FF0-4079-9399-187648939736}" type="slidenum">
              <a:rPr lang="en-GB" smtClean="0">
                <a:solidFill>
                  <a:prstClr val="black"/>
                </a:solidFill>
              </a:rPr>
              <a:pPr>
                <a:defRPr/>
              </a:pPr>
              <a:t>41</a:t>
            </a:fld>
            <a:endParaRPr lang="en-GB">
              <a:solidFill>
                <a:prstClr val="black"/>
              </a:solidFill>
            </a:endParaRPr>
          </a:p>
        </p:txBody>
      </p:sp>
    </p:spTree>
    <p:extLst>
      <p:ext uri="{BB962C8B-B14F-4D97-AF65-F5344CB8AC3E}">
        <p14:creationId xmlns:p14="http://schemas.microsoft.com/office/powerpoint/2010/main" val="101770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6775" y="739775"/>
            <a:ext cx="4935538" cy="37036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E5617AC-14C6-4D2B-800B-5B9C6D17DB99}"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91193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500" b="1" dirty="0">
                <a:solidFill>
                  <a:srgbClr val="002060"/>
                </a:solidFill>
              </a:rPr>
              <a:t>Click to animate.</a:t>
            </a:r>
          </a:p>
          <a:p>
            <a:endParaRPr lang="en-GB" sz="1500" b="1" dirty="0">
              <a:solidFill>
                <a:srgbClr val="002060"/>
              </a:solidFill>
            </a:endParaRPr>
          </a:p>
          <a:p>
            <a:r>
              <a:rPr lang="en-GB" sz="1500" dirty="0">
                <a:solidFill>
                  <a:srgbClr val="002060"/>
                </a:solidFill>
              </a:rPr>
              <a:t>Early Help is an umbrella term that describes work of many agencies engaged with children and families (NHS, schools, learning providers, voluntary sector, police, housing providers, </a:t>
            </a:r>
            <a:r>
              <a:rPr lang="en-GB" sz="1500" dirty="0" smtClean="0">
                <a:solidFill>
                  <a:srgbClr val="002060"/>
                </a:solidFill>
              </a:rPr>
              <a:t>etc.). </a:t>
            </a:r>
          </a:p>
          <a:p>
            <a:endParaRPr lang="en-GB" sz="1500" dirty="0">
              <a:solidFill>
                <a:srgbClr val="002060"/>
              </a:solidFill>
            </a:endParaRPr>
          </a:p>
          <a:p>
            <a:r>
              <a:rPr lang="en-GB" sz="1500" dirty="0">
                <a:solidFill>
                  <a:srgbClr val="002060"/>
                </a:solidFill>
              </a:rPr>
              <a:t>We are </a:t>
            </a:r>
            <a:r>
              <a:rPr lang="en-GB" sz="1500" b="1" u="sng" dirty="0">
                <a:solidFill>
                  <a:srgbClr val="002060"/>
                </a:solidFill>
              </a:rPr>
              <a:t>ALL</a:t>
            </a:r>
            <a:r>
              <a:rPr lang="en-GB" sz="1500" dirty="0">
                <a:solidFill>
                  <a:srgbClr val="002060"/>
                </a:solidFill>
              </a:rPr>
              <a:t> engaged to a greater or lesser extent in work that seeks to avert a problem developing and preventing the escalation of difficulties or the deterioration of circumstances which could adversely affect children, young people and families</a:t>
            </a:r>
            <a:r>
              <a:rPr lang="en-GB" sz="1500" dirty="0" smtClean="0">
                <a:solidFill>
                  <a:srgbClr val="002060"/>
                </a:solidFill>
              </a:rPr>
              <a:t>.</a:t>
            </a:r>
          </a:p>
          <a:p>
            <a:endParaRPr lang="en-GB" sz="1500" dirty="0" smtClean="0">
              <a:solidFill>
                <a:srgbClr val="002060"/>
              </a:solidFill>
            </a:endParaRPr>
          </a:p>
          <a:p>
            <a:r>
              <a:rPr lang="en-GB" sz="1500" dirty="0" smtClean="0">
                <a:solidFill>
                  <a:srgbClr val="002060"/>
                </a:solidFill>
              </a:rPr>
              <a:t>Due</a:t>
            </a:r>
            <a:r>
              <a:rPr lang="en-GB" sz="1500" baseline="0" dirty="0" smtClean="0">
                <a:solidFill>
                  <a:srgbClr val="002060"/>
                </a:solidFill>
              </a:rPr>
              <a:t> to the increased risk of honour based violence and prevalence of CSE and the online world that we live in. We need to show to Evidence Based </a:t>
            </a:r>
            <a:r>
              <a:rPr lang="en-GB" sz="1500" baseline="0" dirty="0" err="1" smtClean="0">
                <a:solidFill>
                  <a:srgbClr val="002060"/>
                </a:solidFill>
              </a:rPr>
              <a:t>Pracice</a:t>
            </a:r>
            <a:r>
              <a:rPr lang="en-GB" sz="1500" baseline="0" dirty="0" smtClean="0">
                <a:solidFill>
                  <a:srgbClr val="002060"/>
                </a:solidFill>
              </a:rPr>
              <a:t> and Impact on what we are doing.</a:t>
            </a:r>
            <a:endParaRPr lang="en-GB" sz="1500" dirty="0">
              <a:solidFill>
                <a:srgbClr val="002060"/>
              </a:solidFill>
            </a:endParaRPr>
          </a:p>
          <a:p>
            <a:endParaRPr lang="en-GB" sz="1500" dirty="0">
              <a:solidFill>
                <a:srgbClr val="002060"/>
              </a:solidFill>
            </a:endParaRPr>
          </a:p>
          <a:p>
            <a:r>
              <a:rPr lang="en-GB" sz="1500" dirty="0">
                <a:solidFill>
                  <a:srgbClr val="002060"/>
                </a:solidFill>
              </a:rPr>
              <a:t>Early Help is something that we already do.</a:t>
            </a:r>
          </a:p>
          <a:p>
            <a:endParaRPr lang="en-GB" dirty="0">
              <a:solidFill>
                <a:srgbClr val="002060"/>
              </a:solidFill>
            </a:endParaRPr>
          </a:p>
          <a:p>
            <a:endParaRPr lang="en-GB" dirty="0">
              <a:solidFill>
                <a:srgbClr val="002060"/>
              </a:solidFill>
            </a:endParaRPr>
          </a:p>
          <a:p>
            <a:endParaRPr lang="en-GB" dirty="0"/>
          </a:p>
        </p:txBody>
      </p:sp>
      <p:sp>
        <p:nvSpPr>
          <p:cNvPr id="4" name="Slide Number Placeholder 3"/>
          <p:cNvSpPr>
            <a:spLocks noGrp="1"/>
          </p:cNvSpPr>
          <p:nvPr>
            <p:ph type="sldNum" sz="quarter" idx="10"/>
          </p:nvPr>
        </p:nvSpPr>
        <p:spPr/>
        <p:txBody>
          <a:bodyPr/>
          <a:lstStyle/>
          <a:p>
            <a:fld id="{4BA492A0-38DB-40AD-9AE5-1916462DE206}" type="slidenum">
              <a:rPr lang="en-GB" smtClean="0"/>
              <a:t>43</a:t>
            </a:fld>
            <a:endParaRPr lang="en-GB" dirty="0"/>
          </a:p>
        </p:txBody>
      </p:sp>
    </p:spTree>
    <p:extLst>
      <p:ext uri="{BB962C8B-B14F-4D97-AF65-F5344CB8AC3E}">
        <p14:creationId xmlns:p14="http://schemas.microsoft.com/office/powerpoint/2010/main" val="3168188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Ensuring that children’s needs are met at the earliest possible stage and reduce the need/demand for higher level statutory services, reduce re-referrals and stop the revolving door syndrome.</a:t>
            </a:r>
          </a:p>
          <a:p>
            <a:endParaRPr lang="en-GB" b="1" dirty="0"/>
          </a:p>
          <a:p>
            <a:r>
              <a:rPr lang="en-GB" b="1" dirty="0"/>
              <a:t>Mental health, </a:t>
            </a:r>
            <a:r>
              <a:rPr lang="en-GB" b="1" dirty="0" smtClean="0"/>
              <a:t>CYPS </a:t>
            </a:r>
            <a:r>
              <a:rPr lang="en-GB" b="1" dirty="0"/>
              <a:t>and health services amongst others</a:t>
            </a:r>
          </a:p>
          <a:p>
            <a:endParaRPr lang="en-GB" b="1" dirty="0"/>
          </a:p>
          <a:p>
            <a:r>
              <a:rPr lang="en-GB" b="1" dirty="0"/>
              <a:t>To help to facilitate the reduction of referrals into social care when the needs can be met outside of this agency if reached sooner and in a more timely manner.</a:t>
            </a:r>
          </a:p>
          <a:p>
            <a:pPr>
              <a:defRPr/>
            </a:pPr>
            <a:r>
              <a:rPr lang="en-GB" b="1" i="1" dirty="0"/>
              <a:t/>
            </a:r>
            <a:br>
              <a:rPr lang="en-GB" b="1" i="1" dirty="0"/>
            </a:br>
            <a:r>
              <a:rPr lang="en-GB" b="1" u="none" dirty="0"/>
              <a:t>The demand for early years educational provision for children with SEN/disability will continue to increase as a result </a:t>
            </a:r>
            <a:r>
              <a:rPr lang="en-GB" b="1" u="none" dirty="0" smtClean="0"/>
              <a:t>of</a:t>
            </a:r>
            <a:r>
              <a:rPr lang="en-GB" b="1" u="none" baseline="0" dirty="0" smtClean="0"/>
              <a:t> many factors: including increasing numbers of premature babies surviving due to medical advancements, greater awareness  of likely prevalence of various disabilities and additional needs such as autistic spectrum disorders (ASD) and Foetal Alcohol Spectrum Disorder (FASD).</a:t>
            </a:r>
            <a:endParaRPr lang="en-GB" b="1" u="none" dirty="0"/>
          </a:p>
          <a:p>
            <a:pPr marL="0" indent="0">
              <a:buFont typeface="+mj-lt"/>
              <a:buNone/>
              <a:defRPr/>
            </a:pPr>
            <a:endParaRPr lang="en-GB" dirty="0"/>
          </a:p>
          <a:p>
            <a:pPr marL="230138" indent="-230138">
              <a:buFont typeface="+mj-lt"/>
              <a:buAutoNum type="arabicPeriod"/>
              <a:defRPr/>
            </a:pPr>
            <a:r>
              <a:rPr lang="en-GB" dirty="0"/>
              <a:t>The </a:t>
            </a:r>
            <a:r>
              <a:rPr lang="en-GB" dirty="0" err="1" smtClean="0"/>
              <a:t>DfE</a:t>
            </a:r>
            <a:r>
              <a:rPr lang="en-GB" dirty="0" smtClean="0"/>
              <a:t> also </a:t>
            </a:r>
            <a:r>
              <a:rPr lang="en-GB" dirty="0"/>
              <a:t>estimate that 7% children are disabled, which equates to 2,345 0-4 year olds in Gloucestershire </a:t>
            </a:r>
          </a:p>
          <a:p>
            <a:pPr marL="230138" indent="-230138">
              <a:buFont typeface="+mj-lt"/>
              <a:buAutoNum type="arabicPeriod"/>
              <a:defRPr/>
            </a:pPr>
            <a:endParaRPr lang="en-GB" b="1" dirty="0"/>
          </a:p>
          <a:p>
            <a:pPr marL="230138" indent="-230138">
              <a:buFont typeface="+mj-lt"/>
              <a:buAutoNum type="arabicPeriod"/>
              <a:defRPr/>
            </a:pPr>
            <a:r>
              <a:rPr lang="en-GB" dirty="0"/>
              <a:t>Gloucestershire has, proportionately, more children in special school places than it’s comparative counties</a:t>
            </a:r>
          </a:p>
          <a:p>
            <a:pPr marL="230138" indent="-230138">
              <a:buFont typeface="+mj-lt"/>
              <a:buAutoNum type="arabicPeriod"/>
              <a:defRPr/>
            </a:pPr>
            <a:endParaRPr lang="en-GB" dirty="0"/>
          </a:p>
          <a:p>
            <a:pPr marL="230138" indent="-230138">
              <a:buFont typeface="+mj-lt"/>
              <a:buAutoNum type="arabicPeriod"/>
              <a:defRPr/>
            </a:pPr>
            <a:r>
              <a:rPr lang="en-GB" dirty="0"/>
              <a:t>Historically the attainment of children identified with SEN in Gloucestershire is consistently poorer than achieved on a national or statistical neighbour basis (known as the SEN/non SEN gap).</a:t>
            </a:r>
            <a:r>
              <a:rPr lang="en-GB" dirty="0" smtClean="0"/>
              <a:t/>
            </a:r>
            <a:br>
              <a:rPr lang="en-GB" dirty="0" smtClean="0"/>
            </a:br>
            <a:endParaRPr lang="en-GB" dirty="0" smtClean="0"/>
          </a:p>
          <a:p>
            <a:pPr marL="230138" indent="-230138">
              <a:buFont typeface="+mj-lt"/>
              <a:buAutoNum type="arabicPeriod"/>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4BA492A0-38DB-40AD-9AE5-1916462DE206}" type="slidenum">
              <a:rPr lang="en-GB" smtClean="0"/>
              <a:t>44</a:t>
            </a:fld>
            <a:endParaRPr lang="en-GB"/>
          </a:p>
        </p:txBody>
      </p:sp>
    </p:spTree>
    <p:extLst>
      <p:ext uri="{BB962C8B-B14F-4D97-AF65-F5344CB8AC3E}">
        <p14:creationId xmlns:p14="http://schemas.microsoft.com/office/powerpoint/2010/main" val="3817054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Who makes</a:t>
            </a:r>
            <a:r>
              <a:rPr lang="en-GB" baseline="0" dirty="0" smtClean="0"/>
              <a:t> up the Early Help Partnership – including you!</a:t>
            </a:r>
          </a:p>
          <a:p>
            <a:endParaRPr lang="en-GB" baseline="0" dirty="0" smtClean="0"/>
          </a:p>
          <a:p>
            <a:r>
              <a:rPr lang="en-GB" baseline="0" dirty="0" smtClean="0"/>
              <a:t>Brief overview of partners – can they think of any others?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3F5CFC9-02F1-4F45-B440-622C5ED19DC8}" type="slidenum">
              <a:rPr lang="en-GB" smtClean="0"/>
              <a:t>45</a:t>
            </a:fld>
            <a:endParaRPr lang="en-GB"/>
          </a:p>
        </p:txBody>
      </p:sp>
    </p:spTree>
    <p:extLst>
      <p:ext uri="{BB962C8B-B14F-4D97-AF65-F5344CB8AC3E}">
        <p14:creationId xmlns:p14="http://schemas.microsoft.com/office/powerpoint/2010/main" val="4250237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Take questions about</a:t>
            </a:r>
            <a:r>
              <a:rPr lang="en-GB" baseline="0" dirty="0" smtClean="0"/>
              <a:t> job roles and the functions of the team </a:t>
            </a:r>
            <a:endParaRPr lang="en-GB" dirty="0"/>
          </a:p>
        </p:txBody>
      </p:sp>
      <p:sp>
        <p:nvSpPr>
          <p:cNvPr id="4" name="Slide Number Placeholder 3"/>
          <p:cNvSpPr>
            <a:spLocks noGrp="1"/>
          </p:cNvSpPr>
          <p:nvPr>
            <p:ph type="sldNum" sz="quarter" idx="10"/>
          </p:nvPr>
        </p:nvSpPr>
        <p:spPr/>
        <p:txBody>
          <a:bodyPr/>
          <a:lstStyle/>
          <a:p>
            <a:fld id="{13F5CFC9-02F1-4F45-B440-622C5ED19DC8}" type="slidenum">
              <a:rPr lang="en-GB" smtClean="0"/>
              <a:t>46</a:t>
            </a:fld>
            <a:endParaRPr lang="en-GB"/>
          </a:p>
        </p:txBody>
      </p:sp>
    </p:spTree>
    <p:extLst>
      <p:ext uri="{BB962C8B-B14F-4D97-AF65-F5344CB8AC3E}">
        <p14:creationId xmlns:p14="http://schemas.microsoft.com/office/powerpoint/2010/main" val="638158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Point learners</a:t>
            </a:r>
            <a:r>
              <a:rPr lang="en-GB" baseline="0" dirty="0" smtClean="0"/>
              <a:t> to the ‘</a:t>
            </a:r>
            <a:r>
              <a:rPr lang="en-GB" dirty="0" smtClean="0"/>
              <a:t>Importance of Early Help’ outlined</a:t>
            </a:r>
            <a:r>
              <a:rPr lang="en-GB" baseline="0" dirty="0" smtClean="0"/>
              <a:t> in the revised 2018 Working Together Document</a:t>
            </a:r>
          </a:p>
          <a:p>
            <a:pPr marL="171450" indent="-171450">
              <a:buFont typeface="Arial" panose="020B0604020202020204" pitchFamily="34" charset="0"/>
              <a:buChar char="•"/>
            </a:pPr>
            <a:r>
              <a:rPr lang="en-GB" baseline="0" dirty="0" smtClean="0"/>
              <a:t>Agencies working together to build up a more accurate picture of what is happening for that family</a:t>
            </a:r>
          </a:p>
          <a:p>
            <a:pPr marL="171450" indent="-171450">
              <a:buFont typeface="Arial" panose="020B0604020202020204" pitchFamily="34" charset="0"/>
              <a:buChar char="•"/>
            </a:pPr>
            <a:r>
              <a:rPr lang="en-GB" baseline="0" dirty="0" smtClean="0"/>
              <a:t>The objective is to work smarter not harder – one meeting of five professionals giving one hour v one professional giving five hours</a:t>
            </a:r>
          </a:p>
          <a:p>
            <a:pPr marL="171450" indent="-171450">
              <a:buFont typeface="Arial" panose="020B0604020202020204" pitchFamily="34" charset="0"/>
              <a:buChar char="•"/>
            </a:pPr>
            <a:r>
              <a:rPr lang="en-GB" baseline="0" dirty="0" smtClean="0"/>
              <a:t>Consent to share should not be a barrier</a:t>
            </a:r>
          </a:p>
          <a:p>
            <a:pPr marL="171450" indent="-171450">
              <a:buFont typeface="Arial" panose="020B0604020202020204" pitchFamily="34" charset="0"/>
              <a:buChar char="•"/>
            </a:pPr>
            <a:r>
              <a:rPr lang="en-GB" baseline="0" dirty="0" smtClean="0"/>
              <a:t>Serious Case Reviews time again stress the importance of joined up working practices to overcome poor engagement or disguised compliance</a:t>
            </a:r>
          </a:p>
          <a:p>
            <a:endParaRPr lang="en-GB" dirty="0"/>
          </a:p>
        </p:txBody>
      </p:sp>
      <p:sp>
        <p:nvSpPr>
          <p:cNvPr id="4" name="Slide Number Placeholder 3"/>
          <p:cNvSpPr>
            <a:spLocks noGrp="1"/>
          </p:cNvSpPr>
          <p:nvPr>
            <p:ph type="sldNum" sz="quarter" idx="10"/>
          </p:nvPr>
        </p:nvSpPr>
        <p:spPr/>
        <p:txBody>
          <a:bodyPr/>
          <a:lstStyle/>
          <a:p>
            <a:fld id="{0BD53719-DEFF-4FFC-A317-2C3D0770EFC1}" type="slidenum">
              <a:rPr lang="en-GB" smtClean="0"/>
              <a:t>47</a:t>
            </a:fld>
            <a:endParaRPr lang="en-GB" dirty="0"/>
          </a:p>
        </p:txBody>
      </p:sp>
    </p:spTree>
    <p:extLst>
      <p:ext uri="{BB962C8B-B14F-4D97-AF65-F5344CB8AC3E}">
        <p14:creationId xmlns:p14="http://schemas.microsoft.com/office/powerpoint/2010/main" val="3199513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Why</a:t>
            </a:r>
            <a:r>
              <a:rPr lang="en-GB" baseline="0" dirty="0" smtClean="0"/>
              <a:t> do we have TAF meetings</a:t>
            </a:r>
          </a:p>
          <a:p>
            <a:r>
              <a:rPr lang="en-GB" baseline="0" dirty="0" smtClean="0"/>
              <a:t>Who should be invited </a:t>
            </a:r>
          </a:p>
          <a:p>
            <a:r>
              <a:rPr lang="en-GB" baseline="0" dirty="0" smtClean="0"/>
              <a:t>How do we include children and young people in them</a:t>
            </a:r>
          </a:p>
          <a:p>
            <a:r>
              <a:rPr lang="en-GB" baseline="0" dirty="0" smtClean="0"/>
              <a:t>What do we do when the right people are not around the table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4BA492A0-38DB-40AD-9AE5-1916462DE206}" type="slidenum">
              <a:rPr lang="en-GB" smtClean="0"/>
              <a:t>48</a:t>
            </a:fld>
            <a:endParaRPr lang="en-GB"/>
          </a:p>
        </p:txBody>
      </p:sp>
    </p:spTree>
    <p:extLst>
      <p:ext uri="{BB962C8B-B14F-4D97-AF65-F5344CB8AC3E}">
        <p14:creationId xmlns:p14="http://schemas.microsoft.com/office/powerpoint/2010/main" val="3206201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kern="1200" baseline="0" dirty="0" smtClean="0">
                <a:solidFill>
                  <a:schemeClr val="tx1"/>
                </a:solidFill>
                <a:latin typeface="+mn-lt"/>
                <a:ea typeface="+mn-ea"/>
                <a:cs typeface="+mn-cs"/>
              </a:rPr>
              <a:t>Be clear that the LP is the coordinator but does not have to do all of the actions identified </a:t>
            </a:r>
          </a:p>
          <a:p>
            <a:pPr algn="l"/>
            <a:endParaRPr lang="en-GB" sz="1200" b="0" i="0" u="none" strike="noStrike" kern="1200" baseline="0" dirty="0" smtClean="0">
              <a:solidFill>
                <a:schemeClr val="tx1"/>
              </a:solidFill>
              <a:latin typeface="+mn-lt"/>
              <a:ea typeface="+mn-ea"/>
              <a:cs typeface="+mn-cs"/>
            </a:endParaRPr>
          </a:p>
          <a:p>
            <a:pPr algn="l"/>
            <a:r>
              <a:rPr lang="en-GB" sz="1200" b="0" i="0" u="none" strike="noStrike" kern="1200" baseline="0" dirty="0" smtClean="0">
                <a:solidFill>
                  <a:schemeClr val="tx1"/>
                </a:solidFill>
                <a:latin typeface="+mn-lt"/>
                <a:ea typeface="+mn-ea"/>
                <a:cs typeface="+mn-cs"/>
              </a:rPr>
              <a:t>The Lead Practitioner should be the practitioner who is most relevant to the child or young </a:t>
            </a:r>
            <a:r>
              <a:rPr lang="en-GB" sz="1200" b="0" i="0" u="none" strike="noStrike" baseline="0" dirty="0" smtClean="0">
                <a:solidFill>
                  <a:srgbClr val="000000"/>
                </a:solidFill>
                <a:latin typeface="Arial"/>
              </a:rPr>
              <a:t>person’s plan, and who has the skills to carry out the Lead practitioner functions. To help choose the most appropriate person to be Lead practitioner, the following criteria can be used:</a:t>
            </a:r>
          </a:p>
          <a:p>
            <a:pPr algn="l"/>
            <a:endParaRPr lang="en-GB" sz="1200" b="0" i="0" u="none" strike="noStrike" baseline="0" dirty="0" smtClean="0">
              <a:solidFill>
                <a:srgbClr val="000000"/>
              </a:solidFill>
              <a:latin typeface="Arial"/>
            </a:endParaRPr>
          </a:p>
          <a:p>
            <a:pPr algn="l"/>
            <a:r>
              <a:rPr lang="en-GB" sz="1200" b="0" i="0" u="none" strike="noStrike" baseline="0" dirty="0" smtClean="0">
                <a:solidFill>
                  <a:srgbClr val="000000"/>
                </a:solidFill>
                <a:latin typeface="SymbolMT"/>
              </a:rPr>
              <a:t>• </a:t>
            </a:r>
            <a:r>
              <a:rPr lang="en-GB" sz="1200" b="0" i="0" u="none" strike="noStrike" baseline="0" dirty="0" smtClean="0">
                <a:solidFill>
                  <a:srgbClr val="000000"/>
                </a:solidFill>
                <a:latin typeface="Arial"/>
              </a:rPr>
              <a:t>The wishes of the child or young person, or their family</a:t>
            </a:r>
          </a:p>
          <a:p>
            <a:pPr algn="l"/>
            <a:r>
              <a:rPr lang="en-GB" sz="1200" b="0" i="0" u="none" strike="noStrike" baseline="0" dirty="0" smtClean="0">
                <a:solidFill>
                  <a:srgbClr val="000000"/>
                </a:solidFill>
                <a:latin typeface="SymbolMT"/>
              </a:rPr>
              <a:t>• </a:t>
            </a:r>
            <a:r>
              <a:rPr lang="en-GB" sz="1200" b="0" i="0" u="none" strike="noStrike" baseline="0" dirty="0" smtClean="0">
                <a:solidFill>
                  <a:srgbClr val="000000"/>
                </a:solidFill>
                <a:latin typeface="Arial"/>
              </a:rPr>
              <a:t>The predominant needs of the child or young person, or family</a:t>
            </a:r>
          </a:p>
          <a:p>
            <a:pPr algn="l"/>
            <a:r>
              <a:rPr lang="en-GB" sz="1200" b="0" i="0" u="none" strike="noStrike" baseline="0" dirty="0" smtClean="0">
                <a:solidFill>
                  <a:srgbClr val="000000"/>
                </a:solidFill>
                <a:latin typeface="SymbolMT"/>
              </a:rPr>
              <a:t>• </a:t>
            </a:r>
            <a:r>
              <a:rPr lang="en-GB" sz="1200" b="0" i="0" u="none" strike="noStrike" baseline="0" dirty="0" smtClean="0">
                <a:solidFill>
                  <a:srgbClr val="000000"/>
                </a:solidFill>
                <a:latin typeface="Arial"/>
              </a:rPr>
              <a:t>The level of trust built up with the child or young person, or family</a:t>
            </a:r>
          </a:p>
          <a:p>
            <a:pPr algn="l"/>
            <a:r>
              <a:rPr lang="en-GB" sz="1200" b="0" i="0" u="none" strike="noStrike" baseline="0" dirty="0" smtClean="0">
                <a:solidFill>
                  <a:srgbClr val="000000"/>
                </a:solidFill>
                <a:latin typeface="SymbolMT"/>
              </a:rPr>
              <a:t>• </a:t>
            </a:r>
            <a:r>
              <a:rPr lang="en-GB" sz="1200" b="0" i="0" u="none" strike="noStrike" baseline="0" dirty="0" smtClean="0">
                <a:solidFill>
                  <a:srgbClr val="000000"/>
                </a:solidFill>
                <a:latin typeface="Arial"/>
              </a:rPr>
              <a:t>The person with primary responsibility for addressing the needs of the child or young</a:t>
            </a:r>
          </a:p>
          <a:p>
            <a:pPr algn="l"/>
            <a:r>
              <a:rPr lang="en-GB" sz="1200" b="0" i="0" u="none" strike="noStrike" baseline="0" dirty="0" smtClean="0">
                <a:solidFill>
                  <a:srgbClr val="000000"/>
                </a:solidFill>
                <a:latin typeface="Arial"/>
              </a:rPr>
              <a:t>person, or family</a:t>
            </a:r>
          </a:p>
          <a:p>
            <a:pPr algn="l"/>
            <a:r>
              <a:rPr lang="en-GB" sz="1200" b="0" i="0" u="none" strike="noStrike" baseline="0" dirty="0" smtClean="0">
                <a:solidFill>
                  <a:srgbClr val="000000"/>
                </a:solidFill>
                <a:latin typeface="SymbolMT"/>
              </a:rPr>
              <a:t>• </a:t>
            </a:r>
            <a:r>
              <a:rPr lang="en-GB" sz="1200" b="0" i="0" u="none" strike="noStrike" baseline="0" dirty="0" smtClean="0">
                <a:solidFill>
                  <a:srgbClr val="000000"/>
                </a:solidFill>
                <a:latin typeface="Arial"/>
              </a:rPr>
              <a:t>A clear statutory responsibility to lead on work with the child or young person, or</a:t>
            </a:r>
          </a:p>
          <a:p>
            <a:pPr algn="l"/>
            <a:r>
              <a:rPr lang="en-GB" sz="1200" b="0" i="0" u="none" strike="noStrike" baseline="0" dirty="0" smtClean="0">
                <a:solidFill>
                  <a:srgbClr val="000000"/>
                </a:solidFill>
                <a:latin typeface="Arial"/>
              </a:rPr>
              <a:t>family, e.g. a key worker or social worker</a:t>
            </a:r>
          </a:p>
          <a:p>
            <a:pPr algn="l"/>
            <a:r>
              <a:rPr lang="en-GB" sz="1200" b="0" i="0" u="none" strike="noStrike" baseline="0" dirty="0" smtClean="0">
                <a:solidFill>
                  <a:srgbClr val="000000"/>
                </a:solidFill>
                <a:latin typeface="SymbolMT"/>
              </a:rPr>
              <a:t>• </a:t>
            </a:r>
            <a:r>
              <a:rPr lang="en-GB" sz="1200" b="0" i="0" u="none" strike="noStrike" baseline="0" dirty="0" smtClean="0">
                <a:solidFill>
                  <a:srgbClr val="000000"/>
                </a:solidFill>
                <a:latin typeface="Arial"/>
              </a:rPr>
              <a:t>A previous or potential ongoing relationship with the child or young person</a:t>
            </a:r>
          </a:p>
          <a:p>
            <a:pPr algn="l"/>
            <a:r>
              <a:rPr lang="en-GB" sz="1200" b="0" i="0" u="none" strike="noStrike" baseline="0" dirty="0" smtClean="0">
                <a:solidFill>
                  <a:srgbClr val="000000"/>
                </a:solidFill>
                <a:latin typeface="SymbolMT"/>
              </a:rPr>
              <a:t>• </a:t>
            </a:r>
            <a:r>
              <a:rPr lang="en-GB" sz="1200" b="0" i="0" u="none" strike="noStrike" baseline="0" dirty="0" smtClean="0">
                <a:solidFill>
                  <a:srgbClr val="000000"/>
                </a:solidFill>
                <a:latin typeface="Arial"/>
              </a:rPr>
              <a:t>The skills, ability and capacity to provide leadership and co-ordination in relation to</a:t>
            </a:r>
          </a:p>
          <a:p>
            <a:pPr algn="l"/>
            <a:r>
              <a:rPr lang="en-GB" sz="1200" b="0" i="0" u="none" strike="noStrike" baseline="0" dirty="0" smtClean="0">
                <a:solidFill>
                  <a:srgbClr val="000000"/>
                </a:solidFill>
                <a:latin typeface="Arial"/>
              </a:rPr>
              <a:t>other practitioners involved with the child or young person, or family</a:t>
            </a:r>
          </a:p>
          <a:p>
            <a:pPr algn="l"/>
            <a:r>
              <a:rPr lang="en-GB" sz="1200" b="0" i="0" u="none" strike="noStrike" baseline="0" dirty="0" smtClean="0">
                <a:solidFill>
                  <a:srgbClr val="000000"/>
                </a:solidFill>
                <a:latin typeface="SymbolMT"/>
              </a:rPr>
              <a:t>• </a:t>
            </a:r>
            <a:r>
              <a:rPr lang="en-GB" sz="1200" b="0" i="0" u="none" strike="noStrike" baseline="0" dirty="0" smtClean="0">
                <a:solidFill>
                  <a:srgbClr val="000000"/>
                </a:solidFill>
                <a:latin typeface="Arial"/>
              </a:rPr>
              <a:t>An ability to draw in and influence universal and specialist services</a:t>
            </a:r>
          </a:p>
          <a:p>
            <a:pPr algn="l"/>
            <a:r>
              <a:rPr lang="en-GB" sz="1200" b="0" i="0" u="none" strike="noStrike" baseline="0" dirty="0" smtClean="0">
                <a:solidFill>
                  <a:srgbClr val="000000"/>
                </a:solidFill>
                <a:latin typeface="SymbolMT"/>
              </a:rPr>
              <a:t>• </a:t>
            </a:r>
            <a:r>
              <a:rPr lang="en-GB" sz="1200" b="0" i="0" u="none" strike="noStrike" baseline="0" dirty="0" smtClean="0">
                <a:solidFill>
                  <a:srgbClr val="000000"/>
                </a:solidFill>
                <a:latin typeface="Arial"/>
              </a:rPr>
              <a:t>An understanding of the surrounding support systems which are available to manage</a:t>
            </a:r>
          </a:p>
          <a:p>
            <a:pPr algn="l"/>
            <a:r>
              <a:rPr lang="en-GB" sz="1200" b="0" i="0" u="none" strike="noStrike" baseline="0" dirty="0" smtClean="0">
                <a:solidFill>
                  <a:srgbClr val="000000"/>
                </a:solidFill>
                <a:latin typeface="Arial"/>
              </a:rPr>
              <a:t>and sustain this</a:t>
            </a:r>
          </a:p>
          <a:p>
            <a:r>
              <a:rPr lang="en-GB" sz="1200" b="0" i="0" u="none" strike="noStrike" kern="1200" baseline="0" dirty="0" smtClean="0">
                <a:solidFill>
                  <a:schemeClr val="tx1"/>
                </a:solidFill>
                <a:latin typeface="+mn-lt"/>
                <a:ea typeface="+mn-ea"/>
                <a:cs typeface="+mn-cs"/>
              </a:rPr>
              <a:t>A Lead Professional is accountable to their home agency for their delivery of the Lead</a:t>
            </a:r>
          </a:p>
          <a:p>
            <a:r>
              <a:rPr lang="en-GB" sz="1200" b="0" i="0" u="none" strike="noStrike" kern="1200" baseline="0" dirty="0" smtClean="0">
                <a:solidFill>
                  <a:schemeClr val="tx1"/>
                </a:solidFill>
                <a:latin typeface="+mn-lt"/>
                <a:ea typeface="+mn-ea"/>
                <a:cs typeface="+mn-cs"/>
              </a:rPr>
              <a:t>Professional functions. They are </a:t>
            </a:r>
            <a:r>
              <a:rPr lang="en-GB" sz="1200" b="1" i="0" u="none" strike="noStrike" kern="1200" baseline="0" dirty="0" smtClean="0">
                <a:solidFill>
                  <a:schemeClr val="tx1"/>
                </a:solidFill>
                <a:latin typeface="+mn-lt"/>
                <a:ea typeface="+mn-ea"/>
                <a:cs typeface="+mn-cs"/>
              </a:rPr>
              <a:t>not </a:t>
            </a:r>
            <a:r>
              <a:rPr lang="en-GB" sz="1200" b="0" i="0" u="none" strike="noStrike" kern="1200" baseline="0" dirty="0" smtClean="0">
                <a:solidFill>
                  <a:schemeClr val="tx1"/>
                </a:solidFill>
                <a:latin typeface="+mn-lt"/>
                <a:ea typeface="+mn-ea"/>
                <a:cs typeface="+mn-cs"/>
              </a:rPr>
              <a:t>responsible or accountable for the actions of other</a:t>
            </a:r>
          </a:p>
          <a:p>
            <a:r>
              <a:rPr lang="en-GB" sz="1200" b="0" i="0" u="none" strike="noStrike" kern="1200" baseline="0" dirty="0" smtClean="0">
                <a:solidFill>
                  <a:schemeClr val="tx1"/>
                </a:solidFill>
                <a:latin typeface="+mn-lt"/>
                <a:ea typeface="+mn-ea"/>
                <a:cs typeface="+mn-cs"/>
              </a:rPr>
              <a:t>practitioners or services.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3F5CFC9-02F1-4F45-B440-622C5ED19DC8}" type="slidenum">
              <a:rPr lang="en-GB" smtClean="0"/>
              <a:t>49</a:t>
            </a:fld>
            <a:endParaRPr lang="en-GB"/>
          </a:p>
        </p:txBody>
      </p:sp>
    </p:spTree>
    <p:extLst>
      <p:ext uri="{BB962C8B-B14F-4D97-AF65-F5344CB8AC3E}">
        <p14:creationId xmlns:p14="http://schemas.microsoft.com/office/powerpoint/2010/main" val="24352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5</a:t>
            </a:fld>
            <a:endParaRPr lang="en-GB"/>
          </a:p>
        </p:txBody>
      </p:sp>
    </p:spTree>
    <p:extLst>
      <p:ext uri="{BB962C8B-B14F-4D97-AF65-F5344CB8AC3E}">
        <p14:creationId xmlns:p14="http://schemas.microsoft.com/office/powerpoint/2010/main" val="2333905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this is the form</a:t>
            </a:r>
          </a:p>
          <a:p>
            <a:endParaRPr lang="en-GB" dirty="0" smtClean="0"/>
          </a:p>
          <a:p>
            <a:r>
              <a:rPr lang="en-GB" dirty="0" smtClean="0"/>
              <a:t>The form is the same for both Early Help and Social Care</a:t>
            </a:r>
            <a:endParaRPr lang="en-GB" dirty="0"/>
          </a:p>
        </p:txBody>
      </p:sp>
      <p:sp>
        <p:nvSpPr>
          <p:cNvPr id="4" name="Slide Number Placeholder 3"/>
          <p:cNvSpPr>
            <a:spLocks noGrp="1"/>
          </p:cNvSpPr>
          <p:nvPr>
            <p:ph type="sldNum" sz="quarter" idx="10"/>
          </p:nvPr>
        </p:nvSpPr>
        <p:spPr/>
        <p:txBody>
          <a:bodyPr/>
          <a:lstStyle/>
          <a:p>
            <a:fld id="{D7755878-905E-492C-8CA7-4D8DF49DA86A}"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19871966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Seeing them as documents</a:t>
            </a:r>
            <a:r>
              <a:rPr lang="en-GB" baseline="0" dirty="0" smtClean="0"/>
              <a:t> that work together to let us think about what are the risks and needs within a family and then how we will respond to that. </a:t>
            </a:r>
          </a:p>
          <a:p>
            <a:endParaRPr lang="en-GB" baseline="0" dirty="0" smtClean="0"/>
          </a:p>
          <a:p>
            <a:r>
              <a:rPr lang="en-GB" baseline="0" dirty="0" smtClean="0"/>
              <a:t>Go through the levels of intervention briefly and the link with the graduated pathway: </a:t>
            </a:r>
          </a:p>
          <a:p>
            <a:endParaRPr lang="en-GB" baseline="0" dirty="0" smtClean="0"/>
          </a:p>
          <a:p>
            <a:r>
              <a:rPr lang="en-GB" baseline="0" dirty="0" smtClean="0"/>
              <a:t>Level 1 – universal – My Profile</a:t>
            </a:r>
          </a:p>
          <a:p>
            <a:r>
              <a:rPr lang="en-GB" baseline="0" dirty="0" smtClean="0"/>
              <a:t>Level 2 – Additional – My Plan</a:t>
            </a:r>
          </a:p>
          <a:p>
            <a:r>
              <a:rPr lang="en-GB" baseline="0" dirty="0" smtClean="0"/>
              <a:t>Level 3 – Intensive – My Assessment and My Plan +</a:t>
            </a:r>
          </a:p>
          <a:p>
            <a:r>
              <a:rPr lang="en-GB" baseline="0" dirty="0" smtClean="0"/>
              <a:t>Level 4 – Specialist – EHCP/CIN/CP – Make the point that My Plan can run alongside to look at shorter term outcomes or those not covered within the statutory plan. </a:t>
            </a:r>
          </a:p>
          <a:p>
            <a:endParaRPr lang="en-GB" baseline="0" dirty="0" smtClean="0"/>
          </a:p>
          <a:p>
            <a:r>
              <a:rPr lang="en-GB" baseline="0" dirty="0" smtClean="0"/>
              <a:t>TAF meetings sit at each point and allow us to have multi agency conversations and work in collaboration with the family to draw up holistic plans </a:t>
            </a:r>
          </a:p>
          <a:p>
            <a:endParaRPr lang="en-GB" baseline="0" dirty="0" smtClean="0"/>
          </a:p>
          <a:p>
            <a:r>
              <a:rPr lang="en-GB" b="1" dirty="0" smtClean="0">
                <a:solidFill>
                  <a:srgbClr val="0070C0"/>
                </a:solidFill>
                <a:latin typeface="CG Omega" pitchFamily="34" charset="0"/>
              </a:rPr>
              <a:t>Levels of intervention </a:t>
            </a:r>
          </a:p>
          <a:p>
            <a:r>
              <a:rPr lang="en-GB" dirty="0" smtClean="0">
                <a:solidFill>
                  <a:srgbClr val="0070C0"/>
                </a:solidFill>
                <a:latin typeface="CG Omega" pitchFamily="34" charset="0"/>
              </a:rPr>
              <a:t>The windscreen diagram demonstrates the continuum of need , and that children and families needs can move up and down through the different levels at different times in their lives . </a:t>
            </a:r>
          </a:p>
          <a:p>
            <a:r>
              <a:rPr lang="en-GB" dirty="0" smtClean="0">
                <a:solidFill>
                  <a:srgbClr val="0070C0"/>
                </a:solidFill>
                <a:latin typeface="CG Omega" pitchFamily="34" charset="0"/>
              </a:rPr>
              <a:t>What is most important to note from the diagram is that help and support that starts at lower levels does not get stopped or abandoned because the family has moved up a level. The likelihood is that with support the family will move back down again. Often , referrals to social care do not result in a service from them and therefore we must not cease or end any support that we or our agency are providing. </a:t>
            </a:r>
          </a:p>
          <a:p>
            <a:r>
              <a:rPr lang="en-GB" dirty="0" smtClean="0">
                <a:solidFill>
                  <a:srgbClr val="0070C0"/>
                </a:solidFill>
                <a:latin typeface="CG Omega" pitchFamily="34" charset="0"/>
              </a:rPr>
              <a:t>Children with Statutory plans may still need the support of underlying plans and work, for example, children that have an EHCP may still require the support of a regularly reviewed my plan plus because the EHCP still focuses on educational targets and is only reviewed yearly, You can see that this would not be helpful for a need that requires more regular monitoring and reviewing. </a:t>
            </a:r>
          </a:p>
          <a:p>
            <a:endParaRPr lang="en-GB" dirty="0" smtClean="0">
              <a:solidFill>
                <a:srgbClr val="0070C0"/>
              </a:solidFill>
              <a:latin typeface="CG Omega" pitchFamily="34" charset="0"/>
            </a:endParaRPr>
          </a:p>
          <a:p>
            <a:pPr defTabSz="914289">
              <a:defRPr/>
            </a:pPr>
            <a:r>
              <a:rPr lang="en-GB" baseline="0" dirty="0" smtClean="0"/>
              <a:t>My Plans and My Plan + working alongside statutory plans – EHC (review regularly and link with annual review) and Single Assessments/Social Care (sharing of plan and joint reviewing of plans).</a:t>
            </a:r>
          </a:p>
          <a:p>
            <a:endParaRPr lang="en-GB" dirty="0" smtClean="0">
              <a:solidFill>
                <a:srgbClr val="0070C0"/>
              </a:solidFill>
              <a:latin typeface="CG Omega" pitchFamily="34" charset="0"/>
            </a:endParaRPr>
          </a:p>
          <a:p>
            <a:endParaRPr lang="en-GB" dirty="0" smtClean="0">
              <a:solidFill>
                <a:srgbClr val="0070C0"/>
              </a:solidFill>
              <a:latin typeface="CG Omega" pitchFamily="34" charset="0"/>
            </a:endParaRPr>
          </a:p>
          <a:p>
            <a:r>
              <a:rPr lang="en-GB" dirty="0" smtClean="0">
                <a:solidFill>
                  <a:srgbClr val="0070C0"/>
                </a:solidFill>
                <a:latin typeface="CG Omega" pitchFamily="34" charset="0"/>
              </a:rPr>
              <a:t>The Levels of intervention are discussed thoroughly in the GSCB DOCUMENT “ Levels of intervention Guidance “ </a:t>
            </a:r>
          </a:p>
          <a:p>
            <a:r>
              <a:rPr lang="en-GB" dirty="0" smtClean="0">
                <a:solidFill>
                  <a:srgbClr val="0070C0"/>
                </a:solidFill>
                <a:latin typeface="CG Omega" pitchFamily="34" charset="0"/>
              </a:rPr>
              <a:t>There are copies on your tables for you to look at.  </a:t>
            </a:r>
          </a:p>
          <a:p>
            <a:endParaRPr lang="en-GB" dirty="0" smtClean="0">
              <a:solidFill>
                <a:srgbClr val="0070C0"/>
              </a:solidFill>
              <a:latin typeface="CG Omega" pitchFamily="34" charset="0"/>
            </a:endParaRPr>
          </a:p>
          <a:p>
            <a:r>
              <a:rPr lang="en-GB" dirty="0" smtClean="0">
                <a:solidFill>
                  <a:srgbClr val="0070C0"/>
                </a:solidFill>
                <a:latin typeface="CG Omega" pitchFamily="34" charset="0"/>
              </a:rPr>
              <a:t>( describe document , look at pages of different levels ) </a:t>
            </a:r>
          </a:p>
          <a:p>
            <a:r>
              <a:rPr lang="en-GB" dirty="0" smtClean="0">
                <a:solidFill>
                  <a:srgbClr val="0070C0"/>
                </a:solidFill>
                <a:latin typeface="CG Omega" pitchFamily="34" charset="0"/>
              </a:rPr>
              <a:t>This document provides clear guidance about what level the child and families needs come into and there are describing factors on each level to help professionals decide. There is also clear guidance about which agencies and what support should be available at each level. </a:t>
            </a:r>
          </a:p>
          <a:p>
            <a:r>
              <a:rPr lang="en-GB" dirty="0" smtClean="0">
                <a:solidFill>
                  <a:srgbClr val="0070C0"/>
                </a:solidFill>
                <a:latin typeface="CG Omega" pitchFamily="34" charset="0"/>
              </a:rPr>
              <a:t>This document can help you to make appropriate referrals as you can be very clear about which level of need the family has.</a:t>
            </a:r>
          </a:p>
          <a:p>
            <a:pPr defTabSz="914289">
              <a:defRPr/>
            </a:pPr>
            <a:r>
              <a:rPr lang="en-GB" baseline="0" dirty="0" smtClean="0"/>
              <a:t>We shouldn’t be referring to social care unless immediate safeguarding concern.  Where we are concerned about a child we should be using the graduated pathway to respond.  </a:t>
            </a:r>
          </a:p>
          <a:p>
            <a:endParaRPr lang="en-GB" dirty="0" smtClean="0">
              <a:solidFill>
                <a:srgbClr val="0070C0"/>
              </a:solidFill>
              <a:latin typeface="CG Omega" pitchFamily="34" charset="0"/>
            </a:endParaRPr>
          </a:p>
          <a:p>
            <a:r>
              <a:rPr lang="en-GB" dirty="0" smtClean="0">
                <a:solidFill>
                  <a:srgbClr val="0070C0"/>
                </a:solidFill>
                <a:latin typeface="CG Omega" pitchFamily="34" charset="0"/>
              </a:rPr>
              <a:t>Effective early help relies upon local agencies working together to: </a:t>
            </a:r>
          </a:p>
          <a:p>
            <a:pPr marL="289030" indent="-289030">
              <a:buFont typeface="Arial" panose="020B0604020202020204" pitchFamily="34" charset="0"/>
              <a:buChar char="•"/>
            </a:pPr>
            <a:r>
              <a:rPr lang="en-GB" dirty="0" smtClean="0">
                <a:solidFill>
                  <a:srgbClr val="0070C0"/>
                </a:solidFill>
                <a:latin typeface="CG Omega" pitchFamily="34" charset="0"/>
              </a:rPr>
              <a:t>Identify children and families who would benefit from early help </a:t>
            </a:r>
          </a:p>
          <a:p>
            <a:pPr marL="289030" indent="-289030">
              <a:buFont typeface="Arial" panose="020B0604020202020204" pitchFamily="34" charset="0"/>
              <a:buChar char="•"/>
            </a:pPr>
            <a:r>
              <a:rPr lang="en-GB" dirty="0" smtClean="0">
                <a:solidFill>
                  <a:srgbClr val="0070C0"/>
                </a:solidFill>
                <a:latin typeface="CG Omega" pitchFamily="34" charset="0"/>
              </a:rPr>
              <a:t>Undertake an assessment of the need for early help; and </a:t>
            </a:r>
          </a:p>
          <a:p>
            <a:pPr marL="289030" indent="-289030">
              <a:buFont typeface="Arial" panose="020B0604020202020204" pitchFamily="34" charset="0"/>
              <a:buChar char="•"/>
            </a:pPr>
            <a:r>
              <a:rPr lang="en-GB" dirty="0" smtClean="0">
                <a:solidFill>
                  <a:srgbClr val="0070C0"/>
                </a:solidFill>
                <a:latin typeface="CG Omega" pitchFamily="34" charset="0"/>
              </a:rPr>
              <a:t>Provide targeted early help interventions based on the assessed needs of a child and their family in order to significantly improve outcomes for the child</a:t>
            </a:r>
          </a:p>
          <a:p>
            <a:endParaRPr lang="en-GB" dirty="0" smtClean="0">
              <a:solidFill>
                <a:srgbClr val="0070C0"/>
              </a:solidFill>
              <a:latin typeface="CG Omega" pitchFamily="34" charset="0"/>
            </a:endParaRP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3F5CFC9-02F1-4F45-B440-622C5ED19DC8}" type="slidenum">
              <a:rPr lang="en-GB" smtClean="0"/>
              <a:t>51</a:t>
            </a:fld>
            <a:endParaRPr lang="en-GB"/>
          </a:p>
        </p:txBody>
      </p:sp>
    </p:spTree>
    <p:extLst>
      <p:ext uri="{BB962C8B-B14F-4D97-AF65-F5344CB8AC3E}">
        <p14:creationId xmlns:p14="http://schemas.microsoft.com/office/powerpoint/2010/main" val="11410479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52</a:t>
            </a:fld>
            <a:endParaRPr lang="en-GB"/>
          </a:p>
        </p:txBody>
      </p:sp>
    </p:spTree>
    <p:extLst>
      <p:ext uri="{BB962C8B-B14F-4D97-AF65-F5344CB8AC3E}">
        <p14:creationId xmlns:p14="http://schemas.microsoft.com/office/powerpoint/2010/main" val="2389161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102">
              <a:defRPr/>
            </a:pPr>
            <a:r>
              <a:rPr lang="en-GB" b="1" dirty="0" smtClean="0"/>
              <a:t>TASK:</a:t>
            </a:r>
            <a:r>
              <a:rPr lang="en-GB" b="1" baseline="0" dirty="0" smtClean="0"/>
              <a:t> </a:t>
            </a:r>
            <a:endParaRPr lang="en-GB" b="0" baseline="0" dirty="0" smtClean="0"/>
          </a:p>
          <a:p>
            <a:pPr defTabSz="910102">
              <a:defRPr/>
            </a:pPr>
            <a:endParaRPr lang="en-GB" b="0" baseline="0" dirty="0" smtClean="0"/>
          </a:p>
          <a:p>
            <a:pPr defTabSz="910102">
              <a:defRPr/>
            </a:pPr>
            <a:r>
              <a:rPr lang="en-GB" b="0" baseline="0" dirty="0" smtClean="0"/>
              <a:t>Open up to the room – in tables ask them what they think the definition of neglect is </a:t>
            </a:r>
            <a:endParaRPr lang="en-GB" b="1" baseline="0" dirty="0" smtClean="0"/>
          </a:p>
        </p:txBody>
      </p:sp>
      <p:sp>
        <p:nvSpPr>
          <p:cNvPr id="4" name="Slide Number Placeholder 3"/>
          <p:cNvSpPr>
            <a:spLocks noGrp="1"/>
          </p:cNvSpPr>
          <p:nvPr>
            <p:ph type="sldNum" sz="quarter" idx="10"/>
          </p:nvPr>
        </p:nvSpPr>
        <p:spPr/>
        <p:txBody>
          <a:bodyPr/>
          <a:lstStyle/>
          <a:p>
            <a:fld id="{8960BE3F-8562-4547-9077-184DFA5D0A43}" type="slidenum">
              <a:rPr lang="en-GB" smtClean="0"/>
              <a:t>53</a:t>
            </a:fld>
            <a:endParaRPr lang="en-GB"/>
          </a:p>
        </p:txBody>
      </p:sp>
    </p:spTree>
    <p:extLst>
      <p:ext uri="{BB962C8B-B14F-4D97-AF65-F5344CB8AC3E}">
        <p14:creationId xmlns:p14="http://schemas.microsoft.com/office/powerpoint/2010/main" val="1759461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 Working Together to Safeguard </a:t>
            </a:r>
            <a:r>
              <a:rPr lang="en-GB" smtClean="0"/>
              <a:t>Children 2018, </a:t>
            </a:r>
            <a:r>
              <a:rPr lang="en-GB" dirty="0" smtClean="0"/>
              <a:t>neglect is defined as: </a:t>
            </a:r>
            <a:r>
              <a:rPr lang="en-GB" b="1" dirty="0" smtClean="0"/>
              <a:t>read out slide</a:t>
            </a:r>
            <a:r>
              <a:rPr lang="en-GB" b="1" baseline="0" dirty="0" smtClean="0"/>
              <a:t> as you click each point…</a:t>
            </a:r>
            <a:endParaRPr lang="en-GB" b="1" dirty="0" smtClean="0"/>
          </a:p>
          <a:p>
            <a:r>
              <a:rPr lang="en-GB" dirty="0" smtClean="0"/>
              <a:t>This is just one definition and we</a:t>
            </a:r>
            <a:r>
              <a:rPr lang="en-GB" baseline="0" dirty="0" smtClean="0"/>
              <a:t> have a hand out with other definitions on also for you to look at. Give our hand out.</a:t>
            </a:r>
          </a:p>
          <a:p>
            <a:endParaRPr lang="en-GB" baseline="0" dirty="0" smtClean="0"/>
          </a:p>
          <a:p>
            <a:endParaRPr lang="en-GB" dirty="0" smtClean="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54</a:t>
            </a:fld>
            <a:endParaRPr lang="en-GB"/>
          </a:p>
        </p:txBody>
      </p:sp>
    </p:spTree>
    <p:extLst>
      <p:ext uri="{BB962C8B-B14F-4D97-AF65-F5344CB8AC3E}">
        <p14:creationId xmlns:p14="http://schemas.microsoft.com/office/powerpoint/2010/main" val="27874717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102"/>
            <a:r>
              <a:rPr lang="en-GB" dirty="0" smtClean="0"/>
              <a:t>The impact on the health of the developing child</a:t>
            </a:r>
          </a:p>
          <a:p>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55</a:t>
            </a:fld>
            <a:endParaRPr lang="en-GB"/>
          </a:p>
        </p:txBody>
      </p:sp>
    </p:spTree>
    <p:extLst>
      <p:ext uri="{BB962C8B-B14F-4D97-AF65-F5344CB8AC3E}">
        <p14:creationId xmlns:p14="http://schemas.microsoft.com/office/powerpoint/2010/main" val="3342846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What difference do you see between the 2yr and Adult pictures?</a:t>
            </a:r>
          </a:p>
          <a:p>
            <a:endParaRPr lang="en-GB" dirty="0" smtClean="0"/>
          </a:p>
          <a:p>
            <a:r>
              <a:rPr lang="en-GB" dirty="0" smtClean="0"/>
              <a:t>Between conception and age three, a child’s brain undergoes an impressive amount of change. At birth, it already has about all of the neurons it will ever have. It doubles in size in the first year, and by age three it has reached between 80 and 90 percent of its adult volume. Even more importantly, synapses are formed at a faster rate during these years than at any other time. In fact, the brain creates many more of them than it needs: at age two or three, the brain has up to twice as many synapses as it will have in adulthood.  These surplus connections are gradually eliminated throughout childhood and adolescence, a process sometimes referred to as blooming and pruning.</a:t>
            </a:r>
          </a:p>
          <a:p>
            <a:endParaRPr lang="en-GB" dirty="0" smtClean="0"/>
          </a:p>
          <a:p>
            <a:r>
              <a:rPr lang="en-GB" dirty="0" smtClean="0"/>
              <a:t>e.g. a child that experiences</a:t>
            </a:r>
            <a:r>
              <a:rPr lang="en-GB" baseline="0" dirty="0" smtClean="0"/>
              <a:t> little empathy will lose the ability to empathise with others and to respond to such care in healthy ways when it is shown to them in later life</a:t>
            </a:r>
            <a:endParaRPr lang="en-GB" dirty="0" smtClean="0"/>
          </a:p>
          <a:p>
            <a:endParaRPr lang="en-GB" dirty="0" smtClean="0"/>
          </a:p>
          <a:p>
            <a:r>
              <a:rPr lang="en-GB" dirty="0" smtClean="0"/>
              <a:t>Damage in the early</a:t>
            </a:r>
            <a:r>
              <a:rPr lang="en-GB" baseline="0" dirty="0" smtClean="0"/>
              <a:t> years can be largely repaired, but therapeutic input needs to be consistent and begun as soon as possible</a:t>
            </a:r>
            <a:endParaRPr lang="en-GB" dirty="0"/>
          </a:p>
        </p:txBody>
      </p:sp>
      <p:sp>
        <p:nvSpPr>
          <p:cNvPr id="4" name="Slide Number Placeholder 3"/>
          <p:cNvSpPr>
            <a:spLocks noGrp="1"/>
          </p:cNvSpPr>
          <p:nvPr>
            <p:ph type="sldNum" sz="quarter" idx="10"/>
          </p:nvPr>
        </p:nvSpPr>
        <p:spPr/>
        <p:txBody>
          <a:bodyPr/>
          <a:lstStyle/>
          <a:p>
            <a:fld id="{60AB015F-8F4E-47F3-85F8-A1BA2E14EC0B}" type="slidenum">
              <a:rPr lang="en-GB" smtClean="0"/>
              <a:t>56</a:t>
            </a:fld>
            <a:endParaRPr lang="en-GB" dirty="0"/>
          </a:p>
        </p:txBody>
      </p:sp>
    </p:spTree>
    <p:extLst>
      <p:ext uri="{BB962C8B-B14F-4D97-AF65-F5344CB8AC3E}">
        <p14:creationId xmlns:p14="http://schemas.microsoft.com/office/powerpoint/2010/main" val="16242242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57</a:t>
            </a:fld>
            <a:endParaRPr lang="en-GB"/>
          </a:p>
        </p:txBody>
      </p:sp>
    </p:spTree>
    <p:extLst>
      <p:ext uri="{BB962C8B-B14F-4D97-AF65-F5344CB8AC3E}">
        <p14:creationId xmlns:p14="http://schemas.microsoft.com/office/powerpoint/2010/main" val="16285139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b="1" dirty="0" smtClean="0">
                <a:solidFill>
                  <a:srgbClr val="002060"/>
                </a:solidFill>
              </a:rPr>
              <a:t>Click 1: </a:t>
            </a:r>
            <a:r>
              <a:rPr lang="en-GB" sz="1200" dirty="0" smtClean="0">
                <a:solidFill>
                  <a:srgbClr val="002060"/>
                </a:solidFill>
              </a:rPr>
              <a:t>Maternal physical health has significant impact on the developing foetus e.g. diabetes</a:t>
            </a:r>
          </a:p>
          <a:p>
            <a:pPr algn="just"/>
            <a:endParaRPr lang="en-GB" sz="1200" dirty="0" smtClean="0">
              <a:solidFill>
                <a:srgbClr val="002060"/>
              </a:solidFill>
            </a:endParaRPr>
          </a:p>
          <a:p>
            <a:pPr algn="just"/>
            <a:r>
              <a:rPr lang="en-GB" sz="1200" b="1" dirty="0" smtClean="0">
                <a:solidFill>
                  <a:srgbClr val="002060"/>
                </a:solidFill>
              </a:rPr>
              <a:t>Click</a:t>
            </a:r>
            <a:r>
              <a:rPr lang="en-GB" sz="1200" b="1" baseline="0" dirty="0" smtClean="0">
                <a:solidFill>
                  <a:srgbClr val="002060"/>
                </a:solidFill>
              </a:rPr>
              <a:t> 2: </a:t>
            </a:r>
            <a:r>
              <a:rPr lang="en-GB" sz="1200" dirty="0" smtClean="0">
                <a:solidFill>
                  <a:srgbClr val="002060"/>
                </a:solidFill>
              </a:rPr>
              <a:t>Environmental factors e.g. cigarette smoke, alcohol &amp; domestic abuse</a:t>
            </a:r>
          </a:p>
          <a:p>
            <a:pPr algn="just"/>
            <a:endParaRPr lang="en-GB" sz="1200" dirty="0" smtClean="0">
              <a:solidFill>
                <a:srgbClr val="002060"/>
              </a:solidFill>
            </a:endParaRPr>
          </a:p>
          <a:p>
            <a:pPr algn="just"/>
            <a:r>
              <a:rPr lang="en-GB" sz="1200" b="1" dirty="0" smtClean="0">
                <a:solidFill>
                  <a:srgbClr val="002060"/>
                </a:solidFill>
              </a:rPr>
              <a:t>Click</a:t>
            </a:r>
            <a:r>
              <a:rPr lang="en-GB" sz="1200" b="1" baseline="0" dirty="0" smtClean="0">
                <a:solidFill>
                  <a:srgbClr val="002060"/>
                </a:solidFill>
              </a:rPr>
              <a:t> 3: </a:t>
            </a:r>
            <a:r>
              <a:rPr lang="en-GB" sz="1200" dirty="0" smtClean="0">
                <a:solidFill>
                  <a:srgbClr val="002060"/>
                </a:solidFill>
              </a:rPr>
              <a:t>Emotional stress can also have physical effects e.g. “double dose” of cortisol pre-birth</a:t>
            </a:r>
          </a:p>
          <a:p>
            <a:r>
              <a:rPr lang="en-GB" dirty="0" smtClean="0"/>
              <a:t>Cortisol the “stress hormone” crosses</a:t>
            </a:r>
            <a:r>
              <a:rPr lang="en-GB" baseline="0" dirty="0" smtClean="0"/>
              <a:t> the placenta to enter the baby’s bloodstream, and triggers the baby’s own production too.  Cortisol has physical effects and can result in a baby born to a couple in a volatile or abusive relationship being very unsettled and crying excessively i.e. the sort of behaviour they are least able to cope with.</a:t>
            </a:r>
          </a:p>
          <a:p>
            <a:endParaRPr lang="en-GB" baseline="0" dirty="0" smtClean="0"/>
          </a:p>
          <a:p>
            <a:r>
              <a:rPr lang="en-GB" dirty="0" smtClean="0"/>
              <a:t>Studies on monkeys have demonstrated their need for emotional support</a:t>
            </a:r>
            <a:r>
              <a:rPr lang="en-GB" baseline="0" dirty="0" smtClean="0"/>
              <a:t> and physical comfort/affection.  2</a:t>
            </a:r>
            <a:r>
              <a:rPr lang="en-GB" baseline="30000" dirty="0" smtClean="0"/>
              <a:t>nd</a:t>
            </a:r>
            <a:r>
              <a:rPr lang="en-GB" baseline="0" dirty="0" smtClean="0"/>
              <a:t> generation study monkeys who were not parented by their mother were unable to parent as adults</a:t>
            </a:r>
          </a:p>
          <a:p>
            <a:endParaRPr lang="en-GB" baseline="0" dirty="0" smtClean="0"/>
          </a:p>
          <a:p>
            <a:r>
              <a:rPr lang="en-GB" b="1" baseline="0" dirty="0" smtClean="0"/>
              <a:t>Click 4: </a:t>
            </a:r>
            <a:r>
              <a:rPr lang="en-GB" baseline="0" dirty="0" smtClean="0"/>
              <a:t>Some children severely deprived of love and stimulation in Romanian orphanages during the 1980s appeared to be disabled (global developmental delay) when adopted by families in other countries e.g. USA.  Most of them eventually became “normal” children and adults, but it took many years of excellent care and sometimes therapeutic input.</a:t>
            </a:r>
            <a:endParaRPr lang="en-GB" dirty="0"/>
          </a:p>
        </p:txBody>
      </p:sp>
      <p:sp>
        <p:nvSpPr>
          <p:cNvPr id="4" name="Slide Number Placeholder 3"/>
          <p:cNvSpPr>
            <a:spLocks noGrp="1"/>
          </p:cNvSpPr>
          <p:nvPr>
            <p:ph type="sldNum" sz="quarter" idx="10"/>
          </p:nvPr>
        </p:nvSpPr>
        <p:spPr/>
        <p:txBody>
          <a:bodyPr/>
          <a:lstStyle/>
          <a:p>
            <a:fld id="{60AB015F-8F4E-47F3-85F8-A1BA2E14EC0B}" type="slidenum">
              <a:rPr lang="en-GB" smtClean="0"/>
              <a:t>58</a:t>
            </a:fld>
            <a:endParaRPr lang="en-GB" dirty="0"/>
          </a:p>
        </p:txBody>
      </p:sp>
    </p:spTree>
    <p:extLst>
      <p:ext uri="{BB962C8B-B14F-4D97-AF65-F5344CB8AC3E}">
        <p14:creationId xmlns:p14="http://schemas.microsoft.com/office/powerpoint/2010/main" val="27090660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GB" sz="1200" b="1" dirty="0" smtClean="0">
                <a:solidFill>
                  <a:srgbClr val="002060"/>
                </a:solidFill>
              </a:rPr>
              <a:t>First Click:</a:t>
            </a:r>
            <a:r>
              <a:rPr lang="en-GB" sz="1200" b="1" baseline="0" dirty="0" smtClean="0">
                <a:solidFill>
                  <a:srgbClr val="002060"/>
                </a:solidFill>
              </a:rPr>
              <a:t> </a:t>
            </a:r>
          </a:p>
          <a:p>
            <a:pPr eaLnBrk="0" fontAlgn="base" hangingPunct="0">
              <a:spcBef>
                <a:spcPct val="30000"/>
              </a:spcBef>
              <a:spcAft>
                <a:spcPct val="0"/>
              </a:spcAft>
              <a:defRPr/>
            </a:pPr>
            <a:r>
              <a:rPr lang="en-GB" sz="1200" dirty="0" smtClean="0">
                <a:solidFill>
                  <a:srgbClr val="002060"/>
                </a:solidFill>
              </a:rPr>
              <a:t>Baby/Toddler:  under-stimulation, nappy rash, infections, withdrawn or lethargic, failure to thrive, self-stimulating behaviour e.g. rocking.</a:t>
            </a:r>
          </a:p>
          <a:p>
            <a:pPr eaLnBrk="0" fontAlgn="base" hangingPunct="0">
              <a:spcBef>
                <a:spcPct val="30000"/>
              </a:spcBef>
              <a:spcAft>
                <a:spcPct val="0"/>
              </a:spcAft>
              <a:defRPr/>
            </a:pPr>
            <a:r>
              <a:rPr lang="en-GB" sz="1200" dirty="0" smtClean="0">
                <a:solidFill>
                  <a:srgbClr val="002060"/>
                </a:solidFill>
              </a:rPr>
              <a:t>Is the baby registered</a:t>
            </a:r>
            <a:r>
              <a:rPr lang="en-GB" sz="1200" baseline="0" dirty="0" smtClean="0">
                <a:solidFill>
                  <a:srgbClr val="002060"/>
                </a:solidFill>
              </a:rPr>
              <a:t> with the GP?</a:t>
            </a:r>
            <a:endParaRPr lang="en-GB" sz="1200" dirty="0" smtClean="0">
              <a:solidFill>
                <a:srgbClr val="002060"/>
              </a:solidFill>
            </a:endParaRPr>
          </a:p>
          <a:p>
            <a:pPr eaLnBrk="0" fontAlgn="base" hangingPunct="0">
              <a:spcBef>
                <a:spcPct val="30000"/>
              </a:spcBef>
              <a:spcAft>
                <a:spcPct val="0"/>
              </a:spcAft>
              <a:defRPr/>
            </a:pPr>
            <a:endParaRPr lang="en-GB" sz="1200" dirty="0" smtClean="0">
              <a:solidFill>
                <a:srgbClr val="002060"/>
              </a:solidFill>
            </a:endParaRPr>
          </a:p>
          <a:p>
            <a:pPr eaLnBrk="0" fontAlgn="base" hangingPunct="0">
              <a:spcBef>
                <a:spcPct val="30000"/>
              </a:spcBef>
              <a:spcAft>
                <a:spcPct val="0"/>
              </a:spcAft>
              <a:defRPr/>
            </a:pPr>
            <a:r>
              <a:rPr lang="en-GB" sz="1200" b="1" dirty="0" smtClean="0">
                <a:solidFill>
                  <a:srgbClr val="002060"/>
                </a:solidFill>
              </a:rPr>
              <a:t>Second</a:t>
            </a:r>
            <a:r>
              <a:rPr lang="en-GB" sz="1200" b="1" baseline="0" dirty="0" smtClean="0">
                <a:solidFill>
                  <a:srgbClr val="002060"/>
                </a:solidFill>
              </a:rPr>
              <a:t> Click:</a:t>
            </a:r>
          </a:p>
          <a:p>
            <a:pPr eaLnBrk="0" fontAlgn="base" hangingPunct="0">
              <a:spcBef>
                <a:spcPct val="30000"/>
              </a:spcBef>
              <a:spcAft>
                <a:spcPct val="0"/>
              </a:spcAft>
              <a:defRPr/>
            </a:pPr>
            <a:r>
              <a:rPr lang="en-GB" sz="1200" dirty="0" smtClean="0">
                <a:solidFill>
                  <a:srgbClr val="002060"/>
                </a:solidFill>
              </a:rPr>
              <a:t>Pre-School: short stature, dirty or unkempt, delay in learning new skills, lacking social skills (aggressive or withdrawn), indiscriminate friendliness, shame or self-doubt, lack of confidence, expectation of failure.</a:t>
            </a:r>
          </a:p>
          <a:p>
            <a:pPr eaLnBrk="0" fontAlgn="base" hangingPunct="0">
              <a:spcBef>
                <a:spcPct val="30000"/>
              </a:spcBef>
              <a:spcAft>
                <a:spcPct val="0"/>
              </a:spcAft>
              <a:defRPr/>
            </a:pPr>
            <a:endParaRPr lang="en-GB" sz="1200" dirty="0" smtClean="0">
              <a:solidFill>
                <a:srgbClr val="00206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dirty="0" smtClean="0">
                <a:solidFill>
                  <a:srgbClr val="002060"/>
                </a:solidFill>
              </a:rPr>
              <a:t>Frequent minor illnesses, especially D&amp;V OR never attends health services; </a:t>
            </a:r>
            <a:r>
              <a:rPr lang="en-GB" b="1" dirty="0" smtClean="0"/>
              <a:t>D&amp;V = diarrhoea and vomiting i.e.</a:t>
            </a:r>
            <a:r>
              <a:rPr lang="en-GB" b="1" baseline="0" dirty="0" smtClean="0"/>
              <a:t> gastroenteritis</a:t>
            </a:r>
          </a:p>
          <a:p>
            <a:pPr eaLnBrk="0" fontAlgn="base" hangingPunct="0">
              <a:spcBef>
                <a:spcPct val="30000"/>
              </a:spcBef>
              <a:spcAft>
                <a:spcPct val="0"/>
              </a:spcAft>
              <a:defRPr/>
            </a:pPr>
            <a:endParaRPr lang="en-GB" sz="1200" dirty="0" smtClean="0">
              <a:solidFill>
                <a:srgbClr val="002060"/>
              </a:solidFill>
            </a:endParaRPr>
          </a:p>
          <a:p>
            <a:endParaRPr lang="en-GB" dirty="0"/>
          </a:p>
        </p:txBody>
      </p:sp>
      <p:sp>
        <p:nvSpPr>
          <p:cNvPr id="4" name="Slide Number Placeholder 3"/>
          <p:cNvSpPr>
            <a:spLocks noGrp="1"/>
          </p:cNvSpPr>
          <p:nvPr>
            <p:ph type="sldNum" sz="quarter" idx="10"/>
          </p:nvPr>
        </p:nvSpPr>
        <p:spPr/>
        <p:txBody>
          <a:bodyPr/>
          <a:lstStyle/>
          <a:p>
            <a:fld id="{60AB015F-8F4E-47F3-85F8-A1BA2E14EC0B}" type="slidenum">
              <a:rPr lang="en-GB" smtClean="0"/>
              <a:t>59</a:t>
            </a:fld>
            <a:endParaRPr lang="en-GB" dirty="0"/>
          </a:p>
        </p:txBody>
      </p:sp>
    </p:spTree>
    <p:extLst>
      <p:ext uri="{BB962C8B-B14F-4D97-AF65-F5344CB8AC3E}">
        <p14:creationId xmlns:p14="http://schemas.microsoft.com/office/powerpoint/2010/main" val="315359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6</a:t>
            </a:fld>
            <a:endParaRPr lang="en-GB"/>
          </a:p>
        </p:txBody>
      </p:sp>
    </p:spTree>
    <p:extLst>
      <p:ext uri="{BB962C8B-B14F-4D97-AF65-F5344CB8AC3E}">
        <p14:creationId xmlns:p14="http://schemas.microsoft.com/office/powerpoint/2010/main" val="1313148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Click</a:t>
            </a:r>
            <a:r>
              <a:rPr lang="en-GB" b="1" baseline="0" dirty="0" smtClean="0"/>
              <a:t> 1: first paragraph comes  up</a:t>
            </a:r>
          </a:p>
          <a:p>
            <a:r>
              <a:rPr lang="en-GB" b="1" baseline="0" dirty="0" smtClean="0"/>
              <a:t>Click 2: Second Paragraph comes up</a:t>
            </a:r>
          </a:p>
          <a:p>
            <a:r>
              <a:rPr lang="en-GB" b="1" baseline="0" dirty="0" smtClean="0"/>
              <a:t>Looking at external factors not just the obvious milestones in isolation as this does not prove everything is fine.</a:t>
            </a:r>
          </a:p>
          <a:p>
            <a:r>
              <a:rPr lang="en-GB" b="1" baseline="0" dirty="0" smtClean="0"/>
              <a:t>What should we do when we only have limited visits? </a:t>
            </a:r>
          </a:p>
          <a:p>
            <a:r>
              <a:rPr lang="en-GB" b="0" baseline="0" dirty="0" smtClean="0"/>
              <a:t>Highlight multi-agency working needs to be highlighted as well as the graduated pathway or children with additional needs.</a:t>
            </a:r>
            <a:endParaRPr lang="en-GB" b="0" dirty="0"/>
          </a:p>
        </p:txBody>
      </p:sp>
      <p:sp>
        <p:nvSpPr>
          <p:cNvPr id="4" name="Slide Number Placeholder 3"/>
          <p:cNvSpPr>
            <a:spLocks noGrp="1"/>
          </p:cNvSpPr>
          <p:nvPr>
            <p:ph type="sldNum" sz="quarter" idx="10"/>
          </p:nvPr>
        </p:nvSpPr>
        <p:spPr/>
        <p:txBody>
          <a:bodyPr/>
          <a:lstStyle/>
          <a:p>
            <a:fld id="{8960BE3F-8562-4547-9077-184DFA5D0A43}" type="slidenum">
              <a:rPr lang="en-GB" smtClean="0"/>
              <a:t>60</a:t>
            </a:fld>
            <a:endParaRPr lang="en-GB"/>
          </a:p>
        </p:txBody>
      </p:sp>
    </p:spTree>
    <p:extLst>
      <p:ext uri="{BB962C8B-B14F-4D97-AF65-F5344CB8AC3E}">
        <p14:creationId xmlns:p14="http://schemas.microsoft.com/office/powerpoint/2010/main" val="7714717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solidFill>
                  <a:prstClr val="black"/>
                </a:solidFill>
              </a:rPr>
              <a:t>Click</a:t>
            </a:r>
            <a:r>
              <a:rPr lang="en-GB" b="1" baseline="0" dirty="0" smtClean="0">
                <a:solidFill>
                  <a:prstClr val="black"/>
                </a:solidFill>
              </a:rPr>
              <a:t> One: </a:t>
            </a:r>
            <a:r>
              <a:rPr lang="en-GB" dirty="0" smtClean="0">
                <a:solidFill>
                  <a:prstClr val="black"/>
                </a:solidFill>
              </a:rPr>
              <a:t>Dental decay, dirty/unkempt/smelly, poor problem solving, poor reading and writing, encopresis,  enuresis, guilt/self-blame, poor eating patterns, poor lunch boxes. (</a:t>
            </a:r>
            <a:r>
              <a:rPr lang="en-GB" dirty="0" smtClean="0"/>
              <a:t>Encopresis</a:t>
            </a:r>
            <a:r>
              <a:rPr lang="en-GB" baseline="0" dirty="0" smtClean="0"/>
              <a:t> – soiling/messing/ “pooing pants”,  Enuresis – wetting/ “accidents”.  (Bedwetting is correctly called nocturnal enuresis and is rarely an issue before 6 or 7) Either may be due to a range of physical/medical causes, poor or lack of toilet training or emotional factors. Unpleasant toilet facilities may be a factor</a:t>
            </a:r>
            <a:endParaRPr lang="en-GB" dirty="0" smtClean="0"/>
          </a:p>
          <a:p>
            <a:endParaRPr lang="en-GB" dirty="0" smtClean="0">
              <a:solidFill>
                <a:prstClr val="black"/>
              </a:solidFill>
            </a:endParaRPr>
          </a:p>
          <a:p>
            <a:r>
              <a:rPr lang="en-GB" b="1" dirty="0" smtClean="0">
                <a:solidFill>
                  <a:prstClr val="black"/>
                </a:solidFill>
              </a:rPr>
              <a:t>Click</a:t>
            </a:r>
            <a:r>
              <a:rPr lang="en-GB" b="1" baseline="0" dirty="0" smtClean="0">
                <a:solidFill>
                  <a:prstClr val="black"/>
                </a:solidFill>
              </a:rPr>
              <a:t> Two: </a:t>
            </a:r>
            <a:r>
              <a:rPr lang="en-GB" dirty="0" smtClean="0">
                <a:solidFill>
                  <a:prstClr val="black"/>
                </a:solidFill>
              </a:rPr>
              <a:t>A child who seems to always be unwell OR Health appointments not kept</a:t>
            </a:r>
          </a:p>
          <a:p>
            <a:endParaRPr lang="en-GB" dirty="0" smtClean="0">
              <a:solidFill>
                <a:prstClr val="black"/>
              </a:solidFill>
            </a:endParaRPr>
          </a:p>
          <a:p>
            <a:r>
              <a:rPr lang="en-GB" b="1" dirty="0" smtClean="0">
                <a:solidFill>
                  <a:prstClr val="black"/>
                </a:solidFill>
              </a:rPr>
              <a:t>Click Three:</a:t>
            </a:r>
            <a:r>
              <a:rPr lang="en-GB" b="1" baseline="0" dirty="0" smtClean="0">
                <a:solidFill>
                  <a:prstClr val="black"/>
                </a:solidFill>
              </a:rPr>
              <a:t> </a:t>
            </a:r>
            <a:r>
              <a:rPr lang="en-GB" dirty="0" smtClean="0">
                <a:solidFill>
                  <a:prstClr val="black"/>
                </a:solidFill>
              </a:rPr>
              <a:t>A child who is over-friendly and eager to please OR withdrawn and unresponsive OR angry and disruptive</a:t>
            </a:r>
          </a:p>
          <a:p>
            <a:r>
              <a:rPr lang="en-GB" dirty="0" smtClean="0">
                <a:solidFill>
                  <a:prstClr val="black"/>
                </a:solidFill>
              </a:rPr>
              <a:t>A child who will not talk about home OR fantasises and tells improbable stories</a:t>
            </a:r>
          </a:p>
          <a:p>
            <a:endParaRPr lang="en-GB" dirty="0" smtClean="0">
              <a:solidFill>
                <a:prstClr val="black"/>
              </a:solidFill>
            </a:endParaRPr>
          </a:p>
        </p:txBody>
      </p:sp>
      <p:sp>
        <p:nvSpPr>
          <p:cNvPr id="4" name="Slide Number Placeholder 3"/>
          <p:cNvSpPr>
            <a:spLocks noGrp="1"/>
          </p:cNvSpPr>
          <p:nvPr>
            <p:ph type="sldNum" sz="quarter" idx="10"/>
          </p:nvPr>
        </p:nvSpPr>
        <p:spPr/>
        <p:txBody>
          <a:bodyPr/>
          <a:lstStyle/>
          <a:p>
            <a:fld id="{60AB015F-8F4E-47F3-85F8-A1BA2E14EC0B}" type="slidenum">
              <a:rPr lang="en-GB" smtClean="0"/>
              <a:t>61</a:t>
            </a:fld>
            <a:endParaRPr lang="en-GB" dirty="0"/>
          </a:p>
        </p:txBody>
      </p:sp>
    </p:spTree>
    <p:extLst>
      <p:ext uri="{BB962C8B-B14F-4D97-AF65-F5344CB8AC3E}">
        <p14:creationId xmlns:p14="http://schemas.microsoft.com/office/powerpoint/2010/main" val="23494057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3463" y="742950"/>
            <a:ext cx="4935537" cy="3702050"/>
          </a:xfrm>
        </p:spPr>
      </p:sp>
      <p:sp>
        <p:nvSpPr>
          <p:cNvPr id="3" name="Notes Placeholder 2"/>
          <p:cNvSpPr>
            <a:spLocks noGrp="1"/>
          </p:cNvSpPr>
          <p:nvPr>
            <p:ph type="body" idx="1"/>
          </p:nvPr>
        </p:nvSpPr>
        <p:spPr/>
        <p:txBody>
          <a:bodyPr/>
          <a:lstStyle/>
          <a:p>
            <a:pPr marL="170644" indent="-170644">
              <a:buFont typeface="Arial" panose="020B0604020202020204" pitchFamily="34" charset="0"/>
              <a:buChar char="•"/>
            </a:pPr>
            <a:r>
              <a:rPr lang="en-GB" dirty="0" smtClean="0"/>
              <a:t>Not always – any child can acquire an infestation and some well-cared for children do so frequently</a:t>
            </a:r>
          </a:p>
          <a:p>
            <a:pPr marL="170644" indent="-170644">
              <a:buFont typeface="Arial" panose="020B0604020202020204" pitchFamily="34" charset="0"/>
              <a:buChar char="•"/>
            </a:pPr>
            <a:endParaRPr lang="en-GB" dirty="0" smtClean="0"/>
          </a:p>
          <a:p>
            <a:pPr marL="170644" indent="-170644">
              <a:buFont typeface="Arial" panose="020B0604020202020204" pitchFamily="34" charset="0"/>
              <a:buChar char="•"/>
            </a:pPr>
            <a:r>
              <a:rPr lang="en-GB" dirty="0" smtClean="0"/>
              <a:t>SEVERE</a:t>
            </a:r>
            <a:r>
              <a:rPr lang="en-GB" baseline="0" dirty="0" smtClean="0"/>
              <a:t> infestation suggests that parents/carers have not addressed the infestation early enough or consistently.  Regular or frequent sightings of head lice e.g. falling onto book or desk from a child’s head are strongly suggestive of neglect, but it should be checked first that parents/carers have current and accurate information of evidence-based methods of control i.e.  Prescribable insecticidal products and wet-combing</a:t>
            </a:r>
          </a:p>
          <a:p>
            <a:pPr marL="170644" indent="-170644">
              <a:buFont typeface="Arial" panose="020B0604020202020204" pitchFamily="34" charset="0"/>
              <a:buChar char="•"/>
            </a:pPr>
            <a:endParaRPr lang="en-GB" baseline="0" dirty="0" smtClean="0"/>
          </a:p>
          <a:p>
            <a:pPr marL="170644" indent="-170644">
              <a:buFont typeface="Arial" panose="020B0604020202020204" pitchFamily="34" charset="0"/>
              <a:buChar char="•"/>
            </a:pPr>
            <a:r>
              <a:rPr lang="en-GB" baseline="0" dirty="0" smtClean="0"/>
              <a:t>Nits are white or pale and are empty egg-cases usually stuck to the hair shaft close to the scalp.  They are completely harmless but may be unsightly if there are lots left after a heavy infestation.  They should not be confused with live lice or viable eggs which are dark – brown or black</a:t>
            </a:r>
          </a:p>
          <a:p>
            <a:pPr marL="170644" indent="-170644">
              <a:buFont typeface="Arial" panose="020B0604020202020204" pitchFamily="34" charset="0"/>
              <a:buChar char="•"/>
            </a:pPr>
            <a:endParaRPr lang="en-GB" baseline="0" dirty="0" smtClean="0"/>
          </a:p>
          <a:p>
            <a:pPr marL="170644" indent="-170644">
              <a:buFont typeface="Arial" panose="020B0604020202020204" pitchFamily="34" charset="0"/>
              <a:buChar char="•"/>
            </a:pPr>
            <a:r>
              <a:rPr lang="en-GB" b="1" u="sng" baseline="0" dirty="0" smtClean="0"/>
              <a:t>Irritation</a:t>
            </a:r>
            <a:r>
              <a:rPr lang="en-GB" baseline="0" dirty="0" smtClean="0"/>
              <a:t> and scratching can become very uncomfortable, distract a child in class and disturb sleep.  Children (and their families) may be ostracised by peers.  Severe untreated infestations can lead to </a:t>
            </a:r>
            <a:r>
              <a:rPr lang="en-GB" b="1" u="sng" baseline="0" dirty="0" smtClean="0"/>
              <a:t>anaemia</a:t>
            </a:r>
            <a:r>
              <a:rPr lang="en-GB" baseline="0" dirty="0" smtClean="0"/>
              <a:t> because the lice feed on blood in the scalp capillaries.  Some parents mistakenly keep infested children off school, depriving them of their education – as long as treatment is underway they should NOT be kept off school.</a:t>
            </a:r>
          </a:p>
          <a:p>
            <a:pPr marL="0" indent="0">
              <a:buFont typeface="Arial" panose="020B0604020202020204" pitchFamily="34" charset="0"/>
              <a:buNone/>
            </a:pPr>
            <a:endParaRPr lang="en-GB" baseline="0" dirty="0" smtClean="0"/>
          </a:p>
          <a:p>
            <a:pPr marL="170644" indent="-170644">
              <a:buFont typeface="Arial" panose="020B0604020202020204" pitchFamily="34" charset="0"/>
              <a:buChar char="•"/>
            </a:pPr>
            <a:r>
              <a:rPr lang="en-GB" baseline="0" dirty="0" smtClean="0"/>
              <a:t>Scratching occurs when children have had head lice for a while as a fresh infestation will inject an anaesthetic like toxin so you don’t feel them at first, it is only when the body becomes immune to that toxin does the scratching stop.</a:t>
            </a:r>
          </a:p>
          <a:p>
            <a:pPr marL="170644" indent="-170644">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0AB015F-8F4E-47F3-85F8-A1BA2E14EC0B}" type="slidenum">
              <a:rPr lang="en-GB" smtClean="0"/>
              <a:t>62</a:t>
            </a:fld>
            <a:endParaRPr lang="en-GB" dirty="0"/>
          </a:p>
        </p:txBody>
      </p:sp>
    </p:spTree>
    <p:extLst>
      <p:ext uri="{BB962C8B-B14F-4D97-AF65-F5344CB8AC3E}">
        <p14:creationId xmlns:p14="http://schemas.microsoft.com/office/powerpoint/2010/main" val="2466708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866775" y="739775"/>
            <a:ext cx="4935538" cy="3703638"/>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Clr>
                <a:schemeClr val="tx1"/>
              </a:buClr>
              <a:buFont typeface="Wingdings" panose="05000000000000000000" pitchFamily="2" charset="2"/>
              <a:buChar char="q"/>
            </a:pPr>
            <a:r>
              <a:rPr lang="en-GB" altLang="en-US" sz="1200" dirty="0" smtClean="0">
                <a:latin typeface="Candara" panose="020E0502030303020204" pitchFamily="34" charset="0"/>
              </a:rPr>
              <a:t>Persistent neglect  produces significant neuro-developmental consequences for young babies which seems to be cumulative in nature – impact on developing brain</a:t>
            </a:r>
          </a:p>
          <a:p>
            <a:pPr eaLnBrk="1" hangingPunct="1">
              <a:lnSpc>
                <a:spcPct val="80000"/>
              </a:lnSpc>
              <a:buClr>
                <a:schemeClr val="tx1"/>
              </a:buClr>
              <a:buFont typeface="Wingdings" panose="05000000000000000000" pitchFamily="2" charset="2"/>
              <a:buChar char="q"/>
            </a:pPr>
            <a:r>
              <a:rPr lang="en-GB" altLang="en-US" sz="1200" dirty="0" smtClean="0">
                <a:latin typeface="Candara" panose="020E0502030303020204" pitchFamily="34" charset="0"/>
              </a:rPr>
              <a:t> Physical wellbeing – inattentive or unresponsive  care produces failure to thrive</a:t>
            </a:r>
          </a:p>
          <a:p>
            <a:pPr eaLnBrk="1" hangingPunct="1">
              <a:lnSpc>
                <a:spcPct val="80000"/>
              </a:lnSpc>
              <a:buClr>
                <a:schemeClr val="tx1"/>
              </a:buClr>
              <a:buFont typeface="Wingdings" panose="05000000000000000000" pitchFamily="2" charset="2"/>
              <a:buChar char="q"/>
            </a:pPr>
            <a:r>
              <a:rPr lang="en-GB" altLang="en-US" sz="1200" dirty="0" smtClean="0">
                <a:latin typeface="Candara" panose="020E0502030303020204" pitchFamily="34" charset="0"/>
              </a:rPr>
              <a:t>Poor cognitive development</a:t>
            </a:r>
          </a:p>
          <a:p>
            <a:pPr marL="0" marR="0" lvl="0" indent="0" algn="l" defTabSz="914400" rtl="0" eaLnBrk="1" fontAlgn="auto" latinLnBrk="0" hangingPunct="1">
              <a:lnSpc>
                <a:spcPct val="80000"/>
              </a:lnSpc>
              <a:spcBef>
                <a:spcPts val="0"/>
              </a:spcBef>
              <a:spcAft>
                <a:spcPts val="0"/>
              </a:spcAft>
              <a:buClr>
                <a:schemeClr val="tx1"/>
              </a:buClr>
              <a:buSzTx/>
              <a:buFont typeface="Wingdings" panose="05000000000000000000" pitchFamily="2" charset="2"/>
              <a:buChar char="q"/>
              <a:tabLst/>
              <a:defRPr/>
            </a:pPr>
            <a:r>
              <a:rPr lang="en-GB" altLang="en-US" sz="1200" dirty="0" smtClean="0">
                <a:latin typeface="Candara" panose="020E0502030303020204" pitchFamily="34" charset="0"/>
              </a:rPr>
              <a:t> Educational difficulties including behavioural problems, discipline and school exclusion</a:t>
            </a:r>
          </a:p>
          <a:p>
            <a:pPr eaLnBrk="1" hangingPunct="1">
              <a:lnSpc>
                <a:spcPct val="80000"/>
              </a:lnSpc>
              <a:buClr>
                <a:schemeClr val="tx1"/>
              </a:buClr>
              <a:buFont typeface="Wingdings" panose="05000000000000000000" pitchFamily="2" charset="2"/>
              <a:buChar char="q"/>
            </a:pPr>
            <a:r>
              <a:rPr lang="en-GB" altLang="en-US" sz="1200" dirty="0" smtClean="0">
                <a:latin typeface="Candara" panose="020E0502030303020204" pitchFamily="34" charset="0"/>
              </a:rPr>
              <a:t>Smashed attachments</a:t>
            </a:r>
          </a:p>
          <a:p>
            <a:pPr eaLnBrk="1" hangingPunct="1">
              <a:lnSpc>
                <a:spcPct val="80000"/>
              </a:lnSpc>
              <a:buClr>
                <a:schemeClr val="tx1"/>
              </a:buClr>
              <a:buFont typeface="Wingdings" panose="05000000000000000000" pitchFamily="2" charset="2"/>
              <a:buChar char="q"/>
            </a:pPr>
            <a:r>
              <a:rPr lang="en-GB" altLang="en-US" sz="1200" dirty="0" smtClean="0">
                <a:latin typeface="Candara" panose="020E0502030303020204" pitchFamily="34" charset="0"/>
              </a:rPr>
              <a:t> Poor friendships</a:t>
            </a:r>
          </a:p>
          <a:p>
            <a:pPr eaLnBrk="1" hangingPunct="1">
              <a:lnSpc>
                <a:spcPct val="80000"/>
              </a:lnSpc>
              <a:buClr>
                <a:schemeClr val="tx1"/>
              </a:buClr>
              <a:buFont typeface="Wingdings" panose="05000000000000000000" pitchFamily="2" charset="2"/>
              <a:buChar char="q"/>
            </a:pPr>
            <a:r>
              <a:rPr lang="en-GB" altLang="en-US" sz="1200" dirty="0" smtClean="0">
                <a:latin typeface="Candara" panose="020E0502030303020204" pitchFamily="34" charset="0"/>
              </a:rPr>
              <a:t> Family and social relationships disrupted </a:t>
            </a:r>
          </a:p>
          <a:p>
            <a:pPr eaLnBrk="1" hangingPunct="1">
              <a:lnSpc>
                <a:spcPct val="80000"/>
              </a:lnSpc>
              <a:buClr>
                <a:schemeClr val="tx1"/>
              </a:buClr>
              <a:buFont typeface="Wingdings" panose="05000000000000000000" pitchFamily="2" charset="2"/>
              <a:buChar char="q"/>
            </a:pPr>
            <a:r>
              <a:rPr lang="en-GB" altLang="en-US" sz="1200" dirty="0" smtClean="0">
                <a:latin typeface="Candara" panose="020E0502030303020204" pitchFamily="34" charset="0"/>
              </a:rPr>
              <a:t>Social isolation</a:t>
            </a:r>
          </a:p>
          <a:p>
            <a:pPr eaLnBrk="1" hangingPunct="1">
              <a:lnSpc>
                <a:spcPct val="80000"/>
              </a:lnSpc>
              <a:buClr>
                <a:schemeClr val="tx1"/>
              </a:buClr>
              <a:buFont typeface="Wingdings" panose="05000000000000000000" pitchFamily="2" charset="2"/>
              <a:buChar char="q"/>
            </a:pPr>
            <a:r>
              <a:rPr lang="en-GB" altLang="en-US" sz="1200" dirty="0" smtClean="0">
                <a:latin typeface="Candara" panose="020E0502030303020204" pitchFamily="34" charset="0"/>
              </a:rPr>
              <a:t>Injuries arising out of lack of supervision</a:t>
            </a:r>
          </a:p>
          <a:p>
            <a:pPr eaLnBrk="1" hangingPunct="1">
              <a:lnSpc>
                <a:spcPct val="80000"/>
              </a:lnSpc>
              <a:buClr>
                <a:schemeClr val="tx1"/>
              </a:buClr>
              <a:buFont typeface="Wingdings" panose="05000000000000000000" pitchFamily="2" charset="2"/>
              <a:buChar char="q"/>
            </a:pPr>
            <a:r>
              <a:rPr lang="en-GB" altLang="en-US" sz="1200" dirty="0" smtClean="0">
                <a:latin typeface="Candara" panose="020E0502030303020204" pitchFamily="34" charset="0"/>
              </a:rPr>
              <a:t>Emotional and behavioural difficulties and problems with identity</a:t>
            </a:r>
          </a:p>
          <a:p>
            <a:pPr marL="0" marR="0" lvl="0" indent="0" algn="l" defTabSz="914400" rtl="0" eaLnBrk="1" fontAlgn="auto" latinLnBrk="0" hangingPunct="1">
              <a:lnSpc>
                <a:spcPct val="80000"/>
              </a:lnSpc>
              <a:spcBef>
                <a:spcPts val="0"/>
              </a:spcBef>
              <a:spcAft>
                <a:spcPts val="0"/>
              </a:spcAft>
              <a:buClr>
                <a:schemeClr val="tx1"/>
              </a:buClr>
              <a:buSzTx/>
              <a:buFont typeface="Wingdings" panose="05000000000000000000" pitchFamily="2" charset="2"/>
              <a:buChar char="q"/>
              <a:tabLst/>
              <a:defRPr/>
            </a:pPr>
            <a:r>
              <a:rPr lang="en-GB" altLang="en-US" sz="1200" dirty="0" smtClean="0">
                <a:latin typeface="Candara" panose="020E0502030303020204" pitchFamily="34" charset="0"/>
              </a:rPr>
              <a:t> Resilience impacted upon</a:t>
            </a:r>
          </a:p>
          <a:p>
            <a:pPr eaLnBrk="1" hangingPunct="1">
              <a:lnSpc>
                <a:spcPct val="80000"/>
              </a:lnSpc>
              <a:buClr>
                <a:schemeClr val="tx1"/>
              </a:buClr>
              <a:buFont typeface="Wingdings" panose="05000000000000000000" pitchFamily="2" charset="2"/>
              <a:buChar char="q"/>
            </a:pPr>
            <a:endParaRPr lang="en-GB" altLang="en-US" sz="1200" dirty="0" smtClean="0">
              <a:latin typeface="Candara" panose="020E0502030303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
        <p:nvSpPr>
          <p:cNvPr id="24580" name="Slide Number Placeholder 3"/>
          <p:cNvSpPr>
            <a:spLocks noGrp="1"/>
          </p:cNvSpPr>
          <p:nvPr>
            <p:ph type="sldNum" sz="quarter" idx="5"/>
          </p:nvPr>
        </p:nvSpPr>
        <p:spPr>
          <a:xfrm>
            <a:off x="2782260" y="13494925"/>
            <a:ext cx="2129245" cy="7107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DD63B2C-A6CF-4CC1-A8D4-2155DDC03476}" type="slidenum">
              <a:rPr lang="en-GB" altLang="en-US" smtClean="0">
                <a:solidFill>
                  <a:prstClr val="black"/>
                </a:solidFill>
              </a:rPr>
              <a:pPr>
                <a:spcBef>
                  <a:spcPct val="0"/>
                </a:spcBef>
              </a:pPr>
              <a:t>63</a:t>
            </a:fld>
            <a:endParaRPr lang="en-GB" altLang="en-US">
              <a:solidFill>
                <a:prstClr val="black"/>
              </a:solidFill>
            </a:endParaRPr>
          </a:p>
        </p:txBody>
      </p:sp>
    </p:spTree>
    <p:extLst>
      <p:ext uri="{BB962C8B-B14F-4D97-AF65-F5344CB8AC3E}">
        <p14:creationId xmlns:p14="http://schemas.microsoft.com/office/powerpoint/2010/main" val="21497916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GB" sz="1200" dirty="0" smtClean="0">
                <a:solidFill>
                  <a:srgbClr val="002060"/>
                </a:solidFill>
              </a:rPr>
              <a:t>Adolescents – Risk taking behaviour.</a:t>
            </a:r>
          </a:p>
          <a:p>
            <a:pPr eaLnBrk="1" hangingPunct="1">
              <a:buFont typeface="Courier New"/>
              <a:buChar char="o"/>
              <a:defRPr/>
            </a:pPr>
            <a:r>
              <a:rPr lang="en-GB" sz="1200" dirty="0" smtClean="0">
                <a:solidFill>
                  <a:srgbClr val="FF0000"/>
                </a:solidFill>
                <a:latin typeface="+mn-lt"/>
                <a:cs typeface="Calibri"/>
              </a:rPr>
              <a:t>Trauma related behaviour</a:t>
            </a:r>
          </a:p>
          <a:p>
            <a:pPr eaLnBrk="1" hangingPunct="1">
              <a:buFont typeface="Courier New"/>
              <a:buChar char="o"/>
              <a:defRPr/>
            </a:pPr>
            <a:r>
              <a:rPr lang="en-GB" sz="1200" dirty="0" smtClean="0">
                <a:latin typeface="+mn-lt"/>
                <a:cs typeface="Calibri"/>
              </a:rPr>
              <a:t>Feel out of control and out of parent’s control</a:t>
            </a:r>
          </a:p>
          <a:p>
            <a:pPr eaLnBrk="1" hangingPunct="1">
              <a:buFont typeface="Courier New"/>
              <a:buChar char="o"/>
              <a:defRPr/>
            </a:pPr>
            <a:r>
              <a:rPr lang="en-GB" sz="1200" dirty="0" smtClean="0">
                <a:latin typeface="+mn-lt"/>
                <a:cs typeface="Calibri"/>
              </a:rPr>
              <a:t>Running away; street wise; self reliant vs immature; needy</a:t>
            </a:r>
          </a:p>
          <a:p>
            <a:pPr eaLnBrk="1" hangingPunct="1">
              <a:buFont typeface="Courier New"/>
              <a:buChar char="o"/>
              <a:defRPr/>
            </a:pPr>
            <a:r>
              <a:rPr lang="en-GB" sz="1200" dirty="0" smtClean="0">
                <a:latin typeface="+mn-lt"/>
                <a:cs typeface="Calibri"/>
              </a:rPr>
              <a:t>Compulsive stealing or scavenging	</a:t>
            </a:r>
          </a:p>
          <a:p>
            <a:pPr eaLnBrk="1" hangingPunct="1">
              <a:buFont typeface="Courier New"/>
              <a:buChar char="o"/>
              <a:defRPr/>
            </a:pPr>
            <a:r>
              <a:rPr lang="en-GB" sz="1200" dirty="0" smtClean="0">
                <a:latin typeface="+mn-lt"/>
                <a:cs typeface="Calibri"/>
              </a:rPr>
              <a:t>Lack of a holistic approach- treat each problem as it comes along</a:t>
            </a:r>
          </a:p>
          <a:p>
            <a:pPr eaLnBrk="1" hangingPunct="1">
              <a:buFont typeface="Courier New"/>
              <a:buChar char="o"/>
              <a:defRPr/>
            </a:pPr>
            <a:r>
              <a:rPr lang="en-GB" sz="1200" dirty="0" smtClean="0">
                <a:latin typeface="+mn-lt"/>
                <a:cs typeface="Calibri"/>
              </a:rPr>
              <a:t>Oppositional anti-social behaviour; in trouble with teachers and police</a:t>
            </a:r>
          </a:p>
          <a:p>
            <a:pPr eaLnBrk="1" hangingPunct="1">
              <a:buFont typeface="Courier New"/>
              <a:buChar char="o"/>
              <a:defRPr/>
            </a:pPr>
            <a:r>
              <a:rPr lang="en-GB" sz="1200" dirty="0" smtClean="0">
                <a:latin typeface="+mn-lt"/>
                <a:cs typeface="Calibri"/>
              </a:rPr>
              <a:t>Friendships disrupted</a:t>
            </a:r>
          </a:p>
          <a:p>
            <a:pPr eaLnBrk="1" hangingPunct="1">
              <a:buFont typeface="Courier New"/>
              <a:buChar char="o"/>
              <a:defRPr/>
            </a:pPr>
            <a:r>
              <a:rPr lang="en-GB" sz="1200" dirty="0" smtClean="0">
                <a:latin typeface="+mn-lt"/>
                <a:cs typeface="Calibri"/>
              </a:rPr>
              <a:t>Disruptive behaviour/poor concentration in school; low academic achievement</a:t>
            </a:r>
          </a:p>
          <a:p>
            <a:pPr eaLnBrk="1" hangingPunct="1">
              <a:buFont typeface="Courier New"/>
              <a:buChar char="o"/>
              <a:defRPr/>
            </a:pPr>
            <a:r>
              <a:rPr lang="en-GB" sz="1200" dirty="0" smtClean="0">
                <a:latin typeface="+mn-lt"/>
                <a:cs typeface="Calibri"/>
              </a:rPr>
              <a:t>Depression/low self esteem; Felt inferiority; felt helplessness; Shame; Loneliness</a:t>
            </a:r>
          </a:p>
          <a:p>
            <a:pPr eaLnBrk="1" hangingPunct="1">
              <a:buFont typeface="Courier New"/>
              <a:buChar char="o"/>
              <a:defRPr/>
            </a:pPr>
            <a:r>
              <a:rPr lang="en-GB" sz="1200" dirty="0" smtClean="0">
                <a:latin typeface="+mn-lt"/>
                <a:cs typeface="Calibri"/>
              </a:rPr>
              <a:t>Impairment in interpersonal relationships, impulse control, regulation of aggression</a:t>
            </a:r>
          </a:p>
          <a:p>
            <a:pPr eaLnBrk="1" hangingPunct="1">
              <a:buFont typeface="Courier New"/>
              <a:buChar char="o"/>
              <a:defRPr/>
            </a:pPr>
            <a:r>
              <a:rPr lang="en-GB" sz="1200" dirty="0" smtClean="0">
                <a:solidFill>
                  <a:srgbClr val="FF0000"/>
                </a:solidFill>
                <a:latin typeface="+mn-lt"/>
                <a:cs typeface="Calibri"/>
              </a:rPr>
              <a:t>Very structures/skills required to survive adolescence  stripped away</a:t>
            </a:r>
          </a:p>
          <a:p>
            <a:pPr marL="0" indent="0">
              <a:buFont typeface="+mj-lt"/>
              <a:buNone/>
            </a:pPr>
            <a:endParaRPr lang="en-GB" sz="1200" dirty="0" smtClean="0">
              <a:solidFill>
                <a:srgbClr val="002060"/>
              </a:solidFill>
            </a:endParaRPr>
          </a:p>
          <a:p>
            <a:pPr marL="0" indent="0">
              <a:buFont typeface="+mj-lt"/>
              <a:buNone/>
            </a:pPr>
            <a:r>
              <a:rPr lang="en-GB" sz="1200" dirty="0" smtClean="0">
                <a:solidFill>
                  <a:srgbClr val="002060"/>
                </a:solidFill>
              </a:rPr>
              <a:t>Even with Fraser/</a:t>
            </a:r>
            <a:r>
              <a:rPr lang="en-GB" sz="1200" dirty="0" err="1" smtClean="0">
                <a:solidFill>
                  <a:srgbClr val="002060"/>
                </a:solidFill>
              </a:rPr>
              <a:t>Gillick</a:t>
            </a:r>
            <a:r>
              <a:rPr lang="en-GB" sz="1200" dirty="0" smtClean="0">
                <a:solidFill>
                  <a:srgbClr val="002060"/>
                </a:solidFill>
              </a:rPr>
              <a:t> competence, support with health appointments and treatment may be needed.  </a:t>
            </a:r>
            <a:r>
              <a:rPr lang="en-GB" sz="1200" b="1" dirty="0" smtClean="0">
                <a:solidFill>
                  <a:srgbClr val="002060"/>
                </a:solidFill>
              </a:rPr>
              <a:t>This is parents’ responsibility! </a:t>
            </a:r>
          </a:p>
          <a:p>
            <a:pPr marL="0" indent="0">
              <a:buFont typeface="+mj-lt"/>
              <a:buNone/>
            </a:pPr>
            <a:r>
              <a:rPr lang="en-GB" sz="1200" b="1" dirty="0" smtClean="0">
                <a:solidFill>
                  <a:srgbClr val="002060"/>
                </a:solidFill>
              </a:rPr>
              <a:t>CSE</a:t>
            </a:r>
          </a:p>
          <a:p>
            <a:pPr marL="514350" indent="-514350">
              <a:buFont typeface="+mj-lt"/>
              <a:buAutoNum type="arabicPeriod"/>
            </a:pPr>
            <a:endParaRPr lang="en-GB" sz="1200" b="1" dirty="0" smtClean="0">
              <a:solidFill>
                <a:srgbClr val="002060"/>
              </a:solidFill>
            </a:endParaRPr>
          </a:p>
          <a:p>
            <a:pPr marL="0" indent="0">
              <a:buFont typeface="+mj-lt"/>
              <a:buNone/>
            </a:pPr>
            <a:r>
              <a:rPr lang="en-GB" sz="1200" dirty="0" smtClean="0">
                <a:solidFill>
                  <a:srgbClr val="002060"/>
                </a:solidFill>
              </a:rPr>
              <a:t>Young Adults – social isolation, homelessness, poor diet, poor mental health, early/unplanned parenthood.</a:t>
            </a:r>
          </a:p>
          <a:p>
            <a:endParaRPr lang="en-GB" dirty="0" smtClean="0"/>
          </a:p>
          <a:p>
            <a:r>
              <a:rPr lang="en-GB" dirty="0" smtClean="0"/>
              <a:t>It is normal and to some extent healthy for adolescents to take</a:t>
            </a:r>
            <a:r>
              <a:rPr lang="en-GB" baseline="0" dirty="0" smtClean="0"/>
              <a:t> some risks, but young people who are (emotionally) neglected are more likely to take the sort of risks that result in harm to their health or to their long-term life prospects </a:t>
            </a:r>
          </a:p>
          <a:p>
            <a:endParaRPr lang="en-GB" baseline="0" dirty="0" smtClean="0"/>
          </a:p>
          <a:p>
            <a:r>
              <a:rPr lang="en-GB" baseline="0" dirty="0" smtClean="0"/>
              <a:t>What types of behaviour might you see?:  </a:t>
            </a:r>
          </a:p>
          <a:p>
            <a:pPr lvl="1">
              <a:buFont typeface="Wingdings" panose="05000000000000000000" pitchFamily="2" charset="2"/>
              <a:buChar char="v"/>
            </a:pPr>
            <a:r>
              <a:rPr lang="en-GB" dirty="0" smtClean="0"/>
              <a:t>Substance misuse</a:t>
            </a:r>
          </a:p>
          <a:p>
            <a:pPr lvl="1">
              <a:buFont typeface="Wingdings" panose="05000000000000000000" pitchFamily="2" charset="2"/>
              <a:buChar char="v"/>
            </a:pPr>
            <a:r>
              <a:rPr lang="en-GB" dirty="0" smtClean="0"/>
              <a:t>Unhealthy relationships/sex</a:t>
            </a:r>
          </a:p>
          <a:p>
            <a:pPr lvl="1">
              <a:buFont typeface="Wingdings" panose="05000000000000000000" pitchFamily="2" charset="2"/>
              <a:buChar char="v"/>
            </a:pPr>
            <a:r>
              <a:rPr lang="en-GB" dirty="0" smtClean="0"/>
              <a:t>Anti-social/Criminal behaviour</a:t>
            </a:r>
          </a:p>
          <a:p>
            <a:pPr lvl="1">
              <a:buFont typeface="Wingdings" panose="05000000000000000000" pitchFamily="2" charset="2"/>
              <a:buChar char="v"/>
            </a:pPr>
            <a:r>
              <a:rPr lang="en-GB" dirty="0" smtClean="0"/>
              <a:t>For “Street-wise” read “Vulnerable”</a:t>
            </a:r>
          </a:p>
          <a:p>
            <a:endParaRPr lang="en-GB" baseline="0" dirty="0" smtClean="0"/>
          </a:p>
          <a:p>
            <a:r>
              <a:rPr lang="en-GB" baseline="0" dirty="0" smtClean="0"/>
              <a:t>The reasons for this are primarily 1. low self-esteem and 2. lack of parental/adult guidance</a:t>
            </a:r>
          </a:p>
          <a:p>
            <a:endParaRPr lang="en-GB" baseline="0" dirty="0" smtClean="0"/>
          </a:p>
          <a:p>
            <a:r>
              <a:rPr lang="en-GB" baseline="0" dirty="0" smtClean="0"/>
              <a:t>Poor role models in their parents and other adults can lead to difficulties in establishing and maintaining healthy friendships, couple relationships and relationships with older adults who could supplement the guidance and support from their own parents.</a:t>
            </a:r>
          </a:p>
          <a:p>
            <a:r>
              <a:rPr lang="en-GB" baseline="0" dirty="0" smtClean="0"/>
              <a:t>Similarly if they become parents very young they are unlikely to have acquired the skills they need to keep well physically or mentally and to run a home and parent children</a:t>
            </a:r>
          </a:p>
          <a:p>
            <a:r>
              <a:rPr lang="en-GB" b="1" dirty="0" smtClean="0"/>
              <a:t>How we word records and reports matters.  The NSPCC advise that we always give responsibility for health appointments being kept to the parents/carers e.g. “John not taken to asthma</a:t>
            </a:r>
            <a:r>
              <a:rPr lang="en-GB" b="1" baseline="0" dirty="0" smtClean="0"/>
              <a:t> review appointment” rather than “did not attend” or even “appointment not kept”.  For teenagers and young adults “John not supported to attend” may be appropriate wording.</a:t>
            </a:r>
            <a:endParaRPr lang="en-GB" b="1" dirty="0"/>
          </a:p>
        </p:txBody>
      </p:sp>
      <p:sp>
        <p:nvSpPr>
          <p:cNvPr id="4" name="Slide Number Placeholder 3"/>
          <p:cNvSpPr>
            <a:spLocks noGrp="1"/>
          </p:cNvSpPr>
          <p:nvPr>
            <p:ph type="sldNum" sz="quarter" idx="10"/>
          </p:nvPr>
        </p:nvSpPr>
        <p:spPr/>
        <p:txBody>
          <a:bodyPr/>
          <a:lstStyle/>
          <a:p>
            <a:fld id="{60AB015F-8F4E-47F3-85F8-A1BA2E14EC0B}" type="slidenum">
              <a:rPr lang="en-GB" smtClean="0"/>
              <a:t>64</a:t>
            </a:fld>
            <a:endParaRPr lang="en-GB" dirty="0"/>
          </a:p>
        </p:txBody>
      </p:sp>
    </p:spTree>
    <p:extLst>
      <p:ext uri="{BB962C8B-B14F-4D97-AF65-F5344CB8AC3E}">
        <p14:creationId xmlns:p14="http://schemas.microsoft.com/office/powerpoint/2010/main" val="19321837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6775" y="739775"/>
            <a:ext cx="4935538" cy="3703638"/>
          </a:xfrm>
        </p:spPr>
      </p:sp>
      <p:sp>
        <p:nvSpPr>
          <p:cNvPr id="3" name="Notes Placeholder 2"/>
          <p:cNvSpPr>
            <a:spLocks noGrp="1"/>
          </p:cNvSpPr>
          <p:nvPr>
            <p:ph type="body" idx="1"/>
          </p:nvPr>
        </p:nvSpPr>
        <p:spPr/>
        <p:txBody>
          <a:bodyPr/>
          <a:lstStyle/>
          <a:p>
            <a:pPr>
              <a:buFont typeface="Arial"/>
              <a:buChar char="•"/>
            </a:pPr>
            <a:r>
              <a:rPr lang="en-GB" dirty="0" smtClean="0">
                <a:latin typeface="+mn-lt"/>
                <a:cs typeface="Calibri"/>
              </a:rPr>
              <a:t>Disabled children are 3.8 times more likely to be neglected</a:t>
            </a:r>
          </a:p>
          <a:p>
            <a:pPr>
              <a:buFont typeface="Arial"/>
              <a:buChar char="•"/>
            </a:pPr>
            <a:r>
              <a:rPr lang="en-GB" dirty="0" smtClean="0">
                <a:latin typeface="+mn-lt"/>
                <a:cs typeface="Calibri"/>
              </a:rPr>
              <a:t>International research shows that disabled children are more likely to be maltreated than others</a:t>
            </a:r>
          </a:p>
          <a:p>
            <a:pPr>
              <a:buFont typeface="Arial"/>
              <a:buChar char="•"/>
            </a:pPr>
            <a:r>
              <a:rPr lang="en-GB" dirty="0" smtClean="0">
                <a:latin typeface="+mn-lt"/>
                <a:cs typeface="Calibri"/>
              </a:rPr>
              <a:t>Parenting capacity may be diminished </a:t>
            </a:r>
            <a:r>
              <a:rPr lang="en-GB" b="1" dirty="0" smtClean="0">
                <a:latin typeface="+mn-lt"/>
                <a:cs typeface="Calibri"/>
              </a:rPr>
              <a:t>by</a:t>
            </a:r>
            <a:r>
              <a:rPr lang="en-GB" b="1" baseline="0" dirty="0" smtClean="0">
                <a:latin typeface="+mn-lt"/>
                <a:cs typeface="Calibri"/>
              </a:rPr>
              <a:t> denial, “chronic sadness” or sheer exhaustion</a:t>
            </a:r>
            <a:endParaRPr lang="en-GB" dirty="0" smtClean="0">
              <a:latin typeface="+mn-lt"/>
              <a:cs typeface="Calibri"/>
            </a:endParaRPr>
          </a:p>
          <a:p>
            <a:pPr>
              <a:buFont typeface="Arial"/>
              <a:buChar char="•"/>
            </a:pPr>
            <a:r>
              <a:rPr lang="en-GB" dirty="0" smtClean="0">
                <a:latin typeface="+mn-lt"/>
                <a:cs typeface="Calibri"/>
              </a:rPr>
              <a:t>Growth, behaviour and other problems may be seen to be the result of the disability</a:t>
            </a:r>
          </a:p>
          <a:p>
            <a:pPr>
              <a:lnSpc>
                <a:spcPct val="90000"/>
              </a:lnSpc>
              <a:buClrTx/>
              <a:buFont typeface="Arial"/>
              <a:buChar char="•"/>
            </a:pPr>
            <a:r>
              <a:rPr lang="en-GB" dirty="0" smtClean="0">
                <a:latin typeface="+mn-lt"/>
                <a:cs typeface="Calibri"/>
              </a:rPr>
              <a:t>Disabled children are over – represented among children who are Looked After because of abuse and neglect Children in Need Census, 2004</a:t>
            </a:r>
          </a:p>
          <a:p>
            <a:pPr>
              <a:lnSpc>
                <a:spcPct val="90000"/>
              </a:lnSpc>
              <a:buClrTx/>
              <a:buFont typeface="Arial"/>
              <a:buChar char="•"/>
            </a:pPr>
            <a:r>
              <a:rPr lang="en-GB" dirty="0" smtClean="0">
                <a:latin typeface="+mn-lt"/>
                <a:cs typeface="Calibri"/>
              </a:rPr>
              <a:t>Feeling sorry for parents/heroic carers/part time professionals </a:t>
            </a:r>
            <a:endParaRPr lang="en-US" dirty="0" smtClean="0">
              <a:latin typeface="+mn-lt"/>
              <a:cs typeface="Calibri"/>
            </a:endParaRPr>
          </a:p>
          <a:p>
            <a:r>
              <a:rPr lang="en-US" b="1" dirty="0" smtClean="0"/>
              <a:t>Children with disabilities need exceptionally skilled and committed parents in order to achieve their potential.  If we</a:t>
            </a:r>
            <a:r>
              <a:rPr lang="en-US" b="1" baseline="0" dirty="0" smtClean="0"/>
              <a:t> are truly focused on the </a:t>
            </a:r>
            <a:r>
              <a:rPr lang="en-US" b="1" u="sng" baseline="0" dirty="0" smtClean="0"/>
              <a:t>Best Interests of the child,</a:t>
            </a:r>
            <a:r>
              <a:rPr lang="en-US" b="1" u="none" baseline="0" dirty="0" smtClean="0"/>
              <a:t> our threshold for offering support will be </a:t>
            </a:r>
            <a:r>
              <a:rPr lang="en-US" b="1" u="sng" baseline="0" dirty="0" smtClean="0"/>
              <a:t>lower</a:t>
            </a:r>
            <a:r>
              <a:rPr lang="en-US" b="1" u="none" baseline="0" dirty="0" smtClean="0"/>
              <a:t>, but too often it is higher as we fear being seen as judgmental</a:t>
            </a:r>
            <a:endParaRPr lang="en-US" b="1" u="sng" dirty="0"/>
          </a:p>
        </p:txBody>
      </p:sp>
      <p:sp>
        <p:nvSpPr>
          <p:cNvPr id="4" name="Slide Number Placeholder 3"/>
          <p:cNvSpPr>
            <a:spLocks noGrp="1"/>
          </p:cNvSpPr>
          <p:nvPr>
            <p:ph type="sldNum" sz="quarter" idx="10"/>
          </p:nvPr>
        </p:nvSpPr>
        <p:spPr>
          <a:xfrm>
            <a:off x="2808557" y="13572548"/>
            <a:ext cx="2148121" cy="715417"/>
          </a:xfrm>
          <a:prstGeom prst="rect">
            <a:avLst/>
          </a:prstGeom>
        </p:spPr>
        <p:txBody>
          <a:bodyPr/>
          <a:lstStyle/>
          <a:p>
            <a:pPr>
              <a:defRPr/>
            </a:pPr>
            <a:fld id="{5B4BB0FE-CB8D-4146-A84B-21C8F12F0FDA}" type="slidenum">
              <a:rPr lang="en-US" smtClean="0"/>
              <a:pPr>
                <a:defRPr/>
              </a:pPr>
              <a:t>65</a:t>
            </a:fld>
            <a:endParaRPr lang="en-US"/>
          </a:p>
        </p:txBody>
      </p:sp>
    </p:spTree>
    <p:extLst>
      <p:ext uri="{BB962C8B-B14F-4D97-AF65-F5344CB8AC3E}">
        <p14:creationId xmlns:p14="http://schemas.microsoft.com/office/powerpoint/2010/main" val="14131310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We need to recognise that tackling neglect is often more difficult than tackling other forms of abuse</a:t>
            </a:r>
            <a:endParaRPr lang="en-GB" b="1" dirty="0"/>
          </a:p>
        </p:txBody>
      </p:sp>
      <p:sp>
        <p:nvSpPr>
          <p:cNvPr id="4" name="Slide Number Placeholder 3"/>
          <p:cNvSpPr>
            <a:spLocks noGrp="1"/>
          </p:cNvSpPr>
          <p:nvPr>
            <p:ph type="sldNum" sz="quarter" idx="10"/>
          </p:nvPr>
        </p:nvSpPr>
        <p:spPr/>
        <p:txBody>
          <a:bodyPr/>
          <a:lstStyle/>
          <a:p>
            <a:fld id="{8960BE3F-8562-4547-9077-184DFA5D0A43}" type="slidenum">
              <a:rPr lang="en-GB" smtClean="0"/>
              <a:t>66</a:t>
            </a:fld>
            <a:endParaRPr lang="en-GB"/>
          </a:p>
        </p:txBody>
      </p:sp>
    </p:spTree>
    <p:extLst>
      <p:ext uri="{BB962C8B-B14F-4D97-AF65-F5344CB8AC3E}">
        <p14:creationId xmlns:p14="http://schemas.microsoft.com/office/powerpoint/2010/main" val="21260547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Where there</a:t>
            </a:r>
            <a:r>
              <a:rPr lang="en-GB" b="1" baseline="0" dirty="0" smtClean="0"/>
              <a:t> is an injury, a mark, bruise or disclosure this is ‘visible’ however, neglect is often not so visible and constitutes a larger portion of abuse cases. </a:t>
            </a:r>
          </a:p>
          <a:p>
            <a:r>
              <a:rPr lang="en-GB" b="1" baseline="0" dirty="0" smtClean="0"/>
              <a:t>In 2008 73% of child protection plans were because of concerns about neglect or emotional abuse and this rose to 78% in 2015.</a:t>
            </a:r>
          </a:p>
          <a:p>
            <a:endParaRPr lang="en-GB" b="1" baseline="0" dirty="0" smtClean="0"/>
          </a:p>
          <a:p>
            <a:r>
              <a:rPr lang="en-GB" b="1" baseline="0" dirty="0" smtClean="0"/>
              <a:t>SCR have identified that 60% of their findings include neglect as the main concern. </a:t>
            </a:r>
            <a:endParaRPr lang="en-GB" b="1" dirty="0"/>
          </a:p>
        </p:txBody>
      </p:sp>
      <p:sp>
        <p:nvSpPr>
          <p:cNvPr id="4" name="Slide Number Placeholder 3"/>
          <p:cNvSpPr>
            <a:spLocks noGrp="1"/>
          </p:cNvSpPr>
          <p:nvPr>
            <p:ph type="sldNum" sz="quarter" idx="10"/>
          </p:nvPr>
        </p:nvSpPr>
        <p:spPr/>
        <p:txBody>
          <a:bodyPr/>
          <a:lstStyle/>
          <a:p>
            <a:fld id="{8960BE3F-8562-4547-9077-184DFA5D0A43}" type="slidenum">
              <a:rPr lang="en-GB" smtClean="0"/>
              <a:t>67</a:t>
            </a:fld>
            <a:endParaRPr lang="en-GB"/>
          </a:p>
        </p:txBody>
      </p:sp>
    </p:spTree>
    <p:extLst>
      <p:ext uri="{BB962C8B-B14F-4D97-AF65-F5344CB8AC3E}">
        <p14:creationId xmlns:p14="http://schemas.microsoft.com/office/powerpoint/2010/main" val="37344756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solidFill>
                  <a:schemeClr val="accent1">
                    <a:lumMod val="50000"/>
                  </a:schemeClr>
                </a:solidFill>
              </a:rPr>
              <a:t>Click 1 will make the first image disappear </a:t>
            </a:r>
            <a:r>
              <a:rPr lang="en-GB" dirty="0">
                <a:solidFill>
                  <a:schemeClr val="accent1">
                    <a:lumMod val="50000"/>
                  </a:schemeClr>
                </a:solidFill>
              </a:rPr>
              <a:t>If you dropped a frog in a saucepan of boiling water it would jump out immediately. </a:t>
            </a:r>
          </a:p>
          <a:p>
            <a:pPr algn="just"/>
            <a:r>
              <a:rPr lang="en-GB" b="1" dirty="0">
                <a:solidFill>
                  <a:schemeClr val="accent1">
                    <a:lumMod val="50000"/>
                  </a:schemeClr>
                </a:solidFill>
              </a:rPr>
              <a:t>Click 2 </a:t>
            </a:r>
            <a:r>
              <a:rPr lang="en-GB" dirty="0">
                <a:solidFill>
                  <a:schemeClr val="accent1">
                    <a:lumMod val="50000"/>
                  </a:schemeClr>
                </a:solidFill>
              </a:rPr>
              <a:t>If you put a frog in cold water and gradually heat it up it will not jump out. </a:t>
            </a:r>
            <a:r>
              <a:rPr lang="en-GB" b="1" dirty="0">
                <a:solidFill>
                  <a:schemeClr val="accent1">
                    <a:lumMod val="50000"/>
                  </a:schemeClr>
                </a:solidFill>
              </a:rPr>
              <a:t>Like the frog in the saucepan, the impact of neglect may be gradual, continuous and cumulative, not noticeably changing over time</a:t>
            </a:r>
            <a:r>
              <a:rPr lang="en-GB" dirty="0">
                <a:solidFill>
                  <a:schemeClr val="accent1">
                    <a:lumMod val="50000"/>
                  </a:schemeClr>
                </a:solidFill>
              </a:rPr>
              <a:t>, but for the frog still in the saucepan, it gets too hot and too late and the frog is boiled and dies.</a:t>
            </a:r>
          </a:p>
          <a:p>
            <a:pPr algn="just"/>
            <a:r>
              <a:rPr lang="en-GB" dirty="0">
                <a:solidFill>
                  <a:schemeClr val="accent1">
                    <a:lumMod val="50000"/>
                  </a:schemeClr>
                </a:solidFill>
              </a:rPr>
              <a:t>  </a:t>
            </a:r>
          </a:p>
          <a:p>
            <a:pPr algn="just"/>
            <a:r>
              <a:rPr lang="en-GB" dirty="0">
                <a:solidFill>
                  <a:schemeClr val="accent1">
                    <a:lumMod val="50000"/>
                  </a:schemeClr>
                </a:solidFill>
              </a:rPr>
              <a:t>As with neglect when to act to turn down the heat or when to be decisive and to decide it is no longer tolerable, is always difficult – if nothing noticeably substantial has changed why intervene now when several months ago it was tolerated? (Jones, 2016)</a:t>
            </a:r>
          </a:p>
          <a:p>
            <a:pPr algn="just"/>
            <a:endParaRPr lang="en-GB" dirty="0">
              <a:solidFill>
                <a:schemeClr val="accent1">
                  <a:lumMod val="50000"/>
                </a:schemeClr>
              </a:solidFill>
            </a:endParaRPr>
          </a:p>
          <a:p>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68</a:t>
            </a:fld>
            <a:endParaRPr lang="en-GB"/>
          </a:p>
        </p:txBody>
      </p:sp>
    </p:spTree>
    <p:extLst>
      <p:ext uri="{BB962C8B-B14F-4D97-AF65-F5344CB8AC3E}">
        <p14:creationId xmlns:p14="http://schemas.microsoft.com/office/powerpoint/2010/main" val="26394434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 Have regular ‘Team around the Family’ meetings CLICK 1</a:t>
            </a:r>
            <a:br>
              <a:rPr lang="en-GB" dirty="0" smtClean="0"/>
            </a:br>
            <a:r>
              <a:rPr lang="en-GB" dirty="0" smtClean="0"/>
              <a:t>2. Identify a Lead Practitioner CLICK 2</a:t>
            </a:r>
            <a:br>
              <a:rPr lang="en-GB" dirty="0" smtClean="0"/>
            </a:br>
            <a:r>
              <a:rPr lang="en-GB" dirty="0" smtClean="0"/>
              <a:t>3. Be mindful of </a:t>
            </a:r>
            <a:r>
              <a:rPr lang="en-GB" b="1" dirty="0" smtClean="0"/>
              <a:t>timescales,</a:t>
            </a:r>
            <a:r>
              <a:rPr lang="en-GB" b="0" dirty="0" smtClean="0"/>
              <a:t> drift and impact on child development CLICK 3</a:t>
            </a:r>
            <a:r>
              <a:rPr lang="en-GB" dirty="0" smtClean="0"/>
              <a:t/>
            </a:r>
            <a:br>
              <a:rPr lang="en-GB" dirty="0" smtClean="0"/>
            </a:br>
            <a:r>
              <a:rPr lang="en-GB" dirty="0" smtClean="0"/>
              <a:t>4. Integrated </a:t>
            </a:r>
            <a:r>
              <a:rPr lang="en-GB" b="1" dirty="0" smtClean="0"/>
              <a:t>chronology</a:t>
            </a:r>
            <a:r>
              <a:rPr lang="en-GB" dirty="0" smtClean="0"/>
              <a:t> and </a:t>
            </a:r>
            <a:r>
              <a:rPr lang="en-GB" b="1" dirty="0" smtClean="0"/>
              <a:t>genogram </a:t>
            </a:r>
            <a:r>
              <a:rPr lang="en-GB" b="0" dirty="0" smtClean="0"/>
              <a:t>CLICK 4</a:t>
            </a:r>
            <a:r>
              <a:rPr lang="en-GB" dirty="0" smtClean="0"/>
              <a:t/>
            </a:r>
            <a:br>
              <a:rPr lang="en-GB" dirty="0" smtClean="0"/>
            </a:br>
            <a:r>
              <a:rPr lang="en-GB" dirty="0" smtClean="0"/>
              <a:t>5.</a:t>
            </a:r>
            <a:r>
              <a:rPr lang="en-GB" baseline="0" dirty="0" smtClean="0"/>
              <a:t> </a:t>
            </a:r>
            <a:r>
              <a:rPr lang="en-GB" dirty="0" smtClean="0"/>
              <a:t>Be clear on the contingency plan CLICK 5</a:t>
            </a:r>
            <a:br>
              <a:rPr lang="en-GB" dirty="0" smtClean="0"/>
            </a:br>
            <a:r>
              <a:rPr lang="en-GB" dirty="0" smtClean="0"/>
              <a:t>6. Include Housing CLICK 6</a:t>
            </a:r>
            <a:br>
              <a:rPr lang="en-GB" dirty="0" smtClean="0"/>
            </a:br>
            <a:r>
              <a:rPr lang="en-GB" dirty="0" smtClean="0"/>
              <a:t>7. Explore new partners</a:t>
            </a:r>
            <a:r>
              <a:rPr lang="en-GB" baseline="0" dirty="0" smtClean="0"/>
              <a:t> and i</a:t>
            </a:r>
            <a:r>
              <a:rPr lang="en-GB" dirty="0" smtClean="0"/>
              <a:t>nvolve absent fathers CLICK 7</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69</a:t>
            </a:fld>
            <a:endParaRPr lang="en-GB"/>
          </a:p>
        </p:txBody>
      </p:sp>
    </p:spTree>
    <p:extLst>
      <p:ext uri="{BB962C8B-B14F-4D97-AF65-F5344CB8AC3E}">
        <p14:creationId xmlns:p14="http://schemas.microsoft.com/office/powerpoint/2010/main" val="1055489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7</a:t>
            </a:fld>
            <a:endParaRPr lang="en-GB"/>
          </a:p>
        </p:txBody>
      </p:sp>
    </p:spTree>
    <p:extLst>
      <p:ext uri="{BB962C8B-B14F-4D97-AF65-F5344CB8AC3E}">
        <p14:creationId xmlns:p14="http://schemas.microsoft.com/office/powerpoint/2010/main" val="41991310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five key areas of need are: </a:t>
            </a:r>
          </a:p>
          <a:p>
            <a:r>
              <a:rPr lang="en-GB" sz="1200" b="0" i="0" u="none" strike="noStrike" kern="1200" baseline="0" dirty="0" smtClean="0">
                <a:solidFill>
                  <a:schemeClr val="tx1"/>
                </a:solidFill>
                <a:latin typeface="+mn-lt"/>
                <a:ea typeface="+mn-ea"/>
                <a:cs typeface="+mn-cs"/>
              </a:rPr>
              <a:t>1. Physical care (including food, housing and hygiene) CLICK 1</a:t>
            </a:r>
          </a:p>
          <a:p>
            <a:r>
              <a:rPr lang="en-GB" sz="1200" b="0" i="0" u="none" strike="noStrike" kern="1200" baseline="0" dirty="0" smtClean="0">
                <a:solidFill>
                  <a:schemeClr val="tx1"/>
                </a:solidFill>
                <a:latin typeface="+mn-lt"/>
                <a:ea typeface="+mn-ea"/>
                <a:cs typeface="+mn-cs"/>
              </a:rPr>
              <a:t>2. Health (including safe sleeping and seeking medical advice) CLICK 2</a:t>
            </a:r>
          </a:p>
          <a:p>
            <a:r>
              <a:rPr lang="en-GB" sz="1200" b="0" i="0" u="none" strike="noStrike" kern="1200" baseline="0" dirty="0" smtClean="0">
                <a:solidFill>
                  <a:schemeClr val="tx1"/>
                </a:solidFill>
                <a:latin typeface="+mn-lt"/>
                <a:ea typeface="+mn-ea"/>
                <a:cs typeface="+mn-cs"/>
              </a:rPr>
              <a:t>3. Safety and supervision CLICK 3</a:t>
            </a:r>
          </a:p>
          <a:p>
            <a:r>
              <a:rPr lang="en-GB" sz="1200" b="0" i="0" u="none" strike="noStrike" kern="1200" baseline="0" dirty="0" smtClean="0">
                <a:solidFill>
                  <a:schemeClr val="tx1"/>
                </a:solidFill>
                <a:latin typeface="+mn-lt"/>
                <a:ea typeface="+mn-ea"/>
                <a:cs typeface="+mn-cs"/>
              </a:rPr>
              <a:t>4. Love and care (including boundaries) CLICK 4</a:t>
            </a:r>
          </a:p>
          <a:p>
            <a:r>
              <a:rPr lang="en-GB" sz="1200" b="0" i="0" u="none" strike="noStrike" kern="1200" baseline="0" dirty="0" smtClean="0">
                <a:solidFill>
                  <a:schemeClr val="tx1"/>
                </a:solidFill>
                <a:latin typeface="+mn-lt"/>
                <a:ea typeface="+mn-ea"/>
                <a:cs typeface="+mn-cs"/>
              </a:rPr>
              <a:t>5. Stimulation and education CLICK 5</a:t>
            </a:r>
          </a:p>
        </p:txBody>
      </p:sp>
      <p:sp>
        <p:nvSpPr>
          <p:cNvPr id="4" name="Slide Number Placeholder 3"/>
          <p:cNvSpPr>
            <a:spLocks noGrp="1"/>
          </p:cNvSpPr>
          <p:nvPr>
            <p:ph type="sldNum" sz="quarter" idx="10"/>
          </p:nvPr>
        </p:nvSpPr>
        <p:spPr/>
        <p:txBody>
          <a:bodyPr/>
          <a:lstStyle/>
          <a:p>
            <a:fld id="{717CB637-7979-44EB-A8B5-73B3FAEDCCA7}" type="slidenum">
              <a:rPr lang="en-GB" smtClean="0"/>
              <a:t>70</a:t>
            </a:fld>
            <a:endParaRPr lang="en-GB"/>
          </a:p>
        </p:txBody>
      </p:sp>
    </p:spTree>
    <p:extLst>
      <p:ext uri="{BB962C8B-B14F-4D97-AF65-F5344CB8AC3E}">
        <p14:creationId xmlns:p14="http://schemas.microsoft.com/office/powerpoint/2010/main" val="2351743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 A simple tool to organise your thinking</a:t>
            </a:r>
          </a:p>
          <a:p>
            <a:r>
              <a:rPr lang="en-GB" dirty="0" smtClean="0"/>
              <a:t>2. Within supervision</a:t>
            </a:r>
          </a:p>
          <a:p>
            <a:r>
              <a:rPr lang="en-GB" dirty="0" smtClean="0"/>
              <a:t>3. Within or following a multi-agency meeting (with parents engagement or consent)</a:t>
            </a:r>
          </a:p>
          <a:p>
            <a:r>
              <a:rPr lang="en-GB" dirty="0" smtClean="0"/>
              <a:t>4. One-to-one with parent/family</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71</a:t>
            </a:fld>
            <a:endParaRPr lang="en-GB"/>
          </a:p>
        </p:txBody>
      </p:sp>
    </p:spTree>
    <p:extLst>
      <p:ext uri="{BB962C8B-B14F-4D97-AF65-F5344CB8AC3E}">
        <p14:creationId xmlns:p14="http://schemas.microsoft.com/office/powerpoint/2010/main" val="24860638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72</a:t>
            </a:fld>
            <a:endParaRPr lang="en-GB"/>
          </a:p>
        </p:txBody>
      </p:sp>
    </p:spTree>
    <p:extLst>
      <p:ext uri="{BB962C8B-B14F-4D97-AF65-F5344CB8AC3E}">
        <p14:creationId xmlns:p14="http://schemas.microsoft.com/office/powerpoint/2010/main" val="461679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73</a:t>
            </a:fld>
            <a:endParaRPr lang="en-GB"/>
          </a:p>
        </p:txBody>
      </p:sp>
    </p:spTree>
    <p:extLst>
      <p:ext uri="{BB962C8B-B14F-4D97-AF65-F5344CB8AC3E}">
        <p14:creationId xmlns:p14="http://schemas.microsoft.com/office/powerpoint/2010/main" val="29116673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Area 6 focuses on parental motivation to change. CLICK 6</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74</a:t>
            </a:fld>
            <a:endParaRPr lang="en-GB"/>
          </a:p>
        </p:txBody>
      </p:sp>
    </p:spTree>
    <p:extLst>
      <p:ext uri="{BB962C8B-B14F-4D97-AF65-F5344CB8AC3E}">
        <p14:creationId xmlns:p14="http://schemas.microsoft.com/office/powerpoint/2010/main" val="21732121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75</a:t>
            </a:fld>
            <a:endParaRPr lang="en-GB"/>
          </a:p>
        </p:txBody>
      </p:sp>
    </p:spTree>
    <p:extLst>
      <p:ext uri="{BB962C8B-B14F-4D97-AF65-F5344CB8AC3E}">
        <p14:creationId xmlns:p14="http://schemas.microsoft.com/office/powerpoint/2010/main" val="12741724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76</a:t>
            </a:fld>
            <a:endParaRPr lang="en-GB"/>
          </a:p>
        </p:txBody>
      </p:sp>
    </p:spTree>
    <p:extLst>
      <p:ext uri="{BB962C8B-B14F-4D97-AF65-F5344CB8AC3E}">
        <p14:creationId xmlns:p14="http://schemas.microsoft.com/office/powerpoint/2010/main" val="22660939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Difficulties in deciding how to respond to neglect arise because </a:t>
            </a:r>
            <a:r>
              <a:rPr lang="en-GB" b="1" dirty="0"/>
              <a:t>there may not be the understanding or clarity about the range and types of neglect.</a:t>
            </a:r>
          </a:p>
          <a:p>
            <a:r>
              <a:rPr lang="en-GB" dirty="0"/>
              <a:t>(Jones, 2016) </a:t>
            </a:r>
            <a:r>
              <a:rPr lang="en-GB" dirty="0" smtClean="0"/>
              <a:t>.</a:t>
            </a:r>
          </a:p>
          <a:p>
            <a:endParaRPr lang="en-GB" dirty="0" smtClean="0"/>
          </a:p>
          <a:p>
            <a:pPr algn="l"/>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77</a:t>
            </a:fld>
            <a:endParaRPr lang="en-GB"/>
          </a:p>
        </p:txBody>
      </p:sp>
    </p:spTree>
    <p:extLst>
      <p:ext uri="{BB962C8B-B14F-4D97-AF65-F5344CB8AC3E}">
        <p14:creationId xmlns:p14="http://schemas.microsoft.com/office/powerpoint/2010/main" val="31981676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conundrum</a:t>
            </a:r>
            <a:r>
              <a:rPr lang="en-GB" baseline="0" dirty="0" smtClean="0"/>
              <a:t> of neglect</a:t>
            </a:r>
          </a:p>
          <a:p>
            <a:endParaRPr lang="en-GB" baseline="0" dirty="0" smtClean="0"/>
          </a:p>
          <a:p>
            <a:r>
              <a:rPr lang="en-GB" baseline="0" dirty="0" smtClean="0"/>
              <a:t>In all of these serious case reviews the predominant factor was neglect – so although these children were physically abused (usually towards the end of their lives) they were actually known to services under the category of neglect and they all had neglect as a factor. There are three types of neglect categories. What we need to be thinking about when we have a good chronology is to see the patterns.</a:t>
            </a:r>
          </a:p>
          <a:p>
            <a:endParaRPr lang="en-GB" baseline="0" dirty="0" smtClean="0"/>
          </a:p>
          <a:p>
            <a:r>
              <a:rPr lang="en-GB" baseline="0" dirty="0" smtClean="0"/>
              <a:t>What does this actually mean? These types present not only at social care level but they are very evident in Early Help.</a:t>
            </a:r>
          </a:p>
        </p:txBody>
      </p:sp>
      <p:sp>
        <p:nvSpPr>
          <p:cNvPr id="4" name="Slide Number Placeholder 3"/>
          <p:cNvSpPr>
            <a:spLocks noGrp="1"/>
          </p:cNvSpPr>
          <p:nvPr>
            <p:ph type="sldNum" sz="quarter" idx="10"/>
          </p:nvPr>
        </p:nvSpPr>
        <p:spPr/>
        <p:txBody>
          <a:bodyPr/>
          <a:lstStyle/>
          <a:p>
            <a:fld id="{717CB637-7979-44EB-A8B5-73B3FAEDCCA7}" type="slidenum">
              <a:rPr lang="en-GB" smtClean="0"/>
              <a:t>78</a:t>
            </a:fld>
            <a:endParaRPr lang="en-GB"/>
          </a:p>
        </p:txBody>
      </p:sp>
    </p:spTree>
    <p:extLst>
      <p:ext uri="{BB962C8B-B14F-4D97-AF65-F5344CB8AC3E}">
        <p14:creationId xmlns:p14="http://schemas.microsoft.com/office/powerpoint/2010/main" val="23517433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Parents:-</a:t>
            </a:r>
          </a:p>
          <a:p>
            <a:pPr marL="170644" indent="-170644">
              <a:buFontTx/>
              <a:buChar char="-"/>
            </a:pPr>
            <a:r>
              <a:rPr lang="en-GB" dirty="0" smtClean="0"/>
              <a:t>Often single parent mothers, are ground down and exhausted by previous and current circumstances</a:t>
            </a:r>
          </a:p>
          <a:p>
            <a:pPr marL="170644" indent="-170644">
              <a:buFontTx/>
              <a:buChar char="-"/>
            </a:pPr>
            <a:r>
              <a:rPr lang="en-GB" dirty="0" smtClean="0"/>
              <a:t>Overwhelmed by chronic poverty, damp, poorly furnished, poorly maintained housing</a:t>
            </a:r>
          </a:p>
          <a:p>
            <a:pPr marL="170644" indent="-170644">
              <a:buFontTx/>
              <a:buChar char="-"/>
            </a:pPr>
            <a:r>
              <a:rPr lang="en-GB" dirty="0" smtClean="0"/>
              <a:t>Poor physical and mental health</a:t>
            </a:r>
          </a:p>
          <a:p>
            <a:pPr marL="170644" indent="-170644">
              <a:buFontTx/>
              <a:buChar char="-"/>
            </a:pPr>
            <a:r>
              <a:rPr lang="en-GB" dirty="0" smtClean="0"/>
              <a:t>Debt – unpaid bills, unopened letters, threats from debt collectors, rent arrears</a:t>
            </a:r>
          </a:p>
          <a:p>
            <a:pPr marL="170644" indent="-170644">
              <a:buFontTx/>
              <a:buChar char="-"/>
            </a:pPr>
            <a:r>
              <a:rPr lang="en-GB" dirty="0" smtClean="0"/>
              <a:t>No extended family support</a:t>
            </a:r>
          </a:p>
          <a:p>
            <a:pPr marL="170644" indent="-170644">
              <a:buFontTx/>
              <a:buChar char="-"/>
            </a:pPr>
            <a:r>
              <a:rPr lang="en-GB" dirty="0" smtClean="0"/>
              <a:t>Previous experience of domestic abuse</a:t>
            </a:r>
          </a:p>
          <a:p>
            <a:pPr marL="170644" indent="-170644">
              <a:buFontTx/>
              <a:buChar char="-"/>
            </a:pPr>
            <a:r>
              <a:rPr lang="en-GB" dirty="0" smtClean="0"/>
              <a:t>Involvement from multiple agencies – demanding of parents time</a:t>
            </a:r>
          </a:p>
          <a:p>
            <a:pPr marL="170644" indent="-170644">
              <a:buFontTx/>
              <a:buChar char="-"/>
            </a:pPr>
            <a:r>
              <a:rPr lang="en-GB" dirty="0" smtClean="0"/>
              <a:t>Isolated</a:t>
            </a:r>
          </a:p>
          <a:p>
            <a:pPr marL="170644" indent="-170644">
              <a:buFontTx/>
              <a:buChar char="-"/>
            </a:pPr>
            <a:r>
              <a:rPr lang="en-GB" dirty="0" smtClean="0"/>
              <a:t>Anxious and depressed</a:t>
            </a:r>
          </a:p>
          <a:p>
            <a:pPr marL="170644" indent="-170644">
              <a:buFontTx/>
              <a:buChar char="-"/>
            </a:pPr>
            <a:r>
              <a:rPr lang="en-GB" dirty="0" smtClean="0"/>
              <a:t>Finds it difficult to get up in the morning so seeing children often late for school</a:t>
            </a:r>
          </a:p>
          <a:p>
            <a:pPr marL="170644" indent="-170644">
              <a:buFontTx/>
              <a:buChar char="-"/>
            </a:pPr>
            <a:r>
              <a:rPr lang="en-GB" dirty="0" smtClean="0"/>
              <a:t>May be using alcohol and/or anti depressants</a:t>
            </a:r>
          </a:p>
          <a:p>
            <a:pPr marL="170644" indent="-170644">
              <a:buFontTx/>
              <a:buChar char="-"/>
            </a:pPr>
            <a:r>
              <a:rPr lang="en-GB" dirty="0" smtClean="0"/>
              <a:t>Lethargic with no routine and no energy</a:t>
            </a:r>
          </a:p>
          <a:p>
            <a:r>
              <a:rPr lang="en-GB" dirty="0" smtClean="0"/>
              <a:t>Children</a:t>
            </a:r>
          </a:p>
          <a:p>
            <a:pPr marL="170644" indent="-170644">
              <a:buFontTx/>
              <a:buChar char="-"/>
            </a:pPr>
            <a:r>
              <a:rPr lang="en-GB" dirty="0" smtClean="0"/>
              <a:t>Lacking in boundaries</a:t>
            </a:r>
          </a:p>
          <a:p>
            <a:pPr marL="170644" indent="-170644">
              <a:buFontTx/>
              <a:buChar char="-"/>
            </a:pPr>
            <a:r>
              <a:rPr lang="en-GB" dirty="0" smtClean="0"/>
              <a:t>School attendance issues</a:t>
            </a:r>
          </a:p>
          <a:p>
            <a:pPr marL="170644" indent="-170644">
              <a:buFontTx/>
              <a:buChar char="-"/>
            </a:pPr>
            <a:r>
              <a:rPr lang="en-GB" dirty="0" smtClean="0"/>
              <a:t>Caring for parent – worried about parent and sometimes angry about this responsibility</a:t>
            </a:r>
          </a:p>
          <a:p>
            <a:r>
              <a:rPr lang="en-GB" dirty="0" smtClean="0"/>
              <a:t>Example of type 1 may be death of Hamza Khan in Bradford with what is understood may have been an exhausted, isolated and previously abused mother just giving up </a:t>
            </a:r>
          </a:p>
          <a:p>
            <a:endParaRPr lang="en-GB" dirty="0"/>
          </a:p>
        </p:txBody>
      </p:sp>
      <p:sp>
        <p:nvSpPr>
          <p:cNvPr id="4" name="Slide Number Placeholder 3"/>
          <p:cNvSpPr>
            <a:spLocks noGrp="1"/>
          </p:cNvSpPr>
          <p:nvPr>
            <p:ph type="sldNum" sz="quarter" idx="10"/>
          </p:nvPr>
        </p:nvSpPr>
        <p:spPr/>
        <p:txBody>
          <a:bodyPr/>
          <a:lstStyle/>
          <a:p>
            <a:fld id="{717CB637-7979-44EB-A8B5-73B3FAEDCCA7}" type="slidenum">
              <a:rPr lang="en-GB" smtClean="0"/>
              <a:t>79</a:t>
            </a:fld>
            <a:endParaRPr lang="en-GB"/>
          </a:p>
        </p:txBody>
      </p:sp>
    </p:spTree>
    <p:extLst>
      <p:ext uri="{BB962C8B-B14F-4D97-AF65-F5344CB8AC3E}">
        <p14:creationId xmlns:p14="http://schemas.microsoft.com/office/powerpoint/2010/main" val="272954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8</a:t>
            </a:fld>
            <a:endParaRPr lang="en-GB"/>
          </a:p>
        </p:txBody>
      </p:sp>
    </p:spTree>
    <p:extLst>
      <p:ext uri="{BB962C8B-B14F-4D97-AF65-F5344CB8AC3E}">
        <p14:creationId xmlns:p14="http://schemas.microsoft.com/office/powerpoint/2010/main" val="3077443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a:t>
            </a:r>
            <a:r>
              <a:rPr lang="en-GB" baseline="0" dirty="0" smtClean="0"/>
              <a:t> death may be an example of type one with what we understand was an exhausted, isolated and previously abused mother just giving up.</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80</a:t>
            </a:fld>
            <a:endParaRPr lang="en-GB"/>
          </a:p>
        </p:txBody>
      </p:sp>
    </p:spTree>
    <p:extLst>
      <p:ext uri="{BB962C8B-B14F-4D97-AF65-F5344CB8AC3E}">
        <p14:creationId xmlns:p14="http://schemas.microsoft.com/office/powerpoint/2010/main" val="31651454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Parents:-</a:t>
            </a:r>
          </a:p>
          <a:p>
            <a:pPr marL="170644" indent="-170644">
              <a:buFontTx/>
              <a:buChar char="-"/>
            </a:pPr>
            <a:r>
              <a:rPr lang="en-GB" dirty="0" smtClean="0"/>
              <a:t>May have had poor parenting experiences themselves</a:t>
            </a:r>
          </a:p>
          <a:p>
            <a:pPr marL="170644" indent="-170644">
              <a:buFontTx/>
              <a:buChar char="-"/>
            </a:pPr>
            <a:r>
              <a:rPr lang="en-GB" dirty="0" smtClean="0"/>
              <a:t>Have little understanding of the needs of their children and how to parent well</a:t>
            </a:r>
          </a:p>
          <a:p>
            <a:pPr marL="170644" indent="-170644">
              <a:buFontTx/>
              <a:buChar char="-"/>
            </a:pPr>
            <a:r>
              <a:rPr lang="en-GB" dirty="0" smtClean="0"/>
              <a:t>Parents focussed on their own needs</a:t>
            </a:r>
          </a:p>
          <a:p>
            <a:pPr marL="170644" indent="-170644">
              <a:buFontTx/>
              <a:buChar char="-"/>
            </a:pPr>
            <a:r>
              <a:rPr lang="en-GB" dirty="0" smtClean="0"/>
              <a:t>Little tolerance and no routine</a:t>
            </a:r>
          </a:p>
          <a:p>
            <a:pPr marL="170644" indent="-170644">
              <a:buFontTx/>
              <a:buChar char="-"/>
            </a:pPr>
            <a:r>
              <a:rPr lang="en-GB" dirty="0" smtClean="0"/>
              <a:t>Not lacking in energy and may be very active but with the focus on themselves and not their children</a:t>
            </a:r>
          </a:p>
          <a:p>
            <a:pPr marL="170644" indent="-170644">
              <a:buFontTx/>
              <a:buChar char="-"/>
            </a:pPr>
            <a:r>
              <a:rPr lang="en-GB" dirty="0" smtClean="0"/>
              <a:t>Not necessarily intentionally uncaring, and may fight hard for their children in disputes with schools, neighbours and social care</a:t>
            </a:r>
          </a:p>
          <a:p>
            <a:r>
              <a:rPr lang="en-GB" dirty="0" smtClean="0"/>
              <a:t>Children:-</a:t>
            </a:r>
          </a:p>
          <a:p>
            <a:pPr marL="170644" indent="-170644">
              <a:buFontTx/>
              <a:buChar char="-"/>
            </a:pPr>
            <a:r>
              <a:rPr lang="en-GB" dirty="0" smtClean="0"/>
              <a:t>May be unsupervised as parents craves excitement and friendship with others  </a:t>
            </a:r>
          </a:p>
          <a:p>
            <a:r>
              <a:rPr lang="en-GB" dirty="0" smtClean="0"/>
              <a:t>Tracy Connelly and her care of Peter and his 3 sisters may be an example of type 2 </a:t>
            </a:r>
            <a:endParaRPr lang="en-GB" dirty="0"/>
          </a:p>
        </p:txBody>
      </p:sp>
      <p:sp>
        <p:nvSpPr>
          <p:cNvPr id="4" name="Slide Number Placeholder 3"/>
          <p:cNvSpPr>
            <a:spLocks noGrp="1"/>
          </p:cNvSpPr>
          <p:nvPr>
            <p:ph type="sldNum" sz="quarter" idx="10"/>
          </p:nvPr>
        </p:nvSpPr>
        <p:spPr/>
        <p:txBody>
          <a:bodyPr/>
          <a:lstStyle/>
          <a:p>
            <a:fld id="{717CB637-7979-44EB-A8B5-73B3FAEDCCA7}" type="slidenum">
              <a:rPr lang="en-GB" smtClean="0"/>
              <a:t>81</a:t>
            </a:fld>
            <a:endParaRPr lang="en-GB"/>
          </a:p>
        </p:txBody>
      </p:sp>
    </p:spTree>
    <p:extLst>
      <p:ext uri="{BB962C8B-B14F-4D97-AF65-F5344CB8AC3E}">
        <p14:creationId xmlns:p14="http://schemas.microsoft.com/office/powerpoint/2010/main" val="11998321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Peter’s story was primarily</a:t>
            </a:r>
            <a:r>
              <a:rPr lang="en-GB" baseline="0" dirty="0" smtClean="0"/>
              <a:t> presented as physical abuse in the media but a level of neglect was a factor for most, if not all of his life. Maybe it was the dynamic of new partners that escalated this neglect to the horrific and severe physical abuse that led to peter’s death in 2007. Another example of this typology may be Daniel </a:t>
            </a:r>
            <a:r>
              <a:rPr lang="en-GB" baseline="0" dirty="0" err="1" smtClean="0"/>
              <a:t>Pelka</a:t>
            </a:r>
            <a:r>
              <a:rPr lang="en-GB" baseline="0" dirty="0" smtClean="0"/>
              <a:t> in Coventry.</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82</a:t>
            </a:fld>
            <a:endParaRPr lang="en-GB"/>
          </a:p>
        </p:txBody>
      </p:sp>
    </p:spTree>
    <p:extLst>
      <p:ext uri="{BB962C8B-B14F-4D97-AF65-F5344CB8AC3E}">
        <p14:creationId xmlns:p14="http://schemas.microsoft.com/office/powerpoint/2010/main" val="26041760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raise the very difficult issue of </a:t>
            </a:r>
            <a:r>
              <a:rPr lang="en-GB" b="1" dirty="0" smtClean="0"/>
              <a:t>if and when </a:t>
            </a:r>
            <a:r>
              <a:rPr lang="en-GB" dirty="0" smtClean="0"/>
              <a:t>to conclude that it is not getting better, despite interventions, and is no longer to be tolerated for the child.</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83</a:t>
            </a:fld>
            <a:endParaRPr lang="en-GB"/>
          </a:p>
        </p:txBody>
      </p:sp>
    </p:spTree>
    <p:extLst>
      <p:ext uri="{BB962C8B-B14F-4D97-AF65-F5344CB8AC3E}">
        <p14:creationId xmlns:p14="http://schemas.microsoft.com/office/powerpoint/2010/main" val="83813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Deliberate and intentional</a:t>
            </a:r>
          </a:p>
          <a:p>
            <a:r>
              <a:rPr lang="en-GB" b="1" dirty="0" smtClean="0"/>
              <a:t>This is not about</a:t>
            </a:r>
            <a:r>
              <a:rPr lang="en-GB" b="1" baseline="0" dirty="0" smtClean="0"/>
              <a:t> poverty or lack of competence this is about power and control!</a:t>
            </a:r>
          </a:p>
          <a:p>
            <a:r>
              <a:rPr lang="en-GB" b="1" baseline="0" dirty="0" smtClean="0"/>
              <a:t>Socially powerful people also need to be challenged.</a:t>
            </a:r>
          </a:p>
          <a:p>
            <a:pPr defTabSz="910102">
              <a:defRPr/>
            </a:pPr>
            <a:r>
              <a:rPr lang="en-GB" b="1" dirty="0" smtClean="0"/>
              <a:t>BEAR IN MIND THIS IS A FORM OF NEGLECT WITH NO NECESSARY SOCIAL CLASS BIAS WITH SOCIALLY POWERFUL AND WELL-CONNECTED PEOPLE THAT NEED TO BE CHALLENGED AND CONFRONTED – IT REQUIRES CONFIDENT AGENCIES AND  CONFIDENT PRACTITIONERS</a:t>
            </a:r>
          </a:p>
          <a:p>
            <a:endParaRPr lang="en-GB" b="1" dirty="0" smtClean="0"/>
          </a:p>
          <a:p>
            <a:endParaRPr lang="en-GB" dirty="0" smtClean="0"/>
          </a:p>
          <a:p>
            <a:r>
              <a:rPr lang="en-GB" dirty="0" smtClean="0"/>
              <a:t>Unlike 1 and 2 it is not about an exhausted parent or a parent lacking competence – its about anger and control</a:t>
            </a:r>
          </a:p>
          <a:p>
            <a:r>
              <a:rPr lang="en-GB" dirty="0" smtClean="0"/>
              <a:t>Its where a parent or parents turn on and scapegoat a child/children and it might involve only one child amongst several children in the family – this child becomes the focus and target of parental anger.</a:t>
            </a:r>
          </a:p>
          <a:p>
            <a:endParaRPr lang="en-GB" dirty="0" smtClean="0"/>
          </a:p>
          <a:p>
            <a:r>
              <a:rPr lang="en-GB" dirty="0" smtClean="0"/>
              <a:t>The child might be seen by the parent to be linked with memories of traumatic or hated events or relationships</a:t>
            </a:r>
          </a:p>
          <a:p>
            <a:r>
              <a:rPr lang="en-GB" dirty="0" smtClean="0"/>
              <a:t>The adult may be excited by feeling powerful and controlling</a:t>
            </a:r>
          </a:p>
          <a:p>
            <a:r>
              <a:rPr lang="en-GB" dirty="0" smtClean="0"/>
              <a:t>Might also be associated with domestic abuse</a:t>
            </a:r>
          </a:p>
          <a:p>
            <a:endParaRPr lang="en-GB" dirty="0" smtClean="0"/>
          </a:p>
          <a:p>
            <a:r>
              <a:rPr lang="en-GB" dirty="0" smtClean="0"/>
              <a:t>THE REAL DANGER IN TYPE 3 IS THAT THERE MIGHT BE A RAPID AND UNSEEN ESCALATION TO SEVERE ABUSE</a:t>
            </a:r>
          </a:p>
          <a:p>
            <a:r>
              <a:rPr lang="en-GB" dirty="0" smtClean="0"/>
              <a:t>STEP PARENT OR NEW PARTNER ABUSE OF A CHILD AS PROVOKED BY JEALOUSY OF A PARTNER’S PREVIOS RELATIONSHIP</a:t>
            </a:r>
          </a:p>
          <a:p>
            <a:r>
              <a:rPr lang="en-GB" dirty="0" smtClean="0"/>
              <a:t>MAYBE IT WAS THE DYNAMIC OF NEW PARTNERS THAT ESCALATED NEGLET TO HORRIFIC AND SEVERE PHYSICAL ABUSE THAT LED TO PETER CONNELLY’S DEATH AND DANIEL PELKA’S DEATH IN COVENTRY</a:t>
            </a:r>
          </a:p>
          <a:p>
            <a:r>
              <a:rPr lang="en-GB" dirty="0" smtClean="0"/>
              <a:t>THINKING ABOUT VICTORIA CLIMBIE – ABUSE AND NEGLECT APPARENTLY MOTIVATED BY RELIGIOUS AND CULTURAL VIEWS ABOUT PUNISHMENT OF CHILDREN</a:t>
            </a:r>
          </a:p>
          <a:p>
            <a:r>
              <a:rPr lang="en-GB" dirty="0" smtClean="0"/>
              <a:t>NOT ABOUT POVERTY OR LACK OF COMPETENCE – IT’S ABOUT POWER AND CONTROL</a:t>
            </a:r>
          </a:p>
          <a:p>
            <a:r>
              <a:rPr lang="en-GB" dirty="0" smtClean="0"/>
              <a:t>   </a:t>
            </a:r>
            <a:endParaRPr lang="en-GB" dirty="0"/>
          </a:p>
        </p:txBody>
      </p:sp>
      <p:sp>
        <p:nvSpPr>
          <p:cNvPr id="4" name="Slide Number Placeholder 3"/>
          <p:cNvSpPr>
            <a:spLocks noGrp="1"/>
          </p:cNvSpPr>
          <p:nvPr>
            <p:ph type="sldNum" sz="quarter" idx="10"/>
          </p:nvPr>
        </p:nvSpPr>
        <p:spPr/>
        <p:txBody>
          <a:bodyPr/>
          <a:lstStyle/>
          <a:p>
            <a:fld id="{717CB637-7979-44EB-A8B5-73B3FAEDCCA7}" type="slidenum">
              <a:rPr lang="en-GB" smtClean="0"/>
              <a:t>84</a:t>
            </a:fld>
            <a:endParaRPr lang="en-GB"/>
          </a:p>
        </p:txBody>
      </p:sp>
    </p:spTree>
    <p:extLst>
      <p:ext uri="{BB962C8B-B14F-4D97-AF65-F5344CB8AC3E}">
        <p14:creationId xmlns:p14="http://schemas.microsoft.com/office/powerpoint/2010/main" val="11569088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Gloucestershire case – 5 children placed in her care – recently released from prison</a:t>
            </a:r>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85</a:t>
            </a:fld>
            <a:endParaRPr lang="en-GB"/>
          </a:p>
        </p:txBody>
      </p:sp>
    </p:spTree>
    <p:extLst>
      <p:ext uri="{BB962C8B-B14F-4D97-AF65-F5344CB8AC3E}">
        <p14:creationId xmlns:p14="http://schemas.microsoft.com/office/powerpoint/2010/main" val="3214406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do you think of this?</a:t>
            </a:r>
          </a:p>
          <a:p>
            <a:endParaRPr lang="en-GB" dirty="0" smtClean="0"/>
          </a:p>
          <a:p>
            <a:r>
              <a:rPr lang="en-GB" dirty="0" smtClean="0"/>
              <a:t>There was no co-ordinated response!!!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86</a:t>
            </a:fld>
            <a:endParaRPr lang="en-GB"/>
          </a:p>
        </p:txBody>
      </p:sp>
    </p:spTree>
    <p:extLst>
      <p:ext uri="{BB962C8B-B14F-4D97-AF65-F5344CB8AC3E}">
        <p14:creationId xmlns:p14="http://schemas.microsoft.com/office/powerpoint/2010/main" val="13346461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mins to read the information</a:t>
            </a:r>
            <a:r>
              <a:rPr lang="en-GB" baseline="0" dirty="0" smtClean="0"/>
              <a:t> and 2 mins to feedback.</a:t>
            </a:r>
          </a:p>
          <a:p>
            <a:endParaRPr lang="en-GB" baseline="0" dirty="0" smtClean="0"/>
          </a:p>
          <a:p>
            <a:r>
              <a:rPr lang="en-GB" dirty="0" smtClean="0"/>
              <a:t>Give</a:t>
            </a:r>
            <a:r>
              <a:rPr lang="en-GB" baseline="0" dirty="0" smtClean="0"/>
              <a:t> out part one. </a:t>
            </a:r>
          </a:p>
          <a:p>
            <a:endParaRPr lang="en-GB" baseline="0" dirty="0" smtClean="0"/>
          </a:p>
          <a:p>
            <a:r>
              <a:rPr lang="en-GB" baseline="0" dirty="0" smtClean="0"/>
              <a:t>Discuss questions.</a:t>
            </a:r>
          </a:p>
          <a:p>
            <a:r>
              <a:rPr lang="en-GB" dirty="0" smtClean="0"/>
              <a:t>Universal service</a:t>
            </a:r>
          </a:p>
          <a:p>
            <a:r>
              <a:rPr lang="en-GB" dirty="0" smtClean="0"/>
              <a:t>Childrens Centre</a:t>
            </a:r>
          </a:p>
          <a:p>
            <a:r>
              <a:rPr lang="en-GB" dirty="0" smtClean="0"/>
              <a:t>FIS</a:t>
            </a:r>
          </a:p>
          <a:p>
            <a:r>
              <a:rPr lang="en-GB" dirty="0" smtClean="0"/>
              <a:t>Chronology</a:t>
            </a:r>
          </a:p>
          <a:p>
            <a:r>
              <a:rPr lang="en-GB" dirty="0" smtClean="0"/>
              <a:t>Genogram</a:t>
            </a:r>
          </a:p>
          <a:p>
            <a:r>
              <a:rPr lang="en-GB" dirty="0" smtClean="0"/>
              <a:t>My Journey</a:t>
            </a:r>
          </a:p>
          <a:p>
            <a:r>
              <a:rPr lang="en-GB" dirty="0" smtClean="0"/>
              <a:t>Graduated Pathway</a:t>
            </a:r>
          </a:p>
          <a:p>
            <a:r>
              <a:rPr lang="en-GB" dirty="0" smtClean="0"/>
              <a:t>School support</a:t>
            </a:r>
          </a:p>
          <a:p>
            <a:r>
              <a:rPr lang="en-GB" dirty="0" smtClean="0"/>
              <a:t>Consent</a:t>
            </a:r>
          </a:p>
          <a:p>
            <a:endParaRPr lang="en-GB" dirty="0" smtClean="0"/>
          </a:p>
          <a:p>
            <a:r>
              <a:rPr lang="en-GB" dirty="0" smtClean="0"/>
              <a:t>Delegates to give</a:t>
            </a:r>
            <a:r>
              <a:rPr lang="en-GB" baseline="0" dirty="0" smtClean="0"/>
              <a:t> feedback on each child individually: Read out their scenario and to be recorded by the trainer on the flip chart. To show that working at multiagency shows a real difference.</a:t>
            </a:r>
          </a:p>
          <a:p>
            <a:endParaRPr lang="en-GB" baseline="0" dirty="0" smtClean="0"/>
          </a:p>
          <a:p>
            <a:r>
              <a:rPr lang="en-GB" b="1" baseline="0" dirty="0" smtClean="0"/>
              <a:t>Toby (9 months) </a:t>
            </a:r>
            <a:r>
              <a:rPr lang="en-GB" baseline="0" dirty="0" smtClean="0"/>
              <a:t>= Where on the windscreen? Universal Services</a:t>
            </a:r>
          </a:p>
          <a:p>
            <a:r>
              <a:rPr lang="en-GB" baseline="0" dirty="0" smtClean="0"/>
              <a:t>Appropriate Intervention = Nursery Nurse input keeping in one agency maybe?</a:t>
            </a:r>
          </a:p>
          <a:p>
            <a:endParaRPr lang="en-GB" baseline="0" dirty="0" smtClean="0"/>
          </a:p>
          <a:p>
            <a:r>
              <a:rPr lang="en-GB" b="1" baseline="0" dirty="0" smtClean="0"/>
              <a:t>Charlotte (5 years)</a:t>
            </a:r>
            <a:r>
              <a:rPr lang="en-GB" b="0" baseline="0" dirty="0" smtClean="0"/>
              <a:t> = Where on the windscreen? Universal Services</a:t>
            </a:r>
          </a:p>
          <a:p>
            <a:r>
              <a:rPr lang="en-GB" baseline="0" dirty="0" smtClean="0"/>
              <a:t>Appropriate Intervention = </a:t>
            </a:r>
            <a:r>
              <a:rPr lang="en-GB" b="0" baseline="0" dirty="0" smtClean="0"/>
              <a:t>School to speak to Mum about the concerns</a:t>
            </a:r>
          </a:p>
          <a:p>
            <a:r>
              <a:rPr lang="en-GB" b="0" baseline="0" dirty="0" smtClean="0"/>
              <a:t>Pastoral support worker at school.</a:t>
            </a:r>
          </a:p>
          <a:p>
            <a:endParaRPr lang="en-GB" b="0" baseline="0" dirty="0" smtClean="0"/>
          </a:p>
          <a:p>
            <a:r>
              <a:rPr lang="en-GB" b="1" baseline="0" dirty="0" smtClean="0"/>
              <a:t>Harry (14 years) </a:t>
            </a:r>
            <a:r>
              <a:rPr lang="en-GB" b="0" baseline="0" dirty="0" smtClean="0"/>
              <a:t>= Where on the windscreen? Vulnerable</a:t>
            </a:r>
          </a:p>
          <a:p>
            <a:r>
              <a:rPr lang="en-GB" b="0" baseline="0" dirty="0" smtClean="0"/>
              <a:t>Has people already working with him at present – needs to be in a more multiagency way.</a:t>
            </a:r>
            <a:endParaRPr lang="en-GB" b="1" dirty="0" smtClean="0"/>
          </a:p>
          <a:p>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87</a:t>
            </a:fld>
            <a:endParaRPr lang="en-GB"/>
          </a:p>
        </p:txBody>
      </p:sp>
    </p:spTree>
    <p:extLst>
      <p:ext uri="{BB962C8B-B14F-4D97-AF65-F5344CB8AC3E}">
        <p14:creationId xmlns:p14="http://schemas.microsoft.com/office/powerpoint/2010/main" val="3136547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88</a:t>
            </a:fld>
            <a:endParaRPr lang="en-GB"/>
          </a:p>
        </p:txBody>
      </p:sp>
    </p:spTree>
    <p:extLst>
      <p:ext uri="{BB962C8B-B14F-4D97-AF65-F5344CB8AC3E}">
        <p14:creationId xmlns:p14="http://schemas.microsoft.com/office/powerpoint/2010/main" val="21410747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u="none" kern="1200" dirty="0" smtClean="0">
                <a:solidFill>
                  <a:srgbClr val="FF0000"/>
                </a:solidFill>
                <a:latin typeface="+mn-lt"/>
                <a:ea typeface="+mn-ea"/>
                <a:cs typeface="Calibri" panose="020F0502020204030204" pitchFamily="34" charset="0"/>
              </a:rPr>
              <a:t>Mention </a:t>
            </a:r>
            <a:r>
              <a:rPr lang="en-GB" sz="1200" b="1" u="none" kern="1200" dirty="0" smtClean="0">
                <a:solidFill>
                  <a:srgbClr val="FF0000"/>
                </a:solidFill>
                <a:latin typeface="+mn-lt"/>
                <a:ea typeface="+mn-ea"/>
                <a:cs typeface="Calibri" panose="020F0502020204030204" pitchFamily="34" charset="0"/>
              </a:rPr>
              <a:t>Advice Line </a:t>
            </a:r>
            <a:r>
              <a:rPr lang="en-GB" sz="1200" b="0" u="none" kern="1200" dirty="0" smtClean="0">
                <a:solidFill>
                  <a:srgbClr val="FF0000"/>
                </a:solidFill>
                <a:latin typeface="+mn-lt"/>
                <a:ea typeface="+mn-ea"/>
                <a:cs typeface="Calibri" panose="020F0502020204030204" pitchFamily="34" charset="0"/>
              </a:rPr>
              <a:t>and getting advice from </a:t>
            </a:r>
            <a:r>
              <a:rPr lang="en-GB" sz="1200" b="1" u="none" kern="1200" dirty="0" smtClean="0">
                <a:solidFill>
                  <a:srgbClr val="FF0000"/>
                </a:solidFill>
                <a:latin typeface="+mn-lt"/>
                <a:ea typeface="+mn-ea"/>
                <a:cs typeface="Calibri" panose="020F0502020204030204" pitchFamily="34" charset="0"/>
              </a:rPr>
              <a:t>CSW</a:t>
            </a:r>
          </a:p>
          <a:p>
            <a:pPr marL="285750" indent="-285750">
              <a:buFont typeface="Arial" panose="020B0604020202020204" pitchFamily="34" charset="0"/>
              <a:buChar char="•"/>
            </a:pPr>
            <a:endParaRPr lang="en-GB" sz="1200" b="1" kern="1200" dirty="0" smtClean="0">
              <a:solidFill>
                <a:srgbClr val="002060"/>
              </a:solidFill>
              <a:latin typeface="+mn-lt"/>
              <a:ea typeface="+mn-ea"/>
              <a:cs typeface="Calibri" panose="020F0502020204030204" pitchFamily="34" charset="0"/>
            </a:endParaRPr>
          </a:p>
          <a:p>
            <a:pPr marL="285750" indent="-285750">
              <a:buFont typeface="Arial" panose="020B0604020202020204" pitchFamily="34" charset="0"/>
              <a:buChar char="•"/>
            </a:pPr>
            <a:r>
              <a:rPr lang="en-GB" sz="1200" b="1" kern="1200" dirty="0" smtClean="0">
                <a:solidFill>
                  <a:srgbClr val="002060"/>
                </a:solidFill>
                <a:latin typeface="+mn-lt"/>
                <a:ea typeface="+mn-ea"/>
                <a:cs typeface="Calibri" panose="020F0502020204030204" pitchFamily="34" charset="0"/>
              </a:rPr>
              <a:t>Word</a:t>
            </a:r>
            <a:r>
              <a:rPr lang="en-GB" sz="1200" b="1" kern="1200" baseline="0" dirty="0" smtClean="0">
                <a:solidFill>
                  <a:srgbClr val="002060"/>
                </a:solidFill>
                <a:latin typeface="+mn-lt"/>
                <a:ea typeface="+mn-ea"/>
                <a:cs typeface="Calibri" panose="020F0502020204030204" pitchFamily="34" charset="0"/>
              </a:rPr>
              <a:t> document MARF remains on www.gscb.org.uk but if using this due to difficulties with portal then please report to ICT as advised. </a:t>
            </a:r>
            <a:endParaRPr lang="en-GB" sz="1200" b="1" kern="1200" dirty="0" smtClean="0">
              <a:solidFill>
                <a:srgbClr val="002060"/>
              </a:solidFill>
              <a:latin typeface="+mn-lt"/>
              <a:ea typeface="+mn-ea"/>
              <a:cs typeface="Calibri" panose="020F0502020204030204" pitchFamily="34" charset="0"/>
            </a:endParaRPr>
          </a:p>
          <a:p>
            <a:pPr marL="285750" indent="-285750">
              <a:buFont typeface="Arial" panose="020B0604020202020204" pitchFamily="34" charset="0"/>
              <a:buChar char="•"/>
            </a:pPr>
            <a:r>
              <a:rPr lang="en-GB" sz="1200" b="1" kern="1200" dirty="0" smtClean="0">
                <a:solidFill>
                  <a:srgbClr val="002060"/>
                </a:solidFill>
                <a:latin typeface="+mn-lt"/>
                <a:ea typeface="+mn-ea"/>
                <a:cs typeface="Calibri" panose="020F0502020204030204" pitchFamily="34" charset="0"/>
              </a:rPr>
              <a:t>Complete as clearly and FULLY as possible.  You need to be contactable 48 hours after the MARF is submitted and you need to follow up.</a:t>
            </a:r>
          </a:p>
          <a:p>
            <a:pPr marL="285750" indent="-285750">
              <a:buFont typeface="Arial" panose="020B0604020202020204" pitchFamily="34" charset="0"/>
              <a:buChar char="•"/>
            </a:pPr>
            <a:r>
              <a:rPr lang="en-GB" sz="1200" b="1" kern="1200" dirty="0" smtClean="0">
                <a:solidFill>
                  <a:srgbClr val="002060"/>
                </a:solidFill>
                <a:latin typeface="+mn-lt"/>
                <a:ea typeface="+mn-ea"/>
                <a:cs typeface="Calibri" panose="020F0502020204030204" pitchFamily="34" charset="0"/>
              </a:rPr>
              <a:t>Use Levels of intervention and quote the level in your MARF</a:t>
            </a:r>
          </a:p>
          <a:p>
            <a:pPr marL="285750" indent="-285750">
              <a:buFont typeface="Arial" panose="020B0604020202020204" pitchFamily="34" charset="0"/>
              <a:buChar char="•"/>
            </a:pPr>
            <a:r>
              <a:rPr lang="en-GB" sz="1200" b="1" kern="1200" dirty="0" smtClean="0">
                <a:solidFill>
                  <a:srgbClr val="FF0000"/>
                </a:solidFill>
                <a:latin typeface="+mn-lt"/>
                <a:ea typeface="+mn-ea"/>
                <a:cs typeface="Calibri" panose="020F0502020204030204" pitchFamily="34" charset="0"/>
              </a:rPr>
              <a:t>Inform parents </a:t>
            </a:r>
          </a:p>
          <a:p>
            <a:pPr marL="285750" indent="-285750">
              <a:buFont typeface="Arial" panose="020B0604020202020204" pitchFamily="34" charset="0"/>
              <a:buChar char="•"/>
            </a:pPr>
            <a:r>
              <a:rPr lang="en-GB" sz="1200" b="1" kern="1200" dirty="0" smtClean="0">
                <a:solidFill>
                  <a:srgbClr val="002060"/>
                </a:solidFill>
                <a:latin typeface="+mn-lt"/>
                <a:ea typeface="+mn-ea"/>
                <a:cs typeface="Calibri" panose="020F0502020204030204" pitchFamily="34" charset="0"/>
              </a:rPr>
              <a:t>Bullet points </a:t>
            </a:r>
          </a:p>
          <a:p>
            <a:pPr marL="285750" indent="-285750">
              <a:buFont typeface="Arial" panose="020B0604020202020204" pitchFamily="34" charset="0"/>
              <a:buChar char="•"/>
            </a:pPr>
            <a:r>
              <a:rPr lang="en-GB" sz="1200" b="1" kern="1200" dirty="0" smtClean="0">
                <a:solidFill>
                  <a:srgbClr val="002060"/>
                </a:solidFill>
                <a:latin typeface="+mn-lt"/>
                <a:ea typeface="+mn-ea"/>
                <a:cs typeface="Calibri" panose="020F0502020204030204" pitchFamily="34" charset="0"/>
              </a:rPr>
              <a:t>So What? – What is the impact on the child/</a:t>
            </a:r>
            <a:r>
              <a:rPr lang="en-GB" sz="1200" b="1" kern="1200" dirty="0" err="1" smtClean="0">
                <a:solidFill>
                  <a:srgbClr val="002060"/>
                </a:solidFill>
                <a:latin typeface="+mn-lt"/>
                <a:ea typeface="+mn-ea"/>
                <a:cs typeface="Calibri" panose="020F0502020204030204" pitchFamily="34" charset="0"/>
              </a:rPr>
              <a:t>ren</a:t>
            </a:r>
            <a:r>
              <a:rPr lang="en-GB" sz="1200" b="1" kern="1200" dirty="0" smtClean="0">
                <a:solidFill>
                  <a:srgbClr val="002060"/>
                </a:solidFill>
                <a:latin typeface="+mn-lt"/>
                <a:ea typeface="+mn-ea"/>
                <a:cs typeface="Calibri" panose="020F0502020204030204" pitchFamily="34" charset="0"/>
              </a:rPr>
              <a:t>?</a:t>
            </a:r>
          </a:p>
          <a:p>
            <a:pPr marL="285750" indent="-285750">
              <a:buFont typeface="Arial" panose="020B0604020202020204" pitchFamily="34" charset="0"/>
              <a:buChar char="•"/>
            </a:pPr>
            <a:r>
              <a:rPr lang="en-GB" sz="1200" b="1" kern="1200" dirty="0" smtClean="0">
                <a:solidFill>
                  <a:srgbClr val="002060"/>
                </a:solidFill>
                <a:latin typeface="+mn-lt"/>
                <a:ea typeface="+mn-ea"/>
                <a:cs typeface="Calibri" panose="020F0502020204030204" pitchFamily="34" charset="0"/>
              </a:rPr>
              <a:t>Highlight strengths </a:t>
            </a:r>
          </a:p>
          <a:p>
            <a:pPr marL="285750" indent="-285750">
              <a:buFont typeface="Arial" panose="020B0604020202020204" pitchFamily="34" charset="0"/>
              <a:buChar char="•"/>
            </a:pPr>
            <a:r>
              <a:rPr lang="en-GB" sz="1200" b="1" kern="1200" dirty="0" smtClean="0">
                <a:solidFill>
                  <a:srgbClr val="002060"/>
                </a:solidFill>
                <a:latin typeface="+mn-lt"/>
                <a:ea typeface="+mn-ea"/>
                <a:cs typeface="Calibri" panose="020F0502020204030204" pitchFamily="34" charset="0"/>
              </a:rPr>
              <a:t>Attach any additional information (Neglect Toolkit, Chronology, Genogram, Assessments)</a:t>
            </a:r>
          </a:p>
          <a:p>
            <a:pPr marL="285750" indent="-285750">
              <a:buFont typeface="Arial" panose="020B0604020202020204" pitchFamily="34" charset="0"/>
              <a:buChar char="•"/>
            </a:pPr>
            <a:r>
              <a:rPr lang="en-GB" sz="1200" b="1" kern="1200" dirty="0" smtClean="0">
                <a:solidFill>
                  <a:srgbClr val="002060"/>
                </a:solidFill>
                <a:latin typeface="+mn-lt"/>
                <a:ea typeface="+mn-ea"/>
                <a:cs typeface="Calibri" panose="020F0502020204030204" pitchFamily="34" charset="0"/>
              </a:rPr>
              <a:t>Describe the service that you consider may help the family</a:t>
            </a:r>
          </a:p>
          <a:p>
            <a:pPr marL="285750" indent="-285750">
              <a:buFont typeface="Arial" panose="020B0604020202020204" pitchFamily="34" charset="0"/>
              <a:buChar char="•"/>
            </a:pPr>
            <a:r>
              <a:rPr lang="en-GB" sz="1200" b="1" u="sng" kern="1200" dirty="0" smtClean="0">
                <a:solidFill>
                  <a:srgbClr val="002060"/>
                </a:solidFill>
                <a:latin typeface="+mn-lt"/>
                <a:ea typeface="+mn-ea"/>
                <a:cs typeface="+mn-cs"/>
              </a:rPr>
              <a:t>Childrenshelpdesk@gloucestershire.gov.uk  </a:t>
            </a:r>
          </a:p>
          <a:p>
            <a:endParaRPr lang="en-GB" dirty="0"/>
          </a:p>
        </p:txBody>
      </p:sp>
      <p:sp>
        <p:nvSpPr>
          <p:cNvPr id="4" name="Slide Number Placeholder 3"/>
          <p:cNvSpPr>
            <a:spLocks noGrp="1"/>
          </p:cNvSpPr>
          <p:nvPr>
            <p:ph type="sldNum" sz="quarter" idx="10"/>
          </p:nvPr>
        </p:nvSpPr>
        <p:spPr/>
        <p:txBody>
          <a:bodyPr/>
          <a:lstStyle/>
          <a:p>
            <a:fld id="{8960BE3F-8562-4547-9077-184DFA5D0A43}" type="slidenum">
              <a:rPr lang="en-GB" smtClean="0"/>
              <a:t>89</a:t>
            </a:fld>
            <a:endParaRPr lang="en-GB"/>
          </a:p>
        </p:txBody>
      </p:sp>
    </p:spTree>
    <p:extLst>
      <p:ext uri="{BB962C8B-B14F-4D97-AF65-F5344CB8AC3E}">
        <p14:creationId xmlns:p14="http://schemas.microsoft.com/office/powerpoint/2010/main" val="213990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60BE3F-8562-4547-9077-184DFA5D0A43}" type="slidenum">
              <a:rPr lang="en-GB" smtClean="0"/>
              <a:t>9</a:t>
            </a:fld>
            <a:endParaRPr lang="en-GB"/>
          </a:p>
        </p:txBody>
      </p:sp>
    </p:spTree>
    <p:extLst>
      <p:ext uri="{BB962C8B-B14F-4D97-AF65-F5344CB8AC3E}">
        <p14:creationId xmlns:p14="http://schemas.microsoft.com/office/powerpoint/2010/main" val="37356320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smtClean="0">
                <a:solidFill>
                  <a:schemeClr val="tx1"/>
                </a:solidFill>
                <a:latin typeface="Calibri" pitchFamily="34" charset="0"/>
                <a:ea typeface="ＭＳ Ｐゴシック" pitchFamily="34" charset="-128"/>
              </a:rPr>
              <a:t>We are also creating a better more coordinated system for receiving contacts into the social care system.   The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Front Door</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staffing has been increased, new advice line in place and online MARF will be coming in from February this year. From September 2018 we are building a single multi agency front door to handle the majority of contacts concerning social care issues. This new service is already being developed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virtually</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but will be physically based in County Hall once building works are completed later this year.  Our existing contact, triage centre and multi agency safeguarding hub will be co located and brought together as one service including the single help line for professionals. </a:t>
            </a:r>
          </a:p>
          <a:p>
            <a:endParaRPr lang="en-GB" altLang="en-US" smtClean="0">
              <a:solidFill>
                <a:schemeClr val="tx1"/>
              </a:solidFill>
              <a:latin typeface="Calibri" pitchFamily="34" charset="0"/>
              <a:ea typeface="ＭＳ Ｐゴシック" pitchFamily="34" charset="-128"/>
            </a:endParaRPr>
          </a:p>
          <a:p>
            <a:endParaRPr lang="en-GB" altLang="en-US"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7C4D5D22-9B77-42F5-84E3-FC6F96E8EF02}" type="slidenum">
              <a:rPr lang="en-GB" altLang="en-US" sz="1200">
                <a:solidFill>
                  <a:srgbClr val="000000"/>
                </a:solidFill>
                <a:ea typeface="Arial Unicode MS" pitchFamily="34" charset="-128"/>
              </a:rPr>
              <a:pPr eaLnBrk="1" hangingPunct="1"/>
              <a:t>90</a:t>
            </a:fld>
            <a:endParaRPr lang="en-GB" altLang="en-US" sz="1200">
              <a:solidFill>
                <a:srgbClr val="000000"/>
              </a:solidFill>
              <a:ea typeface="Arial Unicode MS"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smtClean="0">
                <a:solidFill>
                  <a:schemeClr val="tx1"/>
                </a:solidFill>
                <a:latin typeface="Calibri" pitchFamily="34" charset="0"/>
                <a:ea typeface="ＭＳ Ｐゴシック" pitchFamily="34" charset="-128"/>
              </a:rPr>
              <a:t>We are also creating a better more coordinated system for receiving contacts into the social care system.   The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Front Door</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staffing has been increased, new advice line in place and online MARF will be coming in from February this year. From September 2018 we are building a single multi agency front door to handle the majority of contacts concerning social care issues. This new service is already being developed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virtually</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but will be physically based in County Hall once building works are completed later this year.  Our existing contact, triage centre and multi agency safeguarding hub will be co located and brought together as one service including the single help line for professionals. </a:t>
            </a:r>
          </a:p>
          <a:p>
            <a:endParaRPr lang="en-GB" altLang="en-US" smtClean="0">
              <a:solidFill>
                <a:schemeClr val="tx1"/>
              </a:solidFill>
              <a:latin typeface="Calibri" pitchFamily="34" charset="0"/>
              <a:ea typeface="ＭＳ Ｐゴシック" pitchFamily="34" charset="-128"/>
            </a:endParaRPr>
          </a:p>
          <a:p>
            <a:endParaRPr lang="en-GB" altLang="en-US"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050B6FD7-F51D-4311-A0F8-ADD1E2168F5D}" type="slidenum">
              <a:rPr lang="en-GB" altLang="en-US" sz="1200">
                <a:solidFill>
                  <a:srgbClr val="000000"/>
                </a:solidFill>
                <a:ea typeface="Arial Unicode MS" pitchFamily="34" charset="-128"/>
              </a:rPr>
              <a:pPr eaLnBrk="1" hangingPunct="1"/>
              <a:t>91</a:t>
            </a:fld>
            <a:endParaRPr lang="en-GB" altLang="en-US" sz="1200">
              <a:solidFill>
                <a:srgbClr val="000000"/>
              </a:solidFill>
              <a:ea typeface="Arial Unicode MS"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smtClean="0">
                <a:solidFill>
                  <a:schemeClr val="tx1"/>
                </a:solidFill>
                <a:latin typeface="Calibri" pitchFamily="34" charset="0"/>
                <a:ea typeface="ＭＳ Ｐゴシック" pitchFamily="34" charset="-128"/>
              </a:rPr>
              <a:t>We are also working on improving our early help offer, this slide shows the range of options/support available via GCC. Support is also  available from commissioned services for e.g. domestic abuse, substance misuse, housing etc. There is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pilot work</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already underway in Gloucester to see if we as partners can work even more closely to meet need before they escalate to the level that requires serious intervention. Prevention is definitely better than cure when it comes to social care and safeguarding.  We will retain our current system of my plan, my assessment and my plan plus to focus our planning and we intend to ensure the range of early help services is maintained and widely publicised.</a:t>
            </a:r>
          </a:p>
          <a:p>
            <a:endParaRPr lang="en-GB" altLang="en-US" smtClean="0">
              <a:solidFill>
                <a:schemeClr val="tx1"/>
              </a:solidFill>
              <a:latin typeface="Calibri" pitchFamily="34" charset="0"/>
              <a:ea typeface="ＭＳ Ｐゴシック" pitchFamily="34" charset="-128"/>
            </a:endParaRPr>
          </a:p>
          <a:p>
            <a:endParaRPr lang="en-GB" altLang="en-US"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89F92BE2-4A7A-4FDA-965C-CBF97D9E93CD}" type="slidenum">
              <a:rPr lang="en-GB" altLang="en-US" sz="1200">
                <a:solidFill>
                  <a:srgbClr val="000000"/>
                </a:solidFill>
                <a:ea typeface="Arial Unicode MS" pitchFamily="34" charset="-128"/>
              </a:rPr>
              <a:pPr eaLnBrk="1" hangingPunct="1"/>
              <a:t>92</a:t>
            </a:fld>
            <a:endParaRPr lang="en-GB" altLang="en-US" sz="1200">
              <a:solidFill>
                <a:srgbClr val="000000"/>
              </a:solidFill>
              <a:ea typeface="Arial Unicode MS"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6"/>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E74EA970-1377-4429-9133-72FC88E70D12}" type="slidenum">
              <a:rPr lang="en-US" altLang="en-US" sz="1200">
                <a:solidFill>
                  <a:srgbClr val="000000"/>
                </a:solidFill>
                <a:ea typeface="Arial Unicode MS" pitchFamily="34" charset="-128"/>
              </a:rPr>
              <a:pPr eaLnBrk="1" hangingPunct="1"/>
              <a:t>93</a:t>
            </a:fld>
            <a:endParaRPr lang="en-US" altLang="en-US" sz="1200">
              <a:solidFill>
                <a:srgbClr val="000000"/>
              </a:solidFill>
              <a:ea typeface="Arial Unicode MS" pitchFamily="34" charset="-128"/>
            </a:endParaRPr>
          </a:p>
        </p:txBody>
      </p:sp>
      <p:sp>
        <p:nvSpPr>
          <p:cNvPr id="96257" name="Text Box 1"/>
          <p:cNvSpPr txBox="1">
            <a:spLocks noChangeArrowheads="1"/>
          </p:cNvSpPr>
          <p:nvPr/>
        </p:nvSpPr>
        <p:spPr bwMode="auto">
          <a:xfrm>
            <a:off x="3777607" y="9377318"/>
            <a:ext cx="2822012" cy="418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r" eaLnBrk="1" hangingPunct="1">
              <a:buClrTx/>
              <a:buFontTx/>
              <a:buNone/>
            </a:pPr>
            <a:fld id="{CF1D5A86-1375-4CE2-8C51-DEC47437A359}" type="slidenum">
              <a:rPr lang="en-US" altLang="en-US" sz="1200">
                <a:solidFill>
                  <a:srgbClr val="000000"/>
                </a:solidFill>
                <a:ea typeface="Arial Unicode MS" pitchFamily="34" charset="-128"/>
                <a:cs typeface="Arial Unicode MS" pitchFamily="34" charset="-128"/>
              </a:rPr>
              <a:pPr algn="r" eaLnBrk="1" hangingPunct="1">
                <a:buClrTx/>
                <a:buFontTx/>
                <a:buNone/>
              </a:pPr>
              <a:t>93</a:t>
            </a:fld>
            <a:endParaRPr lang="en-US" altLang="en-US" sz="1200">
              <a:solidFill>
                <a:srgbClr val="000000"/>
              </a:solidFill>
              <a:ea typeface="Arial Unicode MS" pitchFamily="34" charset="-128"/>
              <a:cs typeface="Arial Unicode MS" pitchFamily="34" charset="-128"/>
            </a:endParaRPr>
          </a:p>
        </p:txBody>
      </p:sp>
      <p:sp>
        <p:nvSpPr>
          <p:cNvPr id="96258" name="Text Box 2"/>
          <p:cNvSpPr>
            <a:spLocks noGrp="1" noRot="1" noChangeAspect="1" noChangeArrowheads="1" noTextEdit="1"/>
          </p:cNvSpPr>
          <p:nvPr>
            <p:ph type="sldImg"/>
          </p:nvPr>
        </p:nvSpPr>
        <p:spPr>
          <a:xfrm>
            <a:off x="866775" y="739775"/>
            <a:ext cx="4935538" cy="3703638"/>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96259" name="Text Box 3"/>
          <p:cNvSpPr>
            <a:spLocks noGrp="1" noChangeArrowheads="1"/>
          </p:cNvSpPr>
          <p:nvPr>
            <p:ph type="body" idx="1"/>
          </p:nvPr>
        </p:nvSpPr>
        <p:spPr>
          <a:xfrm>
            <a:off x="666909" y="4689517"/>
            <a:ext cx="5244188" cy="434157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smtClean="0">
                <a:solidFill>
                  <a:schemeClr val="tx1"/>
                </a:solidFill>
                <a:latin typeface="Calibri" pitchFamily="34" charset="0"/>
                <a:ea typeface="ＭＳ Ｐゴシック" pitchFamily="34" charset="-128"/>
              </a:rPr>
              <a:t>We are also creating a better more coordinated system for receiving contacts into the social care system.   The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Front Door</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staffing has been increased, new advice line in place and online MARF will be coming in from February this year. From September 2018 we are building a single multi agency front door to handle the majority of contacts concerning social care issues. This new service is already being developed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virtually</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but will be physically based in County Hall once building works are completed later this year.  Our existing contact, triage centre and multi agency safeguarding hub will be co located and brought together as one service including the single help line for professionals. </a:t>
            </a:r>
          </a:p>
          <a:p>
            <a:endParaRPr lang="en-GB" altLang="en-US" smtClean="0">
              <a:solidFill>
                <a:schemeClr val="tx1"/>
              </a:solidFill>
              <a:latin typeface="Calibri" pitchFamily="34" charset="0"/>
              <a:ea typeface="ＭＳ Ｐゴシック" pitchFamily="34" charset="-128"/>
            </a:endParaRPr>
          </a:p>
          <a:p>
            <a:endParaRPr lang="en-GB" altLang="en-US"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42DA32F7-C5F6-41F3-A7AD-E84A654A9611}" type="slidenum">
              <a:rPr lang="en-GB" altLang="en-US" sz="1200">
                <a:solidFill>
                  <a:srgbClr val="000000"/>
                </a:solidFill>
                <a:ea typeface="Arial Unicode MS" pitchFamily="34" charset="-128"/>
              </a:rPr>
              <a:pPr eaLnBrk="1" hangingPunct="1"/>
              <a:t>94</a:t>
            </a:fld>
            <a:endParaRPr lang="en-GB" altLang="en-US" sz="1200">
              <a:solidFill>
                <a:srgbClr val="000000"/>
              </a:solidFill>
              <a:ea typeface="Arial Unicode MS"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smtClean="0">
                <a:solidFill>
                  <a:schemeClr val="tx1"/>
                </a:solidFill>
                <a:latin typeface="Calibri" pitchFamily="34" charset="0"/>
                <a:ea typeface="ＭＳ Ｐゴシック" pitchFamily="34" charset="-128"/>
              </a:rPr>
              <a:t>We are also creating a better more coordinated system for receiving contacts into the social care system.   The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Front Door</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staffing has been increased, new advice line in place and online MARF will be coming in from February this year. From September 2018 we are building a single multi agency front door to handle the majority of contacts concerning social care issues. This new service is already being developed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virtually</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but will be physically based in County Hall once building works are completed later this year.  Our existing contact, triage centre and multi agency safeguarding hub will be co located and brought together as one service including the single help line for professionals. </a:t>
            </a:r>
          </a:p>
          <a:p>
            <a:endParaRPr lang="en-GB" altLang="en-US" smtClean="0">
              <a:solidFill>
                <a:schemeClr val="tx1"/>
              </a:solidFill>
              <a:latin typeface="Calibri" pitchFamily="34" charset="0"/>
              <a:ea typeface="ＭＳ Ｐゴシック" pitchFamily="34" charset="-128"/>
            </a:endParaRPr>
          </a:p>
          <a:p>
            <a:endParaRPr lang="en-GB" altLang="en-US"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10EF846E-C7C7-486A-9A56-29FDAA998E6D}" type="slidenum">
              <a:rPr lang="en-GB" altLang="en-US" sz="1200">
                <a:solidFill>
                  <a:srgbClr val="000000"/>
                </a:solidFill>
                <a:ea typeface="Arial Unicode MS" pitchFamily="34" charset="-128"/>
              </a:rPr>
              <a:pPr eaLnBrk="1" hangingPunct="1"/>
              <a:t>95</a:t>
            </a:fld>
            <a:endParaRPr lang="en-GB" altLang="en-US" sz="1200">
              <a:solidFill>
                <a:srgbClr val="000000"/>
              </a:solidFill>
              <a:ea typeface="Arial Unicode MS"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smtClean="0">
                <a:solidFill>
                  <a:schemeClr val="tx1"/>
                </a:solidFill>
                <a:latin typeface="Calibri" pitchFamily="34" charset="0"/>
                <a:ea typeface="ＭＳ Ｐゴシック" pitchFamily="34" charset="-128"/>
              </a:rPr>
              <a:t>We are also creating a better more coordinated system for receiving contacts into the social care system.   The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Front Door</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staffing has been increased, new advice line in place and online MARF will be coming in from February this year. From September 2018 we are building a single multi agency front door to handle the majority of contacts concerning social care issues. This new service is already being developed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virtually</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but will be physically based in County Hall once building works are completed later this year.  Our existing contact, triage centre and multi agency safeguarding hub will be co located and brought together as one service including the single help line for professionals. </a:t>
            </a:r>
          </a:p>
          <a:p>
            <a:endParaRPr lang="en-GB" altLang="en-US" smtClean="0">
              <a:solidFill>
                <a:schemeClr val="tx1"/>
              </a:solidFill>
              <a:latin typeface="Calibri" pitchFamily="34" charset="0"/>
              <a:ea typeface="ＭＳ Ｐゴシック" pitchFamily="34" charset="-128"/>
            </a:endParaRPr>
          </a:p>
          <a:p>
            <a:endParaRPr lang="en-GB" altLang="en-US"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FF4D1923-4C4B-4257-A016-71CE970F4E48}" type="slidenum">
              <a:rPr lang="en-GB" altLang="en-US" sz="1200">
                <a:solidFill>
                  <a:srgbClr val="000000"/>
                </a:solidFill>
                <a:ea typeface="Arial Unicode MS" pitchFamily="34" charset="-128"/>
              </a:rPr>
              <a:pPr eaLnBrk="1" hangingPunct="1"/>
              <a:t>96</a:t>
            </a:fld>
            <a:endParaRPr lang="en-GB" altLang="en-US" sz="1200">
              <a:solidFill>
                <a:srgbClr val="000000"/>
              </a:solidFill>
              <a:ea typeface="Arial Unicode MS"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smtClean="0">
                <a:solidFill>
                  <a:schemeClr val="tx1"/>
                </a:solidFill>
                <a:latin typeface="Calibri" pitchFamily="34" charset="0"/>
                <a:ea typeface="ＭＳ Ｐゴシック" pitchFamily="34" charset="-128"/>
              </a:rPr>
              <a:t>We are also creating a better more coordinated system for receiving contacts into the social care system.   The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Front Door</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staffing has been increased, new advice line in place and online MARF will be coming in from February this year. From September 2018 we are building a single multi agency front door to handle the majority of contacts concerning social care issues. This new service is already being developed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virtually</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but will be physically based in County Hall once building works are completed later this year.  Our existing contact, triage centre and multi agency safeguarding hub will be co located and brought together as one service including the single help line for professionals. </a:t>
            </a:r>
          </a:p>
          <a:p>
            <a:endParaRPr lang="en-GB" altLang="en-US" smtClean="0">
              <a:solidFill>
                <a:schemeClr val="tx1"/>
              </a:solidFill>
              <a:latin typeface="Calibri" pitchFamily="34" charset="0"/>
              <a:ea typeface="ＭＳ Ｐゴシック" pitchFamily="34" charset="-128"/>
            </a:endParaRPr>
          </a:p>
          <a:p>
            <a:endParaRPr lang="en-GB" altLang="en-US"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A099A924-0AF0-4F71-9BE2-C339E71ABB5A}" type="slidenum">
              <a:rPr lang="en-GB" altLang="en-US" sz="1200">
                <a:solidFill>
                  <a:srgbClr val="000000"/>
                </a:solidFill>
                <a:ea typeface="Arial Unicode MS" pitchFamily="34" charset="-128"/>
              </a:rPr>
              <a:pPr eaLnBrk="1" hangingPunct="1"/>
              <a:t>97</a:t>
            </a:fld>
            <a:endParaRPr lang="en-GB" altLang="en-US" sz="1200">
              <a:solidFill>
                <a:srgbClr val="000000"/>
              </a:solidFill>
              <a:ea typeface="Arial Unicode MS"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Yes and No! </a:t>
            </a:r>
          </a:p>
          <a:p>
            <a:r>
              <a:rPr lang="en-GB" dirty="0"/>
              <a:t>When do it without consent – is rare – but can be due to s.47</a:t>
            </a:r>
          </a:p>
          <a:p>
            <a:r>
              <a:rPr lang="en-GB" dirty="0"/>
              <a:t>Seeking consent – </a:t>
            </a:r>
            <a:r>
              <a:rPr lang="en-GB" dirty="0" err="1"/>
              <a:t>call,text</a:t>
            </a:r>
            <a:r>
              <a:rPr lang="en-GB" dirty="0"/>
              <a:t>, email, post, home visit – grab parents at school gate – liaise with other professionals</a:t>
            </a:r>
          </a:p>
          <a:p>
            <a:r>
              <a:rPr lang="en-GB" dirty="0"/>
              <a:t>Consent is SPECIFIC  - cannot use previous EH forms as indication of consent</a:t>
            </a:r>
          </a:p>
          <a:p>
            <a:r>
              <a:rPr lang="en-GB" dirty="0"/>
              <a:t>Parents understanding – do they know what they are consenting to – explain in detail</a:t>
            </a:r>
          </a:p>
          <a:p>
            <a:r>
              <a:rPr lang="en-GB" dirty="0"/>
              <a:t>If decline explore this with them and develop plan as to how to alleviate concerns</a:t>
            </a:r>
          </a:p>
        </p:txBody>
      </p:sp>
      <p:sp>
        <p:nvSpPr>
          <p:cNvPr id="4" name="Slide Number Placeholder 3"/>
          <p:cNvSpPr>
            <a:spLocks noGrp="1"/>
          </p:cNvSpPr>
          <p:nvPr>
            <p:ph type="sldNum" sz="quarter" idx="5"/>
          </p:nvPr>
        </p:nvSpPr>
        <p:spPr/>
        <p:txBody>
          <a:bodyPr/>
          <a:lstStyle/>
          <a:p>
            <a:fld id="{2C9011A8-11CF-4D39-9F3A-7A518DFC4223}" type="slidenum">
              <a:rPr lang="en-GB" smtClean="0"/>
              <a:t>98</a:t>
            </a:fld>
            <a:endParaRPr lang="en-GB"/>
          </a:p>
        </p:txBody>
      </p:sp>
    </p:spTree>
    <p:extLst>
      <p:ext uri="{BB962C8B-B14F-4D97-AF65-F5344CB8AC3E}">
        <p14:creationId xmlns:p14="http://schemas.microsoft.com/office/powerpoint/2010/main" val="25217744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739775"/>
            <a:ext cx="4799013" cy="3600450"/>
          </a:xfrm>
        </p:spPr>
      </p:sp>
      <p:sp>
        <p:nvSpPr>
          <p:cNvPr id="3" name="Notes Placeholder 2"/>
          <p:cNvSpPr>
            <a:spLocks noGrp="1"/>
          </p:cNvSpPr>
          <p:nvPr>
            <p:ph type="body" idx="1"/>
          </p:nvPr>
        </p:nvSpPr>
        <p:spPr/>
        <p:txBody>
          <a:bodyPr>
            <a:normAutofit/>
          </a:bodyPr>
          <a:lstStyle/>
          <a:p>
            <a:endParaRPr lang="en-GB" altLang="en-US" smtClean="0">
              <a:solidFill>
                <a:schemeClr val="tx1"/>
              </a:solidFill>
              <a:latin typeface="Calibri" pitchFamily="34" charset="0"/>
              <a:ea typeface="ＭＳ Ｐゴシック" pitchFamily="34" charset="-128"/>
            </a:endParaRPr>
          </a:p>
          <a:p>
            <a:pPr eaLnBrk="1" hangingPunct="1">
              <a:spcBef>
                <a:spcPct val="0"/>
              </a:spcBef>
              <a:buClrTx/>
              <a:buSzTx/>
              <a:buFontTx/>
              <a:buNone/>
            </a:pPr>
            <a:r>
              <a:rPr lang="en-GB" altLang="en-US" smtClean="0">
                <a:solidFill>
                  <a:schemeClr val="tx1"/>
                </a:solidFill>
                <a:latin typeface="Calibri" pitchFamily="34" charset="0"/>
                <a:ea typeface="ＭＳ Ｐゴシック" pitchFamily="34" charset="-128"/>
              </a:rPr>
              <a:t>We are also creating a better more coordinated system for receiving contacts into the social care system.   The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Front Door</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staffing has been increased, new advice line in place and online MARF will be coming in from February this year. From September 2018 we are building a single multi agency front door to handle the majority of contacts concerning social care issues. This new service is already being developed </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virtually</a:t>
            </a:r>
            <a:r>
              <a:rPr lang="en-GB" altLang="en-GB" smtClean="0">
                <a:solidFill>
                  <a:schemeClr val="tx1"/>
                </a:solidFill>
                <a:latin typeface="Calibri" pitchFamily="34" charset="0"/>
                <a:ea typeface="ＭＳ Ｐゴシック" pitchFamily="34" charset="-128"/>
              </a:rPr>
              <a:t>’</a:t>
            </a:r>
            <a:r>
              <a:rPr lang="en-GB" altLang="en-US" smtClean="0">
                <a:solidFill>
                  <a:schemeClr val="tx1"/>
                </a:solidFill>
                <a:latin typeface="Calibri" pitchFamily="34" charset="0"/>
                <a:ea typeface="ＭＳ Ｐゴシック" pitchFamily="34" charset="-128"/>
              </a:rPr>
              <a:t> but will be physically based in County Hall once building works are completed later this year.  Our existing contact, triage centre and multi agency safeguarding hub will be co located and brought together as one service including the single help line for professionals. </a:t>
            </a:r>
          </a:p>
          <a:p>
            <a:endParaRPr lang="en-GB" altLang="en-US" smtClean="0">
              <a:solidFill>
                <a:schemeClr val="tx1"/>
              </a:solidFill>
              <a:latin typeface="Calibri" pitchFamily="34" charset="0"/>
              <a:ea typeface="ＭＳ Ｐゴシック" pitchFamily="34" charset="-128"/>
            </a:endParaRPr>
          </a:p>
          <a:p>
            <a:endParaRPr lang="en-GB" altLang="en-US" smtClean="0">
              <a:solidFill>
                <a:schemeClr val="tx1"/>
              </a:solidFill>
              <a:latin typeface="Calibri" pitchFamily="34" charset="0"/>
              <a:ea typeface="ＭＳ Ｐゴシック" pitchFamily="34" charset="-128"/>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hangingPunct="1"/>
            <a:fld id="{292F1142-8492-4237-BC31-2C38A1ED6B6B}" type="slidenum">
              <a:rPr lang="en-GB" altLang="en-US" sz="1200">
                <a:solidFill>
                  <a:srgbClr val="000000"/>
                </a:solidFill>
                <a:ea typeface="Arial Unicode MS" pitchFamily="34" charset="-128"/>
              </a:rPr>
              <a:pPr eaLnBrk="1" hangingPunct="1"/>
              <a:t>99</a:t>
            </a:fld>
            <a:endParaRPr lang="en-GB" altLang="en-US" sz="1200">
              <a:solidFill>
                <a:srgbClr val="000000"/>
              </a:solidFill>
              <a:ea typeface="Arial Unicode MS"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654953-E715-4458-9DB5-300DFE061BFB}" type="datetimeFigureOut">
              <a:rPr lang="en-GB" smtClean="0"/>
              <a:t>23/04/2019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9E0FA8-6673-416C-9F8F-CDBD319FCEE6}"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654953-E715-4458-9DB5-300DFE061BFB}" type="datetimeFigureOut">
              <a:rPr lang="en-GB" smtClean="0"/>
              <a:t>23/04/2019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9E0FA8-6673-416C-9F8F-CDBD319FCEE6}"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4654953-E715-4458-9DB5-300DFE061BFB}" type="datetimeFigureOut">
              <a:rPr lang="en-GB" smtClean="0"/>
              <a:t>23/04/2019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9E0FA8-6673-416C-9F8F-CDBD319FCEE6}" type="slidenum">
              <a:rPr lang="en-GB" smtClean="0"/>
              <a:t>‹#›</a:t>
            </a:fld>
            <a:endParaRPr lang="en-GB"/>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10"/>
          <p:cNvSpPr/>
          <p:nvPr/>
        </p:nvSpPr>
        <p:spPr>
          <a:xfrm>
            <a:off x="1"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1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a:solidFill>
                  <a:prstClr val="black"/>
                </a:solidFill>
                <a:latin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9108074 w 5760"/>
                <a:gd name="T3" fmla="*/ 0 h 528"/>
                <a:gd name="T4" fmla="*/ 9108074 w 5760"/>
                <a:gd name="T5" fmla="*/ 838869 h 528"/>
                <a:gd name="T6" fmla="*/ 75901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lgn="ctr">
              <a:noFill/>
              <a:prstDash val="solid"/>
              <a:round/>
              <a:headEnd type="none" w="med" len="med"/>
              <a:tailEnd type="none" w="med" len="med"/>
            </a:ln>
          </p:spPr>
          <p:txBody>
            <a:bodyPr/>
            <a:lstStyle/>
            <a:p>
              <a:pPr fontAlgn="base">
                <a:spcBef>
                  <a:spcPct val="0"/>
                </a:spcBef>
                <a:spcAft>
                  <a:spcPct val="0"/>
                </a:spcAft>
              </a:pPr>
              <a:endParaRPr lang="en-US">
                <a:solidFill>
                  <a:prstClr val="black"/>
                </a:solidFill>
                <a:latin typeface="Arial" charset="0"/>
              </a:endParaRPr>
            </a:p>
          </p:txBody>
        </p:sp>
        <p:sp>
          <p:nvSpPr>
            <p:cNvPr id="8" name="Freeform 18"/>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cxnSp>
          <p:nvCxnSpPr>
            <p:cNvPr id="10" name="Straight Connector 1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3"/>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GB"/>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GB">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6ED0AD10-667B-459E-8C53-7622C00C0A03}" type="slidenum">
              <a:rPr lang="en-GB"/>
              <a:pPr>
                <a:defRPr/>
              </a:pPr>
              <a:t>‹#›</a:t>
            </a:fld>
            <a:endParaRPr lang="en-GB"/>
          </a:p>
        </p:txBody>
      </p:sp>
    </p:spTree>
    <p:extLst>
      <p:ext uri="{BB962C8B-B14F-4D97-AF65-F5344CB8AC3E}">
        <p14:creationId xmlns:p14="http://schemas.microsoft.com/office/powerpoint/2010/main" val="363165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GB">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9BA59BE2-9E4A-4A9E-A348-8BEF434188F4}"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384782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10"/>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a:solidFill>
                <a:prstClr val="white"/>
              </a:solidFill>
            </a:endParaRPr>
          </a:p>
        </p:txBody>
      </p:sp>
      <p:sp>
        <p:nvSpPr>
          <p:cNvPr id="5" name="Chevron 11"/>
          <p:cNvSpPr/>
          <p:nvPr/>
        </p:nvSpPr>
        <p:spPr>
          <a:xfrm>
            <a:off x="3449639"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GB">
              <a:solidFill>
                <a:prstClr val="white"/>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GB">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EAA17819-D150-495F-90E5-2651D41D08A5}"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69146191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0"/>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30"/>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GB">
              <a:solidFill>
                <a:prstClr val="white"/>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GB">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DDB41C9E-BF39-448B-B57F-17612F9821A7}"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3975590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6"/>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6" y="1444296"/>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GB">
              <a:solidFill>
                <a:prstClr val="black"/>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9536BEFB-23AE-4C09-8508-1EDD22C0ECAB}"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36246052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en-GB">
              <a:solidFill>
                <a:prstClr val="white"/>
              </a:solidFill>
            </a:endParaRPr>
          </a:p>
        </p:txBody>
      </p:sp>
      <p:sp>
        <p:nvSpPr>
          <p:cNvPr id="4" name="Footer Placeholder 3"/>
          <p:cNvSpPr>
            <a:spLocks noGrp="1"/>
          </p:cNvSpPr>
          <p:nvPr>
            <p:ph type="ftr" sz="quarter" idx="11"/>
          </p:nvPr>
        </p:nvSpPr>
        <p:spPr/>
        <p:txBody>
          <a:bodyPr/>
          <a:lstStyle>
            <a:lvl1pPr>
              <a:defRPr/>
            </a:lvl1pPr>
            <a:extLst/>
          </a:lstStyle>
          <a:p>
            <a:pPr>
              <a:defRPr/>
            </a:pPr>
            <a:endParaRPr lang="en-GB">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CE4A6427-D901-40B2-9A2B-3ACCE2B51BD3}"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370226974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GB">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GB">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pPr>
              <a:defRPr/>
            </a:pPr>
            <a:fld id="{A3B4B940-9380-4C9C-B241-9E7CE144C8CA}"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3359345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GB">
              <a:solidFill>
                <a:prstClr val="black"/>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41A72DD-BC90-4B27-9F8C-C73264E6FF3F}"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06027238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654953-E715-4458-9DB5-300DFE061BFB}" type="datetimeFigureOut">
              <a:rPr lang="en-GB" smtClean="0"/>
              <a:t>23/04/2019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9E0FA8-6673-416C-9F8F-CDBD319FCEE6}" type="slidenum">
              <a:rPr lang="en-GB" smtClean="0"/>
              <a:t>‹#›</a:t>
            </a:fld>
            <a:endParaRPr lang="en-GB"/>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0"/>
          <p:cNvSpPr>
            <a:spLocks/>
          </p:cNvSpPr>
          <p:nvPr/>
        </p:nvSpPr>
        <p:spPr bwMode="auto">
          <a:xfrm>
            <a:off x="500064"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a:solidFill>
                <a:prstClr val="white"/>
              </a:solidFill>
              <a:latin typeface="Arial" charset="0"/>
            </a:endParaRPr>
          </a:p>
        </p:txBody>
      </p:sp>
      <p:sp>
        <p:nvSpPr>
          <p:cNvPr id="6" name="Freeform 15"/>
          <p:cNvSpPr>
            <a:spLocks/>
          </p:cNvSpPr>
          <p:nvPr/>
        </p:nvSpPr>
        <p:spPr bwMode="auto">
          <a:xfrm>
            <a:off x="485776" y="5938838"/>
            <a:ext cx="3690938" cy="933450"/>
          </a:xfrm>
          <a:custGeom>
            <a:avLst/>
            <a:gdLst>
              <a:gd name="T0" fmla="*/ 0 w 5591"/>
              <a:gd name="T1" fmla="*/ 0 h 588"/>
              <a:gd name="T2" fmla="*/ 3802505 w 5591"/>
              <a:gd name="T3" fmla="*/ 0 h 588"/>
              <a:gd name="T4" fmla="*/ 3802505 w 5591"/>
              <a:gd name="T5" fmla="*/ 838200 h 588"/>
              <a:gd name="T6" fmla="*/ 3168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pPr fontAlgn="base">
              <a:spcBef>
                <a:spcPct val="0"/>
              </a:spcBef>
              <a:spcAft>
                <a:spcPct val="0"/>
              </a:spcAft>
            </a:pPr>
            <a:endParaRPr lang="en-US">
              <a:solidFill>
                <a:prstClr val="white"/>
              </a:solidFill>
              <a:latin typeface="Arial" charset="0"/>
            </a:endParaRPr>
          </a:p>
        </p:txBody>
      </p:sp>
      <p:sp>
        <p:nvSpPr>
          <p:cNvPr id="7" name="Right Triangle 15"/>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cxnSp>
        <p:nvCxnSpPr>
          <p:cNvPr id="8" name="Straight Connector 16"/>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8"/>
          <p:cNvSpPr/>
          <p:nvPr/>
        </p:nvSpPr>
        <p:spPr>
          <a:xfrm>
            <a:off x="8664576"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a:solidFill>
                <a:prstClr val="white"/>
              </a:solidFill>
            </a:endParaRPr>
          </a:p>
        </p:txBody>
      </p:sp>
      <p:sp>
        <p:nvSpPr>
          <p:cNvPr id="10" name="Chevron 19"/>
          <p:cNvSpPr/>
          <p:nvPr/>
        </p:nvSpPr>
        <p:spPr>
          <a:xfrm>
            <a:off x="8477251"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1"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GB">
              <a:solidFill>
                <a:prstClr val="white"/>
              </a:solidFill>
            </a:endParaRPr>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GB">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5FED881-91AF-422A-B0D4-644960342135}"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231410272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31"/>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GB">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628893BE-8F7B-4CE2-B02E-2501F60E2404}"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512311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2"/>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GB">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ADCD9709-BCCF-49CB-B281-D6CDE7B48565}"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509185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ner 1">
    <p:spTree>
      <p:nvGrpSpPr>
        <p:cNvPr id="1" name=""/>
        <p:cNvGrpSpPr/>
        <p:nvPr/>
      </p:nvGrpSpPr>
      <p:grpSpPr>
        <a:xfrm>
          <a:off x="0" y="0"/>
          <a:ext cx="0" cy="0"/>
          <a:chOff x="0" y="0"/>
          <a:chExt cx="0" cy="0"/>
        </a:xfrm>
      </p:grpSpPr>
      <p:pic>
        <p:nvPicPr>
          <p:cNvPr id="3" name="Picture 2" descr="Powerpoint Templates Inner 1.jpg"/>
          <p:cNvPicPr>
            <a:picLocks/>
          </p:cNvPicPr>
          <p:nvPr userDrawn="1"/>
        </p:nvPicPr>
        <p:blipFill>
          <a:blip r:embed="rId2" cstate="print"/>
          <a:stretch>
            <a:fillRect/>
          </a:stretch>
        </p:blipFill>
        <p:spPr>
          <a:xfrm>
            <a:off x="0" y="268"/>
            <a:ext cx="9144000" cy="6857732"/>
          </a:xfrm>
          <a:prstGeom prst="rect">
            <a:avLst/>
          </a:prstGeom>
        </p:spPr>
      </p:pic>
      <p:sp>
        <p:nvSpPr>
          <p:cNvPr id="6" name="Text Placeholder 5"/>
          <p:cNvSpPr>
            <a:spLocks noGrp="1"/>
          </p:cNvSpPr>
          <p:nvPr>
            <p:ph type="body" sz="quarter" idx="10" hasCustomPrompt="1"/>
          </p:nvPr>
        </p:nvSpPr>
        <p:spPr>
          <a:xfrm>
            <a:off x="323530" y="908726"/>
            <a:ext cx="8496944" cy="503485"/>
          </a:xfrm>
          <a:prstGeom prst="rect">
            <a:avLst/>
          </a:prstGeom>
        </p:spPr>
        <p:txBody>
          <a:bodyPr/>
          <a:lstStyle>
            <a:lvl1pPr>
              <a:buNone/>
              <a:defRPr sz="2400" b="1">
                <a:solidFill>
                  <a:srgbClr val="0070C0"/>
                </a:solidFill>
                <a:latin typeface="Arial" pitchFamily="34" charset="0"/>
                <a:cs typeface="Arial" pitchFamily="34" charset="0"/>
              </a:defRPr>
            </a:lvl1pPr>
          </a:lstStyle>
          <a:p>
            <a:pPr lvl="0"/>
            <a:r>
              <a:rPr lang="en-GB" dirty="0"/>
              <a:t>Title</a:t>
            </a:r>
          </a:p>
        </p:txBody>
      </p:sp>
      <p:sp>
        <p:nvSpPr>
          <p:cNvPr id="8" name="Text Placeholder 7"/>
          <p:cNvSpPr>
            <a:spLocks noGrp="1"/>
          </p:cNvSpPr>
          <p:nvPr>
            <p:ph type="body" sz="quarter" idx="11" hasCustomPrompt="1"/>
          </p:nvPr>
        </p:nvSpPr>
        <p:spPr>
          <a:xfrm>
            <a:off x="323530" y="1412776"/>
            <a:ext cx="8496944" cy="914400"/>
          </a:xfrm>
          <a:prstGeom prst="rect">
            <a:avLst/>
          </a:prstGeom>
        </p:spPr>
        <p:txBody>
          <a:bodyPr/>
          <a:lstStyle>
            <a:lvl1pPr algn="l">
              <a:buNone/>
              <a:defRPr sz="1600">
                <a:solidFill>
                  <a:schemeClr val="tx1"/>
                </a:solidFill>
                <a:latin typeface="Arial" pitchFamily="34" charset="0"/>
                <a:cs typeface="Arial" pitchFamily="34" charset="0"/>
              </a:defRPr>
            </a:lvl1pPr>
            <a:lvl2pPr algn="l">
              <a:buNone/>
              <a:defRPr sz="1600">
                <a:solidFill>
                  <a:schemeClr val="tx1"/>
                </a:solidFill>
                <a:latin typeface="Arial" pitchFamily="34" charset="0"/>
                <a:cs typeface="Arial" pitchFamily="34" charset="0"/>
              </a:defRPr>
            </a:lvl2pPr>
            <a:lvl3pPr algn="l">
              <a:buNone/>
              <a:defRPr sz="1600">
                <a:solidFill>
                  <a:schemeClr val="tx1"/>
                </a:solidFill>
                <a:latin typeface="Arial" pitchFamily="34" charset="0"/>
                <a:cs typeface="Arial" pitchFamily="34" charset="0"/>
              </a:defRPr>
            </a:lvl3pPr>
            <a:lvl4pPr algn="l">
              <a:buNone/>
              <a:defRPr sz="1600">
                <a:solidFill>
                  <a:schemeClr val="tx1"/>
                </a:solidFill>
                <a:latin typeface="Arial" pitchFamily="34" charset="0"/>
                <a:cs typeface="Arial" pitchFamily="34" charset="0"/>
              </a:defRPr>
            </a:lvl4pPr>
            <a:lvl5pPr algn="l">
              <a:buNone/>
              <a:defRPr sz="1600">
                <a:solidFill>
                  <a:schemeClr val="tx1"/>
                </a:solidFill>
                <a:latin typeface="Arial" pitchFamily="34" charset="0"/>
                <a:cs typeface="Arial" pitchFamily="34" charset="0"/>
              </a:defRPr>
            </a:lvl5pPr>
          </a:lstStyle>
          <a:p>
            <a:pPr lvl="0"/>
            <a:r>
              <a:rPr lang="en-GB" dirty="0"/>
              <a:t>Text</a:t>
            </a:r>
          </a:p>
        </p:txBody>
      </p:sp>
    </p:spTree>
    <p:extLst>
      <p:ext uri="{BB962C8B-B14F-4D97-AF65-F5344CB8AC3E}">
        <p14:creationId xmlns:p14="http://schemas.microsoft.com/office/powerpoint/2010/main" val="21496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5" name="Footer Placeholder 4"/>
          <p:cNvSpPr>
            <a:spLocks noGrp="1"/>
          </p:cNvSpPr>
          <p:nvPr>
            <p:ph type="ftr" sz="quarter" idx="11"/>
          </p:nvPr>
        </p:nvSpPr>
        <p:spPr/>
        <p:txBody>
          <a:bodyPr/>
          <a:lstStyle/>
          <a:p>
            <a:endParaRPr lang="en-GB">
              <a:solidFill>
                <a:srgbClr val="04617B"/>
              </a:solidFill>
            </a:endParaRPr>
          </a:p>
        </p:txBody>
      </p:sp>
      <p:sp>
        <p:nvSpPr>
          <p:cNvPr id="6" name="Slide Number Placeholder 5"/>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Tree>
    <p:extLst>
      <p:ext uri="{BB962C8B-B14F-4D97-AF65-F5344CB8AC3E}">
        <p14:creationId xmlns:p14="http://schemas.microsoft.com/office/powerpoint/2010/main" val="2046881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5" name="Footer Placeholder 4"/>
          <p:cNvSpPr>
            <a:spLocks noGrp="1"/>
          </p:cNvSpPr>
          <p:nvPr>
            <p:ph type="ftr" sz="quarter" idx="11"/>
          </p:nvPr>
        </p:nvSpPr>
        <p:spPr/>
        <p:txBody>
          <a:bodyPr/>
          <a:lstStyle/>
          <a:p>
            <a:endParaRPr lang="en-GB">
              <a:solidFill>
                <a:srgbClr val="04617B"/>
              </a:solidFill>
            </a:endParaRPr>
          </a:p>
        </p:txBody>
      </p:sp>
      <p:sp>
        <p:nvSpPr>
          <p:cNvPr id="6" name="Slide Number Placeholder 5"/>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9994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5" name="Footer Placeholder 4"/>
          <p:cNvSpPr>
            <a:spLocks noGrp="1"/>
          </p:cNvSpPr>
          <p:nvPr>
            <p:ph type="ftr" sz="quarter" idx="11"/>
          </p:nvPr>
        </p:nvSpPr>
        <p:spPr/>
        <p:txBody>
          <a:bodyPr/>
          <a:lstStyle/>
          <a:p>
            <a:endParaRPr lang="en-GB">
              <a:solidFill>
                <a:srgbClr val="04617B"/>
              </a:solidFill>
            </a:endParaRPr>
          </a:p>
        </p:txBody>
      </p:sp>
      <p:sp>
        <p:nvSpPr>
          <p:cNvPr id="6" name="Slide Number Placeholder 5"/>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Tree>
    <p:extLst>
      <p:ext uri="{BB962C8B-B14F-4D97-AF65-F5344CB8AC3E}">
        <p14:creationId xmlns:p14="http://schemas.microsoft.com/office/powerpoint/2010/main" val="912361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6" name="Footer Placeholder 5"/>
          <p:cNvSpPr>
            <a:spLocks noGrp="1"/>
          </p:cNvSpPr>
          <p:nvPr>
            <p:ph type="ftr" sz="quarter" idx="11"/>
          </p:nvPr>
        </p:nvSpPr>
        <p:spPr/>
        <p:txBody>
          <a:bodyPr/>
          <a:lstStyle/>
          <a:p>
            <a:endParaRPr lang="en-GB">
              <a:solidFill>
                <a:srgbClr val="04617B"/>
              </a:solidFill>
            </a:endParaRPr>
          </a:p>
        </p:txBody>
      </p:sp>
      <p:sp>
        <p:nvSpPr>
          <p:cNvPr id="7" name="Slide Number Placeholder 6"/>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7601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8" name="Footer Placeholder 7"/>
          <p:cNvSpPr>
            <a:spLocks noGrp="1"/>
          </p:cNvSpPr>
          <p:nvPr>
            <p:ph type="ftr" sz="quarter" idx="11"/>
          </p:nvPr>
        </p:nvSpPr>
        <p:spPr/>
        <p:txBody>
          <a:bodyPr/>
          <a:lstStyle/>
          <a:p>
            <a:endParaRPr lang="en-GB">
              <a:solidFill>
                <a:srgbClr val="04617B"/>
              </a:solidFill>
            </a:endParaRPr>
          </a:p>
        </p:txBody>
      </p:sp>
      <p:sp>
        <p:nvSpPr>
          <p:cNvPr id="9" name="Slide Number Placeholder 8"/>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Tree>
    <p:extLst>
      <p:ext uri="{BB962C8B-B14F-4D97-AF65-F5344CB8AC3E}">
        <p14:creationId xmlns:p14="http://schemas.microsoft.com/office/powerpoint/2010/main" val="3649030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4" name="Footer Placeholder 3"/>
          <p:cNvSpPr>
            <a:spLocks noGrp="1"/>
          </p:cNvSpPr>
          <p:nvPr>
            <p:ph type="ftr" sz="quarter" idx="11"/>
          </p:nvPr>
        </p:nvSpPr>
        <p:spPr/>
        <p:txBody>
          <a:bodyPr/>
          <a:lstStyle/>
          <a:p>
            <a:endParaRPr lang="en-GB">
              <a:solidFill>
                <a:srgbClr val="04617B"/>
              </a:solidFill>
            </a:endParaRPr>
          </a:p>
        </p:txBody>
      </p:sp>
      <p:sp>
        <p:nvSpPr>
          <p:cNvPr id="5" name="Slide Number Placeholder 4"/>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Tree>
    <p:extLst>
      <p:ext uri="{BB962C8B-B14F-4D97-AF65-F5344CB8AC3E}">
        <p14:creationId xmlns:p14="http://schemas.microsoft.com/office/powerpoint/2010/main" val="266430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654953-E715-4458-9DB5-300DFE061BFB}" type="datetimeFigureOut">
              <a:rPr lang="en-GB" smtClean="0"/>
              <a:t>23/04/2019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9E0FA8-6673-416C-9F8F-CDBD319FCEE6}" type="slidenum">
              <a:rPr lang="en-GB" smtClean="0"/>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3" name="Footer Placeholder 2"/>
          <p:cNvSpPr>
            <a:spLocks noGrp="1"/>
          </p:cNvSpPr>
          <p:nvPr>
            <p:ph type="ftr" sz="quarter" idx="11"/>
          </p:nvPr>
        </p:nvSpPr>
        <p:spPr/>
        <p:txBody>
          <a:bodyPr/>
          <a:lstStyle/>
          <a:p>
            <a:endParaRPr lang="en-GB">
              <a:solidFill>
                <a:srgbClr val="04617B"/>
              </a:solidFill>
            </a:endParaRPr>
          </a:p>
        </p:txBody>
      </p:sp>
      <p:sp>
        <p:nvSpPr>
          <p:cNvPr id="4" name="Slide Number Placeholder 3"/>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Tree>
    <p:extLst>
      <p:ext uri="{BB962C8B-B14F-4D97-AF65-F5344CB8AC3E}">
        <p14:creationId xmlns:p14="http://schemas.microsoft.com/office/powerpoint/2010/main" val="1392489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6" name="Footer Placeholder 5"/>
          <p:cNvSpPr>
            <a:spLocks noGrp="1"/>
          </p:cNvSpPr>
          <p:nvPr>
            <p:ph type="ftr" sz="quarter" idx="11"/>
          </p:nvPr>
        </p:nvSpPr>
        <p:spPr/>
        <p:txBody>
          <a:bodyPr/>
          <a:lstStyle/>
          <a:p>
            <a:endParaRPr lang="en-GB">
              <a:solidFill>
                <a:srgbClr val="04617B"/>
              </a:solidFill>
            </a:endParaRPr>
          </a:p>
        </p:txBody>
      </p:sp>
      <p:sp>
        <p:nvSpPr>
          <p:cNvPr id="7" name="Slide Number Placeholder 6"/>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8728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6" name="Footer Placeholder 5"/>
          <p:cNvSpPr>
            <a:spLocks noGrp="1"/>
          </p:cNvSpPr>
          <p:nvPr>
            <p:ph type="ftr" sz="quarter" idx="11"/>
          </p:nvPr>
        </p:nvSpPr>
        <p:spPr/>
        <p:txBody>
          <a:bodyPr/>
          <a:lstStyle/>
          <a:p>
            <a:endParaRPr lang="en-GB">
              <a:solidFill>
                <a:srgbClr val="04617B"/>
              </a:solidFill>
            </a:endParaRPr>
          </a:p>
        </p:txBody>
      </p:sp>
      <p:sp>
        <p:nvSpPr>
          <p:cNvPr id="7" name="Slide Number Placeholder 6"/>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392437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5" name="Footer Placeholder 4"/>
          <p:cNvSpPr>
            <a:spLocks noGrp="1"/>
          </p:cNvSpPr>
          <p:nvPr>
            <p:ph type="ftr" sz="quarter" idx="11"/>
          </p:nvPr>
        </p:nvSpPr>
        <p:spPr/>
        <p:txBody>
          <a:bodyPr/>
          <a:lstStyle/>
          <a:p>
            <a:endParaRPr lang="en-GB">
              <a:solidFill>
                <a:srgbClr val="04617B"/>
              </a:solidFill>
            </a:endParaRPr>
          </a:p>
        </p:txBody>
      </p:sp>
      <p:sp>
        <p:nvSpPr>
          <p:cNvPr id="6" name="Slide Number Placeholder 5"/>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spTree>
    <p:extLst>
      <p:ext uri="{BB962C8B-B14F-4D97-AF65-F5344CB8AC3E}">
        <p14:creationId xmlns:p14="http://schemas.microsoft.com/office/powerpoint/2010/main" val="1413286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5" name="Footer Placeholder 4"/>
          <p:cNvSpPr>
            <a:spLocks noGrp="1"/>
          </p:cNvSpPr>
          <p:nvPr>
            <p:ph type="ftr" sz="quarter" idx="11"/>
          </p:nvPr>
        </p:nvSpPr>
        <p:spPr/>
        <p:txBody>
          <a:bodyPr/>
          <a:lstStyle/>
          <a:p>
            <a:endParaRPr lang="en-GB">
              <a:solidFill>
                <a:srgbClr val="04617B"/>
              </a:solidFill>
            </a:endParaRPr>
          </a:p>
        </p:txBody>
      </p:sp>
      <p:sp>
        <p:nvSpPr>
          <p:cNvPr id="6" name="Slide Number Placeholder 5"/>
          <p:cNvSpPr>
            <a:spLocks noGrp="1"/>
          </p:cNvSpPr>
          <p:nvPr>
            <p:ph type="sldNum" sz="quarter" idx="12"/>
          </p:nvPr>
        </p:nvSpPr>
        <p:spPr/>
        <p:txBody>
          <a:bodyPr/>
          <a:lstStyle/>
          <a:p>
            <a:fld id="{399E0FA8-6673-416C-9F8F-CDBD319FCEE6}" type="slidenum">
              <a:rPr lang="en-GB" smtClean="0">
                <a:solidFill>
                  <a:srgbClr val="04617B"/>
                </a:solidFill>
              </a:rPr>
              <a:pPr/>
              <a:t>‹#›</a:t>
            </a:fld>
            <a:endParaRPr lang="en-GB">
              <a:solidFill>
                <a:srgbClr val="04617B"/>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8948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endParaRPr lang="en-US" dirty="0">
              <a:solidFill>
                <a:prstClr val="black">
                  <a:shade val="50000"/>
                </a:prstClr>
              </a:solidFill>
            </a:endParaRPr>
          </a:p>
        </p:txBody>
      </p:sp>
      <p:sp>
        <p:nvSpPr>
          <p:cNvPr id="17" name="Footer Placeholder 16"/>
          <p:cNvSpPr>
            <a:spLocks noGrp="1"/>
          </p:cNvSpPr>
          <p:nvPr>
            <p:ph type="ftr" sz="quarter" idx="11"/>
          </p:nvPr>
        </p:nvSpPr>
        <p:spPr/>
        <p:txBody>
          <a:bodyPr/>
          <a:lstStyle/>
          <a:p>
            <a:endParaRPr lang="en-US" dirty="0">
              <a:solidFill>
                <a:prstClr val="black">
                  <a:shade val="50000"/>
                </a:prstClr>
              </a:solidFill>
            </a:endParaRPr>
          </a:p>
        </p:txBody>
      </p:sp>
      <p:sp>
        <p:nvSpPr>
          <p:cNvPr id="29" name="Slide Number Placeholder 28"/>
          <p:cNvSpPr>
            <a:spLocks noGrp="1"/>
          </p:cNvSpPr>
          <p:nvPr>
            <p:ph type="sldNum" sz="quarter" idx="12"/>
          </p:nvPr>
        </p:nvSpPr>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698109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shade val="50000"/>
                </a:prstClr>
              </a:solidFill>
            </a:endParaRPr>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Tree>
    <p:extLst>
      <p:ext uri="{BB962C8B-B14F-4D97-AF65-F5344CB8AC3E}">
        <p14:creationId xmlns:p14="http://schemas.microsoft.com/office/powerpoint/2010/main" val="174584351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Tree>
    <p:extLst>
      <p:ext uri="{BB962C8B-B14F-4D97-AF65-F5344CB8AC3E}">
        <p14:creationId xmlns:p14="http://schemas.microsoft.com/office/powerpoint/2010/main" val="3885315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dirty="0">
              <a:solidFill>
                <a:prstClr val="black">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shade val="50000"/>
                </a:prstClr>
              </a:solidFill>
            </a:endParaRPr>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Tree>
    <p:extLst>
      <p:ext uri="{BB962C8B-B14F-4D97-AF65-F5344CB8AC3E}">
        <p14:creationId xmlns:p14="http://schemas.microsoft.com/office/powerpoint/2010/main" val="2934327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dirty="0">
              <a:solidFill>
                <a:prstClr val="black">
                  <a:shade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shade val="50000"/>
                </a:prstClr>
              </a:solidFill>
            </a:endParaRPr>
          </a:p>
        </p:txBody>
      </p:sp>
      <p:sp>
        <p:nvSpPr>
          <p:cNvPr id="9" name="Slide Number Placeholder 8"/>
          <p:cNvSpPr>
            <a:spLocks noGrp="1"/>
          </p:cNvSpPr>
          <p:nvPr>
            <p:ph type="sldNum" sz="quarter" idx="12"/>
          </p:nvPr>
        </p:nvSpPr>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Tree>
    <p:extLst>
      <p:ext uri="{BB962C8B-B14F-4D97-AF65-F5344CB8AC3E}">
        <p14:creationId xmlns:p14="http://schemas.microsoft.com/office/powerpoint/2010/main" val="324302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4654953-E715-4458-9DB5-300DFE061BFB}" type="datetimeFigureOut">
              <a:rPr lang="en-GB" smtClean="0"/>
              <a:t>23/04/2019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9E0FA8-6673-416C-9F8F-CDBD319FCEE6}" type="slidenum">
              <a:rPr lang="en-GB" smtClean="0"/>
              <a:t>‹#›</a:t>
            </a:fld>
            <a:endParaRPr lang="en-GB"/>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dirty="0">
              <a:solidFill>
                <a:prstClr val="black">
                  <a:shade val="50000"/>
                </a:prstClr>
              </a:solidFill>
            </a:endParaRPr>
          </a:p>
        </p:txBody>
      </p:sp>
      <p:sp>
        <p:nvSpPr>
          <p:cNvPr id="4" name="Footer Placeholder 3"/>
          <p:cNvSpPr>
            <a:spLocks noGrp="1"/>
          </p:cNvSpPr>
          <p:nvPr>
            <p:ph type="ftr" sz="quarter" idx="11"/>
          </p:nvPr>
        </p:nvSpPr>
        <p:spPr/>
        <p:txBody>
          <a:bodyPr/>
          <a:lstStyle/>
          <a:p>
            <a:endParaRPr lang="en-US" dirty="0">
              <a:solidFill>
                <a:prstClr val="black">
                  <a:shade val="50000"/>
                </a:prstClr>
              </a:solidFill>
            </a:endParaRPr>
          </a:p>
        </p:txBody>
      </p:sp>
      <p:sp>
        <p:nvSpPr>
          <p:cNvPr id="5" name="Slide Number Placeholder 4"/>
          <p:cNvSpPr>
            <a:spLocks noGrp="1"/>
          </p:cNvSpPr>
          <p:nvPr>
            <p:ph type="sldNum" sz="quarter" idx="12"/>
          </p:nvPr>
        </p:nvSpPr>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Tree>
    <p:extLst>
      <p:ext uri="{BB962C8B-B14F-4D97-AF65-F5344CB8AC3E}">
        <p14:creationId xmlns:p14="http://schemas.microsoft.com/office/powerpoint/2010/main" val="465265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dirty="0">
              <a:solidFill>
                <a:prstClr val="black">
                  <a:shade val="50000"/>
                </a:prstClr>
              </a:solidFill>
            </a:endParaRPr>
          </a:p>
        </p:txBody>
      </p:sp>
      <p:sp>
        <p:nvSpPr>
          <p:cNvPr id="3" name="Footer Placeholder 2"/>
          <p:cNvSpPr>
            <a:spLocks noGrp="1"/>
          </p:cNvSpPr>
          <p:nvPr>
            <p:ph type="ftr" sz="quarter" idx="11"/>
          </p:nvPr>
        </p:nvSpPr>
        <p:spPr/>
        <p:txBody>
          <a:bodyPr/>
          <a:lstStyle/>
          <a:p>
            <a:pPr>
              <a:defRPr/>
            </a:pPr>
            <a:endParaRPr lang="en-GB" dirty="0">
              <a:solidFill>
                <a:prstClr val="black">
                  <a:shade val="50000"/>
                </a:prstClr>
              </a:solidFill>
            </a:endParaRPr>
          </a:p>
        </p:txBody>
      </p:sp>
      <p:sp>
        <p:nvSpPr>
          <p:cNvPr id="4" name="Slide Number Placeholder 3"/>
          <p:cNvSpPr>
            <a:spLocks noGrp="1"/>
          </p:cNvSpPr>
          <p:nvPr>
            <p:ph type="sldNum" sz="quarter" idx="12"/>
          </p:nvPr>
        </p:nvSpPr>
        <p:spPr/>
        <p:txBody>
          <a:bodyPr/>
          <a:lstStyle/>
          <a:p>
            <a:pPr>
              <a:defRPr/>
            </a:pPr>
            <a:fld id="{DEB0213F-B3A7-44F8-A0F0-CC181F493083}" type="slidenum">
              <a:rPr lang="en-GB" altLang="en-US" smtClean="0">
                <a:solidFill>
                  <a:prstClr val="black">
                    <a:shade val="50000"/>
                  </a:prstClr>
                </a:solidFill>
              </a:rPr>
              <a:pPr>
                <a:defRPr/>
              </a:pPr>
              <a:t>‹#›</a:t>
            </a:fld>
            <a:endParaRPr lang="en-GB" altLang="en-US" dirty="0">
              <a:solidFill>
                <a:prstClr val="black">
                  <a:shade val="50000"/>
                </a:prstClr>
              </a:solidFill>
            </a:endParaRPr>
          </a:p>
        </p:txBody>
      </p:sp>
    </p:spTree>
    <p:extLst>
      <p:ext uri="{BB962C8B-B14F-4D97-AF65-F5344CB8AC3E}">
        <p14:creationId xmlns:p14="http://schemas.microsoft.com/office/powerpoint/2010/main" val="1020617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dirty="0">
              <a:solidFill>
                <a:prstClr val="black">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shade val="50000"/>
                </a:prstClr>
              </a:solidFill>
            </a:endParaRPr>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Tree>
    <p:extLst>
      <p:ext uri="{BB962C8B-B14F-4D97-AF65-F5344CB8AC3E}">
        <p14:creationId xmlns:p14="http://schemas.microsoft.com/office/powerpoint/2010/main" val="991002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shade val="50000"/>
                </a:prstClr>
              </a:solidFill>
            </a:endParaRPr>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Tree>
    <p:extLst>
      <p:ext uri="{BB962C8B-B14F-4D97-AF65-F5344CB8AC3E}">
        <p14:creationId xmlns:p14="http://schemas.microsoft.com/office/powerpoint/2010/main" val="1147345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shade val="50000"/>
                </a:prstClr>
              </a:solidFill>
            </a:endParaRPr>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Tree>
    <p:extLst>
      <p:ext uri="{BB962C8B-B14F-4D97-AF65-F5344CB8AC3E}">
        <p14:creationId xmlns:p14="http://schemas.microsoft.com/office/powerpoint/2010/main" val="2478224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shade val="50000"/>
                </a:prstClr>
              </a:solidFill>
            </a:endParaRPr>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z="1800" smtClean="0">
                <a:solidFill>
                  <a:srgbClr val="888888"/>
                </a:solidFill>
              </a:rPr>
              <a:pPr>
                <a:buSzPct val="25000"/>
              </a:pPr>
              <a:t>‹#›</a:t>
            </a:fld>
            <a:endParaRPr lang="en-US" sz="1800" dirty="0">
              <a:solidFill>
                <a:srgbClr val="888888"/>
              </a:solidFill>
            </a:endParaRPr>
          </a:p>
        </p:txBody>
      </p:sp>
    </p:spTree>
    <p:extLst>
      <p:ext uri="{BB962C8B-B14F-4D97-AF65-F5344CB8AC3E}">
        <p14:creationId xmlns:p14="http://schemas.microsoft.com/office/powerpoint/2010/main" val="344192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4654953-E715-4458-9DB5-300DFE061BFB}" type="datetimeFigureOut">
              <a:rPr lang="en-GB" smtClean="0"/>
              <a:t>23/04/2019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9E0FA8-6673-416C-9F8F-CDBD319FCEE6}"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654953-E715-4458-9DB5-300DFE061BFB}" type="datetimeFigureOut">
              <a:rPr lang="en-GB" smtClean="0"/>
              <a:t>23/04/2019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9E0FA8-6673-416C-9F8F-CDBD319FCEE6}"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4654953-E715-4458-9DB5-300DFE061BFB}" type="datetimeFigureOut">
              <a:rPr lang="en-GB" smtClean="0"/>
              <a:t>23/04/2019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9E0FA8-6673-416C-9F8F-CDBD319FCEE6}"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4654953-E715-4458-9DB5-300DFE061BFB}" type="datetimeFigureOut">
              <a:rPr lang="en-GB" smtClean="0"/>
              <a:t>23/04/2019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9E0FA8-6673-416C-9F8F-CDBD319FCEE6}" type="slidenum">
              <a:rPr lang="en-GB" smtClean="0"/>
              <a:t>‹#›</a:t>
            </a:fld>
            <a:endParaRPr lang="en-GB"/>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654953-E715-4458-9DB5-300DFE061BFB}" type="datetimeFigureOut">
              <a:rPr lang="en-GB" smtClean="0"/>
              <a:t>23/04/2019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9E0FA8-6673-416C-9F8F-CDBD319FCEE6}" type="slidenum">
              <a:rPr lang="en-GB" smtClean="0"/>
              <a:t>‹#›</a:t>
            </a:fld>
            <a:endParaRPr lang="en-GB"/>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4654953-E715-4458-9DB5-300DFE061BFB}" type="datetimeFigureOut">
              <a:rPr lang="en-GB" smtClean="0"/>
              <a:t>23/04/2019</a:t>
            </a:fld>
            <a:endParaRPr lang="en-GB"/>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GB"/>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99E0FA8-6673-416C-9F8F-CDBD319FCEE6}" type="slidenum">
              <a:rPr lang="en-GB" smtClean="0"/>
              <a:t>‹#›</a:t>
            </a:fld>
            <a:endParaRPr lang="en-GB"/>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4"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a:solidFill>
                <a:prstClr val="black"/>
              </a:solidFill>
              <a:latin typeface="Arial" charset="0"/>
            </a:endParaRPr>
          </a:p>
        </p:txBody>
      </p:sp>
      <p:sp>
        <p:nvSpPr>
          <p:cNvPr id="1027" name="Freeform 11"/>
          <p:cNvSpPr>
            <a:spLocks/>
          </p:cNvSpPr>
          <p:nvPr/>
        </p:nvSpPr>
        <p:spPr bwMode="auto">
          <a:xfrm>
            <a:off x="485776" y="5938838"/>
            <a:ext cx="3690938" cy="933450"/>
          </a:xfrm>
          <a:custGeom>
            <a:avLst/>
            <a:gdLst>
              <a:gd name="T0" fmla="*/ 0 w 5591"/>
              <a:gd name="T1" fmla="*/ 0 h 588"/>
              <a:gd name="T2" fmla="*/ 3802505 w 5591"/>
              <a:gd name="T3" fmla="*/ 0 h 588"/>
              <a:gd name="T4" fmla="*/ 3802505 w 5591"/>
              <a:gd name="T5" fmla="*/ 838200 h 588"/>
              <a:gd name="T6" fmla="*/ 3168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pPr fontAlgn="base">
              <a:spcBef>
                <a:spcPct val="0"/>
              </a:spcBef>
              <a:spcAft>
                <a:spcPct val="0"/>
              </a:spcAft>
            </a:pPr>
            <a:endParaRPr lang="en-US">
              <a:solidFill>
                <a:prstClr val="black"/>
              </a:solidFill>
              <a:latin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cxnSp>
        <p:nvCxnSpPr>
          <p:cNvPr id="15" name="Straight Connector 14"/>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40"/>
            <a:ext cx="1919288" cy="365125"/>
          </a:xfrm>
          <a:prstGeom prst="rect">
            <a:avLst/>
          </a:prstGeom>
        </p:spPr>
        <p:txBody>
          <a:bodyPr vert="horz" anchor="b"/>
          <a:lstStyle>
            <a:lvl1pPr algn="l" eaLnBrk="1" latinLnBrk="0" hangingPunct="1">
              <a:defRPr kumimoji="0" sz="1000">
                <a:solidFill>
                  <a:schemeClr val="tx1"/>
                </a:solidFill>
              </a:defRPr>
            </a:lvl1pPr>
            <a:extLst/>
          </a:lstStyle>
          <a:p>
            <a:pPr fontAlgn="base">
              <a:spcBef>
                <a:spcPct val="0"/>
              </a:spcBef>
              <a:spcAft>
                <a:spcPct val="0"/>
              </a:spcAft>
              <a:defRPr/>
            </a:pPr>
            <a:endParaRPr lang="en-GB">
              <a:solidFill>
                <a:prstClr val="black"/>
              </a:solidFill>
              <a:latin typeface="Arial" charset="0"/>
            </a:endParaRPr>
          </a:p>
        </p:txBody>
      </p:sp>
      <p:sp>
        <p:nvSpPr>
          <p:cNvPr id="22" name="Footer Placeholder 21"/>
          <p:cNvSpPr>
            <a:spLocks noGrp="1"/>
          </p:cNvSpPr>
          <p:nvPr>
            <p:ph type="ftr" sz="quarter" idx="3"/>
          </p:nvPr>
        </p:nvSpPr>
        <p:spPr>
          <a:xfrm>
            <a:off x="4379913" y="6408740"/>
            <a:ext cx="2351087"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defRPr/>
            </a:pPr>
            <a:endParaRPr lang="en-GB">
              <a:solidFill>
                <a:prstClr val="black"/>
              </a:solidFill>
              <a:latin typeface="Arial" charset="0"/>
            </a:endParaRPr>
          </a:p>
        </p:txBody>
      </p:sp>
      <p:sp>
        <p:nvSpPr>
          <p:cNvPr id="18" name="Slide Number Placeholder 17"/>
          <p:cNvSpPr>
            <a:spLocks noGrp="1"/>
          </p:cNvSpPr>
          <p:nvPr>
            <p:ph type="sldNum" sz="quarter" idx="4"/>
          </p:nvPr>
        </p:nvSpPr>
        <p:spPr>
          <a:xfrm>
            <a:off x="8647113" y="6408740"/>
            <a:ext cx="366712"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6E42E4AD-A460-4512-84B9-1FE46B6E2EC7}" type="slidenum">
              <a:rPr lang="en-GB">
                <a:solidFill>
                  <a:prstClr val="black"/>
                </a:solidFill>
                <a:latin typeface="Arial" charset="0"/>
              </a:rPr>
              <a:pPr fontAlgn="base">
                <a:spcBef>
                  <a:spcPct val="0"/>
                </a:spcBef>
                <a:spcAft>
                  <a:spcPct val="0"/>
                </a:spcAft>
                <a:defRPr/>
              </a:pPr>
              <a:t>‹#›</a:t>
            </a:fld>
            <a:endParaRPr lang="en-GB">
              <a:solidFill>
                <a:prstClr val="black"/>
              </a:solidFill>
              <a:latin typeface="Arial" charset="0"/>
            </a:endParaRPr>
          </a:p>
        </p:txBody>
      </p:sp>
    </p:spTree>
    <p:extLst>
      <p:ext uri="{BB962C8B-B14F-4D97-AF65-F5344CB8AC3E}">
        <p14:creationId xmlns:p14="http://schemas.microsoft.com/office/powerpoint/2010/main" val="39954450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4654953-E715-4458-9DB5-300DFE061BFB}" type="datetimeFigureOut">
              <a:rPr lang="en-GB" smtClean="0">
                <a:solidFill>
                  <a:srgbClr val="04617B"/>
                </a:solidFill>
              </a:rPr>
              <a:pPr/>
              <a:t>23/04/2019</a:t>
            </a:fld>
            <a:endParaRPr lang="en-GB">
              <a:solidFill>
                <a:srgbClr val="04617B"/>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GB">
              <a:solidFill>
                <a:srgbClr val="04617B"/>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99E0FA8-6673-416C-9F8F-CDBD319FCEE6}" type="slidenum">
              <a:rPr lang="en-GB" smtClean="0">
                <a:solidFill>
                  <a:srgbClr val="04617B"/>
                </a:solidFill>
              </a:rPr>
              <a:pPr/>
              <a:t>‹#›</a:t>
            </a:fld>
            <a:endParaRPr lang="en-GB">
              <a:solidFill>
                <a:srgbClr val="04617B"/>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30967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n-US" kern="0" dirty="0">
              <a:solidFill>
                <a:prstClr val="black">
                  <a:shade val="50000"/>
                </a:prstClr>
              </a:solidFill>
              <a:latin typeface="Arial"/>
              <a:cs typeface="Arial"/>
              <a:sym typeface="Aria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kern="0" dirty="0">
              <a:solidFill>
                <a:prstClr val="black">
                  <a:shade val="50000"/>
                </a:prstClr>
              </a:solidFill>
              <a:latin typeface="Arial"/>
              <a:cs typeface="Arial"/>
              <a:sym typeface="Aria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buSzPct val="25000"/>
            </a:pPr>
            <a:fld id="{00000000-1234-1234-1234-123412341234}" type="slidenum">
              <a:rPr lang="en-US" sz="1800" kern="0" smtClean="0">
                <a:solidFill>
                  <a:srgbClr val="888888"/>
                </a:solidFill>
                <a:latin typeface="Arial"/>
                <a:cs typeface="Arial"/>
                <a:sym typeface="Arial"/>
              </a:rPr>
              <a:pPr>
                <a:buSzPct val="25000"/>
              </a:pPr>
              <a:t>‹#›</a:t>
            </a:fld>
            <a:endParaRPr lang="en-US" sz="1800" kern="0" dirty="0">
              <a:solidFill>
                <a:srgbClr val="888888"/>
              </a:solidFill>
              <a:latin typeface="Arial"/>
              <a:cs typeface="Arial"/>
              <a:sym typeface="Arial"/>
            </a:endParaRPr>
          </a:p>
        </p:txBody>
      </p:sp>
    </p:spTree>
    <p:extLst>
      <p:ext uri="{BB962C8B-B14F-4D97-AF65-F5344CB8AC3E}">
        <p14:creationId xmlns:p14="http://schemas.microsoft.com/office/powerpoint/2010/main" val="325424950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cx_3Wh__VAhXEXBQKHapTAYMQjRwIBw&amp;url=https://www.pinterest.com/SAPARSmaine/child-abuse-awareness/&amp;psig=AFQjCNGee7Lsa8R60SD5U0YbAtMTYg-Ncw&amp;ust=1504185985903197"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brook.org.uk/our-work/the-sexual-behaviours-traffic-light-tool"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amp;url=https://www.123rf.com/photo_82373571_parents-passing-baby-daughter-to-each-other.html&amp;psig=AOvVaw2iIqZFXXz9iPFWqsbcWa9K&amp;ust=1552476898024630"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3" Type="http://schemas.openxmlformats.org/officeDocument/2006/relationships/hyperlink" Target="http://www.glosfamiliesdirectory.org.uk/"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13" Type="http://schemas.microsoft.com/office/2007/relationships/hdphoto" Target="../media/hdphoto2.wdp"/><Relationship Id="rId3" Type="http://schemas.openxmlformats.org/officeDocument/2006/relationships/hyperlink" Target="http://www.google.co.uk/url?sa=i&amp;rct=j&amp;q=&amp;esrc=s&amp;source=images&amp;cd=&amp;cad=rja&amp;uact=8&amp;ved=0ahUKEwj0jenr1qnNAhVBLcAKHVz3CGwQjRwIBw&amp;url=http://www.keepcalm-o-matic.co.uk/p/keep-calm-and-have-a-tea-break-10/&amp;bvm=bv.124272578,d.ZGg&amp;psig=AFQjCNH4rE1gjjx9NIXcBMFUlr9-aU_1Cw&amp;ust=1466067913559281" TargetMode="External"/><Relationship Id="rId7" Type="http://schemas.openxmlformats.org/officeDocument/2006/relationships/hyperlink" Target="http://www.google.co.uk/url?sa=i&amp;rct=j&amp;q=&amp;esrc=s&amp;source=images&amp;cd=&amp;cad=rja&amp;uact=8&amp;ved=0ahUKEwiajdPn06nNAhUoJcAKHdOZCBkQjRwIBw&amp;url=http://www.safetysignsandnotices.co.uk/product/1153/category/322/page/1/Fire-exit-ahead-sign.html&amp;bvm=bv.124272578,d.ZGg&amp;psig=AFQjCNF_LGEvq-hp2sgnhDNH0jwe5heTsw&amp;ust=1466067124941580" TargetMode="External"/><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7.png"/><Relationship Id="rId11" Type="http://schemas.openxmlformats.org/officeDocument/2006/relationships/hyperlink" Target="http://www.google.co.uk/url?sa=i&amp;rct=j&amp;q=&amp;esrc=s&amp;source=images&amp;cd=&amp;cad=rja&amp;uact=8&amp;ved=0ahUKEwi3rLPjtLnNAhUJJMAKHQUnC3gQjRwIBw&amp;url=http://www.signomatic.co.uk/signs/toilet-signs&amp;bvm=bv.125221236,d.ZGg&amp;psig=AFQjCNEkvGYFYnC8Eh5vSIy6dJkdbqFO1w&amp;ust=1466608445895758" TargetMode="External"/><Relationship Id="rId5" Type="http://schemas.openxmlformats.org/officeDocument/2006/relationships/hyperlink" Target="https://www.google.co.uk/url?sa=i&amp;rct=j&amp;q=&amp;esrc=s&amp;source=images&amp;cd=&amp;cad=rja&amp;uact=8&amp;ved=0ahUKEwjXn9DD1KnNAhWlIcAKHYSaAl8QjRwIBw&amp;url=https://play.google.com/store/apps/details?id%3Dcom.sow.trk&amp;bvm=bv.124272578,d.ZGg&amp;psig=AFQjCNGN1ftjtJNba2uaEqN-Cd2iYEifIg&amp;ust=1466067320624929" TargetMode="External"/><Relationship Id="rId10" Type="http://schemas.openxmlformats.org/officeDocument/2006/relationships/image" Target="../media/image9.jpeg"/><Relationship Id="rId4" Type="http://schemas.openxmlformats.org/officeDocument/2006/relationships/image" Target="../media/image6.png"/><Relationship Id="rId9" Type="http://schemas.openxmlformats.org/officeDocument/2006/relationships/hyperlink" Target="http://www.google.co.uk/url?sa=i&amp;rct=j&amp;q=&amp;esrc=s&amp;source=images&amp;cd=&amp;cad=rja&amp;uact=8&amp;ved=0ahUKEwiE9-_Y1anNAhVYOMAKHfXSBh0QjRwIBw&amp;url=http://www.documentdiagnosis.com/page_faq.html&amp;bvm=bv.124272578,d.ZGg&amp;psig=AFQjCNHMoOi8qjS3hJaW36Z5YR05aS4mqw&amp;ust=146606749768009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XHgLYI9KZ-A"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www.actionaces.org/"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7hIKnnZPNAhXjB8AKHZExBCEQjRwIBw&amp;url=http://www.babble.com/home/rainbow-umbrella/&amp;psig=AFQjCNGUDw8ODO21UIDrvhRQp_Z4eqIKEA&amp;ust=1465296580238914"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14.png"/><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cx_3Wh__VAhXEXBQKHapTAYMQjRwIBw&amp;url=https://www.pinterest.com/SAPARSmaine/child-abuse-awareness/&amp;psig=AFQjCNGee7Lsa8R60SD5U0YbAtMTYg-Ncw&amp;ust=1504185985903197"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LxbCV19HWAhVBaFAKHXUqAqIQjRwIBw&amp;url=https://www.pinterest.com/pin/568649890426070447/&amp;psig=AOvVaw0vBFxFd2jpVy6q8w2hDOVc&amp;ust=1507024638878969"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5.png"/><Relationship Id="rId3" Type="http://schemas.openxmlformats.org/officeDocument/2006/relationships/hyperlink" Target="http://www.google.co.uk/url?sa=i&amp;rct=j&amp;q=&amp;esrc=s&amp;source=images&amp;cd=&amp;cad=rja&amp;uact=8&amp;ved=0ahUKEwiAtrux-f7VAhXM8RQKHSH2BQEQjRwIBw&amp;url=http://www.istockphoto.com/gb/illustrations/pregnant-woman-eating&amp;psig=AFQjCNHvcflJlV8Nw18InPtfZpU00Tga6A&amp;ust=1504182164866921" TargetMode="External"/><Relationship Id="rId7" Type="http://schemas.openxmlformats.org/officeDocument/2006/relationships/image" Target="../media/image43.png"/><Relationship Id="rId12" Type="http://schemas.openxmlformats.org/officeDocument/2006/relationships/hyperlink" Target="http://www.google.co.uk/url?sa=i&amp;rct=j&amp;q=&amp;esrc=s&amp;source=images&amp;cd=&amp;cad=rja&amp;uact=8&amp;ved=0ahUKEwjI1p73-f7VAhVGWhQKHdk4DtYQjRwIBw&amp;url=http://www.istockphoto.com/illustrations/emotional-stress&amp;psig=AFQjCNEiXTyOpKGaMLDHDfiK8Y-DB7mRCQ&amp;ust=1504182310171641"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www.google.co.uk/url?sa=i&amp;rct=j&amp;q=&amp;esrc=s&amp;source=images&amp;cd=&amp;cad=rja&amp;uact=8&amp;ved=&amp;url=https://williamedwards.org.uk/drugs-and-mental-health-issues-by-mrs-amey/&amp;psig=AFQjCNGelmp0MZwjQy1PskEvtxfb2rslKQ&amp;ust=1504182222486361" TargetMode="External"/><Relationship Id="rId11" Type="http://schemas.microsoft.com/office/2007/relationships/hdphoto" Target="../media/hdphoto8.wdp"/><Relationship Id="rId5" Type="http://schemas.microsoft.com/office/2007/relationships/hdphoto" Target="../media/hdphoto6.wdp"/><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hyperlink" Target="https://www.google.co.uk/url?sa=i&amp;rct=j&amp;q=&amp;esrc=s&amp;source=images&amp;cd=&amp;cad=rja&amp;uact=8&amp;ved=0ahUKEwj5j8zkuPzWAhXCyRQKHTA3BT0QjRwIBw&amp;url=https://www.etsy.com/listing/452332740/drink-clipart-wine-clipart-alcohol&amp;psig=AOvVaw1lqULbcJ5bclicQg5j_9BN&amp;ust=1508494154145304" TargetMode="External"/><Relationship Id="rId14" Type="http://schemas.microsoft.com/office/2007/relationships/hdphoto" Target="../media/hdphoto9.wdp"/></Relationships>
</file>

<file path=ppt/slides/_rels/slide59.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n0bj8-v7VAhUKbFAKHdHsDXYQjRwIBw&amp;url=https://www.pinterest.com/pin/280982464227300362/&amp;psig=AFQjCNFP1jSQ9bjcBaEw-JBTvUgVnrWQ5A&amp;ust=1504182594006959" TargetMode="External"/><Relationship Id="rId7" Type="http://schemas.microsoft.com/office/2007/relationships/hdphoto" Target="../media/hdphoto10.wdp"/><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www.google.co.uk/url?sa=i&amp;rct=j&amp;q=&amp;esrc=s&amp;source=images&amp;cd=&amp;cad=rja&amp;uact=8&amp;ved=0ahUKEwjp7qKk-_7VAhVBU1AKHSPUATsQjRwIBw&amp;url=http://clipartix.com/preschool-clip-art/&amp;psig=AFQjCNHxAjieoc1eE68ee9Stdep9E6BFXw&amp;ust=1504182638836774" TargetMode="Externa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id8dj1gP_VAhUFxRQKHcVRA0EQjRwIBw&amp;url=http://yourcloudworks.co.uk/2013/08/30/beware-longline-phishing-attacks/&amp;psig=AFQjCNFALtluMNgAeKMBg2hUyIoLhLMTSg&amp;ust=1504184085986765"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hyperlink" Target="https://www.google.co.uk/url?sa=i&amp;rct=j&amp;q=&amp;esrc=s&amp;source=images&amp;cd=&amp;cad=rja&amp;uact=8&amp;ved=0ahUKEwip5bCch__VAhXE6RQKHQE3B0EQjRwIBw&amp;url=https://www.pinterest.com/pin/574912708659134321/&amp;psig=AFQjCNFzYfqTwTUcOhX0k8jKKeuO-gq34w&amp;ust=1504185853976747" TargetMode="External"/><Relationship Id="rId7"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ahUKEwjjgcbQg__VAhXLVxQKHYebBDMQjRwIBw&amp;url=http://freedesignfile.com/326374-cartoon-tooth-decay-vector/&amp;psig=AFQjCNE7RHuyRuJr_JdufHNqxGMay6Rraw&amp;ust=1504184898664394" TargetMode="External"/><Relationship Id="rId11" Type="http://schemas.microsoft.com/office/2007/relationships/hdphoto" Target="../media/hdphoto1.wdp"/><Relationship Id="rId5" Type="http://schemas.microsoft.com/office/2007/relationships/hdphoto" Target="../media/hdphoto12.wdp"/><Relationship Id="rId10" Type="http://schemas.openxmlformats.org/officeDocument/2006/relationships/image" Target="../media/image5.png"/><Relationship Id="rId4" Type="http://schemas.openxmlformats.org/officeDocument/2006/relationships/image" Target="../media/image49.png"/><Relationship Id="rId9" Type="http://schemas.openxmlformats.org/officeDocument/2006/relationships/hyperlink" Target="https://www.google.co.uk/url?sa=i&amp;rct=j&amp;q=&amp;esrc=s&amp;source=images&amp;cd=&amp;cad=rja&amp;uact=8&amp;ved=0ahUKEwicx_3Wh__VAhXEXBQKHapTAYMQjRwIBw&amp;url=https://www.pinterest.com/SAPARSmaine/child-abuse-awareness/&amp;psig=AFQjCNGee7Lsa8R60SD5U0YbAtMTYg-Ncw&amp;ust=1504185985903197"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microsoft.com/office/2007/relationships/hdphoto" Target="../media/hdphoto14.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google.co.uk/url?sa=i&amp;rct=j&amp;q=&amp;esrc=s&amp;source=images&amp;cd=&amp;ved=0ahUKEwi6yIqz_8TWAhVKWRoKHaxdBF8QjRwIBw&amp;url=https://www.inspireforlifecoaching.com/personal-development/5-benefits-of-taking-risks/&amp;psig=AFQjCNHv-F1QN95RX9Bckyu4faXoe6olsA&amp;ust=1506588939400067" TargetMode="External"/><Relationship Id="rId7" Type="http://schemas.openxmlformats.org/officeDocument/2006/relationships/hyperlink" Target="http://www.google.co.uk/url?sa=i&amp;rct=j&amp;q=&amp;esrc=s&amp;source=images&amp;cd=&amp;cad=rja&amp;uact=8&amp;ved=0ahUKEwiOp-rWgMXWAhVCthoKHUTnBVwQjRwIBw&amp;url=http://www.istockphoto.com/illustrations/homeless-teen&amp;psig=AFQjCNHsuM5PvLdbJai3rNJt_g5MA1bJmQ&amp;ust=1506589307238084"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google.co.uk/url?sa=i&amp;rct=j&amp;q=&amp;esrc=s&amp;source=images&amp;cd=&amp;cad=rja&amp;uact=8&amp;ved=0ahUKEwik4OG4gMXWAhUF7hoKHbQcAF4QjRwIBw&amp;url=https://www.uhs.umich.edu/appt&amp;psig=AFQjCNHT5wrNKSYeOWa1e1ydHSdhnthe0w&amp;ust=1506589239305438" TargetMode="External"/><Relationship Id="rId4" Type="http://schemas.openxmlformats.org/officeDocument/2006/relationships/image" Target="../media/image52.jpeg"/><Relationship Id="rId9" Type="http://schemas.microsoft.com/office/2007/relationships/hdphoto" Target="../media/hdphoto15.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JqtWjpb3TAhVD0xoKHaqtBpgQjRwIBw&amp;url=https://www.pinterest.com/gjblack1/cooling-off/&amp;psig=AFQjCNF8zTXTOQZ8bO7kbn5b-dYOMjhgbw&amp;ust=1493130064902871"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8.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xnu7TzJ7TAhWHXRQKHT8mAh8QjRwIBw&amp;url=http://www.cityhyd.info/2014/08/24/the-big-message-from-the-boiling-frog-syndrome/&amp;bvm=bv.152180690,d.ZGg&amp;psig=AFQjCNHIucJT6tTEwxApzGBDG8Nkw2TeOg&amp;ust=1492075512888527" TargetMode="External"/><Relationship Id="rId7"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hyperlink" Target="https://www.google.co.uk/url?sa=i&amp;rct=j&amp;q=&amp;esrc=s&amp;source=images&amp;cd=&amp;cad=rja&amp;uact=8&amp;ved=0ahUKEwiu5MSdzZ7TAhVJuhQKHbSDBFkQjRwIBw&amp;url=https://www.pinterest.com/pin/517421444660983429/&amp;bvm=bv.152180690,d.ZGg&amp;psig=AFQjCNHIucJT6tTEwxApzGBDG8Nkw2TeOg&amp;ust=1492075512888527" TargetMode="External"/><Relationship Id="rId5" Type="http://schemas.microsoft.com/office/2007/relationships/hdphoto" Target="../media/hdphoto16.wdp"/><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O0IuxyLzQAhVJtRQKHX53AWYQjRwIBw&amp;url=https://kaitlinring.wordpress.com/category/technology/&amp;bvm=bv.139782543,bs.2,d.ZGg&amp;psig=AFQjCNEUdKyrnhJe8J7bVlNFFFsyapX1OQ&amp;ust=1479911033208617"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4-rCHrr3TAhXKWRoKHdx6D3UQjRwIBw&amp;url=http://www.dailymail.co.uk/news/article-2442539/Amanda-Hutton-guilty-son-Hamzah-Khan-manslaughter.html&amp;psig=AFQjCNEa7xHlYgO-hD5hpijymbMb4MlLqQ&amp;ust=1493132468804759"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hyperlink" Target="http://www.google.co.uk/url?sa=i&amp;rct=j&amp;q=&amp;esrc=s&amp;source=images&amp;cd=&amp;cad=rja&amp;uact=8&amp;ved=0ahUKEwjO9dyfrr3TAhUDuBoKHahHCqUQjRwIBw&amp;url=http://www.dailymail.co.uk/news/article-2442539/Amanda-Hutton-guilty-son-Hamzah-Khan-manslaughter.html&amp;psig=AFQjCNFNx1jcS2IAcnJVFJu2ZNrFVeAL6Q&amp;ust=1493132515915954" TargetMode="Externa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1pYuzz7zQAhWDSBQKHYERAWYQjRwIBw&amp;url=http://www.canstockphoto.com/illustration/pandemonium.html&amp;bvm=bv.139782543,bs.2,d.ZGg&amp;psig=AFQjCNGsycIc2vKwdiOKDMcUZZhnErUtEQ&amp;ust=1479912892306998"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is5bzTsL3TAhXGthoKHcPZDJwQjRwIBw&amp;url=http://www.dailymail.co.uk/news/article-2507737/Baby-Ps-mother-Tracey-Connelly-spotted-enjoying-shopping-Aldi.html&amp;psig=AFQjCNGjG_qYKzK4Tz-Vy8GN-YiszpvXrA&amp;ust=1493133162190316" TargetMode="External"/><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image" Target="../media/image84.jpeg"/><Relationship Id="rId5" Type="http://schemas.openxmlformats.org/officeDocument/2006/relationships/hyperlink" Target="https://www.google.co.uk/url?sa=i&amp;rct=j&amp;q=&amp;esrc=s&amp;source=images&amp;cd=&amp;cad=rja&amp;uact=8&amp;ved=0ahUKEwihm8jjsL3TAhVMcBoKHeIqDJQQjRwIBw&amp;url=https://www.findagrave.com/cgi-bin/fg.cgi?page%3Dgr%26GRid%3D58943977&amp;psig=AFQjCNFP4rrKyxBDpyO2OFux8UkVRFIBRw&amp;ust=1493133198026111" TargetMode="External"/><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xnu7TzJ7TAhWHXRQKHT8mAh8QjRwIBw&amp;url=http://www.cityhyd.info/2014/08/24/the-big-message-from-the-boiling-frog-syndrome/&amp;bvm=bv.152180690,d.ZGg&amp;psig=AFQjCNHIucJT6tTEwxApzGBDG8Nkw2TeOg&amp;ust=1492075512888527" TargetMode="External"/><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microsoft.com/office/2007/relationships/hdphoto" Target="../media/hdphoto16.wdp"/><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iVnovc0rzQAhUDVRQKHaGNA2YQjRwIBw&amp;url=http://www.fotosearch.com/illustration/child-abuse.html&amp;psig=AFQjCNGtpjiiic-_4RegwDrCA5usZZUayg&amp;ust=1479913789936646"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9ipe7uL3TAhUDPBoKHV36ApEQjRwIBw&amp;url=http://www.worcesternews.co.uk/news/11859263._We_kept_each_other_alive___the_children_of__sadistic__mother_Eunice_Spry_speak_out_in_documentary_for_first_time/&amp;psig=AFQjCNG7afDMwNPIfirPDcimPSX6-qA7Bg&amp;ust=1493135256969563"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emf"/><Relationship Id="rId7" Type="http://schemas.openxmlformats.org/officeDocument/2006/relationships/image" Target="../media/image92.emf"/><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hyperlink" Target="https://www.google.co.uk/url?sa=i&amp;rct=j&amp;q=&amp;esrc=s&amp;source=images&amp;cd=&amp;cad=rja&amp;uact=8&amp;ved=0ahUKEwjliKnI-djVAhUHlxQKHY6qCHQQjRwIBw&amp;url=https://www.bricklink.com/v2/catalog/catalogitem.page?id%3D147554&amp;psig=AFQjCNG_MJow1ii_ykXdDrOQVZK5HYsdgg&amp;ust=1502876506066119" TargetMode="External"/><Relationship Id="rId10" Type="http://schemas.openxmlformats.org/officeDocument/2006/relationships/image" Target="../media/image95.png"/><Relationship Id="rId4" Type="http://schemas.openxmlformats.org/officeDocument/2006/relationships/image" Target="../media/image90.wmf"/><Relationship Id="rId9"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hyperlink" Target="http://www.gscb.org.uk/"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Image result for Withdrawn child cartoon">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89954" l="0" r="100000">
                        <a14:foregroundMark x1="42857" y1="58545" x2="42857" y2="58545"/>
                      </a14:backgroundRemoval>
                    </a14:imgEffect>
                  </a14:imgLayer>
                </a14:imgProps>
              </a:ext>
              <a:ext uri="{28A0092B-C50C-407E-A947-70E740481C1C}">
                <a14:useLocalDpi xmlns:a14="http://schemas.microsoft.com/office/drawing/2010/main" val="0"/>
              </a:ext>
            </a:extLst>
          </a:blip>
          <a:srcRect/>
          <a:stretch>
            <a:fillRect/>
          </a:stretch>
        </p:blipFill>
        <p:spPr bwMode="auto">
          <a:xfrm>
            <a:off x="5220072" y="476672"/>
            <a:ext cx="4224286" cy="56854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4584" y="788729"/>
            <a:ext cx="7772400" cy="2500188"/>
          </a:xfrm>
        </p:spPr>
        <p:txBody>
          <a:bodyPr>
            <a:normAutofit fontScale="90000"/>
          </a:bodyPr>
          <a:lstStyle/>
          <a:p>
            <a:r>
              <a:rPr lang="en-GB" sz="12000" b="1" dirty="0" smtClean="0"/>
              <a:t>Neglect</a:t>
            </a:r>
            <a:r>
              <a:rPr lang="en-GB" sz="10000" b="1" dirty="0"/>
              <a:t/>
            </a:r>
            <a:br>
              <a:rPr lang="en-GB" sz="10000" b="1" dirty="0"/>
            </a:br>
            <a:r>
              <a:rPr lang="en-GB" sz="5800" b="1" dirty="0" smtClean="0"/>
              <a:t>Early Help</a:t>
            </a:r>
            <a:endParaRPr lang="en-GB" sz="5800" b="1" dirty="0"/>
          </a:p>
        </p:txBody>
      </p:sp>
      <p:sp>
        <p:nvSpPr>
          <p:cNvPr id="3" name="Subtitle 2"/>
          <p:cNvSpPr>
            <a:spLocks noGrp="1"/>
          </p:cNvSpPr>
          <p:nvPr>
            <p:ph type="subTitle" idx="1"/>
          </p:nvPr>
        </p:nvSpPr>
        <p:spPr>
          <a:xfrm>
            <a:off x="899592" y="4221088"/>
            <a:ext cx="7560840" cy="792088"/>
          </a:xfrm>
        </p:spPr>
        <p:txBody>
          <a:bodyPr>
            <a:noAutofit/>
          </a:bodyPr>
          <a:lstStyle/>
          <a:p>
            <a:r>
              <a:rPr lang="en-GB" sz="3600" dirty="0" smtClean="0">
                <a:solidFill>
                  <a:schemeClr val="bg1"/>
                </a:solidFill>
              </a:rPr>
              <a:t>A </a:t>
            </a:r>
            <a:r>
              <a:rPr lang="en-GB" sz="3600" dirty="0">
                <a:solidFill>
                  <a:schemeClr val="bg1"/>
                </a:solidFill>
              </a:rPr>
              <a:t>m</a:t>
            </a:r>
            <a:r>
              <a:rPr lang="en-GB" sz="3600" dirty="0" smtClean="0">
                <a:solidFill>
                  <a:schemeClr val="bg1"/>
                </a:solidFill>
              </a:rPr>
              <a:t>ulti-agency co-ordinated approach</a:t>
            </a:r>
          </a:p>
          <a:p>
            <a:endParaRPr lang="en-GB" sz="3600" dirty="0">
              <a:solidFill>
                <a:schemeClr val="bg1"/>
              </a:solidFill>
            </a:endParaRPr>
          </a:p>
        </p:txBody>
      </p:sp>
    </p:spTree>
    <p:extLst>
      <p:ext uri="{BB962C8B-B14F-4D97-AF65-F5344CB8AC3E}">
        <p14:creationId xmlns:p14="http://schemas.microsoft.com/office/powerpoint/2010/main" val="118560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948106"/>
          </a:xfrm>
          <a:solidFill>
            <a:schemeClr val="bg1">
              <a:lumMod val="85000"/>
            </a:schemeClr>
          </a:solidFill>
          <a:ln>
            <a:solidFill>
              <a:schemeClr val="tx1"/>
            </a:solidFill>
          </a:ln>
        </p:spPr>
        <p:txBody>
          <a:bodyPr rtlCol="0">
            <a:normAutofit fontScale="90000"/>
          </a:bodyPr>
          <a:lstStyle/>
          <a:p>
            <a:pPr algn="l">
              <a:defRPr/>
            </a:pPr>
            <a:r>
              <a:rPr lang="en-GB" sz="3600" dirty="0"/>
              <a:t/>
            </a:r>
            <a:br>
              <a:rPr lang="en-GB" sz="3600" dirty="0"/>
            </a:br>
            <a:r>
              <a:rPr lang="en-GB" sz="3600" dirty="0"/>
              <a:t/>
            </a:r>
            <a:br>
              <a:rPr lang="en-GB" sz="3600" dirty="0"/>
            </a:br>
            <a:r>
              <a:rPr lang="en-GB" sz="3600" dirty="0" smtClean="0">
                <a:solidFill>
                  <a:srgbClr val="002060"/>
                </a:solidFill>
              </a:rPr>
              <a:t>Attachment and Bowlby Still Relevant </a:t>
            </a:r>
            <a:r>
              <a:rPr lang="en-GB" sz="4000" dirty="0">
                <a:solidFill>
                  <a:srgbClr val="002060"/>
                </a:solidFill>
              </a:rPr>
              <a:t/>
            </a:r>
            <a:br>
              <a:rPr lang="en-GB" sz="4000" dirty="0">
                <a:solidFill>
                  <a:srgbClr val="002060"/>
                </a:solidFill>
              </a:rPr>
            </a:br>
            <a:r>
              <a:rPr lang="en-GB" sz="4000" dirty="0">
                <a:solidFill>
                  <a:srgbClr val="002060"/>
                </a:solidFill>
              </a:rPr>
              <a:t/>
            </a:r>
            <a:br>
              <a:rPr lang="en-GB" sz="4000" dirty="0">
                <a:solidFill>
                  <a:srgbClr val="002060"/>
                </a:solidFill>
              </a:rPr>
            </a:br>
            <a:endParaRPr lang="en-GB" sz="3600" dirty="0">
              <a:solidFill>
                <a:srgbClr val="002060"/>
              </a:solidFill>
            </a:endParaRPr>
          </a:p>
        </p:txBody>
      </p:sp>
      <p:sp>
        <p:nvSpPr>
          <p:cNvPr id="13315" name="Rectangle 3"/>
          <p:cNvSpPr>
            <a:spLocks noGrp="1" noChangeArrowheads="1"/>
          </p:cNvSpPr>
          <p:nvPr>
            <p:ph idx="1"/>
          </p:nvPr>
        </p:nvSpPr>
        <p:spPr>
          <a:xfrm>
            <a:off x="-133612" y="1634293"/>
            <a:ext cx="8229600" cy="5223707"/>
          </a:xfrm>
        </p:spPr>
        <p:txBody>
          <a:bodyPr>
            <a:noAutofit/>
          </a:bodyPr>
          <a:lstStyle/>
          <a:p>
            <a:pPr>
              <a:buFont typeface="Wingdings" panose="05000000000000000000" pitchFamily="2" charset="2"/>
              <a:buChar char="Ø"/>
            </a:pPr>
            <a:r>
              <a:rPr lang="en-GB" sz="2400" dirty="0">
                <a:solidFill>
                  <a:srgbClr val="002060"/>
                </a:solidFill>
                <a:latin typeface="+mj-lt"/>
              </a:rPr>
              <a:t>Neglect has been called the ‘Cinderella’ of child welfare topics due to </a:t>
            </a:r>
            <a:r>
              <a:rPr lang="en-GB" sz="2400" dirty="0" smtClean="0">
                <a:solidFill>
                  <a:srgbClr val="002060"/>
                </a:solidFill>
                <a:latin typeface="+mj-lt"/>
              </a:rPr>
              <a:t>there relative </a:t>
            </a:r>
            <a:r>
              <a:rPr lang="en-GB" sz="2400" dirty="0">
                <a:solidFill>
                  <a:srgbClr val="002060"/>
                </a:solidFill>
                <a:latin typeface="+mj-lt"/>
              </a:rPr>
              <a:t>lack of attention the subject has attracted (Tanner and </a:t>
            </a:r>
            <a:r>
              <a:rPr lang="en-GB" sz="2400" dirty="0" smtClean="0">
                <a:solidFill>
                  <a:srgbClr val="002060"/>
                </a:solidFill>
                <a:latin typeface="+mj-lt"/>
              </a:rPr>
              <a:t>Turney,2006</a:t>
            </a:r>
            <a:r>
              <a:rPr lang="en-GB" sz="2400" dirty="0">
                <a:solidFill>
                  <a:srgbClr val="002060"/>
                </a:solidFill>
                <a:latin typeface="+mj-lt"/>
              </a:rPr>
              <a:t>). </a:t>
            </a:r>
            <a:endParaRPr lang="en-GB" sz="2400" dirty="0" smtClean="0">
              <a:solidFill>
                <a:srgbClr val="002060"/>
              </a:solidFill>
              <a:latin typeface="+mj-lt"/>
            </a:endParaRPr>
          </a:p>
          <a:p>
            <a:pPr>
              <a:buFont typeface="Wingdings" panose="05000000000000000000" pitchFamily="2" charset="2"/>
              <a:buChar char="Ø"/>
            </a:pPr>
            <a:endParaRPr lang="en-GB" sz="2400" dirty="0">
              <a:solidFill>
                <a:srgbClr val="002060"/>
              </a:solidFill>
              <a:latin typeface="+mj-lt"/>
            </a:endParaRPr>
          </a:p>
          <a:p>
            <a:pPr>
              <a:buFont typeface="Wingdings" panose="05000000000000000000" pitchFamily="2" charset="2"/>
              <a:buChar char="Ø"/>
            </a:pPr>
            <a:r>
              <a:rPr lang="en-GB" sz="2400" dirty="0" smtClean="0">
                <a:solidFill>
                  <a:srgbClr val="002060"/>
                </a:solidFill>
                <a:latin typeface="+mj-lt"/>
              </a:rPr>
              <a:t>It </a:t>
            </a:r>
            <a:r>
              <a:rPr lang="en-GB" sz="2400" dirty="0">
                <a:solidFill>
                  <a:srgbClr val="002060"/>
                </a:solidFill>
                <a:latin typeface="+mj-lt"/>
              </a:rPr>
              <a:t>is often subsumed with physical or sexual abuse into a </a:t>
            </a:r>
            <a:r>
              <a:rPr lang="en-GB" sz="2400" dirty="0" smtClean="0">
                <a:solidFill>
                  <a:srgbClr val="002060"/>
                </a:solidFill>
                <a:latin typeface="+mj-lt"/>
              </a:rPr>
              <a:t>generalised category </a:t>
            </a:r>
            <a:r>
              <a:rPr lang="en-GB" sz="2400" dirty="0">
                <a:solidFill>
                  <a:srgbClr val="002060"/>
                </a:solidFill>
                <a:latin typeface="+mj-lt"/>
              </a:rPr>
              <a:t>of child maltreatment and is rarely the focus of research in its </a:t>
            </a:r>
            <a:r>
              <a:rPr lang="en-GB" sz="2400" dirty="0" smtClean="0">
                <a:solidFill>
                  <a:srgbClr val="002060"/>
                </a:solidFill>
                <a:latin typeface="+mj-lt"/>
              </a:rPr>
              <a:t>own right</a:t>
            </a:r>
            <a:r>
              <a:rPr lang="en-GB" sz="2400" dirty="0">
                <a:solidFill>
                  <a:srgbClr val="002060"/>
                </a:solidFill>
                <a:latin typeface="+mj-lt"/>
              </a:rPr>
              <a:t>. And yet recent UK social care statistics indicate that cases of </a:t>
            </a:r>
            <a:r>
              <a:rPr lang="en-GB" sz="2400" dirty="0" smtClean="0">
                <a:solidFill>
                  <a:srgbClr val="002060"/>
                </a:solidFill>
                <a:latin typeface="+mj-lt"/>
              </a:rPr>
              <a:t>neglect are </a:t>
            </a:r>
            <a:r>
              <a:rPr lang="en-GB" sz="2400" dirty="0">
                <a:solidFill>
                  <a:srgbClr val="002060"/>
                </a:solidFill>
                <a:latin typeface="+mj-lt"/>
              </a:rPr>
              <a:t>on the increase (NSPCC, 2007).</a:t>
            </a:r>
            <a:endParaRPr lang="en-GB" altLang="en-US" sz="2400" dirty="0">
              <a:solidFill>
                <a:srgbClr val="002060"/>
              </a:solidFill>
              <a:latin typeface="+mj-lt"/>
            </a:endParaRPr>
          </a:p>
        </p:txBody>
      </p:sp>
      <p:sp>
        <p:nvSpPr>
          <p:cNvPr id="2" name="Right Brace 1"/>
          <p:cNvSpPr/>
          <p:nvPr/>
        </p:nvSpPr>
        <p:spPr>
          <a:xfrm>
            <a:off x="4523448" y="2006825"/>
            <a:ext cx="681431" cy="13756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kern="0" dirty="0">
              <a:solidFill>
                <a:prstClr val="black"/>
              </a:solidFill>
              <a:sym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873" y="5231219"/>
            <a:ext cx="1451212" cy="148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888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sp>
        <p:nvSpPr>
          <p:cNvPr id="126979" name="TextBox 5"/>
          <p:cNvSpPr txBox="1">
            <a:spLocks noChangeArrowheads="1"/>
          </p:cNvSpPr>
          <p:nvPr/>
        </p:nvSpPr>
        <p:spPr bwMode="auto">
          <a:xfrm>
            <a:off x="357188" y="836613"/>
            <a:ext cx="7345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3200" b="1" dirty="0">
                <a:solidFill>
                  <a:schemeClr val="bg1"/>
                </a:solidFill>
              </a:rPr>
              <a:t>What Makes a Good Referral</a:t>
            </a:r>
            <a:endParaRPr lang="en-GB" altLang="en-US" sz="3200" dirty="0">
              <a:solidFill>
                <a:schemeClr val="bg1"/>
              </a:solidFill>
            </a:endParaRPr>
          </a:p>
        </p:txBody>
      </p:sp>
      <p:sp>
        <p:nvSpPr>
          <p:cNvPr id="8" name="Content Placeholder 7"/>
          <p:cNvSpPr txBox="1">
            <a:spLocks noGrp="1"/>
          </p:cNvSpPr>
          <p:nvPr>
            <p:ph idx="1"/>
          </p:nvPr>
        </p:nvSpPr>
        <p:spPr>
          <a:xfrm>
            <a:off x="107950" y="1844675"/>
            <a:ext cx="8928100" cy="4228850"/>
          </a:xfrm>
        </p:spPr>
        <p:txBody>
          <a:bodyPr>
            <a:spAutoFit/>
          </a:bodyPr>
          <a:lstStyle/>
          <a:p>
            <a:pPr marL="457200" indent="-457200">
              <a:buFont typeface="Arial" pitchFamily="34" charset="0"/>
              <a:buChar char="•"/>
            </a:pPr>
            <a:endParaRPr lang="en-GB" altLang="en-US" sz="2800" dirty="0" smtClean="0">
              <a:solidFill>
                <a:srgbClr val="3853A3"/>
              </a:solidFill>
              <a:ea typeface="ＭＳ Ｐゴシック" pitchFamily="34" charset="-128"/>
              <a:cs typeface="Arial" pitchFamily="34" charset="0"/>
            </a:endParaRPr>
          </a:p>
          <a:p>
            <a:pPr marL="457200" indent="-457200">
              <a:buFont typeface="Arial" pitchFamily="34" charset="0"/>
              <a:buChar char="•"/>
            </a:pPr>
            <a:r>
              <a:rPr lang="en-GB" altLang="en-US" sz="2800" dirty="0" smtClean="0">
                <a:solidFill>
                  <a:srgbClr val="3853A3"/>
                </a:solidFill>
                <a:ea typeface="ＭＳ Ｐゴシック" pitchFamily="34" charset="-128"/>
                <a:cs typeface="Arial" pitchFamily="34" charset="0"/>
              </a:rPr>
              <a:t>How have the parents</a:t>
            </a:r>
            <a:r>
              <a:rPr lang="en-GB" altLang="en-GB" sz="2800" dirty="0" smtClean="0">
                <a:solidFill>
                  <a:srgbClr val="3853A3"/>
                </a:solidFill>
                <a:ea typeface="ＭＳ Ｐゴシック" pitchFamily="34" charset="-128"/>
                <a:cs typeface="Arial" pitchFamily="34" charset="0"/>
              </a:rPr>
              <a:t>’</a:t>
            </a:r>
            <a:r>
              <a:rPr lang="en-GB" altLang="en-US" sz="2800" dirty="0" smtClean="0">
                <a:solidFill>
                  <a:srgbClr val="3853A3"/>
                </a:solidFill>
                <a:ea typeface="ＭＳ Ｐゴシック" pitchFamily="34" charset="-128"/>
                <a:cs typeface="Arial" pitchFamily="34" charset="0"/>
              </a:rPr>
              <a:t> responded to </a:t>
            </a:r>
            <a:r>
              <a:rPr lang="en-GB" altLang="en-US" sz="2800" dirty="0" smtClean="0">
                <a:solidFill>
                  <a:srgbClr val="3853A3"/>
                </a:solidFill>
                <a:ea typeface="ＭＳ Ｐゴシック" pitchFamily="34" charset="-128"/>
                <a:cs typeface="Arial" pitchFamily="34" charset="0"/>
              </a:rPr>
              <a:t>you - after </a:t>
            </a:r>
            <a:r>
              <a:rPr lang="en-GB" altLang="en-US" sz="2800" dirty="0" smtClean="0">
                <a:solidFill>
                  <a:srgbClr val="3853A3"/>
                </a:solidFill>
                <a:ea typeface="ＭＳ Ｐゴシック" pitchFamily="34" charset="-128"/>
                <a:cs typeface="Arial" pitchFamily="34" charset="0"/>
              </a:rPr>
              <a:t>saying you are going to make a referral?</a:t>
            </a:r>
          </a:p>
          <a:p>
            <a:pPr marL="457200" indent="-457200">
              <a:buFont typeface="Arial" pitchFamily="34" charset="0"/>
              <a:buChar char="•"/>
            </a:pPr>
            <a:endParaRPr lang="en-GB" altLang="en-US" sz="2800" dirty="0" smtClean="0">
              <a:solidFill>
                <a:srgbClr val="3853A3"/>
              </a:solidFill>
              <a:ea typeface="ＭＳ Ｐゴシック" pitchFamily="34" charset="-128"/>
              <a:cs typeface="Arial" pitchFamily="34" charset="0"/>
            </a:endParaRPr>
          </a:p>
          <a:p>
            <a:pPr>
              <a:buFont typeface="Arial" panose="020B0604020202020204" pitchFamily="34" charset="0"/>
              <a:buChar char="•"/>
            </a:pPr>
            <a:r>
              <a:rPr lang="en-GB" altLang="en-US" sz="2800" dirty="0" smtClean="0">
                <a:solidFill>
                  <a:srgbClr val="3853A3"/>
                </a:solidFill>
                <a:ea typeface="ＭＳ Ｐゴシック" pitchFamily="34" charset="-128"/>
                <a:cs typeface="Arial" pitchFamily="34" charset="0"/>
              </a:rPr>
              <a:t>Social </a:t>
            </a:r>
            <a:r>
              <a:rPr lang="en-GB" altLang="en-US" sz="2800" dirty="0" smtClean="0">
                <a:solidFill>
                  <a:srgbClr val="3853A3"/>
                </a:solidFill>
                <a:ea typeface="ＭＳ Ｐゴシック" pitchFamily="34" charset="-128"/>
                <a:cs typeface="Arial" pitchFamily="34" charset="0"/>
              </a:rPr>
              <a:t>workers will discuss with the parents whatever you have written in the referral, unless there is an extremely good reason why they would not, so make sure you have shared all your concerns with the family before you make the referral</a:t>
            </a:r>
          </a:p>
        </p:txBody>
      </p:sp>
    </p:spTree>
    <p:extLst>
      <p:ext uri="{BB962C8B-B14F-4D97-AF65-F5344CB8AC3E}">
        <p14:creationId xmlns:p14="http://schemas.microsoft.com/office/powerpoint/2010/main" val="91365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sp>
        <p:nvSpPr>
          <p:cNvPr id="129027" name="TextBox 5"/>
          <p:cNvSpPr txBox="1">
            <a:spLocks noChangeArrowheads="1"/>
          </p:cNvSpPr>
          <p:nvPr/>
        </p:nvSpPr>
        <p:spPr bwMode="auto">
          <a:xfrm>
            <a:off x="357188" y="836613"/>
            <a:ext cx="7345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3200" b="1" dirty="0" smtClean="0">
                <a:solidFill>
                  <a:schemeClr val="bg1"/>
                </a:solidFill>
              </a:rPr>
              <a:t>Making a Referral</a:t>
            </a:r>
            <a:endParaRPr lang="en-GB" altLang="en-US" sz="3200" dirty="0">
              <a:solidFill>
                <a:schemeClr val="bg1"/>
              </a:solidFill>
            </a:endParaRPr>
          </a:p>
        </p:txBody>
      </p:sp>
      <p:sp>
        <p:nvSpPr>
          <p:cNvPr id="8" name="Content Placeholder 7"/>
          <p:cNvSpPr txBox="1">
            <a:spLocks noGrp="1"/>
          </p:cNvSpPr>
          <p:nvPr>
            <p:ph idx="1"/>
          </p:nvPr>
        </p:nvSpPr>
        <p:spPr>
          <a:xfrm>
            <a:off x="111125" y="2420888"/>
            <a:ext cx="8928100" cy="3711785"/>
          </a:xfrm>
        </p:spPr>
        <p:txBody>
          <a:bodyPr>
            <a:spAutoFit/>
          </a:bodyPr>
          <a:lstStyle/>
          <a:p>
            <a:pPr marL="457200" indent="-457200">
              <a:buFont typeface="Arial" pitchFamily="34" charset="0"/>
              <a:buChar char="•"/>
            </a:pPr>
            <a:r>
              <a:rPr lang="en-GB" altLang="en-US" sz="2800" dirty="0" smtClean="0">
                <a:solidFill>
                  <a:srgbClr val="3853A3"/>
                </a:solidFill>
                <a:ea typeface="ＭＳ Ｐゴシック" pitchFamily="34" charset="-128"/>
                <a:cs typeface="Arial" pitchFamily="34" charset="0"/>
              </a:rPr>
              <a:t>Do not use children as interpreters</a:t>
            </a:r>
          </a:p>
          <a:p>
            <a:pPr marL="457200" indent="-457200">
              <a:buFont typeface="Arial" pitchFamily="34" charset="0"/>
              <a:buChar char="•"/>
            </a:pPr>
            <a:r>
              <a:rPr lang="en-GB" altLang="en-US" sz="2800" dirty="0" smtClean="0">
                <a:solidFill>
                  <a:srgbClr val="3853A3"/>
                </a:solidFill>
                <a:ea typeface="ＭＳ Ｐゴシック" pitchFamily="34" charset="-128"/>
                <a:cs typeface="Arial" pitchFamily="34" charset="0"/>
              </a:rPr>
              <a:t>Use </a:t>
            </a:r>
            <a:r>
              <a:rPr lang="en-GB" altLang="en-US" sz="2800" dirty="0" smtClean="0">
                <a:solidFill>
                  <a:srgbClr val="3853A3"/>
                </a:solidFill>
                <a:ea typeface="ＭＳ Ｐゴシック" pitchFamily="34" charset="-128"/>
                <a:cs typeface="Arial" pitchFamily="34" charset="0"/>
              </a:rPr>
              <a:t>any tool available to build your evidence </a:t>
            </a:r>
            <a:r>
              <a:rPr lang="mr-IN" altLang="en-US" sz="2800" dirty="0" smtClean="0">
                <a:solidFill>
                  <a:srgbClr val="3853A3"/>
                </a:solidFill>
                <a:ea typeface="ＭＳ Ｐゴシック" pitchFamily="34" charset="-128"/>
                <a:cs typeface="Arial" pitchFamily="34" charset="0"/>
              </a:rPr>
              <a:t>–</a:t>
            </a:r>
            <a:r>
              <a:rPr lang="en-GB" altLang="en-US" sz="2800" dirty="0" smtClean="0">
                <a:solidFill>
                  <a:srgbClr val="3853A3"/>
                </a:solidFill>
                <a:ea typeface="ＭＳ Ｐゴシック" pitchFamily="34" charset="-128"/>
                <a:cs typeface="Arial" pitchFamily="34" charset="0"/>
              </a:rPr>
              <a:t> child sexual exploitation screening tool, neglect toolkit, Brook sexual behaviour tool </a:t>
            </a:r>
            <a:r>
              <a:rPr lang="en-GB" altLang="en-US" sz="2800" dirty="0" smtClean="0">
                <a:solidFill>
                  <a:srgbClr val="3853A3"/>
                </a:solidFill>
                <a:ea typeface="ＭＳ Ｐゴシック" pitchFamily="34" charset="-128"/>
                <a:cs typeface="Arial" pitchFamily="34" charset="0"/>
                <a:hlinkClick r:id="rId3"/>
              </a:rPr>
              <a:t>https://www.brook.org.uk/our-work/the-sexual-behaviours-traffic-light-tool</a:t>
            </a:r>
            <a:endParaRPr lang="en-GB" altLang="en-US" sz="2800" dirty="0" smtClean="0">
              <a:solidFill>
                <a:srgbClr val="3853A3"/>
              </a:solidFill>
              <a:ea typeface="ＭＳ Ｐゴシック" pitchFamily="34" charset="-128"/>
              <a:cs typeface="Arial" pitchFamily="34" charset="0"/>
            </a:endParaRPr>
          </a:p>
          <a:p>
            <a:pPr marL="457200" indent="-457200">
              <a:buFont typeface="Arial" pitchFamily="34" charset="0"/>
              <a:buChar char="•"/>
            </a:pPr>
            <a:r>
              <a:rPr lang="en-GB" altLang="en-US" sz="2800" dirty="0" smtClean="0">
                <a:solidFill>
                  <a:srgbClr val="3853A3"/>
                </a:solidFill>
                <a:ea typeface="ＭＳ Ｐゴシック" pitchFamily="34" charset="-128"/>
                <a:cs typeface="Arial" pitchFamily="34" charset="0"/>
              </a:rPr>
              <a:t>Use </a:t>
            </a:r>
            <a:r>
              <a:rPr lang="en-GB" altLang="en-US" sz="2800" dirty="0" smtClean="0">
                <a:solidFill>
                  <a:srgbClr val="3853A3"/>
                </a:solidFill>
                <a:ea typeface="ＭＳ Ｐゴシック" pitchFamily="34" charset="-128"/>
                <a:cs typeface="Arial" pitchFamily="34" charset="0"/>
              </a:rPr>
              <a:t>the language in the threshold document and the definitions of abuse in Working Together</a:t>
            </a:r>
          </a:p>
        </p:txBody>
      </p:sp>
    </p:spTree>
    <p:extLst>
      <p:ext uri="{BB962C8B-B14F-4D97-AF65-F5344CB8AC3E}">
        <p14:creationId xmlns:p14="http://schemas.microsoft.com/office/powerpoint/2010/main" val="15006922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304789-A59D-49B0-89C5-7FA0E52C34FA}"/>
              </a:ext>
            </a:extLst>
          </p:cNvPr>
          <p:cNvSpPr>
            <a:spLocks noGrp="1"/>
          </p:cNvSpPr>
          <p:nvPr>
            <p:ph type="title"/>
          </p:nvPr>
        </p:nvSpPr>
        <p:spPr/>
        <p:txBody>
          <a:bodyPr/>
          <a:lstStyle/>
          <a:p>
            <a:r>
              <a:rPr lang="en-GB" dirty="0"/>
              <a:t>Making a referral</a:t>
            </a:r>
          </a:p>
        </p:txBody>
      </p:sp>
      <p:sp>
        <p:nvSpPr>
          <p:cNvPr id="3" name="Content Placeholder 2">
            <a:extLst>
              <a:ext uri="{FF2B5EF4-FFF2-40B4-BE49-F238E27FC236}">
                <a16:creationId xmlns:a16="http://schemas.microsoft.com/office/drawing/2014/main" xmlns="" id="{726869AB-7AA1-481E-A2F3-2F287A60B0EC}"/>
              </a:ext>
            </a:extLst>
          </p:cNvPr>
          <p:cNvSpPr>
            <a:spLocks noGrp="1"/>
          </p:cNvSpPr>
          <p:nvPr>
            <p:ph idx="1"/>
          </p:nvPr>
        </p:nvSpPr>
        <p:spPr/>
        <p:txBody>
          <a:bodyPr>
            <a:normAutofit fontScale="85000" lnSpcReduction="10000"/>
          </a:bodyPr>
          <a:lstStyle/>
          <a:p>
            <a:pPr marL="0" indent="0" algn="ctr">
              <a:buNone/>
            </a:pPr>
            <a:r>
              <a:rPr lang="en-GB" sz="3800" u="sng" dirty="0"/>
              <a:t>Before sending in your referral…</a:t>
            </a:r>
          </a:p>
          <a:p>
            <a:endParaRPr lang="en-GB" dirty="0"/>
          </a:p>
          <a:p>
            <a:r>
              <a:rPr lang="en-GB" dirty="0"/>
              <a:t>Put yourself in parents’ position </a:t>
            </a:r>
          </a:p>
          <a:p>
            <a:r>
              <a:rPr lang="en-GB" dirty="0"/>
              <a:t>Get someone else to check what you have written</a:t>
            </a:r>
          </a:p>
          <a:p>
            <a:endParaRPr lang="en-GB" dirty="0"/>
          </a:p>
          <a:p>
            <a:pPr marL="0" indent="0" algn="ctr">
              <a:buNone/>
            </a:pPr>
            <a:r>
              <a:rPr lang="en-GB" sz="3800" u="sng" dirty="0"/>
              <a:t>Once you have sent in your referral</a:t>
            </a:r>
          </a:p>
          <a:p>
            <a:pPr algn="ctr"/>
            <a:r>
              <a:rPr lang="en-GB" dirty="0"/>
              <a:t>Make yourself/colleague available if we need to ask questions.</a:t>
            </a:r>
          </a:p>
          <a:p>
            <a:pPr algn="ctr"/>
            <a:r>
              <a:rPr lang="en-GB" dirty="0"/>
              <a:t>Don’t be afraid to chase up a response from ourselves.</a:t>
            </a:r>
          </a:p>
          <a:p>
            <a:pPr algn="ctr"/>
            <a:r>
              <a:rPr lang="en-GB" dirty="0"/>
              <a:t>Don’t be afraid to challenge us - Escalation Policy</a:t>
            </a:r>
          </a:p>
        </p:txBody>
      </p:sp>
    </p:spTree>
    <p:extLst>
      <p:ext uri="{BB962C8B-B14F-4D97-AF65-F5344CB8AC3E}">
        <p14:creationId xmlns:p14="http://schemas.microsoft.com/office/powerpoint/2010/main" val="2772783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457200" y="4449763"/>
            <a:ext cx="82296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2900" indent="-24765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SimSun" charset="0"/>
                <a:cs typeface="SimSun"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SimSun" charset="0"/>
                <a:cs typeface="SimSun"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SimSun" charset="0"/>
                <a:cs typeface="SimSun"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SimSun" charset="0"/>
                <a:cs typeface="SimSun"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Arial" charset="0"/>
                <a:ea typeface="SimSun" charset="0"/>
                <a:cs typeface="SimSun" charset="0"/>
              </a:defRPr>
            </a:lvl9pPr>
          </a:lstStyle>
          <a:p>
            <a:pPr algn="ctr">
              <a:spcBef>
                <a:spcPts val="1100"/>
              </a:spcBef>
              <a:buClrTx/>
              <a:buFontTx/>
              <a:buNone/>
              <a:defRPr/>
            </a:pPr>
            <a:r>
              <a:rPr lang="en-GB" sz="4400" smtClean="0">
                <a:solidFill>
                  <a:srgbClr val="000054"/>
                </a:solidFill>
                <a:latin typeface="Trebuchet MS" charset="0"/>
              </a:rPr>
              <a:t>www.gscb.org.uk</a:t>
            </a: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60350"/>
            <a:ext cx="3241675" cy="422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31680567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2564904"/>
            <a:ext cx="7408333" cy="3705861"/>
          </a:xfrm>
        </p:spPr>
        <p:txBody>
          <a:bodyPr>
            <a:noAutofit/>
          </a:bodyPr>
          <a:lstStyle/>
          <a:p>
            <a:pPr marL="0" indent="0">
              <a:buNone/>
            </a:pPr>
            <a:r>
              <a:rPr lang="en-GB" sz="3200" b="1" dirty="0" smtClean="0"/>
              <a:t>Stage 1</a:t>
            </a:r>
            <a:r>
              <a:rPr lang="en-GB" sz="3200" dirty="0" smtClean="0"/>
              <a:t> </a:t>
            </a:r>
            <a:r>
              <a:rPr lang="en-GB" sz="2800" dirty="0"/>
              <a:t>- </a:t>
            </a:r>
            <a:r>
              <a:rPr lang="en-GB" sz="2800" dirty="0" smtClean="0"/>
              <a:t>	Professional </a:t>
            </a:r>
            <a:r>
              <a:rPr lang="en-GB" sz="2800" dirty="0"/>
              <a:t>to Professional</a:t>
            </a:r>
          </a:p>
          <a:p>
            <a:pPr marL="0" indent="0">
              <a:buNone/>
            </a:pPr>
            <a:r>
              <a:rPr lang="en-GB" sz="3200" b="1" dirty="0"/>
              <a:t>Stage 2 </a:t>
            </a:r>
            <a:r>
              <a:rPr lang="en-GB" sz="2800" dirty="0"/>
              <a:t>- </a:t>
            </a:r>
            <a:r>
              <a:rPr lang="en-GB" sz="2800" dirty="0" smtClean="0"/>
              <a:t>	Line </a:t>
            </a:r>
            <a:r>
              <a:rPr lang="en-GB" sz="2800" dirty="0"/>
              <a:t>Manger to Line Manger</a:t>
            </a:r>
          </a:p>
          <a:p>
            <a:pPr marL="0" indent="0">
              <a:buNone/>
            </a:pPr>
            <a:r>
              <a:rPr lang="en-GB" sz="3200" b="1" dirty="0"/>
              <a:t>Stage 3 </a:t>
            </a:r>
            <a:r>
              <a:rPr lang="en-GB" sz="2800" dirty="0"/>
              <a:t>- </a:t>
            </a:r>
            <a:r>
              <a:rPr lang="en-GB" sz="2800" dirty="0" smtClean="0"/>
              <a:t>	Team </a:t>
            </a:r>
            <a:r>
              <a:rPr lang="en-GB" sz="2800" dirty="0"/>
              <a:t>Manger to Team </a:t>
            </a:r>
            <a:r>
              <a:rPr lang="en-GB" sz="2800" dirty="0" smtClean="0"/>
              <a:t>Manager 		</a:t>
            </a:r>
            <a:r>
              <a:rPr lang="en-GB" sz="2800" u="sng" dirty="0" smtClean="0"/>
              <a:t>GSCB </a:t>
            </a:r>
            <a:r>
              <a:rPr lang="en-GB" sz="2800" u="sng" dirty="0"/>
              <a:t>notified at this </a:t>
            </a:r>
            <a:r>
              <a:rPr lang="en-GB" sz="2800" u="sng" dirty="0" smtClean="0"/>
              <a:t>stage</a:t>
            </a:r>
            <a:endParaRPr lang="en-GB" sz="2800" dirty="0"/>
          </a:p>
          <a:p>
            <a:pPr marL="0" indent="0">
              <a:buNone/>
            </a:pPr>
            <a:r>
              <a:rPr lang="en-GB" i="1" dirty="0" smtClean="0"/>
              <a:t>		(If </a:t>
            </a:r>
            <a:r>
              <a:rPr lang="en-GB" i="1" dirty="0"/>
              <a:t>Child Protection Plan /Child In </a:t>
            </a:r>
            <a:r>
              <a:rPr lang="en-GB" i="1" dirty="0" smtClean="0"/>
              <a:t>Care 		Independent </a:t>
            </a:r>
            <a:r>
              <a:rPr lang="en-GB" i="1" dirty="0"/>
              <a:t>Reviewing officer to </a:t>
            </a:r>
            <a:r>
              <a:rPr lang="en-GB" i="1" dirty="0" smtClean="0"/>
              <a:t>be 		notified)</a:t>
            </a:r>
          </a:p>
          <a:p>
            <a:pPr marL="0" indent="0">
              <a:buNone/>
            </a:pPr>
            <a:r>
              <a:rPr lang="en-GB" sz="3200" b="1" dirty="0" smtClean="0"/>
              <a:t>Stage </a:t>
            </a:r>
            <a:r>
              <a:rPr lang="en-GB" sz="3200" b="1" dirty="0"/>
              <a:t>4 </a:t>
            </a:r>
            <a:r>
              <a:rPr lang="en-GB" sz="2800" dirty="0"/>
              <a:t>- </a:t>
            </a:r>
            <a:r>
              <a:rPr lang="en-GB" sz="2800" dirty="0" smtClean="0"/>
              <a:t>	Resolution </a:t>
            </a:r>
            <a:r>
              <a:rPr lang="en-GB" sz="2800" dirty="0"/>
              <a:t>Panel </a:t>
            </a:r>
          </a:p>
        </p:txBody>
      </p:sp>
      <p:sp>
        <p:nvSpPr>
          <p:cNvPr id="3" name="Title 2"/>
          <p:cNvSpPr>
            <a:spLocks noGrp="1"/>
          </p:cNvSpPr>
          <p:nvPr>
            <p:ph type="title"/>
          </p:nvPr>
        </p:nvSpPr>
        <p:spPr/>
        <p:txBody>
          <a:bodyPr>
            <a:noAutofit/>
          </a:bodyPr>
          <a:lstStyle/>
          <a:p>
            <a:r>
              <a:rPr lang="en-GB" b="1" dirty="0" smtClean="0"/>
              <a:t>Escalation of Professional Concerns Guidance</a:t>
            </a:r>
            <a:endParaRPr lang="en-GB" b="1" dirty="0"/>
          </a:p>
        </p:txBody>
      </p:sp>
    </p:spTree>
    <p:extLst>
      <p:ext uri="{BB962C8B-B14F-4D97-AF65-F5344CB8AC3E}">
        <p14:creationId xmlns:p14="http://schemas.microsoft.com/office/powerpoint/2010/main" val="35929295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Don’t drop the child!</a:t>
            </a:r>
            <a:endParaRPr lang="en-GB" b="1" dirty="0"/>
          </a:p>
        </p:txBody>
      </p:sp>
      <p:sp>
        <p:nvSpPr>
          <p:cNvPr id="3" name="Rectangle 2"/>
          <p:cNvSpPr/>
          <p:nvPr/>
        </p:nvSpPr>
        <p:spPr>
          <a:xfrm>
            <a:off x="1187624" y="4077072"/>
            <a:ext cx="7128792" cy="1846659"/>
          </a:xfrm>
          <a:prstGeom prst="rect">
            <a:avLst/>
          </a:prstGeom>
        </p:spPr>
        <p:txBody>
          <a:bodyPr wrap="square">
            <a:spAutoFit/>
          </a:bodyPr>
          <a:lstStyle/>
          <a:p>
            <a:pPr algn="just"/>
            <a:r>
              <a:rPr lang="en-GB" sz="2400" b="1" dirty="0" smtClean="0">
                <a:solidFill>
                  <a:srgbClr val="002060"/>
                </a:solidFill>
                <a:cs typeface="Calibri" panose="020F0502020204030204" pitchFamily="34" charset="0"/>
              </a:rPr>
              <a:t>It is YOUR professional responsibility to continue to:</a:t>
            </a:r>
            <a:endParaRPr lang="en-GB" sz="2400" b="1" dirty="0">
              <a:solidFill>
                <a:srgbClr val="002060"/>
              </a:solidFill>
              <a:cs typeface="Calibri" panose="020F0502020204030204" pitchFamily="34" charset="0"/>
            </a:endParaRPr>
          </a:p>
          <a:p>
            <a:pPr marL="285750" indent="-285750" algn="just">
              <a:buFont typeface="Arial" panose="020B0604020202020204" pitchFamily="34" charset="0"/>
              <a:buChar char="•"/>
            </a:pPr>
            <a:r>
              <a:rPr lang="en-GB" sz="2400" b="1" dirty="0" smtClean="0">
                <a:solidFill>
                  <a:srgbClr val="002060"/>
                </a:solidFill>
                <a:cs typeface="Calibri" panose="020F0502020204030204" pitchFamily="34" charset="0"/>
              </a:rPr>
              <a:t>Support</a:t>
            </a:r>
          </a:p>
          <a:p>
            <a:pPr marL="285750" indent="-285750" algn="just">
              <a:buFont typeface="Arial" panose="020B0604020202020204" pitchFamily="34" charset="0"/>
              <a:buChar char="•"/>
            </a:pPr>
            <a:r>
              <a:rPr lang="en-GB" sz="2400" b="1" dirty="0" smtClean="0">
                <a:solidFill>
                  <a:srgbClr val="002060"/>
                </a:solidFill>
                <a:cs typeface="Calibri" panose="020F0502020204030204" pitchFamily="34" charset="0"/>
              </a:rPr>
              <a:t>Monitor</a:t>
            </a:r>
          </a:p>
          <a:p>
            <a:pPr marL="285750" indent="-285750" algn="just">
              <a:buFont typeface="Arial" panose="020B0604020202020204" pitchFamily="34" charset="0"/>
              <a:buChar char="•"/>
            </a:pPr>
            <a:r>
              <a:rPr lang="en-GB" sz="2400" b="1" dirty="0" smtClean="0">
                <a:solidFill>
                  <a:srgbClr val="002060"/>
                </a:solidFill>
                <a:cs typeface="Calibri" panose="020F0502020204030204" pitchFamily="34" charset="0"/>
              </a:rPr>
              <a:t>Record</a:t>
            </a:r>
          </a:p>
          <a:p>
            <a:endParaRPr lang="en-GB" dirty="0"/>
          </a:p>
        </p:txBody>
      </p:sp>
      <p:sp>
        <p:nvSpPr>
          <p:cNvPr id="4" name="TextBox 3"/>
          <p:cNvSpPr txBox="1"/>
          <p:nvPr/>
        </p:nvSpPr>
        <p:spPr>
          <a:xfrm>
            <a:off x="9751" y="5776218"/>
            <a:ext cx="9166221" cy="923330"/>
          </a:xfrm>
          <a:prstGeom prst="rect">
            <a:avLst/>
          </a:prstGeom>
          <a:noFill/>
        </p:spPr>
        <p:txBody>
          <a:bodyPr wrap="square" rtlCol="0">
            <a:spAutoFit/>
          </a:bodyPr>
          <a:lstStyle/>
          <a:p>
            <a:pPr algn="ctr"/>
            <a:r>
              <a:rPr lang="en-GB" sz="2700" b="1" dirty="0" smtClean="0">
                <a:solidFill>
                  <a:srgbClr val="FF0000"/>
                </a:solidFill>
              </a:rPr>
              <a:t>This transition period is the most vulnerable time for children</a:t>
            </a:r>
            <a:endParaRPr lang="en-GB" sz="2700" b="1" dirty="0">
              <a:solidFill>
                <a:srgbClr val="FF0000"/>
              </a:solidFill>
            </a:endParaRPr>
          </a:p>
        </p:txBody>
      </p:sp>
      <p:sp>
        <p:nvSpPr>
          <p:cNvPr id="5" name="AutoShape 2" descr="Image result for images of passing a child">
            <a:hlinkClick r:id="rId3"/>
          </p:cNvPr>
          <p:cNvSpPr>
            <a:spLocks noChangeAspect="1" noChangeArrowheads="1"/>
          </p:cNvSpPr>
          <p:nvPr/>
        </p:nvSpPr>
        <p:spPr bwMode="auto">
          <a:xfrm>
            <a:off x="101600" y="-1660525"/>
            <a:ext cx="2305050" cy="3467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Image result for images of passing a child">
            <a:hlinkClick r:id="rId3"/>
          </p:cNvPr>
          <p:cNvSpPr>
            <a:spLocks noChangeAspect="1" noChangeArrowheads="1"/>
          </p:cNvSpPr>
          <p:nvPr/>
        </p:nvSpPr>
        <p:spPr bwMode="auto">
          <a:xfrm>
            <a:off x="254000" y="-1508125"/>
            <a:ext cx="2305050" cy="3467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1" y="1556792"/>
            <a:ext cx="2736305" cy="240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42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800" b="1" dirty="0" smtClean="0"/>
              <a:t>Family Information Service</a:t>
            </a:r>
            <a:endParaRPr lang="en-GB" sz="4800" b="1" dirty="0"/>
          </a:p>
        </p:txBody>
      </p:sp>
      <p:sp>
        <p:nvSpPr>
          <p:cNvPr id="4" name="TextBox 3"/>
          <p:cNvSpPr txBox="1"/>
          <p:nvPr/>
        </p:nvSpPr>
        <p:spPr>
          <a:xfrm>
            <a:off x="1326345" y="6211669"/>
            <a:ext cx="7020272" cy="646331"/>
          </a:xfrm>
          <a:prstGeom prst="rect">
            <a:avLst/>
          </a:prstGeom>
          <a:noFill/>
        </p:spPr>
        <p:txBody>
          <a:bodyPr wrap="square" rtlCol="0">
            <a:spAutoFit/>
          </a:bodyPr>
          <a:lstStyle/>
          <a:p>
            <a:r>
              <a:rPr lang="en-GB" sz="3600" dirty="0" smtClean="0">
                <a:hlinkClick r:id="rId3"/>
              </a:rPr>
              <a:t>www.glosfamiliesdirectory.org.uk</a:t>
            </a:r>
            <a:r>
              <a:rPr lang="en-GB" dirty="0" smtClean="0"/>
              <a:t> </a:t>
            </a:r>
            <a:endParaRPr lang="en-GB" dirty="0"/>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l="5374" t="9557" r="5673" b="7405"/>
          <a:stretch>
            <a:fillRect/>
          </a:stretch>
        </p:blipFill>
        <p:spPr bwMode="auto">
          <a:xfrm>
            <a:off x="755575" y="1422601"/>
            <a:ext cx="7641541" cy="4458234"/>
          </a:xfrm>
          <a:prstGeom prst="rect">
            <a:avLst/>
          </a:prstGeom>
          <a:noFill/>
          <a:ln>
            <a:noFill/>
          </a:ln>
          <a:effectLst>
            <a:outerShdw dist="35921" dir="2700000" algn="ctr" rotWithShape="0">
              <a:srgbClr val="EEECE1"/>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9" name="AutoShape 3"/>
          <p:cNvSpPr>
            <a:spLocks noChangeArrowheads="1"/>
          </p:cNvSpPr>
          <p:nvPr/>
        </p:nvSpPr>
        <p:spPr bwMode="auto">
          <a:xfrm>
            <a:off x="6537870" y="2312579"/>
            <a:ext cx="936104" cy="1309811"/>
          </a:xfrm>
          <a:prstGeom prst="downArrow">
            <a:avLst>
              <a:gd name="adj1" fmla="val 50000"/>
              <a:gd name="adj2" fmla="val 37123"/>
            </a:avLst>
          </a:prstGeom>
          <a:solidFill>
            <a:srgbClr val="002060"/>
          </a:solidFill>
          <a:ln w="9525" algn="in">
            <a:solidFill>
              <a:srgbClr val="002060"/>
            </a:solidFill>
            <a:miter lim="800000"/>
            <a:headEnd/>
            <a:tailEnd/>
          </a:ln>
          <a:effectLst/>
          <a:extLst/>
        </p:spPr>
        <p:txBody>
          <a:bodyPr vert="eaVert" wrap="square" lIns="36576" tIns="36576" rIns="36576" bIns="36576" numCol="1" anchor="t" anchorCtr="0" compatLnSpc="1">
            <a:prstTxWarp prst="textNoShape">
              <a:avLst/>
            </a:prstTxWarp>
          </a:bodyPr>
          <a:lstStyle/>
          <a:p>
            <a:endParaRPr lang="en-GB"/>
          </a:p>
        </p:txBody>
      </p:sp>
      <p:sp>
        <p:nvSpPr>
          <p:cNvPr id="2" name="Rounded Rectangle 1"/>
          <p:cNvSpPr/>
          <p:nvPr/>
        </p:nvSpPr>
        <p:spPr>
          <a:xfrm>
            <a:off x="7473974" y="2312580"/>
            <a:ext cx="923142" cy="3274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930" y="3881863"/>
            <a:ext cx="2231754"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49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indefinite" fill="remove" grpId="0" nodeType="clickEffect">
                                  <p:stCondLst>
                                    <p:cond delay="0"/>
                                  </p:stCondLst>
                                  <p:childTnLst>
                                    <p:animClr clrSpc="rgb" dir="cw">
                                      <p:cBhvr override="childStyle">
                                        <p:cTn id="6" dur="250" autoRev="1" fill="remove"/>
                                        <p:tgtEl>
                                          <p:spTgt spid="9"/>
                                        </p:tgtEl>
                                        <p:attrNameLst>
                                          <p:attrName>style.color</p:attrName>
                                        </p:attrNameLst>
                                      </p:cBhvr>
                                      <p:to>
                                        <a:srgbClr val="BFE1AB"/>
                                      </p:to>
                                    </p:animClr>
                                    <p:animClr clrSpc="rgb" dir="cw">
                                      <p:cBhvr>
                                        <p:cTn id="7" dur="250" autoRev="1" fill="remove"/>
                                        <p:tgtEl>
                                          <p:spTgt spid="9"/>
                                        </p:tgtEl>
                                        <p:attrNameLst>
                                          <p:attrName>fillcolor</p:attrName>
                                        </p:attrNameLst>
                                      </p:cBhvr>
                                      <p:to>
                                        <a:srgbClr val="BFE1AB"/>
                                      </p:to>
                                    </p:animClr>
                                    <p:set>
                                      <p:cBhvr>
                                        <p:cTn id="8" dur="250" autoRev="1" fill="remove"/>
                                        <p:tgtEl>
                                          <p:spTgt spid="9"/>
                                        </p:tgtEl>
                                        <p:attrNameLst>
                                          <p:attrName>fill.type</p:attrName>
                                        </p:attrNameLst>
                                      </p:cBhvr>
                                      <p:to>
                                        <p:strVal val="solid"/>
                                      </p:to>
                                    </p:set>
                                    <p:set>
                                      <p:cBhvr>
                                        <p:cTn id="9" dur="250" autoRev="1" fill="remove"/>
                                        <p:tgtEl>
                                          <p:spTgt spid="9"/>
                                        </p:tgtEl>
                                        <p:attrNameLst>
                                          <p:attrName>fill.on</p:attrName>
                                        </p:attrNameLst>
                                      </p:cBhvr>
                                      <p:to>
                                        <p:strVal val="true"/>
                                      </p:to>
                                    </p:set>
                                  </p:childTnLst>
                                </p:cTn>
                              </p:par>
                              <p:par>
                                <p:cTn id="10" presetID="6" presetClass="emph" presetSubtype="0" fill="hold" nodeType="withEffect">
                                  <p:stCondLst>
                                    <p:cond delay="0"/>
                                  </p:stCondLst>
                                  <p:childTnLst>
                                    <p:animScale>
                                      <p:cBhvr>
                                        <p:cTn id="11" dur="2000" fill="hold"/>
                                        <p:tgtEl>
                                          <p:spTgt spid="10"/>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09352" y="380964"/>
            <a:ext cx="8229600" cy="815788"/>
          </a:xfrm>
          <a:solidFill>
            <a:schemeClr val="bg1">
              <a:lumMod val="85000"/>
            </a:schemeClr>
          </a:solidFill>
          <a:ln>
            <a:solidFill>
              <a:schemeClr val="tx1"/>
            </a:solidFill>
          </a:ln>
        </p:spPr>
        <p:txBody>
          <a:bodyPr rtlCol="0">
            <a:normAutofit fontScale="90000"/>
          </a:bodyPr>
          <a:lstStyle/>
          <a:p>
            <a:pPr>
              <a:defRPr/>
            </a:pPr>
            <a:r>
              <a:rPr lang="en-GB" sz="3600" dirty="0"/>
              <a:t/>
            </a:r>
            <a:br>
              <a:rPr lang="en-GB" sz="3600" dirty="0"/>
            </a:br>
            <a:r>
              <a:rPr lang="en-GB" sz="3600" dirty="0" smtClean="0">
                <a:solidFill>
                  <a:srgbClr val="002060"/>
                </a:solidFill>
                <a:effectLst>
                  <a:outerShdw blurRad="38100" dist="38100" dir="2700000" algn="tl">
                    <a:srgbClr val="000000">
                      <a:alpha val="43137"/>
                    </a:srgbClr>
                  </a:outerShdw>
                </a:effectLst>
              </a:rPr>
              <a:t>Identifying Neglect </a:t>
            </a:r>
            <a:r>
              <a:rPr lang="en-GB" sz="3600" dirty="0">
                <a:effectLst>
                  <a:outerShdw blurRad="38100" dist="38100" dir="2700000" algn="tl">
                    <a:srgbClr val="000000">
                      <a:alpha val="43137"/>
                    </a:srgbClr>
                  </a:outerShdw>
                </a:effectLst>
              </a:rPr>
              <a:t/>
            </a:r>
            <a:br>
              <a:rPr lang="en-GB" sz="3600" dirty="0">
                <a:effectLst>
                  <a:outerShdw blurRad="38100" dist="38100" dir="2700000" algn="tl">
                    <a:srgbClr val="000000">
                      <a:alpha val="43137"/>
                    </a:srgbClr>
                  </a:outerShdw>
                </a:effectLst>
              </a:rPr>
            </a:br>
            <a:endParaRPr lang="en-GB" sz="3600" dirty="0">
              <a:effectLst>
                <a:outerShdw blurRad="38100" dist="38100" dir="2700000" algn="tl">
                  <a:srgbClr val="000000">
                    <a:alpha val="43137"/>
                  </a:srgbClr>
                </a:outerShdw>
              </a:effectLst>
            </a:endParaRPr>
          </a:p>
        </p:txBody>
      </p:sp>
      <p:sp>
        <p:nvSpPr>
          <p:cNvPr id="13315" name="Rectangle 3"/>
          <p:cNvSpPr>
            <a:spLocks noGrp="1" noChangeArrowheads="1"/>
          </p:cNvSpPr>
          <p:nvPr>
            <p:ph idx="1"/>
          </p:nvPr>
        </p:nvSpPr>
        <p:spPr>
          <a:xfrm>
            <a:off x="79039" y="1273443"/>
            <a:ext cx="8229600" cy="5223707"/>
          </a:xfrm>
        </p:spPr>
        <p:txBody>
          <a:bodyPr>
            <a:noAutofit/>
          </a:bodyPr>
          <a:lstStyle/>
          <a:p>
            <a:pPr marL="457200" indent="-457200">
              <a:lnSpc>
                <a:spcPct val="90000"/>
              </a:lnSpc>
              <a:buClr>
                <a:schemeClr val="tx1"/>
              </a:buClr>
              <a:buFont typeface="Wingdings" panose="05000000000000000000" pitchFamily="2" charset="2"/>
              <a:buChar char="Ø"/>
            </a:pPr>
            <a:r>
              <a:rPr lang="en-GB" altLang="en-US" sz="2400" dirty="0" smtClean="0">
                <a:solidFill>
                  <a:schemeClr val="accent6">
                    <a:lumMod val="50000"/>
                  </a:schemeClr>
                </a:solidFill>
                <a:latin typeface="+mj-lt"/>
              </a:rPr>
              <a:t>Persistence</a:t>
            </a:r>
            <a:r>
              <a:rPr lang="en-GB" altLang="en-US" sz="2400" dirty="0" smtClean="0">
                <a:solidFill>
                  <a:srgbClr val="002060"/>
                </a:solidFill>
                <a:latin typeface="+mj-lt"/>
              </a:rPr>
              <a:t>, Change and Cumulative Neglect  </a:t>
            </a:r>
          </a:p>
          <a:p>
            <a:pPr marL="0" indent="0">
              <a:lnSpc>
                <a:spcPct val="90000"/>
              </a:lnSpc>
              <a:buClr>
                <a:schemeClr val="tx1"/>
              </a:buClr>
              <a:buNone/>
            </a:pPr>
            <a:r>
              <a:rPr lang="en-GB" altLang="en-US" sz="2000" dirty="0">
                <a:solidFill>
                  <a:srgbClr val="002060"/>
                </a:solidFill>
                <a:latin typeface="+mj-lt"/>
              </a:rPr>
              <a:t> </a:t>
            </a:r>
            <a:r>
              <a:rPr lang="en-GB" altLang="en-US" sz="2000" dirty="0" smtClean="0">
                <a:solidFill>
                  <a:srgbClr val="002060"/>
                </a:solidFill>
                <a:latin typeface="+mj-lt"/>
              </a:rPr>
              <a:t>    </a:t>
            </a:r>
            <a:r>
              <a:rPr lang="en-GB" altLang="en-US" sz="2400" dirty="0" smtClean="0">
                <a:solidFill>
                  <a:srgbClr val="002060"/>
                </a:solidFill>
                <a:latin typeface="+mj-lt"/>
              </a:rPr>
              <a:t>What other kinds of abuse is neglect enabling –   </a:t>
            </a:r>
          </a:p>
          <a:p>
            <a:pPr marL="0" indent="0">
              <a:lnSpc>
                <a:spcPct val="90000"/>
              </a:lnSpc>
              <a:buClr>
                <a:schemeClr val="tx1"/>
              </a:buClr>
              <a:buNone/>
            </a:pPr>
            <a:r>
              <a:rPr lang="en-GB" altLang="en-US" sz="2400" dirty="0">
                <a:solidFill>
                  <a:srgbClr val="002060"/>
                </a:solidFill>
                <a:latin typeface="+mj-lt"/>
              </a:rPr>
              <a:t> </a:t>
            </a:r>
            <a:r>
              <a:rPr lang="en-GB" altLang="en-US" sz="2400" dirty="0" smtClean="0">
                <a:solidFill>
                  <a:srgbClr val="002060"/>
                </a:solidFill>
                <a:latin typeface="+mj-lt"/>
              </a:rPr>
              <a:t>   self Harm, CSE</a:t>
            </a:r>
            <a:r>
              <a:rPr lang="en-GB" altLang="en-US" sz="2400" dirty="0">
                <a:solidFill>
                  <a:srgbClr val="002060"/>
                </a:solidFill>
                <a:latin typeface="+mj-lt"/>
              </a:rPr>
              <a:t>, Missing, lack of self </a:t>
            </a:r>
            <a:r>
              <a:rPr lang="en-GB" altLang="en-US" sz="2400" dirty="0" smtClean="0">
                <a:solidFill>
                  <a:srgbClr val="002060"/>
                </a:solidFill>
                <a:latin typeface="+mj-lt"/>
              </a:rPr>
              <a:t>worth</a:t>
            </a:r>
          </a:p>
          <a:p>
            <a:pPr marL="0" indent="0">
              <a:lnSpc>
                <a:spcPct val="90000"/>
              </a:lnSpc>
              <a:buClr>
                <a:schemeClr val="tx1"/>
              </a:buClr>
              <a:buNone/>
            </a:pPr>
            <a:endParaRPr lang="en-GB" altLang="en-US" sz="800" dirty="0">
              <a:solidFill>
                <a:srgbClr val="002060"/>
              </a:solidFill>
              <a:latin typeface="+mj-lt"/>
            </a:endParaRPr>
          </a:p>
          <a:p>
            <a:pPr marL="457200" indent="-457200" eaLnBrk="1" hangingPunct="1">
              <a:lnSpc>
                <a:spcPct val="90000"/>
              </a:lnSpc>
              <a:buClr>
                <a:schemeClr val="tx1"/>
              </a:buClr>
              <a:buFont typeface="Wingdings" panose="05000000000000000000" pitchFamily="2" charset="2"/>
              <a:buChar char="Ø"/>
            </a:pPr>
            <a:r>
              <a:rPr lang="en-GB" altLang="en-US" sz="2400" dirty="0">
                <a:solidFill>
                  <a:srgbClr val="002060"/>
                </a:solidFill>
                <a:latin typeface="+mj-lt"/>
              </a:rPr>
              <a:t>Aspects/elements of Neglectful Care </a:t>
            </a:r>
            <a:r>
              <a:rPr lang="en-GB" altLang="en-US" sz="2400" dirty="0" smtClean="0">
                <a:solidFill>
                  <a:srgbClr val="002060"/>
                </a:solidFill>
                <a:latin typeface="+mj-lt"/>
              </a:rPr>
              <a:t>giving: Physical Care/Health/Safety </a:t>
            </a:r>
            <a:r>
              <a:rPr lang="en-GB" altLang="en-US" sz="2400" dirty="0">
                <a:solidFill>
                  <a:srgbClr val="002060"/>
                </a:solidFill>
                <a:latin typeface="+mj-lt"/>
              </a:rPr>
              <a:t>and </a:t>
            </a:r>
            <a:r>
              <a:rPr lang="en-GB" altLang="en-US" sz="2400" dirty="0" smtClean="0">
                <a:solidFill>
                  <a:srgbClr val="002060"/>
                </a:solidFill>
                <a:latin typeface="+mj-lt"/>
              </a:rPr>
              <a:t>supervision/Love </a:t>
            </a:r>
            <a:r>
              <a:rPr lang="en-GB" altLang="en-US" sz="2400" dirty="0">
                <a:solidFill>
                  <a:srgbClr val="002060"/>
                </a:solidFill>
                <a:latin typeface="+mj-lt"/>
              </a:rPr>
              <a:t>and </a:t>
            </a:r>
            <a:r>
              <a:rPr lang="en-GB" altLang="en-US" sz="2400" dirty="0" smtClean="0">
                <a:solidFill>
                  <a:srgbClr val="002060"/>
                </a:solidFill>
                <a:latin typeface="+mj-lt"/>
              </a:rPr>
              <a:t>care/Stimulation </a:t>
            </a:r>
            <a:r>
              <a:rPr lang="en-GB" altLang="en-US" sz="2400" dirty="0">
                <a:solidFill>
                  <a:srgbClr val="002060"/>
                </a:solidFill>
                <a:latin typeface="+mj-lt"/>
              </a:rPr>
              <a:t>and </a:t>
            </a:r>
            <a:r>
              <a:rPr lang="en-GB" altLang="en-US" sz="2400" dirty="0" smtClean="0">
                <a:solidFill>
                  <a:srgbClr val="002060"/>
                </a:solidFill>
                <a:latin typeface="+mj-lt"/>
              </a:rPr>
              <a:t>education</a:t>
            </a:r>
          </a:p>
          <a:p>
            <a:pPr marL="457200" indent="-457200" eaLnBrk="1" hangingPunct="1">
              <a:lnSpc>
                <a:spcPct val="90000"/>
              </a:lnSpc>
              <a:buClr>
                <a:schemeClr val="tx1"/>
              </a:buClr>
              <a:buFont typeface="Wingdings" panose="05000000000000000000" pitchFamily="2" charset="2"/>
              <a:buChar char="Ø"/>
            </a:pPr>
            <a:endParaRPr lang="en-GB" altLang="en-US" sz="800" dirty="0">
              <a:solidFill>
                <a:srgbClr val="002060"/>
              </a:solidFill>
              <a:latin typeface="+mj-lt"/>
            </a:endParaRPr>
          </a:p>
          <a:p>
            <a:pPr marL="457200" indent="-457200" eaLnBrk="1" hangingPunct="1">
              <a:lnSpc>
                <a:spcPct val="90000"/>
              </a:lnSpc>
              <a:buClr>
                <a:schemeClr val="tx1"/>
              </a:buClr>
              <a:buFont typeface="Wingdings" panose="05000000000000000000" pitchFamily="2" charset="2"/>
              <a:buChar char="Ø"/>
            </a:pPr>
            <a:r>
              <a:rPr lang="en-GB" altLang="en-US" sz="2400" dirty="0">
                <a:solidFill>
                  <a:srgbClr val="002060"/>
                </a:solidFill>
                <a:latin typeface="+mj-lt"/>
              </a:rPr>
              <a:t>What is the Impact – from child</a:t>
            </a:r>
            <a:r>
              <a:rPr lang="ja-JP" altLang="en-GB" sz="2400" dirty="0">
                <a:solidFill>
                  <a:srgbClr val="002060"/>
                </a:solidFill>
                <a:latin typeface="+mj-lt"/>
              </a:rPr>
              <a:t>’</a:t>
            </a:r>
            <a:r>
              <a:rPr lang="en-GB" altLang="ja-JP" sz="2400" dirty="0">
                <a:solidFill>
                  <a:srgbClr val="002060"/>
                </a:solidFill>
                <a:latin typeface="+mj-lt"/>
              </a:rPr>
              <a:t>s point of view  </a:t>
            </a:r>
            <a:r>
              <a:rPr lang="en-GB" altLang="ja-JP" sz="2400" dirty="0" smtClean="0">
                <a:solidFill>
                  <a:srgbClr val="002060"/>
                </a:solidFill>
                <a:latin typeface="+mj-lt"/>
              </a:rPr>
              <a:t>what </a:t>
            </a:r>
            <a:r>
              <a:rPr lang="en-GB" altLang="ja-JP" sz="2400" dirty="0">
                <a:solidFill>
                  <a:srgbClr val="002060"/>
                </a:solidFill>
                <a:latin typeface="+mj-lt"/>
              </a:rPr>
              <a:t>can we predict using the evidence base for the </a:t>
            </a:r>
            <a:r>
              <a:rPr lang="en-GB" altLang="ja-JP" sz="2400" dirty="0" smtClean="0">
                <a:solidFill>
                  <a:srgbClr val="002060"/>
                </a:solidFill>
                <a:latin typeface="+mj-lt"/>
              </a:rPr>
              <a:t>future</a:t>
            </a:r>
          </a:p>
          <a:p>
            <a:pPr marL="457200" indent="-457200" eaLnBrk="1" hangingPunct="1">
              <a:lnSpc>
                <a:spcPct val="90000"/>
              </a:lnSpc>
              <a:buClr>
                <a:schemeClr val="tx1"/>
              </a:buClr>
              <a:buFont typeface="Wingdings" panose="05000000000000000000" pitchFamily="2" charset="2"/>
              <a:buChar char="Ø"/>
            </a:pPr>
            <a:endParaRPr lang="en-GB" altLang="ja-JP" sz="800" dirty="0">
              <a:solidFill>
                <a:srgbClr val="002060"/>
              </a:solidFill>
              <a:latin typeface="+mj-lt"/>
            </a:endParaRPr>
          </a:p>
          <a:p>
            <a:pPr marL="457200" indent="-457200" eaLnBrk="1" hangingPunct="1">
              <a:lnSpc>
                <a:spcPct val="90000"/>
              </a:lnSpc>
              <a:buClr>
                <a:schemeClr val="tx1"/>
              </a:buClr>
              <a:buFont typeface="Wingdings" panose="05000000000000000000" pitchFamily="2" charset="2"/>
              <a:buChar char="Ø"/>
            </a:pPr>
            <a:r>
              <a:rPr lang="en-GB" altLang="en-US" sz="2400" dirty="0" smtClean="0">
                <a:solidFill>
                  <a:srgbClr val="002060"/>
                </a:solidFill>
                <a:latin typeface="+mj-lt"/>
              </a:rPr>
              <a:t>Are there any clear Causes we can identify? </a:t>
            </a:r>
          </a:p>
          <a:p>
            <a:pPr marL="0" indent="0" eaLnBrk="1" hangingPunct="1">
              <a:lnSpc>
                <a:spcPct val="90000"/>
              </a:lnSpc>
              <a:buClr>
                <a:schemeClr val="tx1"/>
              </a:buClr>
              <a:buNone/>
            </a:pPr>
            <a:endParaRPr lang="en-GB" altLang="en-US" sz="800" dirty="0">
              <a:solidFill>
                <a:srgbClr val="002060"/>
              </a:solidFill>
              <a:latin typeface="+mj-lt"/>
            </a:endParaRPr>
          </a:p>
          <a:p>
            <a:pPr marL="457200" indent="-457200" eaLnBrk="1" hangingPunct="1">
              <a:lnSpc>
                <a:spcPct val="90000"/>
              </a:lnSpc>
              <a:buClr>
                <a:schemeClr val="tx1"/>
              </a:buClr>
              <a:buFont typeface="Wingdings" panose="05000000000000000000" pitchFamily="2" charset="2"/>
              <a:buChar char="Ø"/>
            </a:pPr>
            <a:r>
              <a:rPr lang="en-GB" altLang="en-US" sz="2400" dirty="0">
                <a:solidFill>
                  <a:srgbClr val="002060"/>
                </a:solidFill>
                <a:latin typeface="+mj-lt"/>
              </a:rPr>
              <a:t>Is this an act of omission or </a:t>
            </a:r>
            <a:r>
              <a:rPr lang="en-GB" altLang="en-US" sz="2400" dirty="0" smtClean="0">
                <a:solidFill>
                  <a:srgbClr val="002060"/>
                </a:solidFill>
                <a:latin typeface="+mj-lt"/>
              </a:rPr>
              <a:t>commission</a:t>
            </a:r>
            <a:endParaRPr lang="en-GB" altLang="en-US" sz="2400" dirty="0">
              <a:solidFill>
                <a:srgbClr val="002060"/>
              </a:solidFill>
              <a:latin typeface="+mj-l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3906" y="5692078"/>
            <a:ext cx="1010093" cy="103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0414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7"/>
            <a:ext cx="7886700" cy="974576"/>
          </a:xfrm>
        </p:spPr>
        <p:txBody>
          <a:bodyPr rtlCol="0">
            <a:normAutofit fontScale="90000"/>
          </a:bodyPr>
          <a:lstStyle/>
          <a:p>
            <a:pPr eaLnBrk="1" fontAlgn="auto" hangingPunct="1">
              <a:spcAft>
                <a:spcPts val="0"/>
              </a:spcAft>
              <a:defRPr/>
            </a:pPr>
            <a:r>
              <a:rPr lang="en-GB" b="1" dirty="0" smtClean="0">
                <a:solidFill>
                  <a:srgbClr val="002060"/>
                </a:solidFill>
                <a:ea typeface="+mj-ea"/>
                <a:cs typeface="+mj-cs"/>
              </a:rPr>
              <a:t>Omission </a:t>
            </a:r>
            <a:r>
              <a:rPr lang="en-GB" b="1" dirty="0">
                <a:solidFill>
                  <a:srgbClr val="002060"/>
                </a:solidFill>
                <a:ea typeface="+mj-ea"/>
                <a:cs typeface="+mj-cs"/>
              </a:rPr>
              <a:t>versus Commission</a:t>
            </a:r>
            <a:r>
              <a:rPr lang="en-GB" dirty="0">
                <a:solidFill>
                  <a:srgbClr val="002060"/>
                </a:solidFill>
                <a:ea typeface="+mj-ea"/>
                <a:cs typeface="+mj-cs"/>
              </a:rPr>
              <a:t/>
            </a:r>
            <a:br>
              <a:rPr lang="en-GB" dirty="0">
                <a:solidFill>
                  <a:srgbClr val="002060"/>
                </a:solidFill>
                <a:ea typeface="+mj-ea"/>
                <a:cs typeface="+mj-cs"/>
              </a:rPr>
            </a:br>
            <a:endParaRPr lang="en-GB" dirty="0">
              <a:solidFill>
                <a:srgbClr val="002060"/>
              </a:solidFill>
              <a:ea typeface="+mj-ea"/>
              <a:cs typeface="+mj-cs"/>
            </a:endParaRPr>
          </a:p>
        </p:txBody>
      </p:sp>
      <p:sp>
        <p:nvSpPr>
          <p:cNvPr id="31747" name="Content Placeholder 4"/>
          <p:cNvSpPr>
            <a:spLocks noGrp="1"/>
          </p:cNvSpPr>
          <p:nvPr>
            <p:ph idx="1"/>
          </p:nvPr>
        </p:nvSpPr>
        <p:spPr>
          <a:xfrm>
            <a:off x="627321" y="1268760"/>
            <a:ext cx="7973089" cy="5025714"/>
          </a:xfrm>
        </p:spPr>
        <p:txBody>
          <a:bodyPr>
            <a:normAutofit fontScale="77500" lnSpcReduction="20000"/>
          </a:bodyPr>
          <a:lstStyle/>
          <a:p>
            <a:pPr marL="457200" indent="-457200" eaLnBrk="1" hangingPunct="1">
              <a:buFont typeface="Wingdings" panose="05000000000000000000" pitchFamily="2" charset="2"/>
              <a:buChar char="Ø"/>
            </a:pPr>
            <a:r>
              <a:rPr lang="en-GB" altLang="en-US" dirty="0">
                <a:solidFill>
                  <a:srgbClr val="002060"/>
                </a:solidFill>
                <a:latin typeface="+mj-lt"/>
              </a:rPr>
              <a:t>Important to recognise both  - critical to </a:t>
            </a:r>
            <a:r>
              <a:rPr lang="en-GB" altLang="en-US" dirty="0" smtClean="0">
                <a:solidFill>
                  <a:srgbClr val="002060"/>
                </a:solidFill>
                <a:latin typeface="+mj-lt"/>
              </a:rPr>
              <a:t>understanding</a:t>
            </a:r>
          </a:p>
          <a:p>
            <a:pPr marL="457200" indent="-457200" eaLnBrk="1" hangingPunct="1">
              <a:buFont typeface="Wingdings" panose="05000000000000000000" pitchFamily="2" charset="2"/>
              <a:buChar char="Ø"/>
            </a:pPr>
            <a:endParaRPr lang="en-GB" altLang="en-US" sz="900" dirty="0">
              <a:solidFill>
                <a:srgbClr val="002060"/>
              </a:solidFill>
              <a:latin typeface="+mj-lt"/>
            </a:endParaRPr>
          </a:p>
          <a:p>
            <a:pPr marL="457200" indent="-457200" eaLnBrk="1" hangingPunct="1">
              <a:buFont typeface="Wingdings" panose="05000000000000000000" pitchFamily="2" charset="2"/>
              <a:buChar char="Ø"/>
            </a:pPr>
            <a:r>
              <a:rPr lang="en-GB" altLang="en-US" dirty="0">
                <a:solidFill>
                  <a:srgbClr val="002060"/>
                </a:solidFill>
                <a:latin typeface="+mj-lt"/>
              </a:rPr>
              <a:t>Talking about parental attitude and  sense of </a:t>
            </a:r>
            <a:r>
              <a:rPr lang="en-GB" altLang="en-US" dirty="0" smtClean="0">
                <a:solidFill>
                  <a:srgbClr val="002060"/>
                </a:solidFill>
                <a:latin typeface="+mj-lt"/>
              </a:rPr>
              <a:t>responsibility</a:t>
            </a:r>
          </a:p>
          <a:p>
            <a:pPr marL="457200" indent="-457200" eaLnBrk="1" hangingPunct="1">
              <a:buFont typeface="Wingdings" panose="05000000000000000000" pitchFamily="2" charset="2"/>
              <a:buChar char="Ø"/>
            </a:pPr>
            <a:endParaRPr lang="en-GB" altLang="en-US" sz="1000" dirty="0">
              <a:solidFill>
                <a:srgbClr val="002060"/>
              </a:solidFill>
              <a:latin typeface="+mj-lt"/>
            </a:endParaRPr>
          </a:p>
          <a:p>
            <a:pPr marL="457200" indent="-457200" eaLnBrk="1" hangingPunct="1">
              <a:buFont typeface="Wingdings" panose="05000000000000000000" pitchFamily="2" charset="2"/>
              <a:buChar char="Ø"/>
            </a:pPr>
            <a:r>
              <a:rPr lang="en-GB" altLang="en-US" dirty="0">
                <a:solidFill>
                  <a:srgbClr val="002060"/>
                </a:solidFill>
                <a:latin typeface="+mj-lt"/>
              </a:rPr>
              <a:t>Both have negative outcomes</a:t>
            </a:r>
          </a:p>
          <a:p>
            <a:pPr marL="342900" lvl="1" indent="0">
              <a:buNone/>
            </a:pPr>
            <a:r>
              <a:rPr lang="en-GB" altLang="en-US" sz="3100" dirty="0" smtClean="0">
                <a:solidFill>
                  <a:srgbClr val="002060"/>
                </a:solidFill>
                <a:latin typeface="+mj-lt"/>
              </a:rPr>
              <a:t> BUT</a:t>
            </a:r>
            <a:endParaRPr lang="en-GB" altLang="en-US" sz="3100" dirty="0">
              <a:solidFill>
                <a:srgbClr val="002060"/>
              </a:solidFill>
              <a:latin typeface="+mj-lt"/>
            </a:endParaRPr>
          </a:p>
          <a:p>
            <a:pPr marL="457200" indent="-457200" eaLnBrk="1" hangingPunct="1">
              <a:buFont typeface="Wingdings" panose="05000000000000000000" pitchFamily="2" charset="2"/>
              <a:buChar char="Ø"/>
            </a:pPr>
            <a:r>
              <a:rPr lang="en-GB" altLang="en-US" dirty="0">
                <a:solidFill>
                  <a:srgbClr val="002060"/>
                </a:solidFill>
                <a:latin typeface="+mj-lt"/>
              </a:rPr>
              <a:t>Commission – holding the child responsible for the  care they receive – blame – do not deserve/cannot be parented because too difficult/too </a:t>
            </a:r>
            <a:r>
              <a:rPr lang="en-GB" altLang="en-US" dirty="0" smtClean="0">
                <a:solidFill>
                  <a:srgbClr val="002060"/>
                </a:solidFill>
                <a:latin typeface="+mj-lt"/>
              </a:rPr>
              <a:t>damaged</a:t>
            </a:r>
          </a:p>
          <a:p>
            <a:pPr marL="457200" indent="-457200" eaLnBrk="1" hangingPunct="1">
              <a:buFont typeface="Wingdings" panose="05000000000000000000" pitchFamily="2" charset="2"/>
              <a:buChar char="Ø"/>
            </a:pPr>
            <a:endParaRPr lang="en-GB" altLang="en-US" sz="1000" dirty="0">
              <a:solidFill>
                <a:srgbClr val="002060"/>
              </a:solidFill>
              <a:latin typeface="+mj-lt"/>
            </a:endParaRPr>
          </a:p>
          <a:p>
            <a:pPr marL="457200" indent="-457200" eaLnBrk="1" hangingPunct="1">
              <a:buFont typeface="Wingdings" panose="05000000000000000000" pitchFamily="2" charset="2"/>
              <a:buChar char="Ø"/>
            </a:pPr>
            <a:r>
              <a:rPr lang="en-GB" altLang="en-US" dirty="0">
                <a:solidFill>
                  <a:srgbClr val="002060"/>
                </a:solidFill>
                <a:latin typeface="+mj-lt"/>
              </a:rPr>
              <a:t>Parents have fallen out of love or care – do not accept they need to </a:t>
            </a:r>
            <a:r>
              <a:rPr lang="en-GB" altLang="en-US" dirty="0" smtClean="0">
                <a:solidFill>
                  <a:srgbClr val="002060"/>
                </a:solidFill>
                <a:latin typeface="+mj-lt"/>
              </a:rPr>
              <a:t>care</a:t>
            </a:r>
          </a:p>
          <a:p>
            <a:pPr marL="0" indent="0" eaLnBrk="1" hangingPunct="1">
              <a:buNone/>
            </a:pPr>
            <a:r>
              <a:rPr lang="en-GB" altLang="en-US" dirty="0" smtClean="0">
                <a:solidFill>
                  <a:srgbClr val="002060"/>
                </a:solidFill>
                <a:latin typeface="+mj-lt"/>
              </a:rPr>
              <a:t> </a:t>
            </a:r>
            <a:endParaRPr lang="en-GB" altLang="en-US" dirty="0">
              <a:solidFill>
                <a:srgbClr val="002060"/>
              </a:solidFill>
              <a:latin typeface="+mj-lt"/>
            </a:endParaRPr>
          </a:p>
          <a:p>
            <a:pPr marL="457200" indent="-457200" eaLnBrk="1" hangingPunct="1">
              <a:buFont typeface="Wingdings" panose="05000000000000000000" pitchFamily="2" charset="2"/>
              <a:buChar char="Ø"/>
            </a:pPr>
            <a:r>
              <a:rPr lang="en-GB" altLang="en-US" dirty="0">
                <a:solidFill>
                  <a:srgbClr val="002060"/>
                </a:solidFill>
                <a:latin typeface="+mj-lt"/>
              </a:rPr>
              <a:t>Omission – parent sees their responsibility but passive </a:t>
            </a:r>
          </a:p>
          <a:p>
            <a:pPr eaLnBrk="1" hangingPunct="1">
              <a:buFont typeface="Wingdings" panose="05000000000000000000" pitchFamily="2" charset="2"/>
              <a:buChar char="Ø"/>
            </a:pPr>
            <a:endParaRPr lang="en-GB" altLang="en-US" b="1" dirty="0">
              <a:solidFill>
                <a:srgbClr val="002060"/>
              </a:solidFill>
              <a:latin typeface="+mj-lt"/>
            </a:endParaRPr>
          </a:p>
          <a:p>
            <a:pPr eaLnBrk="1" hangingPunct="1"/>
            <a:endParaRPr lang="en-GB" altLang="en-US" b="1" dirty="0">
              <a:solidFill>
                <a:srgbClr val="002060"/>
              </a:solidFill>
              <a:latin typeface="+mj-lt"/>
            </a:endParaRPr>
          </a:p>
          <a:p>
            <a:pPr eaLnBrk="1" hangingPunct="1"/>
            <a:endParaRPr lang="en-GB" altLang="en-US" b="1" dirty="0">
              <a:solidFill>
                <a:srgbClr val="002060"/>
              </a:solidFill>
              <a:latin typeface="+mj-lt"/>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812" y="5565775"/>
            <a:ext cx="126206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9460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569" y="1488305"/>
            <a:ext cx="8399720" cy="4401205"/>
          </a:xfrm>
          <a:prstGeom prst="rect">
            <a:avLst/>
          </a:prstGeom>
        </p:spPr>
        <p:txBody>
          <a:bodyPr wrap="square">
            <a:spAutoFit/>
          </a:bodyPr>
          <a:lstStyle/>
          <a:p>
            <a:pPr marL="457200" indent="-457200">
              <a:buFont typeface="Wingdings" panose="05000000000000000000" pitchFamily="2" charset="2"/>
              <a:buChar char="Ø"/>
            </a:pPr>
            <a:r>
              <a:rPr lang="en-GB" sz="2800" kern="0" dirty="0">
                <a:solidFill>
                  <a:srgbClr val="002060"/>
                </a:solidFill>
                <a:latin typeface="+mj-lt"/>
                <a:cs typeface="Arial"/>
                <a:sym typeface="Arial"/>
              </a:rPr>
              <a:t>N</a:t>
            </a:r>
            <a:r>
              <a:rPr lang="en-GB" sz="2800" kern="0" dirty="0" smtClean="0">
                <a:solidFill>
                  <a:srgbClr val="002060"/>
                </a:solidFill>
                <a:latin typeface="+mj-lt"/>
                <a:cs typeface="Arial"/>
                <a:sym typeface="Arial"/>
              </a:rPr>
              <a:t>eglect </a:t>
            </a:r>
            <a:r>
              <a:rPr lang="en-GB" sz="2800" kern="0" dirty="0">
                <a:solidFill>
                  <a:srgbClr val="002060"/>
                </a:solidFill>
                <a:latin typeface="+mj-lt"/>
                <a:cs typeface="Arial"/>
                <a:sym typeface="Arial"/>
              </a:rPr>
              <a:t>can have </a:t>
            </a:r>
            <a:r>
              <a:rPr lang="en-GB" sz="2800" kern="0" dirty="0" smtClean="0">
                <a:solidFill>
                  <a:srgbClr val="002060"/>
                </a:solidFill>
                <a:latin typeface="+mj-lt"/>
                <a:cs typeface="Arial"/>
                <a:sym typeface="Arial"/>
              </a:rPr>
              <a:t>a damaging </a:t>
            </a:r>
            <a:r>
              <a:rPr lang="en-GB" sz="2800" kern="0" dirty="0">
                <a:solidFill>
                  <a:srgbClr val="002060"/>
                </a:solidFill>
                <a:latin typeface="+mj-lt"/>
                <a:cs typeface="Arial"/>
                <a:sym typeface="Arial"/>
              </a:rPr>
              <a:t>affect on </a:t>
            </a:r>
            <a:r>
              <a:rPr lang="en-GB" sz="2800" i="1" kern="0" dirty="0">
                <a:solidFill>
                  <a:srgbClr val="002060"/>
                </a:solidFill>
                <a:latin typeface="+mj-lt"/>
                <a:cs typeface="Arial"/>
                <a:sym typeface="Arial"/>
              </a:rPr>
              <a:t>all </a:t>
            </a:r>
            <a:r>
              <a:rPr lang="en-GB" sz="2800" kern="0" dirty="0">
                <a:solidFill>
                  <a:srgbClr val="002060"/>
                </a:solidFill>
                <a:latin typeface="+mj-lt"/>
                <a:cs typeface="Arial"/>
                <a:sym typeface="Arial"/>
              </a:rPr>
              <a:t>of the developmental needs of a </a:t>
            </a:r>
            <a:r>
              <a:rPr lang="en-GB" sz="2800" kern="0" dirty="0" smtClean="0">
                <a:solidFill>
                  <a:srgbClr val="002060"/>
                </a:solidFill>
                <a:latin typeface="+mj-lt"/>
                <a:cs typeface="Arial"/>
                <a:sym typeface="Arial"/>
              </a:rPr>
              <a:t>child</a:t>
            </a:r>
            <a:r>
              <a:rPr lang="en-GB" sz="2800" kern="0" dirty="0">
                <a:solidFill>
                  <a:srgbClr val="002060"/>
                </a:solidFill>
                <a:latin typeface="+mj-lt"/>
                <a:cs typeface="Arial"/>
                <a:sym typeface="Arial"/>
              </a:rPr>
              <a:t>, </a:t>
            </a:r>
            <a:r>
              <a:rPr lang="en-GB" sz="2800" kern="0" dirty="0" smtClean="0">
                <a:solidFill>
                  <a:srgbClr val="002060"/>
                </a:solidFill>
                <a:latin typeface="+mj-lt"/>
                <a:cs typeface="Arial"/>
                <a:sym typeface="Arial"/>
              </a:rPr>
              <a:t>including physical</a:t>
            </a:r>
            <a:r>
              <a:rPr lang="en-GB" sz="2800" kern="0" dirty="0">
                <a:solidFill>
                  <a:srgbClr val="002060"/>
                </a:solidFill>
                <a:latin typeface="+mj-lt"/>
                <a:cs typeface="Arial"/>
                <a:sym typeface="Arial"/>
              </a:rPr>
              <a:t>, socio-emotional, cognitive and behavioural development. Horwath (2007) </a:t>
            </a:r>
            <a:endParaRPr lang="en-GB" sz="2800" kern="0" dirty="0" smtClean="0">
              <a:solidFill>
                <a:srgbClr val="002060"/>
              </a:solidFill>
              <a:latin typeface="+mj-lt"/>
              <a:cs typeface="Arial"/>
              <a:sym typeface="Arial"/>
            </a:endParaRPr>
          </a:p>
          <a:p>
            <a:endParaRPr lang="en-GB" sz="2800" kern="0" dirty="0" smtClean="0">
              <a:solidFill>
                <a:srgbClr val="002060"/>
              </a:solidFill>
              <a:latin typeface="+mj-lt"/>
              <a:cs typeface="Arial"/>
              <a:sym typeface="Arial"/>
            </a:endParaRPr>
          </a:p>
          <a:p>
            <a:pPr marL="457200" indent="-457200">
              <a:buFont typeface="Wingdings" panose="05000000000000000000" pitchFamily="2" charset="2"/>
              <a:buChar char="Ø"/>
            </a:pPr>
            <a:r>
              <a:rPr lang="en-GB" sz="2800" kern="0" dirty="0" smtClean="0">
                <a:solidFill>
                  <a:srgbClr val="002060"/>
                </a:solidFill>
                <a:latin typeface="+mj-lt"/>
                <a:cs typeface="Arial"/>
                <a:sym typeface="Arial"/>
              </a:rPr>
              <a:t>Recent research </a:t>
            </a:r>
            <a:r>
              <a:rPr lang="en-GB" sz="2800" kern="0" dirty="0">
                <a:solidFill>
                  <a:srgbClr val="002060"/>
                </a:solidFill>
                <a:latin typeface="+mj-lt"/>
                <a:cs typeface="Arial"/>
                <a:sym typeface="Arial"/>
              </a:rPr>
              <a:t>has focused on the way in which neglect affects the developing</a:t>
            </a:r>
          </a:p>
          <a:p>
            <a:r>
              <a:rPr lang="en-GB" sz="2800" kern="0" dirty="0">
                <a:solidFill>
                  <a:srgbClr val="002060"/>
                </a:solidFill>
                <a:latin typeface="+mj-lt"/>
                <a:cs typeface="Arial"/>
                <a:sym typeface="Arial"/>
              </a:rPr>
              <a:t> </a:t>
            </a:r>
            <a:r>
              <a:rPr lang="en-GB" sz="2800" kern="0" dirty="0" smtClean="0">
                <a:solidFill>
                  <a:srgbClr val="002060"/>
                </a:solidFill>
                <a:latin typeface="+mj-lt"/>
                <a:cs typeface="Arial"/>
                <a:sym typeface="Arial"/>
              </a:rPr>
              <a:t>   brain</a:t>
            </a:r>
            <a:r>
              <a:rPr lang="en-GB" sz="2800" kern="0" dirty="0">
                <a:solidFill>
                  <a:srgbClr val="002060"/>
                </a:solidFill>
                <a:latin typeface="+mj-lt"/>
                <a:cs typeface="Arial"/>
                <a:sym typeface="Arial"/>
              </a:rPr>
              <a:t>, and subsequently influences </a:t>
            </a:r>
            <a:endParaRPr lang="en-GB" sz="2800" kern="0" dirty="0" smtClean="0">
              <a:solidFill>
                <a:srgbClr val="002060"/>
              </a:solidFill>
              <a:latin typeface="+mj-lt"/>
              <a:cs typeface="Arial"/>
              <a:sym typeface="Arial"/>
            </a:endParaRPr>
          </a:p>
          <a:p>
            <a:r>
              <a:rPr lang="en-GB" sz="2800" kern="0" dirty="0">
                <a:solidFill>
                  <a:srgbClr val="002060"/>
                </a:solidFill>
                <a:latin typeface="+mj-lt"/>
                <a:cs typeface="Arial"/>
                <a:sym typeface="Arial"/>
              </a:rPr>
              <a:t> </a:t>
            </a:r>
            <a:r>
              <a:rPr lang="en-GB" sz="2800" kern="0" dirty="0" smtClean="0">
                <a:solidFill>
                  <a:srgbClr val="002060"/>
                </a:solidFill>
                <a:latin typeface="+mj-lt"/>
                <a:cs typeface="Arial"/>
                <a:sym typeface="Arial"/>
              </a:rPr>
              <a:t>   all areas of development</a:t>
            </a:r>
            <a:r>
              <a:rPr lang="en-GB" sz="1400" kern="0" dirty="0">
                <a:solidFill>
                  <a:srgbClr val="002060"/>
                </a:solidFill>
                <a:latin typeface="+mj-lt"/>
                <a:cs typeface="Arial"/>
                <a:sym typeface="Arial"/>
              </a:rPr>
              <a:t>.</a:t>
            </a:r>
          </a:p>
        </p:txBody>
      </p:sp>
      <p:sp>
        <p:nvSpPr>
          <p:cNvPr id="3" name="TextBox 2"/>
          <p:cNvSpPr txBox="1"/>
          <p:nvPr/>
        </p:nvSpPr>
        <p:spPr>
          <a:xfrm>
            <a:off x="978195" y="627320"/>
            <a:ext cx="7623545" cy="584775"/>
          </a:xfrm>
          <a:prstGeom prst="rect">
            <a:avLst/>
          </a:prstGeom>
          <a:noFill/>
        </p:spPr>
        <p:txBody>
          <a:bodyPr wrap="square" rtlCol="0">
            <a:spAutoFit/>
          </a:bodyPr>
          <a:lstStyle/>
          <a:p>
            <a:r>
              <a:rPr lang="en-GB" sz="3200" b="1" kern="0" dirty="0" smtClean="0">
                <a:solidFill>
                  <a:srgbClr val="002060"/>
                </a:solidFill>
                <a:effectLst>
                  <a:outerShdw blurRad="38100" dist="38100" dir="2700000" algn="tl">
                    <a:srgbClr val="000000">
                      <a:alpha val="43137"/>
                    </a:srgbClr>
                  </a:outerShdw>
                </a:effectLst>
                <a:latin typeface="Lucida Sans"/>
                <a:cs typeface="Arial"/>
                <a:sym typeface="Arial"/>
              </a:rPr>
              <a:t>Impact of neglect on  a child. </a:t>
            </a:r>
            <a:endParaRPr lang="en-GB" sz="3200" b="1" kern="0" dirty="0">
              <a:solidFill>
                <a:srgbClr val="002060"/>
              </a:solidFill>
              <a:effectLst>
                <a:outerShdw blurRad="38100" dist="38100" dir="2700000" algn="tl">
                  <a:srgbClr val="000000">
                    <a:alpha val="43137"/>
                  </a:srgbClr>
                </a:outerShdw>
              </a:effectLst>
              <a:latin typeface="Lucida Sans"/>
              <a:cs typeface="Arial"/>
              <a:sym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147" y="5320400"/>
            <a:ext cx="1326203" cy="135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8732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33916" y="95693"/>
            <a:ext cx="8612372" cy="967563"/>
          </a:xfrm>
          <a:solidFill>
            <a:schemeClr val="bg1">
              <a:lumMod val="85000"/>
            </a:schemeClr>
          </a:solidFill>
          <a:ln>
            <a:solidFill>
              <a:schemeClr val="tx1"/>
            </a:solidFill>
          </a:ln>
        </p:spPr>
        <p:txBody>
          <a:bodyPr>
            <a:normAutofit fontScale="90000"/>
          </a:bodyPr>
          <a:lstStyle/>
          <a:p>
            <a:pPr algn="l" eaLnBrk="1" hangingPunct="1"/>
            <a:r>
              <a:rPr lang="en-GB" altLang="en-US" b="1" dirty="0" smtClean="0">
                <a:solidFill>
                  <a:srgbClr val="002060"/>
                </a:solidFill>
              </a:rPr>
              <a:t>Persistence – Cumulative Neglect. </a:t>
            </a:r>
            <a:endParaRPr lang="en-GB" altLang="en-US" b="1" dirty="0">
              <a:solidFill>
                <a:srgbClr val="002060"/>
              </a:solidFill>
            </a:endParaRPr>
          </a:p>
        </p:txBody>
      </p:sp>
      <p:sp>
        <p:nvSpPr>
          <p:cNvPr id="15363" name="Rectangle 3"/>
          <p:cNvSpPr>
            <a:spLocks noGrp="1" noChangeArrowheads="1"/>
          </p:cNvSpPr>
          <p:nvPr>
            <p:ph idx="1"/>
          </p:nvPr>
        </p:nvSpPr>
        <p:spPr>
          <a:xfrm>
            <a:off x="529621" y="1268761"/>
            <a:ext cx="8072118" cy="5186182"/>
          </a:xfrm>
          <a:noFill/>
        </p:spPr>
        <p:txBody>
          <a:bodyPr>
            <a:noAutofit/>
          </a:bodyPr>
          <a:lstStyle/>
          <a:p>
            <a:pPr marL="457200" indent="-457200" eaLnBrk="1" hangingPunct="1">
              <a:lnSpc>
                <a:spcPct val="90000"/>
              </a:lnSpc>
              <a:buFont typeface="Wingdings" panose="05000000000000000000" pitchFamily="2" charset="2"/>
              <a:buChar char="Ø"/>
            </a:pPr>
            <a:r>
              <a:rPr lang="en-GB" altLang="en-US" sz="2400" dirty="0">
                <a:solidFill>
                  <a:srgbClr val="002060"/>
                </a:solidFill>
                <a:latin typeface="+mj-lt"/>
              </a:rPr>
              <a:t>What does ACTUALLY this mean</a:t>
            </a:r>
            <a:r>
              <a:rPr lang="en-GB" altLang="en-US" sz="2400" dirty="0" smtClean="0">
                <a:solidFill>
                  <a:srgbClr val="002060"/>
                </a:solidFill>
                <a:latin typeface="+mj-lt"/>
              </a:rPr>
              <a:t>?</a:t>
            </a:r>
          </a:p>
          <a:p>
            <a:pPr marL="457200" indent="-457200" eaLnBrk="1" hangingPunct="1">
              <a:lnSpc>
                <a:spcPct val="90000"/>
              </a:lnSpc>
              <a:buFont typeface="Wingdings" panose="05000000000000000000" pitchFamily="2" charset="2"/>
              <a:buChar char="Ø"/>
            </a:pPr>
            <a:endParaRPr lang="en-GB" altLang="en-US" sz="800" dirty="0">
              <a:solidFill>
                <a:srgbClr val="002060"/>
              </a:solidFill>
              <a:latin typeface="+mj-lt"/>
            </a:endParaRPr>
          </a:p>
          <a:p>
            <a:pPr marL="457200" indent="-457200" eaLnBrk="1" hangingPunct="1">
              <a:lnSpc>
                <a:spcPct val="90000"/>
              </a:lnSpc>
              <a:buFont typeface="Wingdings" panose="05000000000000000000" pitchFamily="2" charset="2"/>
              <a:buChar char="Ø"/>
            </a:pPr>
            <a:r>
              <a:rPr lang="en-GB" altLang="en-US" sz="2400" dirty="0">
                <a:solidFill>
                  <a:srgbClr val="002060"/>
                </a:solidFill>
                <a:latin typeface="+mj-lt"/>
              </a:rPr>
              <a:t>Seen as over time “</a:t>
            </a:r>
            <a:r>
              <a:rPr lang="en-GB" altLang="en-US" sz="2400" i="1" dirty="0">
                <a:solidFill>
                  <a:srgbClr val="002060"/>
                </a:solidFill>
                <a:latin typeface="+mj-lt"/>
              </a:rPr>
              <a:t>cannot do anything because it has not been going on for long enough</a:t>
            </a:r>
            <a:r>
              <a:rPr lang="en-GB" altLang="en-US" sz="2400" i="1" dirty="0" smtClean="0">
                <a:solidFill>
                  <a:srgbClr val="002060"/>
                </a:solidFill>
                <a:latin typeface="+mj-lt"/>
              </a:rPr>
              <a:t>”</a:t>
            </a:r>
            <a:endParaRPr lang="en-GB" altLang="en-US" sz="800" i="1" dirty="0" smtClean="0">
              <a:solidFill>
                <a:srgbClr val="002060"/>
              </a:solidFill>
              <a:latin typeface="+mj-lt"/>
            </a:endParaRPr>
          </a:p>
          <a:p>
            <a:pPr marL="457200" indent="-457200" eaLnBrk="1" hangingPunct="1">
              <a:lnSpc>
                <a:spcPct val="90000"/>
              </a:lnSpc>
              <a:buFont typeface="Wingdings" panose="05000000000000000000" pitchFamily="2" charset="2"/>
              <a:buChar char="Ø"/>
            </a:pPr>
            <a:endParaRPr lang="en-GB" altLang="en-US" sz="800" i="1" dirty="0">
              <a:solidFill>
                <a:srgbClr val="002060"/>
              </a:solidFill>
              <a:latin typeface="+mj-lt"/>
            </a:endParaRPr>
          </a:p>
          <a:p>
            <a:pPr marL="457200" indent="-457200" eaLnBrk="1" hangingPunct="1">
              <a:lnSpc>
                <a:spcPct val="90000"/>
              </a:lnSpc>
              <a:buFont typeface="Wingdings" panose="05000000000000000000" pitchFamily="2" charset="2"/>
              <a:buChar char="Ø"/>
            </a:pPr>
            <a:r>
              <a:rPr lang="en-GB" altLang="en-US" sz="2400" dirty="0" smtClean="0">
                <a:solidFill>
                  <a:srgbClr val="002060"/>
                </a:solidFill>
                <a:latin typeface="+mj-lt"/>
              </a:rPr>
              <a:t>What about the Child’s Timescale</a:t>
            </a:r>
          </a:p>
          <a:p>
            <a:pPr marL="457200" indent="-457200" eaLnBrk="1" hangingPunct="1">
              <a:lnSpc>
                <a:spcPct val="90000"/>
              </a:lnSpc>
              <a:buFont typeface="Wingdings" panose="05000000000000000000" pitchFamily="2" charset="2"/>
              <a:buChar char="Ø"/>
            </a:pPr>
            <a:endParaRPr lang="en-GB" altLang="en-US" sz="800" dirty="0">
              <a:solidFill>
                <a:srgbClr val="002060"/>
              </a:solidFill>
              <a:latin typeface="+mj-lt"/>
            </a:endParaRPr>
          </a:p>
          <a:p>
            <a:pPr marL="457200" indent="-457200" eaLnBrk="1" hangingPunct="1">
              <a:lnSpc>
                <a:spcPct val="90000"/>
              </a:lnSpc>
              <a:buFont typeface="Wingdings" panose="05000000000000000000" pitchFamily="2" charset="2"/>
              <a:buChar char="Ø"/>
            </a:pPr>
            <a:r>
              <a:rPr lang="en-GB" altLang="en-US" sz="2400" dirty="0">
                <a:solidFill>
                  <a:srgbClr val="002060"/>
                </a:solidFill>
                <a:latin typeface="+mj-lt"/>
              </a:rPr>
              <a:t>First 2 years and </a:t>
            </a:r>
            <a:r>
              <a:rPr lang="en-GB" altLang="en-US" sz="2400" dirty="0" smtClean="0">
                <a:solidFill>
                  <a:srgbClr val="002060"/>
                </a:solidFill>
                <a:latin typeface="+mj-lt"/>
              </a:rPr>
              <a:t>adolescence</a:t>
            </a:r>
          </a:p>
          <a:p>
            <a:pPr marL="457200" indent="-457200" eaLnBrk="1" hangingPunct="1">
              <a:lnSpc>
                <a:spcPct val="90000"/>
              </a:lnSpc>
              <a:buFont typeface="Wingdings" panose="05000000000000000000" pitchFamily="2" charset="2"/>
              <a:buChar char="Ø"/>
            </a:pPr>
            <a:endParaRPr lang="en-GB" altLang="en-US" sz="800" dirty="0">
              <a:solidFill>
                <a:srgbClr val="002060"/>
              </a:solidFill>
              <a:latin typeface="+mj-lt"/>
            </a:endParaRPr>
          </a:p>
          <a:p>
            <a:pPr marL="457200" indent="-457200" eaLnBrk="1" hangingPunct="1">
              <a:lnSpc>
                <a:spcPct val="90000"/>
              </a:lnSpc>
              <a:buFont typeface="Wingdings" panose="05000000000000000000" pitchFamily="2" charset="2"/>
              <a:buChar char="Ø"/>
            </a:pPr>
            <a:r>
              <a:rPr lang="en-GB" altLang="en-US" sz="2400" dirty="0">
                <a:solidFill>
                  <a:srgbClr val="002060"/>
                </a:solidFill>
                <a:latin typeface="+mj-lt"/>
              </a:rPr>
              <a:t>When does history start</a:t>
            </a:r>
            <a:r>
              <a:rPr lang="en-GB" altLang="en-US" sz="2400" dirty="0" smtClean="0">
                <a:solidFill>
                  <a:srgbClr val="002060"/>
                </a:solidFill>
                <a:latin typeface="+mj-lt"/>
              </a:rPr>
              <a:t>?</a:t>
            </a:r>
          </a:p>
          <a:p>
            <a:pPr marL="457200" indent="-457200" eaLnBrk="1" hangingPunct="1">
              <a:lnSpc>
                <a:spcPct val="90000"/>
              </a:lnSpc>
              <a:buFont typeface="Wingdings" panose="05000000000000000000" pitchFamily="2" charset="2"/>
              <a:buChar char="Ø"/>
            </a:pPr>
            <a:endParaRPr lang="en-GB" altLang="en-US" sz="800" dirty="0">
              <a:solidFill>
                <a:srgbClr val="002060"/>
              </a:solidFill>
              <a:latin typeface="+mj-lt"/>
            </a:endParaRPr>
          </a:p>
          <a:p>
            <a:pPr marL="457200" indent="-457200" eaLnBrk="1" hangingPunct="1">
              <a:lnSpc>
                <a:spcPct val="90000"/>
              </a:lnSpc>
              <a:buFont typeface="Wingdings" panose="05000000000000000000" pitchFamily="2" charset="2"/>
              <a:buChar char="Ø"/>
            </a:pPr>
            <a:r>
              <a:rPr lang="en-GB" altLang="en-US" sz="2400" dirty="0">
                <a:solidFill>
                  <a:srgbClr val="002060"/>
                </a:solidFill>
                <a:latin typeface="+mj-lt"/>
              </a:rPr>
              <a:t>If we are reluctant professionally to name neglect early then how do we see cumulative pattern and impact</a:t>
            </a:r>
            <a:r>
              <a:rPr lang="en-GB" altLang="en-US" sz="2400" dirty="0" smtClean="0">
                <a:solidFill>
                  <a:srgbClr val="002060"/>
                </a:solidFill>
                <a:latin typeface="+mj-lt"/>
              </a:rPr>
              <a:t>?</a:t>
            </a:r>
          </a:p>
          <a:p>
            <a:pPr marL="457200" indent="-457200" eaLnBrk="1" hangingPunct="1">
              <a:lnSpc>
                <a:spcPct val="90000"/>
              </a:lnSpc>
              <a:buFont typeface="Wingdings" panose="05000000000000000000" pitchFamily="2" charset="2"/>
              <a:buChar char="Ø"/>
            </a:pPr>
            <a:endParaRPr lang="en-GB" altLang="en-US" sz="800" dirty="0">
              <a:solidFill>
                <a:srgbClr val="002060"/>
              </a:solidFill>
              <a:latin typeface="+mj-lt"/>
            </a:endParaRPr>
          </a:p>
          <a:p>
            <a:pPr marL="457200" indent="-457200" eaLnBrk="1" hangingPunct="1">
              <a:lnSpc>
                <a:spcPct val="90000"/>
              </a:lnSpc>
              <a:buFont typeface="Wingdings" panose="05000000000000000000" pitchFamily="2" charset="2"/>
              <a:buChar char="Ø"/>
            </a:pPr>
            <a:r>
              <a:rPr lang="en-GB" altLang="en-US" sz="2400" dirty="0">
                <a:solidFill>
                  <a:srgbClr val="002060"/>
                </a:solidFill>
                <a:latin typeface="+mj-lt"/>
              </a:rPr>
              <a:t>“Low level neglect” or “early signs”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555" y="5518298"/>
            <a:ext cx="1232445" cy="125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3172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a:ln>
            <a:solidFill>
              <a:schemeClr val="tx1"/>
            </a:solidFill>
          </a:ln>
        </p:spPr>
        <p:txBody>
          <a:bodyPr>
            <a:normAutofit fontScale="90000"/>
          </a:bodyPr>
          <a:lstStyle/>
          <a:p>
            <a:r>
              <a:rPr lang="en-US" b="1" dirty="0">
                <a:solidFill>
                  <a:srgbClr val="002060"/>
                </a:solidFill>
                <a:effectLst>
                  <a:outerShdw blurRad="38100" dist="38100" dir="2700000" algn="tl">
                    <a:srgbClr val="000000">
                      <a:alpha val="43137"/>
                    </a:srgbClr>
                  </a:outerShdw>
                </a:effectLst>
              </a:rPr>
              <a:t>Professionals as change agents</a:t>
            </a:r>
          </a:p>
        </p:txBody>
      </p:sp>
      <p:sp>
        <p:nvSpPr>
          <p:cNvPr id="3" name="Content Placeholder 2"/>
          <p:cNvSpPr>
            <a:spLocks noGrp="1"/>
          </p:cNvSpPr>
          <p:nvPr>
            <p:ph idx="1"/>
          </p:nvPr>
        </p:nvSpPr>
        <p:spPr>
          <a:xfrm>
            <a:off x="628650" y="1747880"/>
            <a:ext cx="7886700" cy="4696121"/>
          </a:xfrm>
        </p:spPr>
        <p:txBody>
          <a:bodyPr>
            <a:noAutofit/>
          </a:bodyPr>
          <a:lstStyle/>
          <a:p>
            <a:pPr>
              <a:buFont typeface="Wingdings" panose="05000000000000000000" pitchFamily="2" charset="2"/>
              <a:buChar char="Ø"/>
            </a:pPr>
            <a:r>
              <a:rPr lang="en-US" dirty="0">
                <a:solidFill>
                  <a:srgbClr val="002060"/>
                </a:solidFill>
                <a:latin typeface="+mj-lt"/>
              </a:rPr>
              <a:t>Modeling an authoritative approach </a:t>
            </a:r>
            <a:endParaRPr lang="en-US" dirty="0" smtClean="0">
              <a:solidFill>
                <a:srgbClr val="002060"/>
              </a:solidFill>
              <a:latin typeface="+mj-lt"/>
            </a:endParaRPr>
          </a:p>
          <a:p>
            <a:pPr>
              <a:buFont typeface="Wingdings" panose="05000000000000000000" pitchFamily="2" charset="2"/>
              <a:buChar char="Ø"/>
            </a:pPr>
            <a:endParaRPr lang="en-US" sz="800" dirty="0">
              <a:solidFill>
                <a:srgbClr val="002060"/>
              </a:solidFill>
              <a:latin typeface="+mj-lt"/>
            </a:endParaRPr>
          </a:p>
          <a:p>
            <a:pPr>
              <a:buFont typeface="Wingdings" panose="05000000000000000000" pitchFamily="2" charset="2"/>
              <a:buChar char="Ø"/>
            </a:pPr>
            <a:r>
              <a:rPr lang="en-US" dirty="0">
                <a:solidFill>
                  <a:srgbClr val="002060"/>
                </a:solidFill>
                <a:latin typeface="+mj-lt"/>
              </a:rPr>
              <a:t>Multi-agency working </a:t>
            </a:r>
            <a:endParaRPr lang="en-US" dirty="0" smtClean="0">
              <a:solidFill>
                <a:srgbClr val="002060"/>
              </a:solidFill>
              <a:latin typeface="+mj-lt"/>
            </a:endParaRPr>
          </a:p>
          <a:p>
            <a:pPr>
              <a:buFont typeface="Wingdings" panose="05000000000000000000" pitchFamily="2" charset="2"/>
              <a:buChar char="Ø"/>
            </a:pPr>
            <a:endParaRPr lang="en-US" sz="800" dirty="0">
              <a:solidFill>
                <a:srgbClr val="002060"/>
              </a:solidFill>
              <a:latin typeface="+mj-lt"/>
            </a:endParaRPr>
          </a:p>
          <a:p>
            <a:pPr>
              <a:buFont typeface="Wingdings" panose="05000000000000000000" pitchFamily="2" charset="2"/>
              <a:buChar char="Ø"/>
            </a:pPr>
            <a:r>
              <a:rPr lang="en-US" dirty="0">
                <a:solidFill>
                  <a:srgbClr val="002060"/>
                </a:solidFill>
                <a:latin typeface="+mj-lt"/>
              </a:rPr>
              <a:t>Notice not sharing because no permission from parents/sensitive/ common sense </a:t>
            </a:r>
            <a:r>
              <a:rPr lang="en-US" dirty="0" smtClean="0">
                <a:solidFill>
                  <a:srgbClr val="002060"/>
                </a:solidFill>
                <a:latin typeface="+mj-lt"/>
              </a:rPr>
              <a:t>– assessments</a:t>
            </a:r>
          </a:p>
          <a:p>
            <a:pPr>
              <a:buFont typeface="Wingdings" panose="05000000000000000000" pitchFamily="2" charset="2"/>
              <a:buChar char="Ø"/>
            </a:pPr>
            <a:endParaRPr lang="en-US" sz="800" dirty="0">
              <a:solidFill>
                <a:srgbClr val="002060"/>
              </a:solidFill>
              <a:latin typeface="+mj-lt"/>
            </a:endParaRPr>
          </a:p>
          <a:p>
            <a:pPr>
              <a:buFont typeface="Wingdings" panose="05000000000000000000" pitchFamily="2" charset="2"/>
              <a:buChar char="Ø"/>
            </a:pPr>
            <a:r>
              <a:rPr lang="en-US" dirty="0">
                <a:solidFill>
                  <a:srgbClr val="002060"/>
                </a:solidFill>
                <a:latin typeface="+mj-lt"/>
              </a:rPr>
              <a:t>Share THINKING  and ANALYSIS – and </a:t>
            </a:r>
            <a:r>
              <a:rPr lang="en-US" dirty="0" smtClean="0">
                <a:solidFill>
                  <a:srgbClr val="002060"/>
                </a:solidFill>
                <a:latin typeface="+mj-lt"/>
              </a:rPr>
              <a:t>EXPERTISE Nuances</a:t>
            </a:r>
            <a:endParaRPr lang="en-US" dirty="0">
              <a:solidFill>
                <a:srgbClr val="002060"/>
              </a:solidFill>
              <a:latin typeface="+mj-lt"/>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2675" y="5571460"/>
            <a:ext cx="1055349" cy="107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0726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a:ln>
            <a:solidFill>
              <a:schemeClr val="tx1"/>
            </a:solidFill>
          </a:ln>
        </p:spPr>
        <p:txBody>
          <a:bodyPr>
            <a:normAutofit fontScale="90000"/>
          </a:bodyPr>
          <a:lstStyle/>
          <a:p>
            <a:r>
              <a:rPr lang="en-US" b="1" dirty="0">
                <a:solidFill>
                  <a:srgbClr val="002060"/>
                </a:solidFill>
                <a:effectLst>
                  <a:outerShdw blurRad="38100" dist="38100" dir="2700000" algn="tl">
                    <a:srgbClr val="000000">
                      <a:alpha val="43137"/>
                    </a:srgbClr>
                  </a:outerShdw>
                </a:effectLst>
              </a:rPr>
              <a:t>Professionals as change agents</a:t>
            </a:r>
          </a:p>
        </p:txBody>
      </p:sp>
      <p:sp>
        <p:nvSpPr>
          <p:cNvPr id="3" name="Content Placeholder 2"/>
          <p:cNvSpPr>
            <a:spLocks noGrp="1"/>
          </p:cNvSpPr>
          <p:nvPr>
            <p:ph idx="1"/>
          </p:nvPr>
        </p:nvSpPr>
        <p:spPr>
          <a:xfrm>
            <a:off x="180753" y="1503331"/>
            <a:ext cx="8323965" cy="4696121"/>
          </a:xfrm>
        </p:spPr>
        <p:txBody>
          <a:bodyPr>
            <a:normAutofit/>
          </a:bodyPr>
          <a:lstStyle/>
          <a:p>
            <a:pPr lvl="0">
              <a:buClr>
                <a:prstClr val="black">
                  <a:shade val="95000"/>
                </a:prstClr>
              </a:buClr>
              <a:buFont typeface="Wingdings" panose="05000000000000000000" pitchFamily="2" charset="2"/>
              <a:buChar char="Ø"/>
            </a:pPr>
            <a:r>
              <a:rPr lang="en-US" sz="2400" dirty="0">
                <a:solidFill>
                  <a:srgbClr val="002060"/>
                </a:solidFill>
                <a:latin typeface="Lucida Sans"/>
              </a:rPr>
              <a:t>Professional disagreements</a:t>
            </a:r>
          </a:p>
          <a:p>
            <a:pPr lvl="1">
              <a:buClr>
                <a:prstClr val="black"/>
              </a:buClr>
              <a:buFont typeface="Wingdings" panose="05000000000000000000" pitchFamily="2" charset="2"/>
              <a:buChar char="v"/>
            </a:pPr>
            <a:r>
              <a:rPr lang="en-US" sz="1800" dirty="0">
                <a:solidFill>
                  <a:srgbClr val="002060"/>
                </a:solidFill>
                <a:latin typeface="Lucida Sans"/>
              </a:rPr>
              <a:t>Passive  “they are the expert”</a:t>
            </a:r>
          </a:p>
          <a:p>
            <a:pPr lvl="1">
              <a:buClr>
                <a:prstClr val="black"/>
              </a:buClr>
              <a:buFont typeface="Wingdings" panose="05000000000000000000" pitchFamily="2" charset="2"/>
              <a:buChar char="v"/>
            </a:pPr>
            <a:r>
              <a:rPr lang="en-US" sz="1800" dirty="0">
                <a:solidFill>
                  <a:srgbClr val="002060"/>
                </a:solidFill>
                <a:latin typeface="Lucida Sans"/>
              </a:rPr>
              <a:t>Active anger “they are wrong/we are right” ( if we disagree fundamentally about the nature of a child’s world neither of us are right!</a:t>
            </a:r>
          </a:p>
          <a:p>
            <a:pPr lvl="1">
              <a:buClr>
                <a:prstClr val="black"/>
              </a:buClr>
              <a:buFont typeface="Wingdings" panose="05000000000000000000" pitchFamily="2" charset="2"/>
              <a:buChar char="v"/>
            </a:pPr>
            <a:r>
              <a:rPr lang="en-US" sz="1800" dirty="0">
                <a:solidFill>
                  <a:srgbClr val="002060"/>
                </a:solidFill>
                <a:latin typeface="Lucida Sans"/>
              </a:rPr>
              <a:t>Collusion:  with parent against one professionals or a whole group</a:t>
            </a:r>
          </a:p>
          <a:p>
            <a:pPr lvl="1">
              <a:buClr>
                <a:prstClr val="black"/>
              </a:buClr>
              <a:buFont typeface="Wingdings" panose="05000000000000000000" pitchFamily="2" charset="2"/>
              <a:buChar char="v"/>
            </a:pPr>
            <a:r>
              <a:rPr lang="en-US" sz="1800" dirty="0">
                <a:solidFill>
                  <a:srgbClr val="002060"/>
                </a:solidFill>
                <a:latin typeface="Lucida Sans"/>
              </a:rPr>
              <a:t>Being the special one </a:t>
            </a:r>
          </a:p>
          <a:p>
            <a:pPr lvl="0">
              <a:buClr>
                <a:prstClr val="black">
                  <a:shade val="95000"/>
                </a:prstClr>
              </a:buClr>
              <a:buFont typeface="Wingdings" panose="05000000000000000000" pitchFamily="2" charset="2"/>
              <a:buChar char="Ø"/>
            </a:pPr>
            <a:r>
              <a:rPr lang="en-US" sz="2400" dirty="0">
                <a:solidFill>
                  <a:srgbClr val="002060"/>
                </a:solidFill>
                <a:latin typeface="Lucida Sans"/>
              </a:rPr>
              <a:t>Professionals only meetings- </a:t>
            </a:r>
            <a:r>
              <a:rPr lang="en-US" sz="2400" dirty="0" smtClean="0">
                <a:solidFill>
                  <a:srgbClr val="002060"/>
                </a:solidFill>
                <a:latin typeface="Lucida Sans"/>
              </a:rPr>
              <a:t>“</a:t>
            </a:r>
            <a:r>
              <a:rPr lang="en-US" sz="2400" i="1" dirty="0" smtClean="0">
                <a:solidFill>
                  <a:srgbClr val="002060"/>
                </a:solidFill>
                <a:latin typeface="Lucida Sans"/>
              </a:rPr>
              <a:t>it </a:t>
            </a:r>
            <a:r>
              <a:rPr lang="en-US" sz="2400" i="1" dirty="0">
                <a:solidFill>
                  <a:srgbClr val="002060"/>
                </a:solidFill>
                <a:latin typeface="Lucida Sans"/>
              </a:rPr>
              <a:t>can be </a:t>
            </a:r>
            <a:r>
              <a:rPr lang="en-US" sz="2400" i="1" dirty="0" smtClean="0">
                <a:solidFill>
                  <a:srgbClr val="002060"/>
                </a:solidFill>
                <a:latin typeface="Lucida Sans"/>
              </a:rPr>
              <a:t>OK”</a:t>
            </a:r>
          </a:p>
          <a:p>
            <a:pPr lvl="0">
              <a:buClr>
                <a:prstClr val="black">
                  <a:shade val="95000"/>
                </a:prstClr>
              </a:buClr>
              <a:buFont typeface="Wingdings" panose="05000000000000000000" pitchFamily="2" charset="2"/>
              <a:buChar char="Ø"/>
            </a:pPr>
            <a:endParaRPr lang="en-US" sz="800" i="1" dirty="0">
              <a:solidFill>
                <a:srgbClr val="002060"/>
              </a:solidFill>
              <a:latin typeface="Lucida Sans"/>
            </a:endParaRPr>
          </a:p>
          <a:p>
            <a:pPr lvl="0">
              <a:buClr>
                <a:prstClr val="black">
                  <a:shade val="95000"/>
                </a:prstClr>
              </a:buClr>
              <a:buFont typeface="Wingdings" panose="05000000000000000000" pitchFamily="2" charset="2"/>
              <a:buChar char="Ø"/>
            </a:pPr>
            <a:r>
              <a:rPr lang="en-US" sz="2400" dirty="0">
                <a:solidFill>
                  <a:srgbClr val="002060"/>
                </a:solidFill>
                <a:latin typeface="Lucida Sans"/>
              </a:rPr>
              <a:t>Do we discuss whether perpetrators of harm should be at meetings – </a:t>
            </a:r>
            <a:r>
              <a:rPr lang="en-US" sz="2400" dirty="0" smtClean="0">
                <a:solidFill>
                  <a:srgbClr val="002060"/>
                </a:solidFill>
                <a:latin typeface="Lucida Sans"/>
              </a:rPr>
              <a:t>“W</a:t>
            </a:r>
            <a:r>
              <a:rPr lang="en-US" sz="2400" i="1" dirty="0" smtClean="0">
                <a:solidFill>
                  <a:srgbClr val="002060"/>
                </a:solidFill>
                <a:latin typeface="Lucida Sans"/>
              </a:rPr>
              <a:t>hat </a:t>
            </a:r>
            <a:r>
              <a:rPr lang="en-US" sz="2400" i="1" dirty="0">
                <a:solidFill>
                  <a:srgbClr val="002060"/>
                </a:solidFill>
                <a:latin typeface="Lucida Sans"/>
              </a:rPr>
              <a:t>is the role of power, status and grooming</a:t>
            </a:r>
            <a:r>
              <a:rPr lang="en-US" i="1" dirty="0" smtClean="0">
                <a:solidFill>
                  <a:srgbClr val="002060"/>
                </a:solidFill>
                <a:latin typeface="Lucida Sans"/>
              </a:rPr>
              <a:t>?”</a:t>
            </a:r>
            <a:endParaRPr lang="en-US" dirty="0">
              <a:solidFill>
                <a:srgbClr val="002060"/>
              </a:solidFill>
              <a:latin typeface="Lucida Sans"/>
            </a:endParaRPr>
          </a:p>
          <a:p>
            <a:pPr lvl="0">
              <a:buClr>
                <a:prstClr val="black">
                  <a:shade val="95000"/>
                </a:prstClr>
              </a:buClr>
            </a:pPr>
            <a:endParaRPr lang="en-US" sz="700" b="1" dirty="0">
              <a:solidFill>
                <a:prstClr val="black"/>
              </a:solidFill>
            </a:endParaRPr>
          </a:p>
          <a:p>
            <a:pPr lvl="0">
              <a:buClr>
                <a:prstClr val="black">
                  <a:shade val="95000"/>
                </a:prstClr>
              </a:buClr>
            </a:pPr>
            <a:endParaRPr lang="en-US" sz="700" b="1" dirty="0">
              <a:solidFill>
                <a:prstClr val="black"/>
              </a:solidFill>
            </a:endParaRPr>
          </a:p>
          <a:p>
            <a:pPr>
              <a:buFont typeface="Wingdings" panose="05000000000000000000" pitchFamily="2" charset="2"/>
              <a:buChar char="Ø"/>
            </a:pPr>
            <a:endParaRPr lang="en-US" sz="11200" b="1" dirty="0">
              <a:solidFill>
                <a:srgbClr val="002060"/>
              </a:solidFill>
              <a:latin typeface="+mj-lt"/>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0112" y="5761940"/>
            <a:ext cx="1073888" cy="109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6880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6311"/>
          </a:xfrm>
          <a:solidFill>
            <a:schemeClr val="bg1">
              <a:lumMod val="85000"/>
            </a:schemeClr>
          </a:solidFill>
          <a:ln>
            <a:solidFill>
              <a:schemeClr val="tx1"/>
            </a:solidFill>
          </a:ln>
        </p:spPr>
        <p:txBody>
          <a:bodyPr/>
          <a:lstStyle/>
          <a:p>
            <a:r>
              <a:rPr lang="en-US" b="1" dirty="0">
                <a:solidFill>
                  <a:srgbClr val="002060"/>
                </a:solidFill>
                <a:effectLst>
                  <a:outerShdw blurRad="38100" dist="38100" dir="2700000" algn="tl">
                    <a:srgbClr val="000000">
                      <a:alpha val="43137"/>
                    </a:srgbClr>
                  </a:outerShdw>
                </a:effectLst>
              </a:rPr>
              <a:t>Parenting Skills Matrix</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11923038"/>
              </p:ext>
            </p:extLst>
          </p:nvPr>
        </p:nvGraphicFramePr>
        <p:xfrm>
          <a:off x="628650" y="1480842"/>
          <a:ext cx="7886700" cy="4696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916545" y="1537487"/>
            <a:ext cx="1707419" cy="369332"/>
          </a:xfrm>
          <a:prstGeom prst="rect">
            <a:avLst/>
          </a:prstGeom>
          <a:noFill/>
        </p:spPr>
        <p:txBody>
          <a:bodyPr wrap="square" rtlCol="0">
            <a:spAutoFit/>
          </a:bodyPr>
          <a:lstStyle/>
          <a:p>
            <a:r>
              <a:rPr lang="en-US" b="1" kern="0" dirty="0">
                <a:solidFill>
                  <a:srgbClr val="000000"/>
                </a:solidFill>
                <a:latin typeface="Lucida Sans"/>
                <a:cs typeface="Arial"/>
                <a:sym typeface="Arial"/>
              </a:rPr>
              <a:t>DEMANDING</a:t>
            </a:r>
          </a:p>
        </p:txBody>
      </p:sp>
      <p:sp>
        <p:nvSpPr>
          <p:cNvPr id="8" name="TextBox 7"/>
          <p:cNvSpPr txBox="1"/>
          <p:nvPr/>
        </p:nvSpPr>
        <p:spPr>
          <a:xfrm>
            <a:off x="425302" y="3847405"/>
            <a:ext cx="2025200" cy="400110"/>
          </a:xfrm>
          <a:prstGeom prst="rect">
            <a:avLst/>
          </a:prstGeom>
          <a:noFill/>
        </p:spPr>
        <p:txBody>
          <a:bodyPr wrap="square" rtlCol="0">
            <a:spAutoFit/>
          </a:bodyPr>
          <a:lstStyle/>
          <a:p>
            <a:r>
              <a:rPr lang="en-US" sz="2000" b="1" kern="0" dirty="0">
                <a:solidFill>
                  <a:srgbClr val="000000"/>
                </a:solidFill>
                <a:latin typeface="Lucida Sans"/>
                <a:cs typeface="Arial"/>
                <a:sym typeface="Arial"/>
              </a:rPr>
              <a:t>SUPPORTIVE</a:t>
            </a:r>
          </a:p>
        </p:txBody>
      </p:sp>
      <p:sp>
        <p:nvSpPr>
          <p:cNvPr id="9" name="TextBox 8"/>
          <p:cNvSpPr txBox="1"/>
          <p:nvPr/>
        </p:nvSpPr>
        <p:spPr>
          <a:xfrm>
            <a:off x="6937697" y="3678128"/>
            <a:ext cx="2069797" cy="369332"/>
          </a:xfrm>
          <a:prstGeom prst="rect">
            <a:avLst/>
          </a:prstGeom>
          <a:noFill/>
        </p:spPr>
        <p:txBody>
          <a:bodyPr wrap="none" rtlCol="0">
            <a:spAutoFit/>
          </a:bodyPr>
          <a:lstStyle/>
          <a:p>
            <a:r>
              <a:rPr lang="en-US" b="1" kern="0" dirty="0">
                <a:solidFill>
                  <a:srgbClr val="000000"/>
                </a:solidFill>
                <a:latin typeface="Lucida Sans"/>
                <a:cs typeface="Arial"/>
                <a:sym typeface="Arial"/>
              </a:rPr>
              <a:t>UNSUPPORTIVE </a:t>
            </a:r>
          </a:p>
        </p:txBody>
      </p:sp>
      <p:sp>
        <p:nvSpPr>
          <p:cNvPr id="10" name="Rectangle 9"/>
          <p:cNvSpPr/>
          <p:nvPr/>
        </p:nvSpPr>
        <p:spPr>
          <a:xfrm>
            <a:off x="3803200" y="6176963"/>
            <a:ext cx="2223686" cy="400110"/>
          </a:xfrm>
          <a:prstGeom prst="rect">
            <a:avLst/>
          </a:prstGeom>
        </p:spPr>
        <p:txBody>
          <a:bodyPr wrap="none">
            <a:spAutoFit/>
          </a:bodyPr>
          <a:lstStyle/>
          <a:p>
            <a:pPr marL="0" lvl="1"/>
            <a:r>
              <a:rPr lang="en-GB" altLang="en-US" sz="2000" b="1" kern="0" dirty="0">
                <a:solidFill>
                  <a:srgbClr val="000000"/>
                </a:solidFill>
                <a:latin typeface="Lucida Sans"/>
                <a:cs typeface="Arial"/>
                <a:sym typeface="Arial"/>
              </a:rPr>
              <a:t>UNDEMANDING</a:t>
            </a:r>
          </a:p>
        </p:txBody>
      </p:sp>
      <p:sp>
        <p:nvSpPr>
          <p:cNvPr id="11" name="TextBox 10"/>
          <p:cNvSpPr txBox="1"/>
          <p:nvPr/>
        </p:nvSpPr>
        <p:spPr>
          <a:xfrm>
            <a:off x="275130" y="5640149"/>
            <a:ext cx="1982548" cy="1015663"/>
          </a:xfrm>
          <a:prstGeom prst="rect">
            <a:avLst/>
          </a:prstGeom>
          <a:noFill/>
        </p:spPr>
        <p:txBody>
          <a:bodyPr wrap="square" rtlCol="0">
            <a:spAutoFit/>
          </a:bodyPr>
          <a:lstStyle/>
          <a:p>
            <a:r>
              <a:rPr lang="en-US" sz="2000" kern="0" dirty="0">
                <a:solidFill>
                  <a:srgbClr val="000000"/>
                </a:solidFill>
                <a:latin typeface="Lucida Sans"/>
                <a:cs typeface="Arial"/>
                <a:sym typeface="Arial"/>
              </a:rPr>
              <a:t>Baumrind 2000</a:t>
            </a:r>
          </a:p>
          <a:p>
            <a:r>
              <a:rPr lang="en-US" sz="2000" kern="0" dirty="0">
                <a:solidFill>
                  <a:srgbClr val="000000"/>
                </a:solidFill>
                <a:latin typeface="Lucida Sans"/>
                <a:cs typeface="Arial"/>
                <a:sym typeface="Arial"/>
              </a:rPr>
              <a:t>Hacket 2006</a:t>
            </a:r>
          </a:p>
        </p:txBody>
      </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7562" y="5380074"/>
            <a:ext cx="1249932" cy="127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779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noGrp="1"/>
          </p:cNvGraphicFramePr>
          <p:nvPr>
            <p:ph idx="1"/>
            <p:extLst>
              <p:ext uri="{D42A27DB-BD31-4B8C-83A1-F6EECF244321}">
                <p14:modId xmlns:p14="http://schemas.microsoft.com/office/powerpoint/2010/main" val="1291722023"/>
              </p:ext>
            </p:extLst>
          </p:nvPr>
        </p:nvGraphicFramePr>
        <p:xfrm>
          <a:off x="435935" y="1158949"/>
          <a:ext cx="8079415" cy="5018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306725" y="515008"/>
            <a:ext cx="3365205" cy="1200329"/>
          </a:xfrm>
          <a:prstGeom prst="rect">
            <a:avLst/>
          </a:prstGeom>
          <a:noFill/>
          <a:ln>
            <a:solidFill>
              <a:schemeClr val="tx1"/>
            </a:solidFill>
          </a:ln>
        </p:spPr>
        <p:txBody>
          <a:bodyPr wrap="square" rtlCol="0">
            <a:spAutoFit/>
          </a:bodyPr>
          <a:lstStyle/>
          <a:p>
            <a:pPr algn="ctr"/>
            <a:r>
              <a:rPr lang="en-US" b="1" kern="0" dirty="0">
                <a:solidFill>
                  <a:srgbClr val="002060"/>
                </a:solidFill>
                <a:latin typeface="Lucida Sans"/>
                <a:cs typeface="Arial"/>
                <a:sym typeface="Arial"/>
              </a:rPr>
              <a:t>Professional is clear about  what is required of parents/carers DEMANDING</a:t>
            </a:r>
          </a:p>
        </p:txBody>
      </p:sp>
      <p:sp>
        <p:nvSpPr>
          <p:cNvPr id="7" name="TextBox 6"/>
          <p:cNvSpPr txBox="1"/>
          <p:nvPr/>
        </p:nvSpPr>
        <p:spPr>
          <a:xfrm>
            <a:off x="2775097" y="5712908"/>
            <a:ext cx="3455581" cy="923330"/>
          </a:xfrm>
          <a:prstGeom prst="rect">
            <a:avLst/>
          </a:prstGeom>
          <a:noFill/>
          <a:ln>
            <a:solidFill>
              <a:schemeClr val="tx1"/>
            </a:solidFill>
          </a:ln>
        </p:spPr>
        <p:txBody>
          <a:bodyPr wrap="square" rtlCol="0">
            <a:spAutoFit/>
          </a:bodyPr>
          <a:lstStyle/>
          <a:p>
            <a:pPr algn="ctr"/>
            <a:r>
              <a:rPr lang="en-US" b="1" kern="0" dirty="0">
                <a:solidFill>
                  <a:srgbClr val="002060"/>
                </a:solidFill>
                <a:latin typeface="Lucida Sans"/>
                <a:cs typeface="Arial"/>
                <a:sym typeface="Arial"/>
              </a:rPr>
              <a:t>Professionals are unclear worried about relationships</a:t>
            </a:r>
          </a:p>
          <a:p>
            <a:pPr algn="ctr"/>
            <a:r>
              <a:rPr lang="en-US" b="1" kern="0" dirty="0">
                <a:solidFill>
                  <a:srgbClr val="002060"/>
                </a:solidFill>
                <a:latin typeface="Lucida Sans"/>
                <a:cs typeface="Arial"/>
                <a:sym typeface="Arial"/>
              </a:rPr>
              <a:t>UNDEMANDING</a:t>
            </a:r>
          </a:p>
        </p:txBody>
      </p:sp>
      <p:sp>
        <p:nvSpPr>
          <p:cNvPr id="8" name="TextBox 7"/>
          <p:cNvSpPr txBox="1"/>
          <p:nvPr/>
        </p:nvSpPr>
        <p:spPr>
          <a:xfrm>
            <a:off x="233917" y="2390683"/>
            <a:ext cx="2003934" cy="3416320"/>
          </a:xfrm>
          <a:prstGeom prst="rect">
            <a:avLst/>
          </a:prstGeom>
          <a:noFill/>
          <a:ln>
            <a:solidFill>
              <a:schemeClr val="tx1"/>
            </a:solidFill>
          </a:ln>
        </p:spPr>
        <p:txBody>
          <a:bodyPr wrap="square" rtlCol="0">
            <a:spAutoFit/>
          </a:bodyPr>
          <a:lstStyle/>
          <a:p>
            <a:pPr algn="ctr"/>
            <a:r>
              <a:rPr lang="en-US" b="1" kern="0" dirty="0">
                <a:solidFill>
                  <a:srgbClr val="002060"/>
                </a:solidFill>
                <a:latin typeface="Lucida Sans"/>
                <a:cs typeface="Arial"/>
                <a:sym typeface="Arial"/>
              </a:rPr>
              <a:t>Professionals provide appropriate level of support to achieve and maintain change: recognise the importance of relationships</a:t>
            </a:r>
          </a:p>
          <a:p>
            <a:pPr algn="ctr"/>
            <a:r>
              <a:rPr lang="en-US" b="1" kern="0" dirty="0">
                <a:solidFill>
                  <a:srgbClr val="002060"/>
                </a:solidFill>
                <a:latin typeface="Lucida Sans"/>
                <a:cs typeface="Arial"/>
                <a:sym typeface="Arial"/>
              </a:rPr>
              <a:t>SUPPORTIVE</a:t>
            </a:r>
          </a:p>
        </p:txBody>
      </p:sp>
      <p:sp>
        <p:nvSpPr>
          <p:cNvPr id="9" name="TextBox 8"/>
          <p:cNvSpPr txBox="1"/>
          <p:nvPr/>
        </p:nvSpPr>
        <p:spPr>
          <a:xfrm>
            <a:off x="6948329" y="2760015"/>
            <a:ext cx="1983019" cy="2585323"/>
          </a:xfrm>
          <a:prstGeom prst="rect">
            <a:avLst/>
          </a:prstGeom>
          <a:noFill/>
          <a:ln>
            <a:solidFill>
              <a:schemeClr val="tx1"/>
            </a:solidFill>
          </a:ln>
        </p:spPr>
        <p:txBody>
          <a:bodyPr wrap="square" rtlCol="0">
            <a:spAutoFit/>
          </a:bodyPr>
          <a:lstStyle/>
          <a:p>
            <a:r>
              <a:rPr lang="en-US" b="1" kern="0" dirty="0">
                <a:solidFill>
                  <a:srgbClr val="002060"/>
                </a:solidFill>
                <a:latin typeface="Lucida Sans"/>
                <a:cs typeface="Arial"/>
                <a:sym typeface="Arial"/>
              </a:rPr>
              <a:t>Professionals provide little support. Do not recognise importance of building consistent relationships </a:t>
            </a:r>
          </a:p>
          <a:p>
            <a:r>
              <a:rPr lang="en-US" b="1" kern="0" dirty="0">
                <a:solidFill>
                  <a:srgbClr val="002060"/>
                </a:solidFill>
                <a:latin typeface="Lucida Sans"/>
                <a:cs typeface="Arial"/>
                <a:sym typeface="Arial"/>
              </a:rPr>
              <a:t>UNSUPPORTIVE</a:t>
            </a:r>
          </a:p>
        </p:txBody>
      </p:sp>
      <p:pic>
        <p:nvPicPr>
          <p:cNvPr id="92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9329" y="5613991"/>
            <a:ext cx="1162019" cy="118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0137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301" y="496441"/>
            <a:ext cx="8405756" cy="670559"/>
          </a:xfrm>
          <a:solidFill>
            <a:schemeClr val="bg1">
              <a:lumMod val="85000"/>
            </a:schemeClr>
          </a:solidFill>
          <a:ln>
            <a:solidFill>
              <a:schemeClr val="tx1"/>
            </a:solidFill>
          </a:ln>
        </p:spPr>
        <p:txBody>
          <a:bodyPr>
            <a:noAutofit/>
          </a:bodyPr>
          <a:lstStyle/>
          <a:p>
            <a:r>
              <a:rPr lang="en-US" sz="4000" b="1" dirty="0">
                <a:solidFill>
                  <a:srgbClr val="002060"/>
                </a:solidFill>
                <a:effectLst>
                  <a:outerShdw blurRad="38100" dist="38100" dir="2700000" algn="tl">
                    <a:srgbClr val="000000">
                      <a:alpha val="43137"/>
                    </a:srgbClr>
                  </a:outerShdw>
                </a:effectLst>
              </a:rPr>
              <a:t>The Issue of change is critical</a:t>
            </a:r>
          </a:p>
        </p:txBody>
      </p:sp>
      <p:sp>
        <p:nvSpPr>
          <p:cNvPr id="5" name="Text Placeholder 4"/>
          <p:cNvSpPr>
            <a:spLocks noGrp="1"/>
          </p:cNvSpPr>
          <p:nvPr>
            <p:ph idx="1"/>
          </p:nvPr>
        </p:nvSpPr>
        <p:spPr>
          <a:xfrm>
            <a:off x="267037" y="1844823"/>
            <a:ext cx="8341020" cy="4361767"/>
          </a:xfrm>
        </p:spPr>
        <p:txBody>
          <a:bodyPr>
            <a:noAutofit/>
          </a:bodyPr>
          <a:lstStyle/>
          <a:p>
            <a:pPr marL="514350" indent="-514350">
              <a:buFont typeface="Wingdings" panose="05000000000000000000" pitchFamily="2" charset="2"/>
              <a:buChar char="Ø"/>
            </a:pPr>
            <a:r>
              <a:rPr lang="en-US" dirty="0">
                <a:solidFill>
                  <a:srgbClr val="002060"/>
                </a:solidFill>
                <a:effectLst>
                  <a:outerShdw blurRad="38100" dist="38100" dir="2700000" algn="tl">
                    <a:srgbClr val="000000">
                      <a:alpha val="43137"/>
                    </a:srgbClr>
                  </a:outerShdw>
                </a:effectLst>
                <a:latin typeface="+mj-lt"/>
              </a:rPr>
              <a:t>Understanding change as a process </a:t>
            </a:r>
            <a:endParaRPr lang="en-US" dirty="0" smtClean="0">
              <a:solidFill>
                <a:srgbClr val="002060"/>
              </a:solidFill>
              <a:effectLst>
                <a:outerShdw blurRad="38100" dist="38100" dir="2700000" algn="tl">
                  <a:srgbClr val="000000">
                    <a:alpha val="43137"/>
                  </a:srgbClr>
                </a:outerShdw>
              </a:effectLst>
              <a:latin typeface="+mj-lt"/>
            </a:endParaRPr>
          </a:p>
          <a:p>
            <a:pPr marL="0" indent="0">
              <a:buNone/>
            </a:pPr>
            <a:endParaRPr lang="en-US" dirty="0" smtClean="0">
              <a:solidFill>
                <a:srgbClr val="002060"/>
              </a:solidFill>
              <a:effectLst>
                <a:outerShdw blurRad="38100" dist="38100" dir="2700000" algn="tl">
                  <a:srgbClr val="000000">
                    <a:alpha val="43137"/>
                  </a:srgbClr>
                </a:outerShdw>
              </a:effectLst>
              <a:latin typeface="+mj-lt"/>
            </a:endParaRPr>
          </a:p>
          <a:p>
            <a:pPr marL="514350" indent="-514350">
              <a:buFont typeface="Wingdings" panose="05000000000000000000" pitchFamily="2" charset="2"/>
              <a:buChar char="Ø"/>
            </a:pPr>
            <a:r>
              <a:rPr lang="en-US" dirty="0" smtClean="0">
                <a:solidFill>
                  <a:srgbClr val="002060"/>
                </a:solidFill>
                <a:effectLst>
                  <a:outerShdw blurRad="38100" dist="38100" dir="2700000" algn="tl">
                    <a:srgbClr val="000000">
                      <a:alpha val="43137"/>
                    </a:srgbClr>
                  </a:outerShdw>
                </a:effectLst>
                <a:latin typeface="+mj-lt"/>
              </a:rPr>
              <a:t>Clear </a:t>
            </a:r>
            <a:r>
              <a:rPr lang="en-US" dirty="0">
                <a:solidFill>
                  <a:srgbClr val="002060"/>
                </a:solidFill>
                <a:effectLst>
                  <a:outerShdw blurRad="38100" dist="38100" dir="2700000" algn="tl">
                    <a:srgbClr val="000000">
                      <a:alpha val="43137"/>
                    </a:srgbClr>
                  </a:outerShdw>
                </a:effectLst>
                <a:latin typeface="+mj-lt"/>
              </a:rPr>
              <a:t>plans from early stages (simple not complex) – to see success and </a:t>
            </a:r>
            <a:r>
              <a:rPr lang="en-US" dirty="0" smtClean="0">
                <a:solidFill>
                  <a:srgbClr val="002060"/>
                </a:solidFill>
                <a:effectLst>
                  <a:outerShdw blurRad="38100" dist="38100" dir="2700000" algn="tl">
                    <a:srgbClr val="000000">
                      <a:alpha val="43137"/>
                    </a:srgbClr>
                  </a:outerShdw>
                </a:effectLst>
                <a:latin typeface="+mj-lt"/>
              </a:rPr>
              <a:t>failure</a:t>
            </a:r>
          </a:p>
          <a:p>
            <a:pPr marL="0" indent="0">
              <a:buNone/>
            </a:pPr>
            <a:endParaRPr lang="en-US" dirty="0">
              <a:solidFill>
                <a:srgbClr val="002060"/>
              </a:solidFill>
              <a:effectLst>
                <a:outerShdw blurRad="38100" dist="38100" dir="2700000" algn="tl">
                  <a:srgbClr val="000000">
                    <a:alpha val="43137"/>
                  </a:srgbClr>
                </a:outerShdw>
              </a:effectLst>
              <a:latin typeface="+mj-lt"/>
            </a:endParaRPr>
          </a:p>
          <a:p>
            <a:pPr marL="514350" indent="-514350">
              <a:buFont typeface="Wingdings" panose="05000000000000000000" pitchFamily="2" charset="2"/>
              <a:buChar char="Ø"/>
            </a:pPr>
            <a:r>
              <a:rPr lang="en-US" dirty="0" smtClean="0">
                <a:solidFill>
                  <a:srgbClr val="002060"/>
                </a:solidFill>
                <a:effectLst>
                  <a:outerShdw blurRad="38100" dist="38100" dir="2700000" algn="tl">
                    <a:srgbClr val="000000">
                      <a:alpha val="43137"/>
                    </a:srgbClr>
                  </a:outerShdw>
                </a:effectLst>
                <a:latin typeface="+mj-lt"/>
              </a:rPr>
              <a:t>Be </a:t>
            </a:r>
            <a:r>
              <a:rPr lang="en-US" dirty="0">
                <a:solidFill>
                  <a:srgbClr val="002060"/>
                </a:solidFill>
                <a:effectLst>
                  <a:outerShdw blurRad="38100" dist="38100" dir="2700000" algn="tl">
                    <a:srgbClr val="000000">
                      <a:alpha val="43137"/>
                    </a:srgbClr>
                  </a:outerShdw>
                </a:effectLst>
                <a:latin typeface="+mj-lt"/>
              </a:rPr>
              <a:t>clear who is responsible for the neglect of children </a:t>
            </a:r>
            <a:r>
              <a:rPr lang="en-US" dirty="0" smtClean="0">
                <a:solidFill>
                  <a:srgbClr val="002060"/>
                </a:solidFill>
                <a:effectLst>
                  <a:outerShdw blurRad="38100" dist="38100" dir="2700000" algn="tl">
                    <a:srgbClr val="000000">
                      <a:alpha val="43137"/>
                    </a:srgbClr>
                  </a:outerShdw>
                </a:effectLst>
                <a:latin typeface="+mj-lt"/>
              </a:rPr>
              <a:t>=- often </a:t>
            </a:r>
            <a:r>
              <a:rPr lang="en-US" dirty="0">
                <a:solidFill>
                  <a:srgbClr val="002060"/>
                </a:solidFill>
                <a:effectLst>
                  <a:outerShdw blurRad="38100" dist="38100" dir="2700000" algn="tl">
                    <a:srgbClr val="000000">
                      <a:alpha val="43137"/>
                    </a:srgbClr>
                  </a:outerShdw>
                </a:effectLst>
                <a:latin typeface="+mj-lt"/>
              </a:rPr>
              <a:t>unclear </a:t>
            </a:r>
          </a:p>
          <a:p>
            <a:pPr marL="514350" indent="-514350">
              <a:buFont typeface="Wingdings" panose="05000000000000000000" pitchFamily="2" charset="2"/>
              <a:buChar char="Ø"/>
            </a:pPr>
            <a:endParaRPr lang="en-US" b="1" dirty="0">
              <a:solidFill>
                <a:srgbClr val="002060"/>
              </a:solidFill>
              <a:latin typeface="+mj-lt"/>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581010" y="5253647"/>
            <a:ext cx="1488559" cy="151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081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d.keepcalm-o-matic.co.uk/i/keep-calm-and-have-a-tea-break-10.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28643">
            <a:off x="6390983" y="1606978"/>
            <a:ext cx="2217211" cy="25860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https://lh4.ggpht.com/Ps0x-XnnFPHCrKPeruJ32hx2E9UGzKRStUnPKHXgdEkIxRCY-t5KSZwkdDG7ERUfxw8Q=w30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7356" y="1700808"/>
            <a:ext cx="2279209" cy="22792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ttp://www.safetysignsandnotices.co.uk/images/D/fsc1.gif">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09298">
            <a:off x="338588" y="1917859"/>
            <a:ext cx="2504148" cy="171432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3568" y="404664"/>
            <a:ext cx="7772400" cy="1175444"/>
          </a:xfrm>
        </p:spPr>
        <p:txBody>
          <a:bodyPr>
            <a:noAutofit/>
          </a:bodyPr>
          <a:lstStyle/>
          <a:p>
            <a:pPr algn="ctr"/>
            <a:r>
              <a:rPr lang="en-GB" sz="7200" b="1" dirty="0" smtClean="0"/>
              <a:t>Housekeeping</a:t>
            </a:r>
            <a:endParaRPr lang="en-GB" sz="7200" b="1" dirty="0"/>
          </a:p>
        </p:txBody>
      </p:sp>
      <p:pic>
        <p:nvPicPr>
          <p:cNvPr id="1036" name="Picture 12" descr="http://www.documentdiagnosis.com/Images/Confidential_1.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3277">
            <a:off x="5048194" y="4249715"/>
            <a:ext cx="3069098" cy="21591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4" descr="https://s3-eu-west-1.amazonaws.com/signmax/renders-sign-production/18828.png">
            <a:hlinkClick r:id="rId11"/>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460" b="93662" l="2929" r="97699">
                        <a14:foregroundMark x1="13075" y1="31455" x2="13075" y2="31455"/>
                        <a14:foregroundMark x1="26674" y1="46714" x2="26778" y2="56338"/>
                        <a14:foregroundMark x1="10356" y1="32864" x2="18724" y2="27934"/>
                        <a14:foregroundMark x1="10356" y1="60329" x2="69247" y2="55399"/>
                        <a14:foregroundMark x1="35356" y1="30516" x2="59205" y2="53286"/>
                        <a14:foregroundMark x1="13389" y1="44601" x2="13389" y2="44601"/>
                        <a14:foregroundMark x1="19561" y1="45540" x2="19561" y2="45540"/>
                        <a14:foregroundMark x1="33054" y1="28638" x2="33054" y2="28638"/>
                        <a14:foregroundMark x1="32741" y1="46714" x2="32741" y2="46714"/>
                        <a14:foregroundMark x1="38703" y1="44601" x2="38703" y2="44601"/>
                        <a14:foregroundMark x1="33054" y1="40610" x2="33054" y2="40610"/>
                        <a14:foregroundMark x1="47594" y1="62676" x2="47594" y2="62676"/>
                        <a14:foregroundMark x1="58264" y1="39906" x2="61820" y2="38028"/>
                        <a14:foregroundMark x1="59205" y1="36150" x2="60146" y2="65023"/>
                        <a14:foregroundMark x1="73222" y1="24178" x2="74163" y2="70188"/>
                        <a14:foregroundMark x1="80544" y1="25822" x2="80021" y2="65493"/>
                        <a14:foregroundMark x1="85356" y1="24648" x2="85356" y2="24648"/>
                        <a14:foregroundMark x1="85774" y1="36150" x2="86506" y2="61972"/>
                        <a14:foregroundMark x1="73117" y1="63615" x2="73117" y2="63615"/>
                        <a14:foregroundMark x1="87762" y1="34507" x2="85146" y2="49296"/>
                        <a14:foregroundMark x1="85042" y1="63615" x2="92887" y2="52113"/>
                      </a14:backgroundRemoval>
                    </a14:imgEffect>
                  </a14:imgLayer>
                </a14:imgProps>
              </a:ext>
              <a:ext uri="{28A0092B-C50C-407E-A947-70E740481C1C}">
                <a14:useLocalDpi xmlns:a14="http://schemas.microsoft.com/office/drawing/2010/main" val="0"/>
              </a:ext>
            </a:extLst>
          </a:blip>
          <a:srcRect/>
          <a:stretch>
            <a:fillRect/>
          </a:stretch>
        </p:blipFill>
        <p:spPr bwMode="auto">
          <a:xfrm rot="20523686">
            <a:off x="-78625" y="4355710"/>
            <a:ext cx="4621957" cy="20625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85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2"/>
                                        </p:tgtEl>
                                        <p:attrNameLst>
                                          <p:attrName>style.visibility</p:attrName>
                                        </p:attrNameLst>
                                      </p:cBhvr>
                                      <p:to>
                                        <p:strVal val="visible"/>
                                      </p:to>
                                    </p:set>
                                    <p:animEffect transition="in" filter="fade">
                                      <p:cBhvr>
                                        <p:cTn id="14" dur="1000"/>
                                        <p:tgtEl>
                                          <p:spTgt spid="1032"/>
                                        </p:tgtEl>
                                      </p:cBhvr>
                                    </p:animEffect>
                                    <p:anim calcmode="lin" valueType="num">
                                      <p:cBhvr>
                                        <p:cTn id="15" dur="1000" fill="hold"/>
                                        <p:tgtEl>
                                          <p:spTgt spid="1032"/>
                                        </p:tgtEl>
                                        <p:attrNameLst>
                                          <p:attrName>ppt_x</p:attrName>
                                        </p:attrNameLst>
                                      </p:cBhvr>
                                      <p:tavLst>
                                        <p:tav tm="0">
                                          <p:val>
                                            <p:strVal val="#ppt_x"/>
                                          </p:val>
                                        </p:tav>
                                        <p:tav tm="100000">
                                          <p:val>
                                            <p:strVal val="#ppt_x"/>
                                          </p:val>
                                        </p:tav>
                                      </p:tavLst>
                                    </p:anim>
                                    <p:anim calcmode="lin" valueType="num">
                                      <p:cBhvr>
                                        <p:cTn id="1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8"/>
                                        </p:tgtEl>
                                        <p:attrNameLst>
                                          <p:attrName>style.visibility</p:attrName>
                                        </p:attrNameLst>
                                      </p:cBhvr>
                                      <p:to>
                                        <p:strVal val="visible"/>
                                      </p:to>
                                    </p:set>
                                    <p:animEffect transition="in" filter="fade">
                                      <p:cBhvr>
                                        <p:cTn id="21" dur="1000"/>
                                        <p:tgtEl>
                                          <p:spTgt spid="1038"/>
                                        </p:tgtEl>
                                      </p:cBhvr>
                                    </p:animEffect>
                                    <p:anim calcmode="lin" valueType="num">
                                      <p:cBhvr>
                                        <p:cTn id="22" dur="1000" fill="hold"/>
                                        <p:tgtEl>
                                          <p:spTgt spid="1038"/>
                                        </p:tgtEl>
                                        <p:attrNameLst>
                                          <p:attrName>ppt_x</p:attrName>
                                        </p:attrNameLst>
                                      </p:cBhvr>
                                      <p:tavLst>
                                        <p:tav tm="0">
                                          <p:val>
                                            <p:strVal val="#ppt_x"/>
                                          </p:val>
                                        </p:tav>
                                        <p:tav tm="100000">
                                          <p:val>
                                            <p:strVal val="#ppt_x"/>
                                          </p:val>
                                        </p:tav>
                                      </p:tavLst>
                                    </p:anim>
                                    <p:anim calcmode="lin" valueType="num">
                                      <p:cBhvr>
                                        <p:cTn id="23"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1000"/>
                                        <p:tgtEl>
                                          <p:spTgt spid="1036"/>
                                        </p:tgtEl>
                                      </p:cBhvr>
                                    </p:animEffect>
                                    <p:anim calcmode="lin" valueType="num">
                                      <p:cBhvr>
                                        <p:cTn id="29" dur="1000" fill="hold"/>
                                        <p:tgtEl>
                                          <p:spTgt spid="1036"/>
                                        </p:tgtEl>
                                        <p:attrNameLst>
                                          <p:attrName>ppt_x</p:attrName>
                                        </p:attrNameLst>
                                      </p:cBhvr>
                                      <p:tavLst>
                                        <p:tav tm="0">
                                          <p:val>
                                            <p:strVal val="#ppt_x"/>
                                          </p:val>
                                        </p:tav>
                                        <p:tav tm="100000">
                                          <p:val>
                                            <p:strVal val="#ppt_x"/>
                                          </p:val>
                                        </p:tav>
                                      </p:tavLst>
                                    </p:anim>
                                    <p:anim calcmode="lin" valueType="num">
                                      <p:cBhvr>
                                        <p:cTn id="30"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295400" y="685800"/>
            <a:ext cx="7239000" cy="58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3" tIns="47381" rIns="94763" bIns="4738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n-GB" altLang="en-US" b="1" kern="0" dirty="0">
                <a:solidFill>
                  <a:srgbClr val="002060"/>
                </a:solidFill>
                <a:latin typeface="Lucida Sans"/>
                <a:cs typeface="Arial"/>
                <a:sym typeface="Arial"/>
              </a:rPr>
              <a:t>EFFORT</a:t>
            </a:r>
          </a:p>
        </p:txBody>
      </p:sp>
      <p:sp>
        <p:nvSpPr>
          <p:cNvPr id="19459" name="Line 3"/>
          <p:cNvSpPr>
            <a:spLocks noChangeShapeType="1"/>
          </p:cNvSpPr>
          <p:nvPr/>
        </p:nvSpPr>
        <p:spPr bwMode="auto">
          <a:xfrm flipH="1">
            <a:off x="1524000" y="914400"/>
            <a:ext cx="2590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4763" tIns="47381" rIns="94763" bIns="47381" anchor="ctr"/>
          <a:lstStyle/>
          <a:p>
            <a:endParaRPr lang="en-GB" sz="1400" kern="0" dirty="0">
              <a:solidFill>
                <a:srgbClr val="000000"/>
              </a:solidFill>
              <a:latin typeface="Arial"/>
              <a:cs typeface="Arial"/>
              <a:sym typeface="Arial"/>
            </a:endParaRPr>
          </a:p>
        </p:txBody>
      </p:sp>
      <p:sp>
        <p:nvSpPr>
          <p:cNvPr id="19460" name="Line 4"/>
          <p:cNvSpPr>
            <a:spLocks noChangeShapeType="1"/>
          </p:cNvSpPr>
          <p:nvPr/>
        </p:nvSpPr>
        <p:spPr bwMode="auto">
          <a:xfrm>
            <a:off x="5638800" y="861237"/>
            <a:ext cx="2438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4763" tIns="47381" rIns="94763" bIns="47381" anchor="ctr"/>
          <a:lstStyle/>
          <a:p>
            <a:endParaRPr lang="en-GB" sz="1400" kern="0" dirty="0">
              <a:solidFill>
                <a:srgbClr val="000000"/>
              </a:solidFill>
              <a:latin typeface="Arial"/>
              <a:cs typeface="Arial"/>
              <a:sym typeface="Arial"/>
            </a:endParaRPr>
          </a:p>
        </p:txBody>
      </p:sp>
      <p:sp>
        <p:nvSpPr>
          <p:cNvPr id="19461" name="Text Box 5"/>
          <p:cNvSpPr txBox="1">
            <a:spLocks noChangeArrowheads="1"/>
          </p:cNvSpPr>
          <p:nvPr/>
        </p:nvSpPr>
        <p:spPr bwMode="auto">
          <a:xfrm rot="3257">
            <a:off x="321924" y="1369741"/>
            <a:ext cx="1176262"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lIns="94763" tIns="47381" rIns="94763" bIns="4738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n-GB" altLang="en-US" b="1" kern="0" dirty="0">
                <a:solidFill>
                  <a:srgbClr val="002060"/>
                </a:solidFill>
                <a:latin typeface="Lucida Sans"/>
                <a:cs typeface="Arial"/>
                <a:sym typeface="Arial"/>
              </a:rPr>
              <a:t>COMMITMENT TO CHANGE</a:t>
            </a:r>
          </a:p>
        </p:txBody>
      </p:sp>
      <p:sp>
        <p:nvSpPr>
          <p:cNvPr id="19462" name="Line 6"/>
          <p:cNvSpPr>
            <a:spLocks noChangeShapeType="1"/>
          </p:cNvSpPr>
          <p:nvPr/>
        </p:nvSpPr>
        <p:spPr bwMode="auto">
          <a:xfrm>
            <a:off x="1143000" y="57150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4763" tIns="47381" rIns="94763" bIns="47381" anchor="ctr"/>
          <a:lstStyle/>
          <a:p>
            <a:endParaRPr lang="en-GB" sz="1400" kern="0" dirty="0">
              <a:solidFill>
                <a:srgbClr val="000000"/>
              </a:solidFill>
              <a:latin typeface="Arial"/>
              <a:cs typeface="Arial"/>
              <a:sym typeface="Arial"/>
            </a:endParaRPr>
          </a:p>
        </p:txBody>
      </p:sp>
      <p:sp>
        <p:nvSpPr>
          <p:cNvPr id="19463" name="Line 7"/>
          <p:cNvSpPr>
            <a:spLocks noChangeShapeType="1"/>
          </p:cNvSpPr>
          <p:nvPr/>
        </p:nvSpPr>
        <p:spPr bwMode="auto">
          <a:xfrm flipV="1">
            <a:off x="1143000" y="9144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4763" tIns="47381" rIns="94763" bIns="47381" anchor="ctr"/>
          <a:lstStyle/>
          <a:p>
            <a:endParaRPr lang="en-GB" sz="1400" kern="0" dirty="0">
              <a:solidFill>
                <a:srgbClr val="000000"/>
              </a:solidFill>
              <a:latin typeface="Arial"/>
              <a:cs typeface="Arial"/>
              <a:sym typeface="Arial"/>
            </a:endParaRPr>
          </a:p>
        </p:txBody>
      </p:sp>
      <p:graphicFrame>
        <p:nvGraphicFramePr>
          <p:cNvPr id="55304" name="Group 8"/>
          <p:cNvGraphicFramePr>
            <a:graphicFrameLocks noGrp="1"/>
          </p:cNvGraphicFramePr>
          <p:nvPr>
            <p:extLst>
              <p:ext uri="{D42A27DB-BD31-4B8C-83A1-F6EECF244321}">
                <p14:modId xmlns:p14="http://schemas.microsoft.com/office/powerpoint/2010/main" val="160886134"/>
              </p:ext>
            </p:extLst>
          </p:nvPr>
        </p:nvGraphicFramePr>
        <p:xfrm>
          <a:off x="1701209" y="1181100"/>
          <a:ext cx="6833191" cy="5261247"/>
        </p:xfrm>
        <a:graphic>
          <a:graphicData uri="http://schemas.openxmlformats.org/drawingml/2006/table">
            <a:tbl>
              <a:tblPr/>
              <a:tblGrid>
                <a:gridCol w="1009905">
                  <a:extLst>
                    <a:ext uri="{9D8B030D-6E8A-4147-A177-3AD203B41FA5}">
                      <a16:colId xmlns:a16="http://schemas.microsoft.com/office/drawing/2014/main" xmlns="" val="20000"/>
                    </a:ext>
                  </a:extLst>
                </a:gridCol>
                <a:gridCol w="3013308">
                  <a:extLst>
                    <a:ext uri="{9D8B030D-6E8A-4147-A177-3AD203B41FA5}">
                      <a16:colId xmlns:a16="http://schemas.microsoft.com/office/drawing/2014/main" xmlns="" val="20001"/>
                    </a:ext>
                  </a:extLst>
                </a:gridCol>
                <a:gridCol w="2809978">
                  <a:extLst>
                    <a:ext uri="{9D8B030D-6E8A-4147-A177-3AD203B41FA5}">
                      <a16:colId xmlns:a16="http://schemas.microsoft.com/office/drawing/2014/main" xmlns="" val="20002"/>
                    </a:ext>
                  </a:extLst>
                </a:gridCol>
              </a:tblGrid>
              <a:tr h="572862">
                <a:tc>
                  <a:txBody>
                    <a:bodyPr/>
                    <a:lstStyle/>
                    <a:p>
                      <a:pPr marL="0" marR="0" lvl="0" indent="0" algn="ctr" defTabSz="947738"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mj-lt"/>
                        <a:cs typeface="Calibri"/>
                      </a:endParaRPr>
                    </a:p>
                  </a:txBody>
                  <a:tcPr marL="94760" marR="94760" marT="47372" marB="47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47738" rtl="0" eaLnBrk="1" fontAlgn="base" latinLnBrk="0" hangingPunct="1">
                        <a:lnSpc>
                          <a:spcPct val="100000"/>
                        </a:lnSpc>
                        <a:spcBef>
                          <a:spcPct val="20000"/>
                        </a:spcBef>
                        <a:spcAft>
                          <a:spcPct val="0"/>
                        </a:spcAft>
                        <a:buClrTx/>
                        <a:buSzTx/>
                        <a:buFontTx/>
                        <a:buNone/>
                        <a:tabLst/>
                      </a:pPr>
                      <a:r>
                        <a:rPr kumimoji="0" lang="en-GB" sz="2800" b="1" i="0" u="none" strike="noStrike" cap="none" normalizeH="0" baseline="0" dirty="0">
                          <a:ln>
                            <a:noFill/>
                          </a:ln>
                          <a:solidFill>
                            <a:srgbClr val="002060"/>
                          </a:solidFill>
                          <a:effectLst/>
                          <a:latin typeface="+mj-lt"/>
                          <a:cs typeface="Calibri"/>
                        </a:rPr>
                        <a:t>HIGH</a:t>
                      </a:r>
                    </a:p>
                  </a:txBody>
                  <a:tcPr marL="94760" marR="94760" marT="47372" marB="47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47738" rtl="0" eaLnBrk="1" fontAlgn="base" latinLnBrk="0" hangingPunct="1">
                        <a:lnSpc>
                          <a:spcPct val="100000"/>
                        </a:lnSpc>
                        <a:spcBef>
                          <a:spcPct val="20000"/>
                        </a:spcBef>
                        <a:spcAft>
                          <a:spcPct val="0"/>
                        </a:spcAft>
                        <a:buClrTx/>
                        <a:buSzTx/>
                        <a:buFontTx/>
                        <a:buNone/>
                        <a:tabLst/>
                      </a:pPr>
                      <a:r>
                        <a:rPr kumimoji="0" lang="en-GB" sz="2800" b="1" i="0" u="none" strike="noStrike" cap="none" normalizeH="0" baseline="0" dirty="0">
                          <a:ln>
                            <a:noFill/>
                          </a:ln>
                          <a:solidFill>
                            <a:srgbClr val="002060"/>
                          </a:solidFill>
                          <a:effectLst/>
                          <a:latin typeface="+mj-lt"/>
                          <a:cs typeface="Calibri"/>
                        </a:rPr>
                        <a:t>LOW</a:t>
                      </a:r>
                    </a:p>
                  </a:txBody>
                  <a:tcPr marL="94760" marR="94760" marT="47372" marB="47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332025">
                <a:tc>
                  <a:txBody>
                    <a:bodyPr/>
                    <a:lstStyle/>
                    <a:p>
                      <a:pPr marL="0" marR="0" lvl="0" indent="0" algn="ctr" defTabSz="947738"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mj-lt"/>
                        <a:cs typeface="Calibri"/>
                      </a:endParaRPr>
                    </a:p>
                  </a:txBody>
                  <a:tcPr marL="94760" marR="94760" marT="47372" marB="47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47738" rtl="0" eaLnBrk="1" fontAlgn="base" latinLnBrk="0" hangingPunct="1">
                        <a:lnSpc>
                          <a:spcPct val="100000"/>
                        </a:lnSpc>
                        <a:spcBef>
                          <a:spcPct val="20000"/>
                        </a:spcBef>
                        <a:spcAft>
                          <a:spcPct val="0"/>
                        </a:spcAft>
                        <a:buClrTx/>
                        <a:buSzTx/>
                        <a:buFont typeface="Courier New"/>
                        <a:buChar char="o"/>
                        <a:tabLst/>
                      </a:pPr>
                      <a:r>
                        <a:rPr kumimoji="0" lang="en-GB" sz="2800" b="1" i="0" u="none" strike="noStrike" cap="none" normalizeH="0" baseline="0" dirty="0">
                          <a:ln>
                            <a:noFill/>
                          </a:ln>
                          <a:solidFill>
                            <a:srgbClr val="002060"/>
                          </a:solidFill>
                          <a:effectLst/>
                          <a:latin typeface="+mj-lt"/>
                          <a:cs typeface="Calibri"/>
                        </a:rPr>
                        <a:t>Genuine commitment</a:t>
                      </a:r>
                    </a:p>
                    <a:p>
                      <a:pPr marL="457200" marR="0" lvl="1" indent="0" algn="l" defTabSz="947738" rtl="0" eaLnBrk="1" fontAlgn="base" latinLnBrk="0" hangingPunct="1">
                        <a:lnSpc>
                          <a:spcPct val="100000"/>
                        </a:lnSpc>
                        <a:spcBef>
                          <a:spcPct val="5000"/>
                        </a:spcBef>
                        <a:spcAft>
                          <a:spcPct val="0"/>
                        </a:spcAft>
                        <a:buClrTx/>
                        <a:buSzTx/>
                        <a:buFont typeface="Wingdings" charset="2"/>
                        <a:buNone/>
                        <a:tabLst/>
                      </a:pPr>
                      <a:r>
                        <a:rPr kumimoji="0" lang="en-GB" sz="2400" b="0" i="0" u="none" strike="noStrike" cap="none" normalizeH="0" baseline="0" dirty="0">
                          <a:ln>
                            <a:noFill/>
                          </a:ln>
                          <a:solidFill>
                            <a:srgbClr val="002060"/>
                          </a:solidFill>
                          <a:effectLst/>
                          <a:latin typeface="+mj-lt"/>
                          <a:cs typeface="Calibri"/>
                        </a:rPr>
                        <a:t>Talk the talk and walk the walk</a:t>
                      </a:r>
                    </a:p>
                  </a:txBody>
                  <a:tcPr marL="94760" marR="94760" marT="47372" marB="47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47738" rtl="0" eaLnBrk="1" fontAlgn="base" latinLnBrk="0" hangingPunct="1">
                        <a:lnSpc>
                          <a:spcPct val="100000"/>
                        </a:lnSpc>
                        <a:spcBef>
                          <a:spcPct val="20000"/>
                        </a:spcBef>
                        <a:spcAft>
                          <a:spcPct val="0"/>
                        </a:spcAft>
                        <a:buClrTx/>
                        <a:buSzTx/>
                        <a:buFont typeface="Courier New"/>
                        <a:buChar char="o"/>
                        <a:tabLst/>
                      </a:pPr>
                      <a:r>
                        <a:rPr kumimoji="0" lang="en-GB" sz="2800" b="1" i="0" u="none" strike="noStrike" cap="none" normalizeH="0" baseline="0" dirty="0">
                          <a:ln>
                            <a:noFill/>
                          </a:ln>
                          <a:solidFill>
                            <a:srgbClr val="002060"/>
                          </a:solidFill>
                          <a:effectLst/>
                          <a:latin typeface="+mj-lt"/>
                          <a:cs typeface="Calibri"/>
                        </a:rPr>
                        <a:t>Tokenism</a:t>
                      </a:r>
                    </a:p>
                    <a:p>
                      <a:pPr marL="0" marR="0" lvl="0" indent="0" algn="l" defTabSz="947738" rtl="0" eaLnBrk="1" fontAlgn="base" latinLnBrk="0" hangingPunct="1">
                        <a:lnSpc>
                          <a:spcPct val="100000"/>
                        </a:lnSpc>
                        <a:spcBef>
                          <a:spcPct val="20000"/>
                        </a:spcBef>
                        <a:spcAft>
                          <a:spcPct val="0"/>
                        </a:spcAft>
                        <a:buClrTx/>
                        <a:buSzTx/>
                        <a:buFontTx/>
                        <a:buNone/>
                        <a:tabLst/>
                      </a:pPr>
                      <a:endParaRPr kumimoji="0" lang="en-GB" sz="2800" b="1" i="0" u="none" strike="noStrike" cap="none" normalizeH="0" baseline="0" dirty="0">
                        <a:ln>
                          <a:noFill/>
                        </a:ln>
                        <a:solidFill>
                          <a:srgbClr val="002060"/>
                        </a:solidFill>
                        <a:effectLst/>
                        <a:latin typeface="+mj-lt"/>
                        <a:cs typeface="Calibri"/>
                      </a:endParaRPr>
                    </a:p>
                    <a:p>
                      <a:pPr marL="457200" marR="0" lvl="1" indent="0" algn="l" defTabSz="947738" rtl="0" eaLnBrk="1" fontAlgn="base" latinLnBrk="0" hangingPunct="1">
                        <a:lnSpc>
                          <a:spcPct val="100000"/>
                        </a:lnSpc>
                        <a:spcBef>
                          <a:spcPct val="20000"/>
                        </a:spcBef>
                        <a:spcAft>
                          <a:spcPct val="0"/>
                        </a:spcAft>
                        <a:buClrTx/>
                        <a:buSzTx/>
                        <a:buFont typeface="Wingdings" charset="2"/>
                        <a:buNone/>
                        <a:tabLst/>
                      </a:pPr>
                      <a:r>
                        <a:rPr kumimoji="0" lang="en-GB" sz="2400" b="0" i="0" u="none" strike="noStrike" cap="none" normalizeH="0" baseline="0" dirty="0">
                          <a:ln>
                            <a:noFill/>
                          </a:ln>
                          <a:solidFill>
                            <a:srgbClr val="002060"/>
                          </a:solidFill>
                          <a:effectLst/>
                          <a:latin typeface="+mj-lt"/>
                          <a:cs typeface="Calibri"/>
                        </a:rPr>
                        <a:t>Talk the talk</a:t>
                      </a:r>
                    </a:p>
                  </a:txBody>
                  <a:tcPr marL="94760" marR="94760" marT="47372" marB="47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879764">
                <a:tc>
                  <a:txBody>
                    <a:bodyPr/>
                    <a:lstStyle/>
                    <a:p>
                      <a:pPr marL="0" marR="0" lvl="0" indent="0" algn="ctr" defTabSz="947738"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mj-lt"/>
                        <a:cs typeface="Calibri"/>
                      </a:endParaRPr>
                    </a:p>
                  </a:txBody>
                  <a:tcPr marL="94760" marR="94760" marT="47372" marB="47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47738" rtl="0" eaLnBrk="1" fontAlgn="base" latinLnBrk="0" hangingPunct="1">
                        <a:lnSpc>
                          <a:spcPct val="100000"/>
                        </a:lnSpc>
                        <a:spcBef>
                          <a:spcPct val="20000"/>
                        </a:spcBef>
                        <a:spcAft>
                          <a:spcPct val="0"/>
                        </a:spcAft>
                        <a:buClrTx/>
                        <a:buSzTx/>
                        <a:buFont typeface="Courier New"/>
                        <a:buChar char="o"/>
                        <a:tabLst/>
                      </a:pPr>
                      <a:r>
                        <a:rPr kumimoji="0" lang="en-GB" sz="2800" b="1" i="0" u="none" strike="noStrike" cap="none" normalizeH="0" baseline="0" dirty="0">
                          <a:ln>
                            <a:noFill/>
                          </a:ln>
                          <a:solidFill>
                            <a:srgbClr val="002060"/>
                          </a:solidFill>
                          <a:effectLst/>
                          <a:latin typeface="+mj-lt"/>
                          <a:cs typeface="Calibri"/>
                        </a:rPr>
                        <a:t>Compliance</a:t>
                      </a:r>
                    </a:p>
                    <a:p>
                      <a:pPr marL="457200" marR="0" lvl="0" indent="-457200" algn="l" defTabSz="947738" rtl="0" eaLnBrk="1" fontAlgn="base" latinLnBrk="0" hangingPunct="1">
                        <a:lnSpc>
                          <a:spcPct val="100000"/>
                        </a:lnSpc>
                        <a:spcBef>
                          <a:spcPct val="20000"/>
                        </a:spcBef>
                        <a:spcAft>
                          <a:spcPct val="0"/>
                        </a:spcAft>
                        <a:buClrTx/>
                        <a:buSzTx/>
                        <a:buFont typeface="Courier New"/>
                        <a:buChar char="o"/>
                        <a:tabLst/>
                      </a:pPr>
                      <a:r>
                        <a:rPr kumimoji="0" lang="en-GB" sz="2800" b="1" i="0" u="none" strike="noStrike" cap="none" normalizeH="0" baseline="0" dirty="0">
                          <a:ln>
                            <a:noFill/>
                          </a:ln>
                          <a:solidFill>
                            <a:srgbClr val="002060"/>
                          </a:solidFill>
                          <a:effectLst/>
                          <a:latin typeface="+mj-lt"/>
                          <a:cs typeface="Calibri"/>
                        </a:rPr>
                        <a:t>Imitation</a:t>
                      </a:r>
                    </a:p>
                    <a:p>
                      <a:pPr marL="457200" marR="0" lvl="0" indent="-457200" algn="l" defTabSz="947738" rtl="0" eaLnBrk="1" fontAlgn="base" latinLnBrk="0" hangingPunct="1">
                        <a:lnSpc>
                          <a:spcPct val="100000"/>
                        </a:lnSpc>
                        <a:spcBef>
                          <a:spcPct val="20000"/>
                        </a:spcBef>
                        <a:spcAft>
                          <a:spcPct val="0"/>
                        </a:spcAft>
                        <a:buClrTx/>
                        <a:buSzTx/>
                        <a:buFont typeface="Courier New"/>
                        <a:buChar char="o"/>
                        <a:tabLst/>
                      </a:pPr>
                      <a:r>
                        <a:rPr kumimoji="0" lang="en-GB" sz="2800" b="1" i="0" u="none" strike="noStrike" cap="none" normalizeH="0" baseline="0" dirty="0">
                          <a:ln>
                            <a:noFill/>
                          </a:ln>
                          <a:solidFill>
                            <a:srgbClr val="002060"/>
                          </a:solidFill>
                          <a:effectLst/>
                          <a:latin typeface="+mj-lt"/>
                          <a:cs typeface="Calibri"/>
                        </a:rPr>
                        <a:t>Approval seeking</a:t>
                      </a:r>
                    </a:p>
                    <a:p>
                      <a:pPr marL="457200" marR="0" lvl="1" indent="0" algn="l" defTabSz="947738" rtl="0" eaLnBrk="1" fontAlgn="base" latinLnBrk="0" hangingPunct="1">
                        <a:lnSpc>
                          <a:spcPct val="100000"/>
                        </a:lnSpc>
                        <a:spcBef>
                          <a:spcPct val="5000"/>
                        </a:spcBef>
                        <a:spcAft>
                          <a:spcPct val="0"/>
                        </a:spcAft>
                        <a:buClrTx/>
                        <a:buSzTx/>
                        <a:buFont typeface="Wingdings" charset="2"/>
                        <a:buNone/>
                        <a:tabLst/>
                      </a:pPr>
                      <a:r>
                        <a:rPr kumimoji="0" lang="en-GB" sz="2400" b="0" i="0" u="none" strike="noStrike" cap="none" normalizeH="0" baseline="0" dirty="0">
                          <a:ln>
                            <a:noFill/>
                          </a:ln>
                          <a:solidFill>
                            <a:srgbClr val="002060"/>
                          </a:solidFill>
                          <a:effectLst/>
                          <a:latin typeface="+mj-lt"/>
                          <a:cs typeface="Calibri"/>
                        </a:rPr>
                        <a:t>Walk the walk</a:t>
                      </a:r>
                    </a:p>
                  </a:txBody>
                  <a:tcPr marL="94760" marR="94760" marT="47372" marB="47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14350" marR="0" lvl="0" indent="-514350" algn="l" defTabSz="947738" rtl="0" eaLnBrk="1" fontAlgn="base" latinLnBrk="0" hangingPunct="1">
                        <a:lnSpc>
                          <a:spcPct val="100000"/>
                        </a:lnSpc>
                        <a:spcBef>
                          <a:spcPct val="20000"/>
                        </a:spcBef>
                        <a:spcAft>
                          <a:spcPct val="0"/>
                        </a:spcAft>
                        <a:buClrTx/>
                        <a:buSzTx/>
                        <a:buFont typeface="Courier New"/>
                        <a:buChar char="o"/>
                        <a:tabLst/>
                      </a:pPr>
                      <a:r>
                        <a:rPr kumimoji="0" lang="en-GB" sz="2800" b="1" i="0" u="none" strike="noStrike" cap="none" normalizeH="0" baseline="0" dirty="0">
                          <a:ln>
                            <a:noFill/>
                          </a:ln>
                          <a:solidFill>
                            <a:srgbClr val="002060"/>
                          </a:solidFill>
                          <a:effectLst/>
                          <a:latin typeface="+mj-lt"/>
                          <a:cs typeface="Calibri"/>
                        </a:rPr>
                        <a:t>Avoidance</a:t>
                      </a:r>
                    </a:p>
                    <a:p>
                      <a:pPr marL="457200" marR="0" lvl="1" indent="0" algn="l" defTabSz="947738" rtl="0" eaLnBrk="1" fontAlgn="base" latinLnBrk="0" hangingPunct="1">
                        <a:lnSpc>
                          <a:spcPct val="100000"/>
                        </a:lnSpc>
                        <a:spcBef>
                          <a:spcPct val="20000"/>
                        </a:spcBef>
                        <a:spcAft>
                          <a:spcPct val="0"/>
                        </a:spcAft>
                        <a:buClrTx/>
                        <a:buSzTx/>
                        <a:buFont typeface="Wingdings" charset="2"/>
                        <a:buNone/>
                        <a:tabLst/>
                      </a:pPr>
                      <a:r>
                        <a:rPr kumimoji="0" lang="en-GB" sz="2400" b="0" i="0" u="none" strike="noStrike" cap="none" normalizeH="0" baseline="0" dirty="0">
                          <a:ln>
                            <a:noFill/>
                          </a:ln>
                          <a:solidFill>
                            <a:srgbClr val="002060"/>
                          </a:solidFill>
                          <a:effectLst/>
                          <a:latin typeface="+mj-lt"/>
                          <a:cs typeface="Calibri"/>
                        </a:rPr>
                        <a:t>Walk away</a:t>
                      </a:r>
                    </a:p>
                  </a:txBody>
                  <a:tcPr marL="94760" marR="94760" marT="47372" marB="47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19482" name="Text Box 26"/>
          <p:cNvSpPr txBox="1">
            <a:spLocks noChangeArrowheads="1"/>
          </p:cNvSpPr>
          <p:nvPr/>
        </p:nvSpPr>
        <p:spPr bwMode="auto">
          <a:xfrm rot="-5454937">
            <a:off x="1609725" y="2886075"/>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3" tIns="47381" rIns="94763" bIns="4738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50000"/>
              </a:spcBef>
              <a:buFontTx/>
              <a:buNone/>
            </a:pPr>
            <a:r>
              <a:rPr lang="en-GB" altLang="en-US" sz="2500" b="1" kern="0" dirty="0">
                <a:solidFill>
                  <a:prstClr val="black"/>
                </a:solidFill>
                <a:cs typeface="Arial"/>
                <a:sym typeface="Arial"/>
              </a:rPr>
              <a:t>HIGH</a:t>
            </a:r>
          </a:p>
        </p:txBody>
      </p:sp>
      <p:sp>
        <p:nvSpPr>
          <p:cNvPr id="19483" name="Text Box 27"/>
          <p:cNvSpPr txBox="1">
            <a:spLocks noChangeArrowheads="1"/>
          </p:cNvSpPr>
          <p:nvPr/>
        </p:nvSpPr>
        <p:spPr bwMode="auto">
          <a:xfrm rot="-5400000">
            <a:off x="1571625" y="4829175"/>
            <a:ext cx="1143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3" tIns="47381" rIns="94763" bIns="4738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2500" b="1" kern="0" dirty="0">
                <a:solidFill>
                  <a:prstClr val="black"/>
                </a:solidFill>
                <a:cs typeface="Arial"/>
                <a:sym typeface="Arial"/>
              </a:rPr>
              <a:t>LOW</a:t>
            </a:r>
          </a:p>
        </p:txBody>
      </p:sp>
      <p:sp>
        <p:nvSpPr>
          <p:cNvPr id="19484" name="Text Box 28"/>
          <p:cNvSpPr txBox="1">
            <a:spLocks noChangeArrowheads="1"/>
          </p:cNvSpPr>
          <p:nvPr/>
        </p:nvSpPr>
        <p:spPr bwMode="auto">
          <a:xfrm>
            <a:off x="533400" y="3505200"/>
            <a:ext cx="3048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3" tIns="47381" rIns="94763" bIns="4738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endParaRPr lang="en-GB" altLang="en-US" sz="2500" kern="0" dirty="0">
              <a:solidFill>
                <a:prstClr val="black"/>
              </a:solidFill>
              <a:cs typeface="Arial"/>
              <a:sym typeface="Arial"/>
            </a:endParaRPr>
          </a:p>
          <a:p>
            <a:pPr algn="ctr">
              <a:spcBef>
                <a:spcPct val="50000"/>
              </a:spcBef>
              <a:buFontTx/>
              <a:buNone/>
            </a:pPr>
            <a:endParaRPr lang="en-GB" altLang="en-US" sz="2500" kern="0" dirty="0">
              <a:solidFill>
                <a:prstClr val="black"/>
              </a:solidFill>
              <a:cs typeface="Arial"/>
              <a:sym typeface="Arial"/>
            </a:endParaRPr>
          </a:p>
          <a:p>
            <a:pPr algn="ctr">
              <a:spcBef>
                <a:spcPct val="50000"/>
              </a:spcBef>
              <a:buFontTx/>
              <a:buNone/>
            </a:pPr>
            <a:endParaRPr lang="en-GB" altLang="en-US" sz="2500" kern="0" dirty="0">
              <a:solidFill>
                <a:prstClr val="black"/>
              </a:solidFill>
              <a:cs typeface="Arial"/>
              <a:sym typeface="Arial"/>
            </a:endParaRPr>
          </a:p>
        </p:txBody>
      </p:sp>
      <p:sp>
        <p:nvSpPr>
          <p:cNvPr id="19485" name="Text Box 29"/>
          <p:cNvSpPr txBox="1">
            <a:spLocks noChangeArrowheads="1"/>
          </p:cNvSpPr>
          <p:nvPr/>
        </p:nvSpPr>
        <p:spPr bwMode="auto">
          <a:xfrm>
            <a:off x="1873081" y="304799"/>
            <a:ext cx="5867400" cy="46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3" tIns="47381" rIns="94763" bIns="4738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n-GB" altLang="en-US" sz="2400" b="1" i="1" kern="0" dirty="0">
                <a:solidFill>
                  <a:srgbClr val="002060"/>
                </a:solidFill>
                <a:latin typeface="Lucida Sans"/>
                <a:cs typeface="Arial"/>
                <a:sym typeface="Arial"/>
              </a:rPr>
              <a:t>RESPONSE TO CHANGE</a:t>
            </a:r>
          </a:p>
        </p:txBody>
      </p:sp>
      <p:sp>
        <p:nvSpPr>
          <p:cNvPr id="19486" name="Text Box 30"/>
          <p:cNvSpPr txBox="1">
            <a:spLocks noChangeArrowheads="1"/>
          </p:cNvSpPr>
          <p:nvPr/>
        </p:nvSpPr>
        <p:spPr bwMode="auto">
          <a:xfrm>
            <a:off x="188096" y="6432106"/>
            <a:ext cx="5410200" cy="34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3" tIns="47381" rIns="94763" bIns="4738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50000"/>
              </a:spcBef>
              <a:buFontTx/>
              <a:buNone/>
            </a:pPr>
            <a:r>
              <a:rPr lang="en-GB" altLang="en-US" sz="1600" b="1" i="1" kern="0" dirty="0">
                <a:solidFill>
                  <a:srgbClr val="002060"/>
                </a:solidFill>
                <a:latin typeface="Lucida Sans"/>
                <a:cs typeface="Arial"/>
                <a:sym typeface="Arial"/>
              </a:rPr>
              <a:t>Horwarth, 2001</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574" y="5638800"/>
            <a:ext cx="1264529"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034764"/>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02131" y="496441"/>
            <a:ext cx="8807115" cy="670559"/>
          </a:xfrm>
          <a:solidFill>
            <a:schemeClr val="bg1">
              <a:lumMod val="85000"/>
            </a:schemeClr>
          </a:solidFill>
          <a:ln>
            <a:solidFill>
              <a:schemeClr val="tx1"/>
            </a:solidFill>
          </a:ln>
        </p:spPr>
        <p:txBody>
          <a:bodyPr>
            <a:normAutofit/>
          </a:bodyPr>
          <a:lstStyle/>
          <a:p>
            <a:pPr eaLnBrk="1" hangingPunct="1"/>
            <a:r>
              <a:rPr lang="en-GB" altLang="en-US" sz="3200" dirty="0">
                <a:solidFill>
                  <a:srgbClr val="002060"/>
                </a:solidFill>
              </a:rPr>
              <a:t>Effects on Children’s  development</a:t>
            </a:r>
          </a:p>
        </p:txBody>
      </p:sp>
      <p:sp>
        <p:nvSpPr>
          <p:cNvPr id="23555" name="Rectangle 3"/>
          <p:cNvSpPr>
            <a:spLocks noGrp="1" noChangeArrowheads="1"/>
          </p:cNvSpPr>
          <p:nvPr>
            <p:ph idx="1"/>
          </p:nvPr>
        </p:nvSpPr>
        <p:spPr>
          <a:xfrm>
            <a:off x="503571" y="1353585"/>
            <a:ext cx="8071085" cy="5302396"/>
          </a:xfrm>
        </p:spPr>
        <p:txBody>
          <a:bodyPr>
            <a:noAutofit/>
          </a:bodyPr>
          <a:lstStyle/>
          <a:p>
            <a:pPr lvl="0">
              <a:lnSpc>
                <a:spcPct val="80000"/>
              </a:lnSpc>
              <a:buClr>
                <a:prstClr val="black"/>
              </a:buClr>
              <a:buFont typeface="Wingdings" panose="05000000000000000000" pitchFamily="2" charset="2"/>
              <a:buChar char="Ø"/>
            </a:pPr>
            <a:r>
              <a:rPr lang="en-GB" altLang="en-US" sz="2400" dirty="0">
                <a:solidFill>
                  <a:srgbClr val="002060"/>
                </a:solidFill>
                <a:latin typeface="Lucida Sans"/>
              </a:rPr>
              <a:t>Injuries arising out of lack of </a:t>
            </a:r>
            <a:r>
              <a:rPr lang="en-GB" altLang="en-US" sz="2400" dirty="0" smtClean="0">
                <a:solidFill>
                  <a:srgbClr val="002060"/>
                </a:solidFill>
                <a:latin typeface="Lucida Sans"/>
              </a:rPr>
              <a:t>supervision</a:t>
            </a:r>
          </a:p>
          <a:p>
            <a:pPr lvl="0">
              <a:lnSpc>
                <a:spcPct val="80000"/>
              </a:lnSpc>
              <a:buClr>
                <a:prstClr val="black"/>
              </a:buClr>
              <a:buFont typeface="Wingdings" panose="05000000000000000000" pitchFamily="2" charset="2"/>
              <a:buChar char="Ø"/>
            </a:pPr>
            <a:endParaRPr lang="en-GB" altLang="en-US" sz="2400" dirty="0" smtClean="0">
              <a:solidFill>
                <a:srgbClr val="002060"/>
              </a:solidFill>
              <a:latin typeface="Lucida Sans"/>
            </a:endParaRPr>
          </a:p>
          <a:p>
            <a:pPr lvl="0">
              <a:lnSpc>
                <a:spcPct val="80000"/>
              </a:lnSpc>
              <a:buClr>
                <a:prstClr val="black"/>
              </a:buClr>
              <a:buFont typeface="Wingdings" panose="05000000000000000000" pitchFamily="2" charset="2"/>
              <a:buChar char="Ø"/>
            </a:pPr>
            <a:r>
              <a:rPr lang="en-GB" altLang="en-US" sz="2400" dirty="0">
                <a:solidFill>
                  <a:srgbClr val="002060"/>
                </a:solidFill>
                <a:latin typeface="Lucida Sans"/>
              </a:rPr>
              <a:t>Disabled children are 3.8 times more likely to be </a:t>
            </a:r>
            <a:r>
              <a:rPr lang="en-GB" altLang="en-US" sz="2400" dirty="0" smtClean="0">
                <a:solidFill>
                  <a:srgbClr val="002060"/>
                </a:solidFill>
                <a:latin typeface="Lucida Sans"/>
              </a:rPr>
              <a:t>neglected</a:t>
            </a:r>
          </a:p>
          <a:p>
            <a:pPr lvl="0">
              <a:lnSpc>
                <a:spcPct val="80000"/>
              </a:lnSpc>
              <a:buClr>
                <a:prstClr val="black"/>
              </a:buClr>
              <a:buFont typeface="Wingdings" panose="05000000000000000000" pitchFamily="2" charset="2"/>
              <a:buChar char="Ø"/>
            </a:pPr>
            <a:endParaRPr lang="en-GB" altLang="en-US" sz="2400" dirty="0">
              <a:solidFill>
                <a:srgbClr val="002060"/>
              </a:solidFill>
              <a:latin typeface="Lucida Sans"/>
            </a:endParaRPr>
          </a:p>
          <a:p>
            <a:pPr lvl="0">
              <a:lnSpc>
                <a:spcPct val="80000"/>
              </a:lnSpc>
              <a:buClr>
                <a:prstClr val="black"/>
              </a:buClr>
              <a:buFont typeface="Wingdings" panose="05000000000000000000" pitchFamily="2" charset="2"/>
              <a:buChar char="Ø"/>
            </a:pPr>
            <a:r>
              <a:rPr lang="en-GB" altLang="en-US" sz="2400" dirty="0">
                <a:solidFill>
                  <a:srgbClr val="002060"/>
                </a:solidFill>
                <a:latin typeface="Lucida Sans"/>
              </a:rPr>
              <a:t>Educational difficulties including behavioural problems, discipline and school </a:t>
            </a:r>
            <a:r>
              <a:rPr lang="en-GB" altLang="en-US" sz="2400" dirty="0" smtClean="0">
                <a:solidFill>
                  <a:srgbClr val="002060"/>
                </a:solidFill>
                <a:latin typeface="Lucida Sans"/>
              </a:rPr>
              <a:t>exclusion</a:t>
            </a:r>
          </a:p>
          <a:p>
            <a:pPr lvl="0">
              <a:lnSpc>
                <a:spcPct val="80000"/>
              </a:lnSpc>
              <a:buClr>
                <a:prstClr val="black"/>
              </a:buClr>
              <a:buFont typeface="Wingdings" panose="05000000000000000000" pitchFamily="2" charset="2"/>
              <a:buChar char="Ø"/>
            </a:pPr>
            <a:endParaRPr lang="en-GB" altLang="en-US" sz="2400" dirty="0">
              <a:solidFill>
                <a:srgbClr val="002060"/>
              </a:solidFill>
              <a:latin typeface="Lucida Sans"/>
            </a:endParaRPr>
          </a:p>
          <a:p>
            <a:pPr lvl="0">
              <a:lnSpc>
                <a:spcPct val="80000"/>
              </a:lnSpc>
              <a:buClr>
                <a:prstClr val="black"/>
              </a:buClr>
              <a:buFont typeface="Wingdings" panose="05000000000000000000" pitchFamily="2" charset="2"/>
              <a:buChar char="Ø"/>
            </a:pPr>
            <a:r>
              <a:rPr lang="en-GB" altLang="en-US" sz="2400" dirty="0" smtClean="0">
                <a:solidFill>
                  <a:srgbClr val="002060"/>
                </a:solidFill>
                <a:latin typeface="Lucida Sans"/>
              </a:rPr>
              <a:t>Resilience </a:t>
            </a:r>
            <a:r>
              <a:rPr lang="en-GB" altLang="en-US" sz="2400" dirty="0">
                <a:solidFill>
                  <a:srgbClr val="002060"/>
                </a:solidFill>
                <a:latin typeface="Lucida Sans"/>
              </a:rPr>
              <a:t>impacted </a:t>
            </a:r>
            <a:r>
              <a:rPr lang="en-GB" altLang="en-US" sz="2400" dirty="0" smtClean="0">
                <a:solidFill>
                  <a:srgbClr val="002060"/>
                </a:solidFill>
                <a:latin typeface="Lucida Sans"/>
              </a:rPr>
              <a:t>upon</a:t>
            </a:r>
          </a:p>
          <a:p>
            <a:pPr lvl="0">
              <a:lnSpc>
                <a:spcPct val="80000"/>
              </a:lnSpc>
              <a:buClr>
                <a:prstClr val="black"/>
              </a:buClr>
              <a:buFont typeface="Wingdings" panose="05000000000000000000" pitchFamily="2" charset="2"/>
              <a:buChar char="Ø"/>
            </a:pPr>
            <a:endParaRPr lang="en-GB" altLang="en-US" sz="2400" dirty="0">
              <a:solidFill>
                <a:srgbClr val="002060"/>
              </a:solidFill>
              <a:latin typeface="Lucida Sans"/>
            </a:endParaRPr>
          </a:p>
          <a:p>
            <a:pPr lvl="0">
              <a:lnSpc>
                <a:spcPct val="80000"/>
              </a:lnSpc>
              <a:buClr>
                <a:prstClr val="black"/>
              </a:buClr>
              <a:buFont typeface="Wingdings" panose="05000000000000000000" pitchFamily="2" charset="2"/>
              <a:buChar char="Ø"/>
            </a:pPr>
            <a:r>
              <a:rPr lang="en-GB" altLang="en-US" sz="2400" dirty="0">
                <a:solidFill>
                  <a:srgbClr val="002060"/>
                </a:solidFill>
                <a:latin typeface="Lucida Sans"/>
              </a:rPr>
              <a:t>Emotional and behavioural difficulties and problems with </a:t>
            </a:r>
            <a:r>
              <a:rPr lang="en-GB" altLang="en-US" sz="2400" dirty="0" smtClean="0">
                <a:solidFill>
                  <a:srgbClr val="002060"/>
                </a:solidFill>
                <a:latin typeface="Lucida Sans"/>
              </a:rPr>
              <a:t>identity</a:t>
            </a:r>
          </a:p>
          <a:p>
            <a:pPr lvl="0">
              <a:lnSpc>
                <a:spcPct val="80000"/>
              </a:lnSpc>
              <a:buClr>
                <a:prstClr val="black"/>
              </a:buClr>
              <a:buFont typeface="Wingdings" panose="05000000000000000000" pitchFamily="2" charset="2"/>
              <a:buChar char="Ø"/>
            </a:pPr>
            <a:endParaRPr lang="en-GB" altLang="en-US" sz="2400" dirty="0">
              <a:solidFill>
                <a:srgbClr val="002060"/>
              </a:solidFill>
              <a:latin typeface="Lucida Sans"/>
            </a:endParaRPr>
          </a:p>
          <a:p>
            <a:pPr lvl="0">
              <a:lnSpc>
                <a:spcPct val="80000"/>
              </a:lnSpc>
              <a:buClr>
                <a:prstClr val="black"/>
              </a:buClr>
              <a:buFont typeface="Wingdings" panose="05000000000000000000" pitchFamily="2" charset="2"/>
              <a:buChar char="Ø"/>
            </a:pPr>
            <a:r>
              <a:rPr lang="en-GB" altLang="en-US" sz="2400" dirty="0" smtClean="0">
                <a:solidFill>
                  <a:srgbClr val="002060"/>
                </a:solidFill>
                <a:latin typeface="Lucida Sans"/>
              </a:rPr>
              <a:t>Family </a:t>
            </a:r>
            <a:r>
              <a:rPr lang="en-GB" altLang="en-US" sz="2400" dirty="0">
                <a:solidFill>
                  <a:srgbClr val="002060"/>
                </a:solidFill>
                <a:latin typeface="Lucida Sans"/>
              </a:rPr>
              <a:t>and social relationships disrupted </a:t>
            </a:r>
          </a:p>
          <a:p>
            <a:pPr eaLnBrk="1" hangingPunct="1">
              <a:lnSpc>
                <a:spcPct val="80000"/>
              </a:lnSpc>
              <a:buClr>
                <a:schemeClr val="tx1"/>
              </a:buClr>
              <a:buFont typeface="Wingdings" panose="05000000000000000000" pitchFamily="2" charset="2"/>
              <a:buChar char="Ø"/>
            </a:pPr>
            <a:endParaRPr lang="en-GB" altLang="en-US" sz="2400" dirty="0">
              <a:solidFill>
                <a:srgbClr val="002060"/>
              </a:solidFill>
              <a:latin typeface="+mj-lt"/>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312" y="5582093"/>
            <a:ext cx="1138688" cy="116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4157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50874" y="233917"/>
            <a:ext cx="8389088" cy="980728"/>
          </a:xfrm>
          <a:solidFill>
            <a:schemeClr val="bg1">
              <a:lumMod val="85000"/>
            </a:schemeClr>
          </a:solidFill>
          <a:ln>
            <a:solidFill>
              <a:schemeClr val="tx1"/>
            </a:solidFill>
          </a:ln>
        </p:spPr>
        <p:txBody>
          <a:bodyPr>
            <a:normAutofit/>
          </a:bodyPr>
          <a:lstStyle/>
          <a:p>
            <a:pPr algn="l" eaLnBrk="1" hangingPunct="1"/>
            <a:r>
              <a:rPr lang="en-GB" sz="3200" dirty="0">
                <a:solidFill>
                  <a:srgbClr val="002060"/>
                </a:solidFill>
                <a:effectLst>
                  <a:outerShdw blurRad="38100" dist="38100" dir="2700000" algn="tl">
                    <a:srgbClr val="000000">
                      <a:alpha val="43137"/>
                    </a:srgbClr>
                  </a:outerShdw>
                </a:effectLst>
                <a:cs typeface="Calibri"/>
              </a:rPr>
              <a:t>The impact of neglect on adolescents</a:t>
            </a:r>
          </a:p>
        </p:txBody>
      </p:sp>
      <p:sp>
        <p:nvSpPr>
          <p:cNvPr id="26627" name="Rectangle 3"/>
          <p:cNvSpPr>
            <a:spLocks noGrp="1" noChangeArrowheads="1"/>
          </p:cNvSpPr>
          <p:nvPr>
            <p:ph idx="1"/>
          </p:nvPr>
        </p:nvSpPr>
        <p:spPr>
          <a:xfrm>
            <a:off x="339865" y="1108610"/>
            <a:ext cx="8804135" cy="5130350"/>
          </a:xfrm>
        </p:spPr>
        <p:txBody>
          <a:bodyPr>
            <a:noAutofit/>
          </a:bodyPr>
          <a:lstStyle/>
          <a:p>
            <a:pPr eaLnBrk="1" hangingPunct="1">
              <a:buFont typeface="Wingdings" panose="05000000000000000000" pitchFamily="2" charset="2"/>
              <a:buChar char="Ø"/>
              <a:defRPr/>
            </a:pPr>
            <a:endParaRPr lang="en-GB" dirty="0" smtClean="0">
              <a:solidFill>
                <a:srgbClr val="002060"/>
              </a:solidFill>
              <a:latin typeface="+mj-lt"/>
              <a:ea typeface="Arial Unicode MS" panose="020B0604020202020204" pitchFamily="34" charset="-128"/>
              <a:cs typeface="Arial Unicode MS" panose="020B0604020202020204" pitchFamily="34" charset="-128"/>
            </a:endParaRPr>
          </a:p>
          <a:p>
            <a:pPr eaLnBrk="1" hangingPunct="1">
              <a:buFont typeface="Wingdings" panose="05000000000000000000" pitchFamily="2" charset="2"/>
              <a:buChar char="Ø"/>
              <a:defRPr/>
            </a:pPr>
            <a:r>
              <a:rPr lang="en-GB" dirty="0" smtClean="0">
                <a:solidFill>
                  <a:srgbClr val="002060"/>
                </a:solidFill>
                <a:latin typeface="+mj-lt"/>
                <a:ea typeface="Arial Unicode MS" panose="020B0604020202020204" pitchFamily="34" charset="-128"/>
                <a:cs typeface="Arial Unicode MS" panose="020B0604020202020204" pitchFamily="34" charset="-128"/>
              </a:rPr>
              <a:t>Feel </a:t>
            </a:r>
            <a:r>
              <a:rPr lang="en-GB" dirty="0">
                <a:solidFill>
                  <a:srgbClr val="002060"/>
                </a:solidFill>
                <a:latin typeface="+mj-lt"/>
                <a:ea typeface="Arial Unicode MS" panose="020B0604020202020204" pitchFamily="34" charset="-128"/>
                <a:cs typeface="Arial Unicode MS" panose="020B0604020202020204" pitchFamily="34" charset="-128"/>
              </a:rPr>
              <a:t>out of control and out of parent’s </a:t>
            </a:r>
            <a:r>
              <a:rPr lang="en-GB" dirty="0" smtClean="0">
                <a:solidFill>
                  <a:srgbClr val="002060"/>
                </a:solidFill>
                <a:latin typeface="+mj-lt"/>
                <a:ea typeface="Arial Unicode MS" panose="020B0604020202020204" pitchFamily="34" charset="-128"/>
                <a:cs typeface="Arial Unicode MS" panose="020B0604020202020204" pitchFamily="34" charset="-128"/>
              </a:rPr>
              <a:t>control</a:t>
            </a:r>
          </a:p>
          <a:p>
            <a:pPr eaLnBrk="1" hangingPunct="1">
              <a:buFont typeface="Wingdings" panose="05000000000000000000" pitchFamily="2" charset="2"/>
              <a:buChar char="Ø"/>
              <a:defRPr/>
            </a:pPr>
            <a:endParaRPr lang="en-GB" sz="800" dirty="0">
              <a:solidFill>
                <a:srgbClr val="002060"/>
              </a:solidFill>
              <a:latin typeface="+mj-lt"/>
              <a:ea typeface="Arial Unicode MS" panose="020B0604020202020204" pitchFamily="34" charset="-128"/>
              <a:cs typeface="Arial Unicode MS" panose="020B0604020202020204" pitchFamily="34" charset="-128"/>
            </a:endParaRPr>
          </a:p>
          <a:p>
            <a:pPr eaLnBrk="1" hangingPunct="1">
              <a:buFont typeface="Wingdings" panose="05000000000000000000" pitchFamily="2" charset="2"/>
              <a:buChar char="Ø"/>
              <a:defRPr/>
            </a:pPr>
            <a:r>
              <a:rPr lang="en-GB" dirty="0">
                <a:solidFill>
                  <a:srgbClr val="002060"/>
                </a:solidFill>
                <a:latin typeface="+mj-lt"/>
                <a:ea typeface="Arial Unicode MS" panose="020B0604020202020204" pitchFamily="34" charset="-128"/>
                <a:cs typeface="Arial Unicode MS" panose="020B0604020202020204" pitchFamily="34" charset="-128"/>
              </a:rPr>
              <a:t>Trauma related behaviour – know what the issues are but not how trauma will </a:t>
            </a:r>
            <a:r>
              <a:rPr lang="en-GB" dirty="0" smtClean="0">
                <a:solidFill>
                  <a:srgbClr val="002060"/>
                </a:solidFill>
                <a:latin typeface="+mj-lt"/>
                <a:ea typeface="Arial Unicode MS" panose="020B0604020202020204" pitchFamily="34" charset="-128"/>
                <a:cs typeface="Arial Unicode MS" panose="020B0604020202020204" pitchFamily="34" charset="-128"/>
              </a:rPr>
              <a:t>manifest</a:t>
            </a:r>
          </a:p>
          <a:p>
            <a:pPr eaLnBrk="1" hangingPunct="1">
              <a:buFont typeface="Wingdings" panose="05000000000000000000" pitchFamily="2" charset="2"/>
              <a:buChar char="Ø"/>
              <a:defRPr/>
            </a:pPr>
            <a:endParaRPr lang="en-GB" sz="800" dirty="0">
              <a:solidFill>
                <a:srgbClr val="002060"/>
              </a:solidFill>
              <a:latin typeface="+mj-lt"/>
              <a:ea typeface="Arial Unicode MS" panose="020B0604020202020204" pitchFamily="34" charset="-128"/>
              <a:cs typeface="Arial Unicode MS" panose="020B0604020202020204" pitchFamily="34" charset="-128"/>
            </a:endParaRPr>
          </a:p>
          <a:p>
            <a:pPr eaLnBrk="1" hangingPunct="1">
              <a:buFont typeface="Wingdings" panose="05000000000000000000" pitchFamily="2" charset="2"/>
              <a:buChar char="Ø"/>
              <a:defRPr/>
            </a:pPr>
            <a:r>
              <a:rPr lang="en-GB" dirty="0">
                <a:solidFill>
                  <a:srgbClr val="002060"/>
                </a:solidFill>
                <a:latin typeface="+mj-lt"/>
                <a:ea typeface="Arial Unicode MS" panose="020B0604020202020204" pitchFamily="34" charset="-128"/>
                <a:cs typeface="Arial Unicode MS" panose="020B0604020202020204" pitchFamily="34" charset="-128"/>
              </a:rPr>
              <a:t>Lack of a holistic approach- treat each problem as it comes </a:t>
            </a:r>
            <a:r>
              <a:rPr lang="en-GB" dirty="0" smtClean="0">
                <a:solidFill>
                  <a:srgbClr val="002060"/>
                </a:solidFill>
                <a:latin typeface="+mj-lt"/>
                <a:ea typeface="Arial Unicode MS" panose="020B0604020202020204" pitchFamily="34" charset="-128"/>
                <a:cs typeface="Arial Unicode MS" panose="020B0604020202020204" pitchFamily="34" charset="-128"/>
              </a:rPr>
              <a:t>along</a:t>
            </a:r>
          </a:p>
          <a:p>
            <a:pPr eaLnBrk="1" hangingPunct="1">
              <a:buFont typeface="Wingdings" panose="05000000000000000000" pitchFamily="2" charset="2"/>
              <a:buChar char="Ø"/>
              <a:defRPr/>
            </a:pPr>
            <a:endParaRPr lang="en-GB" sz="800" dirty="0">
              <a:solidFill>
                <a:srgbClr val="002060"/>
              </a:solidFill>
              <a:latin typeface="+mj-lt"/>
              <a:ea typeface="Arial Unicode MS" panose="020B0604020202020204" pitchFamily="34" charset="-128"/>
              <a:cs typeface="Arial Unicode MS" panose="020B0604020202020204" pitchFamily="34" charset="-128"/>
            </a:endParaRPr>
          </a:p>
          <a:p>
            <a:pPr eaLnBrk="1" hangingPunct="1">
              <a:buFont typeface="Wingdings" panose="05000000000000000000" pitchFamily="2" charset="2"/>
              <a:buChar char="Ø"/>
              <a:defRPr/>
            </a:pPr>
            <a:r>
              <a:rPr lang="en-GB" dirty="0">
                <a:solidFill>
                  <a:srgbClr val="002060"/>
                </a:solidFill>
                <a:latin typeface="+mj-lt"/>
                <a:ea typeface="Arial Unicode MS" panose="020B0604020202020204" pitchFamily="34" charset="-128"/>
                <a:cs typeface="Arial Unicode MS" panose="020B0604020202020204" pitchFamily="34" charset="-128"/>
              </a:rPr>
              <a:t>Oppositional anti-social behaviour; in trouble with teachers and </a:t>
            </a:r>
            <a:r>
              <a:rPr lang="en-GB" dirty="0" smtClean="0">
                <a:solidFill>
                  <a:srgbClr val="002060"/>
                </a:solidFill>
                <a:latin typeface="+mj-lt"/>
                <a:ea typeface="Arial Unicode MS" panose="020B0604020202020204" pitchFamily="34" charset="-128"/>
                <a:cs typeface="Arial Unicode MS" panose="020B0604020202020204" pitchFamily="34" charset="-128"/>
              </a:rPr>
              <a:t>police</a:t>
            </a:r>
          </a:p>
          <a:p>
            <a:pPr eaLnBrk="1" hangingPunct="1">
              <a:buFont typeface="Wingdings" panose="05000000000000000000" pitchFamily="2" charset="2"/>
              <a:buChar char="Ø"/>
              <a:defRPr/>
            </a:pPr>
            <a:endParaRPr lang="en-GB" sz="800" dirty="0">
              <a:solidFill>
                <a:srgbClr val="002060"/>
              </a:solidFill>
              <a:latin typeface="+mj-lt"/>
              <a:ea typeface="Arial Unicode MS" panose="020B0604020202020204" pitchFamily="34" charset="-128"/>
              <a:cs typeface="Arial Unicode MS" panose="020B0604020202020204" pitchFamily="34" charset="-128"/>
            </a:endParaRPr>
          </a:p>
          <a:p>
            <a:pPr eaLnBrk="1" hangingPunct="1">
              <a:buFont typeface="Wingdings" panose="05000000000000000000" pitchFamily="2" charset="2"/>
              <a:buChar char="Ø"/>
              <a:defRPr/>
            </a:pPr>
            <a:r>
              <a:rPr lang="en-GB" dirty="0">
                <a:solidFill>
                  <a:srgbClr val="002060"/>
                </a:solidFill>
                <a:latin typeface="+mj-lt"/>
                <a:ea typeface="Arial Unicode MS" panose="020B0604020202020204" pitchFamily="34" charset="-128"/>
                <a:cs typeface="Arial Unicode MS" panose="020B0604020202020204" pitchFamily="34" charset="-128"/>
              </a:rPr>
              <a:t>Friendships </a:t>
            </a:r>
            <a:r>
              <a:rPr lang="en-GB" dirty="0" smtClean="0">
                <a:solidFill>
                  <a:srgbClr val="002060"/>
                </a:solidFill>
                <a:latin typeface="+mj-lt"/>
                <a:ea typeface="Arial Unicode MS" panose="020B0604020202020204" pitchFamily="34" charset="-128"/>
                <a:cs typeface="Arial Unicode MS" panose="020B0604020202020204" pitchFamily="34" charset="-128"/>
              </a:rPr>
              <a:t>disrupted</a:t>
            </a:r>
            <a:endParaRPr lang="en-GB" dirty="0">
              <a:solidFill>
                <a:srgbClr val="002060"/>
              </a:solidFill>
              <a:latin typeface="+mj-lt"/>
              <a:ea typeface="Arial Unicode MS" panose="020B0604020202020204" pitchFamily="34" charset="-128"/>
              <a:cs typeface="Arial Unicode MS" panose="020B0604020202020204" pitchFamily="34" charset="-128"/>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203" y="5565775"/>
            <a:ext cx="126206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98524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97712" y="0"/>
            <a:ext cx="8389088" cy="980728"/>
          </a:xfrm>
          <a:solidFill>
            <a:schemeClr val="bg1">
              <a:lumMod val="85000"/>
            </a:schemeClr>
          </a:solidFill>
          <a:ln>
            <a:solidFill>
              <a:schemeClr val="tx1"/>
            </a:solidFill>
          </a:ln>
        </p:spPr>
        <p:txBody>
          <a:bodyPr>
            <a:normAutofit/>
          </a:bodyPr>
          <a:lstStyle/>
          <a:p>
            <a:pPr eaLnBrk="1" hangingPunct="1"/>
            <a:r>
              <a:rPr lang="en-GB" sz="3200" dirty="0">
                <a:solidFill>
                  <a:srgbClr val="002060"/>
                </a:solidFill>
                <a:effectLst>
                  <a:outerShdw blurRad="38100" dist="38100" dir="2700000" algn="tl">
                    <a:srgbClr val="000000">
                      <a:alpha val="43137"/>
                    </a:srgbClr>
                  </a:outerShdw>
                </a:effectLst>
                <a:cs typeface="Calibri"/>
              </a:rPr>
              <a:t>The impact of neglect on adolescents</a:t>
            </a:r>
          </a:p>
        </p:txBody>
      </p:sp>
      <p:sp>
        <p:nvSpPr>
          <p:cNvPr id="26627" name="Rectangle 3"/>
          <p:cNvSpPr>
            <a:spLocks noGrp="1" noChangeArrowheads="1"/>
          </p:cNvSpPr>
          <p:nvPr>
            <p:ph idx="1"/>
          </p:nvPr>
        </p:nvSpPr>
        <p:spPr>
          <a:xfrm>
            <a:off x="339865" y="1268760"/>
            <a:ext cx="8804135" cy="5328592"/>
          </a:xfrm>
        </p:spPr>
        <p:txBody>
          <a:bodyPr>
            <a:noAutofit/>
          </a:bodyPr>
          <a:lstStyle/>
          <a:p>
            <a:pPr eaLnBrk="1" hangingPunct="1">
              <a:buFont typeface="Wingdings" panose="05000000000000000000" pitchFamily="2" charset="2"/>
              <a:buChar char="Ø"/>
              <a:defRPr/>
            </a:pPr>
            <a:r>
              <a:rPr lang="en-GB" sz="2400" dirty="0" smtClean="0">
                <a:solidFill>
                  <a:srgbClr val="002060"/>
                </a:solidFill>
                <a:latin typeface="+mj-lt"/>
                <a:ea typeface="Arial Unicode MS" panose="020B0604020202020204" pitchFamily="34" charset="-128"/>
                <a:cs typeface="Arial Unicode MS" panose="020B0604020202020204" pitchFamily="34" charset="-128"/>
              </a:rPr>
              <a:t>Disruptive </a:t>
            </a:r>
            <a:r>
              <a:rPr lang="en-GB" sz="2400" dirty="0">
                <a:solidFill>
                  <a:srgbClr val="002060"/>
                </a:solidFill>
                <a:latin typeface="+mj-lt"/>
                <a:ea typeface="Arial Unicode MS" panose="020B0604020202020204" pitchFamily="34" charset="-128"/>
                <a:cs typeface="Arial Unicode MS" panose="020B0604020202020204" pitchFamily="34" charset="-128"/>
              </a:rPr>
              <a:t>behaviour/poor concentration in school; low academic achievement</a:t>
            </a:r>
          </a:p>
          <a:p>
            <a:pPr eaLnBrk="1" hangingPunct="1">
              <a:buFont typeface="Wingdings" panose="05000000000000000000" pitchFamily="2" charset="2"/>
              <a:buChar char="Ø"/>
              <a:defRPr/>
            </a:pPr>
            <a:r>
              <a:rPr lang="en-GB" sz="2400" dirty="0">
                <a:solidFill>
                  <a:srgbClr val="002060"/>
                </a:solidFill>
                <a:latin typeface="+mj-lt"/>
                <a:ea typeface="Arial Unicode MS" panose="020B0604020202020204" pitchFamily="34" charset="-128"/>
                <a:cs typeface="Arial Unicode MS" panose="020B0604020202020204" pitchFamily="34" charset="-128"/>
              </a:rPr>
              <a:t>Depression/low self esteem; Felt inferiority; felt helplessness; Shame; Loneliness</a:t>
            </a:r>
          </a:p>
          <a:p>
            <a:pPr eaLnBrk="1" hangingPunct="1">
              <a:buFont typeface="Wingdings" panose="05000000000000000000" pitchFamily="2" charset="2"/>
              <a:buChar char="Ø"/>
              <a:defRPr/>
            </a:pPr>
            <a:r>
              <a:rPr lang="en-GB" sz="2400" dirty="0">
                <a:solidFill>
                  <a:srgbClr val="002060"/>
                </a:solidFill>
                <a:latin typeface="+mj-lt"/>
                <a:ea typeface="Arial Unicode MS" panose="020B0604020202020204" pitchFamily="34" charset="-128"/>
                <a:cs typeface="Arial Unicode MS" panose="020B0604020202020204" pitchFamily="34" charset="-128"/>
              </a:rPr>
              <a:t>Impairment in interpersonal relationships, impulse control, regulation of aggression</a:t>
            </a:r>
          </a:p>
          <a:p>
            <a:pPr eaLnBrk="1" hangingPunct="1">
              <a:buFont typeface="Wingdings" panose="05000000000000000000" pitchFamily="2" charset="2"/>
              <a:buChar char="Ø"/>
              <a:defRPr/>
            </a:pPr>
            <a:r>
              <a:rPr lang="en-GB" sz="2400" dirty="0">
                <a:solidFill>
                  <a:srgbClr val="002060"/>
                </a:solidFill>
                <a:latin typeface="+mj-lt"/>
                <a:ea typeface="Arial Unicode MS" panose="020B0604020202020204" pitchFamily="34" charset="-128"/>
                <a:cs typeface="Arial Unicode MS" panose="020B0604020202020204" pitchFamily="34" charset="-128"/>
              </a:rPr>
              <a:t>Running away; street wise; self reliant vs immature; needy</a:t>
            </a:r>
          </a:p>
          <a:p>
            <a:pPr eaLnBrk="1" hangingPunct="1">
              <a:buFont typeface="Wingdings" panose="05000000000000000000" pitchFamily="2" charset="2"/>
              <a:buChar char="Ø"/>
              <a:defRPr/>
            </a:pPr>
            <a:r>
              <a:rPr lang="en-GB" sz="2400" dirty="0">
                <a:solidFill>
                  <a:srgbClr val="002060"/>
                </a:solidFill>
                <a:latin typeface="+mj-lt"/>
                <a:ea typeface="Arial Unicode MS" panose="020B0604020202020204" pitchFamily="34" charset="-128"/>
                <a:cs typeface="Arial Unicode MS" panose="020B0604020202020204" pitchFamily="34" charset="-128"/>
              </a:rPr>
              <a:t>Compulsive stealing or scavenging	</a:t>
            </a:r>
          </a:p>
          <a:p>
            <a:pPr eaLnBrk="1" hangingPunct="1">
              <a:buFont typeface="Wingdings" panose="05000000000000000000" pitchFamily="2" charset="2"/>
              <a:buChar char="Ø"/>
              <a:defRPr/>
            </a:pPr>
            <a:r>
              <a:rPr lang="en-GB" sz="2400" dirty="0">
                <a:solidFill>
                  <a:srgbClr val="002060"/>
                </a:solidFill>
                <a:latin typeface="+mj-lt"/>
                <a:ea typeface="Arial Unicode MS" panose="020B0604020202020204" pitchFamily="34" charset="-128"/>
                <a:cs typeface="Arial Unicode MS" panose="020B0604020202020204" pitchFamily="34" charset="-128"/>
              </a:rPr>
              <a:t>CSE</a:t>
            </a:r>
          </a:p>
          <a:p>
            <a:pPr eaLnBrk="1" hangingPunct="1">
              <a:buFont typeface="Wingdings" panose="05000000000000000000" pitchFamily="2" charset="2"/>
              <a:buChar char="Ø"/>
              <a:defRPr/>
            </a:pPr>
            <a:r>
              <a:rPr lang="en-GB" sz="2400" dirty="0">
                <a:solidFill>
                  <a:srgbClr val="002060"/>
                </a:solidFill>
                <a:latin typeface="+mj-lt"/>
                <a:ea typeface="Arial Unicode MS" panose="020B0604020202020204" pitchFamily="34" charset="-128"/>
                <a:cs typeface="Arial Unicode MS" panose="020B0604020202020204" pitchFamily="34" charset="-128"/>
              </a:rPr>
              <a:t>Very structures/skills required to survive adolescence  stripped away</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168" y="5441028"/>
            <a:ext cx="126206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99914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7" y="221475"/>
            <a:ext cx="8229600" cy="634082"/>
          </a:xfrm>
          <a:solidFill>
            <a:schemeClr val="bg1">
              <a:lumMod val="85000"/>
            </a:schemeClr>
          </a:solidFill>
          <a:ln>
            <a:solidFill>
              <a:schemeClr val="tx1"/>
            </a:solidFill>
          </a:ln>
        </p:spPr>
        <p:txBody>
          <a:bodyPr>
            <a:normAutofit fontScale="90000"/>
          </a:bodyPr>
          <a:lstStyle/>
          <a:p>
            <a:r>
              <a:rPr lang="en-US" dirty="0">
                <a:solidFill>
                  <a:srgbClr val="002060"/>
                </a:solidFill>
                <a:effectLst>
                  <a:outerShdw blurRad="38100" dist="38100" dir="2700000" algn="tl">
                    <a:srgbClr val="000000">
                      <a:alpha val="43137"/>
                    </a:srgbClr>
                  </a:outerShdw>
                </a:effectLst>
                <a:latin typeface="Calibri"/>
                <a:cs typeface="Calibri"/>
              </a:rPr>
              <a:t>Disability and neglect</a:t>
            </a:r>
          </a:p>
        </p:txBody>
      </p:sp>
      <p:sp>
        <p:nvSpPr>
          <p:cNvPr id="6147" name="Rectangle 3"/>
          <p:cNvSpPr>
            <a:spLocks noGrp="1" noChangeArrowheads="1"/>
          </p:cNvSpPr>
          <p:nvPr>
            <p:ph idx="1"/>
          </p:nvPr>
        </p:nvSpPr>
        <p:spPr>
          <a:xfrm>
            <a:off x="179512" y="1141409"/>
            <a:ext cx="8640960" cy="5071618"/>
          </a:xfrm>
        </p:spPr>
        <p:txBody>
          <a:bodyPr>
            <a:normAutofit/>
          </a:bodyPr>
          <a:lstStyle/>
          <a:p>
            <a:pPr>
              <a:buFont typeface="Arial"/>
              <a:buChar char="•"/>
            </a:pPr>
            <a:r>
              <a:rPr lang="en-GB" sz="2800" dirty="0">
                <a:solidFill>
                  <a:srgbClr val="002060"/>
                </a:solidFill>
                <a:latin typeface="Calibri"/>
                <a:cs typeface="Calibri"/>
              </a:rPr>
              <a:t>International research shows that disabled children are more likely to be maltreated than others</a:t>
            </a:r>
          </a:p>
          <a:p>
            <a:pPr>
              <a:buFont typeface="Arial"/>
              <a:buChar char="•"/>
            </a:pPr>
            <a:r>
              <a:rPr lang="en-GB" sz="2800" dirty="0" smtClean="0">
                <a:solidFill>
                  <a:srgbClr val="002060"/>
                </a:solidFill>
                <a:latin typeface="Calibri"/>
                <a:cs typeface="Calibri"/>
              </a:rPr>
              <a:t>city </a:t>
            </a:r>
            <a:r>
              <a:rPr lang="en-GB" sz="2800" dirty="0">
                <a:solidFill>
                  <a:srgbClr val="002060"/>
                </a:solidFill>
                <a:latin typeface="Calibri"/>
                <a:cs typeface="Calibri"/>
              </a:rPr>
              <a:t>may be diminished</a:t>
            </a:r>
          </a:p>
          <a:p>
            <a:pPr>
              <a:buFont typeface="Arial"/>
              <a:buChar char="•"/>
            </a:pPr>
            <a:r>
              <a:rPr lang="en-GB" sz="2800" dirty="0">
                <a:solidFill>
                  <a:srgbClr val="002060"/>
                </a:solidFill>
                <a:latin typeface="Calibri"/>
                <a:cs typeface="Calibri"/>
              </a:rPr>
              <a:t>Growth, behaviour and other problems may be seen to be the result of the disability</a:t>
            </a:r>
          </a:p>
          <a:p>
            <a:pPr>
              <a:lnSpc>
                <a:spcPct val="90000"/>
              </a:lnSpc>
              <a:buClrTx/>
              <a:buFont typeface="Arial"/>
              <a:buChar char="•"/>
            </a:pPr>
            <a:r>
              <a:rPr lang="en-GB" sz="2800" dirty="0">
                <a:solidFill>
                  <a:srgbClr val="002060"/>
                </a:solidFill>
                <a:latin typeface="Calibri"/>
                <a:cs typeface="Calibri"/>
              </a:rPr>
              <a:t>Disabled children are over – represented among children who are Looked After because of abuse and neglect Children in Need Census, 2004</a:t>
            </a:r>
          </a:p>
          <a:p>
            <a:pPr>
              <a:lnSpc>
                <a:spcPct val="90000"/>
              </a:lnSpc>
              <a:buClrTx/>
              <a:buFont typeface="Arial"/>
              <a:buChar char="•"/>
            </a:pPr>
            <a:r>
              <a:rPr lang="en-GB" sz="2800" dirty="0">
                <a:solidFill>
                  <a:srgbClr val="002060"/>
                </a:solidFill>
                <a:latin typeface="Calibri"/>
                <a:cs typeface="Calibri"/>
              </a:rPr>
              <a:t>Feeling sorry for parents/heroic carers/part time professionals </a:t>
            </a:r>
            <a:endParaRPr lang="en-US" sz="2800" dirty="0">
              <a:solidFill>
                <a:srgbClr val="002060"/>
              </a:solidFill>
              <a:latin typeface="Calibri"/>
              <a:cs typeface="Calibri"/>
            </a:endParaRPr>
          </a:p>
          <a:p>
            <a:pPr>
              <a:lnSpc>
                <a:spcPct val="90000"/>
              </a:lnSpc>
              <a:buClrTx/>
              <a:buFont typeface="Arial"/>
              <a:buChar char="•"/>
            </a:pPr>
            <a:endParaRPr lang="en-GB" sz="2400" b="1" dirty="0">
              <a:solidFill>
                <a:srgbClr val="000000"/>
              </a:solidFill>
              <a:effectLst>
                <a:outerShdw blurRad="38100" dist="38100" dir="2700000" algn="tl">
                  <a:srgbClr val="000000">
                    <a:alpha val="43137"/>
                  </a:srgbClr>
                </a:outerShdw>
              </a:effectLst>
              <a:latin typeface="Calibri"/>
              <a:cs typeface="Calibri"/>
            </a:endParaRPr>
          </a:p>
          <a:p>
            <a:pPr>
              <a:lnSpc>
                <a:spcPct val="90000"/>
              </a:lnSpc>
            </a:pPr>
            <a:endParaRPr lang="en-US" sz="2400" b="1" dirty="0">
              <a:solidFill>
                <a:srgbClr val="000000"/>
              </a:solidFill>
              <a:effectLst>
                <a:outerShdw blurRad="38100" dist="38100" dir="2700000" algn="tl">
                  <a:srgbClr val="000000">
                    <a:alpha val="43137"/>
                  </a:srgbClr>
                </a:outerShdw>
              </a:effectLst>
              <a:latin typeface="Calibri"/>
              <a:cs typeface="Calibri"/>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937" y="5565775"/>
            <a:ext cx="126206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65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25303" y="188639"/>
            <a:ext cx="8506046" cy="936105"/>
          </a:xfrm>
          <a:solidFill>
            <a:schemeClr val="bg1">
              <a:lumMod val="85000"/>
            </a:schemeClr>
          </a:solidFill>
          <a:ln>
            <a:solidFill>
              <a:schemeClr val="tx1"/>
            </a:solidFill>
          </a:ln>
        </p:spPr>
        <p:txBody>
          <a:bodyPr>
            <a:normAutofit/>
          </a:bodyPr>
          <a:lstStyle/>
          <a:p>
            <a:pPr eaLnBrk="1" hangingPunct="1"/>
            <a:r>
              <a:rPr lang="en-GB" altLang="en-US" sz="3200" b="0" dirty="0" smtClean="0">
                <a:solidFill>
                  <a:srgbClr val="002060"/>
                </a:solidFill>
                <a:effectLst>
                  <a:outerShdw blurRad="38100" dist="38100" dir="2700000" algn="tl">
                    <a:srgbClr val="000000">
                      <a:alpha val="43137"/>
                    </a:srgbClr>
                  </a:outerShdw>
                </a:effectLst>
              </a:rPr>
              <a:t>What </a:t>
            </a:r>
            <a:r>
              <a:rPr lang="en-GB" altLang="en-US" sz="3200" b="0" dirty="0">
                <a:solidFill>
                  <a:srgbClr val="002060"/>
                </a:solidFill>
                <a:effectLst>
                  <a:outerShdw blurRad="38100" dist="38100" dir="2700000" algn="tl">
                    <a:srgbClr val="000000">
                      <a:alpha val="43137"/>
                    </a:srgbClr>
                  </a:outerShdw>
                </a:effectLst>
              </a:rPr>
              <a:t>is the Impact on the child</a:t>
            </a:r>
          </a:p>
        </p:txBody>
      </p:sp>
      <p:sp>
        <p:nvSpPr>
          <p:cNvPr id="22531" name="Content Placeholder 2"/>
          <p:cNvSpPr>
            <a:spLocks noGrp="1"/>
          </p:cNvSpPr>
          <p:nvPr>
            <p:ph idx="1"/>
          </p:nvPr>
        </p:nvSpPr>
        <p:spPr>
          <a:xfrm>
            <a:off x="327260" y="1634870"/>
            <a:ext cx="8816740" cy="4743069"/>
          </a:xfrm>
        </p:spPr>
        <p:txBody>
          <a:bodyPr>
            <a:normAutofit fontScale="92500" lnSpcReduction="20000"/>
          </a:bodyPr>
          <a:lstStyle/>
          <a:p>
            <a:pPr marL="457200" indent="-457200" eaLnBrk="1" hangingPunct="1">
              <a:buFont typeface="Wingdings" panose="05000000000000000000" pitchFamily="2" charset="2"/>
              <a:buChar char="Ø"/>
            </a:pPr>
            <a:r>
              <a:rPr lang="en-GB" altLang="en-US" dirty="0">
                <a:solidFill>
                  <a:srgbClr val="002060"/>
                </a:solidFill>
                <a:latin typeface="+mj-lt"/>
              </a:rPr>
              <a:t>Start with what child says/feels</a:t>
            </a:r>
          </a:p>
          <a:p>
            <a:pPr marL="457200" indent="-457200" eaLnBrk="1" hangingPunct="1">
              <a:buFont typeface="Wingdings" panose="05000000000000000000" pitchFamily="2" charset="2"/>
              <a:buChar char="Ø"/>
            </a:pPr>
            <a:r>
              <a:rPr lang="en-GB" altLang="en-US" dirty="0">
                <a:solidFill>
                  <a:srgbClr val="002060"/>
                </a:solidFill>
                <a:latin typeface="+mj-lt"/>
              </a:rPr>
              <a:t>Are they defined by it - is it internal to them?</a:t>
            </a:r>
          </a:p>
          <a:p>
            <a:pPr marL="457200" indent="-457200" eaLnBrk="1" hangingPunct="1">
              <a:buFont typeface="Wingdings" panose="05000000000000000000" pitchFamily="2" charset="2"/>
              <a:buChar char="Ø"/>
            </a:pPr>
            <a:r>
              <a:rPr lang="en-GB" altLang="en-US" dirty="0">
                <a:solidFill>
                  <a:srgbClr val="002060"/>
                </a:solidFill>
                <a:latin typeface="+mj-lt"/>
              </a:rPr>
              <a:t>What is short term lived experience</a:t>
            </a:r>
          </a:p>
          <a:p>
            <a:pPr marL="457200" indent="-457200" eaLnBrk="1" hangingPunct="1">
              <a:buFont typeface="Wingdings" panose="05000000000000000000" pitchFamily="2" charset="2"/>
              <a:buChar char="Ø"/>
            </a:pPr>
            <a:r>
              <a:rPr lang="en-GB" altLang="en-US" dirty="0">
                <a:solidFill>
                  <a:srgbClr val="002060"/>
                </a:solidFill>
                <a:latin typeface="+mj-lt"/>
              </a:rPr>
              <a:t>What is developmental impact in the long term?</a:t>
            </a:r>
          </a:p>
          <a:p>
            <a:pPr marL="457200" indent="-457200" eaLnBrk="1" hangingPunct="1">
              <a:buFont typeface="Wingdings" panose="05000000000000000000" pitchFamily="2" charset="2"/>
              <a:buChar char="Ø"/>
            </a:pPr>
            <a:r>
              <a:rPr lang="en-GB" altLang="en-US" dirty="0">
                <a:solidFill>
                  <a:srgbClr val="002060"/>
                </a:solidFill>
                <a:latin typeface="+mj-lt"/>
              </a:rPr>
              <a:t>Impact on attachment relationships – what is the observed interactions between child/parent</a:t>
            </a:r>
          </a:p>
          <a:p>
            <a:pPr marL="457200" indent="-457200" eaLnBrk="1" hangingPunct="1">
              <a:buFont typeface="Wingdings" panose="05000000000000000000" pitchFamily="2" charset="2"/>
              <a:buChar char="Ø"/>
            </a:pPr>
            <a:r>
              <a:rPr lang="en-GB" altLang="en-US" dirty="0">
                <a:solidFill>
                  <a:srgbClr val="002060"/>
                </a:solidFill>
                <a:latin typeface="+mj-lt"/>
              </a:rPr>
              <a:t>Notice blame – again particular issue for adolescents – needs challenging</a:t>
            </a:r>
          </a:p>
          <a:p>
            <a:pPr eaLnBrk="1" hangingPunct="1">
              <a:buFont typeface="Wingdings" panose="05000000000000000000" pitchFamily="2" charset="2"/>
              <a:buChar char="Ø"/>
            </a:pPr>
            <a:r>
              <a:rPr lang="en-GB" altLang="en-US" dirty="0">
                <a:solidFill>
                  <a:srgbClr val="002060"/>
                </a:solidFill>
                <a:latin typeface="+mj-lt"/>
              </a:rPr>
              <a:t>Lived experience – try and be empathetic to child</a:t>
            </a:r>
          </a:p>
          <a:p>
            <a:pPr eaLnBrk="1" hangingPunct="1">
              <a:buFont typeface="Wingdings" panose="05000000000000000000" pitchFamily="2" charset="2"/>
              <a:buChar char="Ø"/>
            </a:pPr>
            <a:r>
              <a:rPr lang="en-GB" altLang="en-US" dirty="0">
                <a:solidFill>
                  <a:srgbClr val="002060"/>
                </a:solidFill>
                <a:latin typeface="+mj-lt"/>
              </a:rPr>
              <a:t>Preserve children and young people’s HELP SEEKING BEHAVIOUR</a:t>
            </a:r>
          </a:p>
          <a:p>
            <a:pPr eaLnBrk="1" hangingPunct="1">
              <a:buFont typeface="Wingdings" panose="05000000000000000000" pitchFamily="2" charset="2"/>
              <a:buChar char="Ø"/>
            </a:pPr>
            <a:r>
              <a:rPr lang="en-GB" altLang="en-US" sz="3200" dirty="0">
                <a:solidFill>
                  <a:srgbClr val="002060"/>
                </a:solidFill>
                <a:latin typeface="+mj-lt"/>
              </a:rPr>
              <a:t>ACTION CONSEQUENCES REPAIR</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937" y="5302805"/>
            <a:ext cx="126206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2285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2743" y="457200"/>
            <a:ext cx="8229600" cy="723014"/>
          </a:xfrm>
        </p:spPr>
        <p:txBody>
          <a:bodyPr>
            <a:normAutofit fontScale="90000"/>
          </a:bodyPr>
          <a:lstStyle/>
          <a:p>
            <a:pPr eaLnBrk="1" hangingPunct="1"/>
            <a:r>
              <a:rPr lang="en-GB" altLang="en-US" b="1" dirty="0" smtClean="0">
                <a:solidFill>
                  <a:srgbClr val="002060"/>
                </a:solidFill>
              </a:rPr>
              <a:t>What </a:t>
            </a:r>
            <a:r>
              <a:rPr lang="en-GB" altLang="en-US" b="1" dirty="0">
                <a:solidFill>
                  <a:srgbClr val="002060"/>
                </a:solidFill>
              </a:rPr>
              <a:t>other abuse is neglect driving or enabling</a:t>
            </a:r>
          </a:p>
        </p:txBody>
      </p:sp>
      <p:sp>
        <p:nvSpPr>
          <p:cNvPr id="32771" name="Rectangle 3"/>
          <p:cNvSpPr>
            <a:spLocks noGrp="1" noChangeArrowheads="1"/>
          </p:cNvSpPr>
          <p:nvPr>
            <p:ph idx="1"/>
          </p:nvPr>
        </p:nvSpPr>
        <p:spPr>
          <a:xfrm>
            <a:off x="467544" y="1988840"/>
            <a:ext cx="8072118" cy="3317239"/>
          </a:xfrm>
        </p:spPr>
        <p:txBody>
          <a:bodyPr>
            <a:normAutofit lnSpcReduction="10000"/>
          </a:bodyPr>
          <a:lstStyle/>
          <a:p>
            <a:pPr marL="457200" indent="-457200" eaLnBrk="1" hangingPunct="1">
              <a:buFont typeface="Wingdings" panose="05000000000000000000" pitchFamily="2" charset="2"/>
              <a:buChar char="Ø"/>
            </a:pPr>
            <a:r>
              <a:rPr lang="en-GB" altLang="en-US" dirty="0">
                <a:solidFill>
                  <a:srgbClr val="002060"/>
                </a:solidFill>
                <a:effectLst>
                  <a:outerShdw blurRad="38100" dist="38100" dir="2700000" algn="tl">
                    <a:srgbClr val="000000">
                      <a:alpha val="43137"/>
                    </a:srgbClr>
                  </a:outerShdw>
                </a:effectLst>
                <a:latin typeface="+mj-lt"/>
              </a:rPr>
              <a:t>Sexual </a:t>
            </a:r>
            <a:r>
              <a:rPr lang="en-GB" altLang="en-US" dirty="0" smtClean="0">
                <a:solidFill>
                  <a:srgbClr val="002060"/>
                </a:solidFill>
                <a:effectLst>
                  <a:outerShdw blurRad="38100" dist="38100" dir="2700000" algn="tl">
                    <a:srgbClr val="000000">
                      <a:alpha val="43137"/>
                    </a:srgbClr>
                  </a:outerShdw>
                </a:effectLst>
                <a:latin typeface="+mj-lt"/>
              </a:rPr>
              <a:t>abuse</a:t>
            </a:r>
          </a:p>
          <a:p>
            <a:pPr marL="0" indent="0" eaLnBrk="1" hangingPunct="1">
              <a:buNone/>
            </a:pPr>
            <a:endParaRPr lang="en-GB" altLang="en-US" dirty="0">
              <a:solidFill>
                <a:srgbClr val="002060"/>
              </a:solidFill>
              <a:effectLst>
                <a:outerShdw blurRad="38100" dist="38100" dir="2700000" algn="tl">
                  <a:srgbClr val="000000">
                    <a:alpha val="43137"/>
                  </a:srgbClr>
                </a:outerShdw>
              </a:effectLst>
              <a:latin typeface="+mj-lt"/>
            </a:endParaRPr>
          </a:p>
          <a:p>
            <a:pPr marL="457200" indent="-457200" eaLnBrk="1" hangingPunct="1">
              <a:buFont typeface="Wingdings" panose="05000000000000000000" pitchFamily="2" charset="2"/>
              <a:buChar char="Ø"/>
            </a:pPr>
            <a:r>
              <a:rPr lang="en-GB" altLang="en-US" dirty="0">
                <a:solidFill>
                  <a:srgbClr val="002060"/>
                </a:solidFill>
                <a:effectLst>
                  <a:outerShdw blurRad="38100" dist="38100" dir="2700000" algn="tl">
                    <a:srgbClr val="000000">
                      <a:alpha val="43137"/>
                    </a:srgbClr>
                  </a:outerShdw>
                </a:effectLst>
                <a:latin typeface="+mj-lt"/>
              </a:rPr>
              <a:t>Physical </a:t>
            </a:r>
            <a:r>
              <a:rPr lang="en-GB" altLang="en-US" dirty="0" smtClean="0">
                <a:solidFill>
                  <a:srgbClr val="002060"/>
                </a:solidFill>
                <a:effectLst>
                  <a:outerShdw blurRad="38100" dist="38100" dir="2700000" algn="tl">
                    <a:srgbClr val="000000">
                      <a:alpha val="43137"/>
                    </a:srgbClr>
                  </a:outerShdw>
                </a:effectLst>
                <a:latin typeface="+mj-lt"/>
              </a:rPr>
              <a:t>abuse</a:t>
            </a:r>
          </a:p>
          <a:p>
            <a:pPr marL="0" indent="0" eaLnBrk="1" hangingPunct="1">
              <a:buNone/>
            </a:pPr>
            <a:endParaRPr lang="en-GB" altLang="en-US" dirty="0">
              <a:solidFill>
                <a:srgbClr val="002060"/>
              </a:solidFill>
              <a:effectLst>
                <a:outerShdw blurRad="38100" dist="38100" dir="2700000" algn="tl">
                  <a:srgbClr val="000000">
                    <a:alpha val="43137"/>
                  </a:srgbClr>
                </a:outerShdw>
              </a:effectLst>
              <a:latin typeface="+mj-lt"/>
            </a:endParaRPr>
          </a:p>
          <a:p>
            <a:pPr marL="457200" indent="-457200" eaLnBrk="1" hangingPunct="1">
              <a:buFont typeface="Wingdings" panose="05000000000000000000" pitchFamily="2" charset="2"/>
              <a:buChar char="Ø"/>
            </a:pPr>
            <a:r>
              <a:rPr lang="en-GB" altLang="en-US" dirty="0">
                <a:solidFill>
                  <a:srgbClr val="002060"/>
                </a:solidFill>
                <a:effectLst>
                  <a:outerShdw blurRad="38100" dist="38100" dir="2700000" algn="tl">
                    <a:srgbClr val="000000">
                      <a:alpha val="43137"/>
                    </a:srgbClr>
                  </a:outerShdw>
                </a:effectLst>
                <a:latin typeface="+mj-lt"/>
              </a:rPr>
              <a:t>Emotional </a:t>
            </a:r>
            <a:r>
              <a:rPr lang="en-GB" altLang="en-US" dirty="0" smtClean="0">
                <a:solidFill>
                  <a:srgbClr val="002060"/>
                </a:solidFill>
                <a:effectLst>
                  <a:outerShdw blurRad="38100" dist="38100" dir="2700000" algn="tl">
                    <a:srgbClr val="000000">
                      <a:alpha val="43137"/>
                    </a:srgbClr>
                  </a:outerShdw>
                </a:effectLst>
                <a:latin typeface="+mj-lt"/>
              </a:rPr>
              <a:t>Abuse</a:t>
            </a:r>
          </a:p>
          <a:p>
            <a:pPr marL="0" indent="0" eaLnBrk="1" hangingPunct="1">
              <a:buNone/>
            </a:pPr>
            <a:endParaRPr lang="en-GB" altLang="en-US" dirty="0">
              <a:solidFill>
                <a:srgbClr val="002060"/>
              </a:solidFill>
              <a:effectLst>
                <a:outerShdw blurRad="38100" dist="38100" dir="2700000" algn="tl">
                  <a:srgbClr val="000000">
                    <a:alpha val="43137"/>
                  </a:srgbClr>
                </a:outerShdw>
              </a:effectLst>
              <a:latin typeface="+mj-lt"/>
            </a:endParaRPr>
          </a:p>
          <a:p>
            <a:pPr marL="457200" indent="-457200" eaLnBrk="1" hangingPunct="1">
              <a:buFont typeface="Wingdings" panose="05000000000000000000" pitchFamily="2" charset="2"/>
              <a:buChar char="Ø"/>
            </a:pPr>
            <a:r>
              <a:rPr lang="en-GB" altLang="en-US" dirty="0">
                <a:solidFill>
                  <a:srgbClr val="002060"/>
                </a:solidFill>
                <a:effectLst>
                  <a:outerShdw blurRad="38100" dist="38100" dir="2700000" algn="tl">
                    <a:srgbClr val="000000">
                      <a:alpha val="43137"/>
                    </a:srgbClr>
                  </a:outerShdw>
                </a:effectLst>
                <a:latin typeface="+mj-lt"/>
              </a:rPr>
              <a:t>CSE</a:t>
            </a:r>
          </a:p>
          <a:p>
            <a:pPr eaLnBrk="1" hangingPunct="1">
              <a:buFont typeface="Wingdings" panose="05000000000000000000" pitchFamily="2" charset="2"/>
              <a:buNone/>
            </a:pPr>
            <a:endParaRPr lang="en-GB" alt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532" y="5015061"/>
            <a:ext cx="1427163"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1940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3255" y="105879"/>
            <a:ext cx="8434802" cy="1061122"/>
          </a:xfrm>
        </p:spPr>
        <p:txBody>
          <a:bodyPr>
            <a:normAutofit fontScale="90000"/>
          </a:bodyPr>
          <a:lstStyle/>
          <a:p>
            <a:r>
              <a:rPr lang="en-GB" sz="4000" dirty="0">
                <a:solidFill>
                  <a:srgbClr val="002060"/>
                </a:solidFill>
              </a:rPr>
              <a:t>Structured Judgement approach</a:t>
            </a:r>
          </a:p>
        </p:txBody>
      </p:sp>
      <p:sp>
        <p:nvSpPr>
          <p:cNvPr id="5" name="Text Placeholder 4"/>
          <p:cNvSpPr>
            <a:spLocks noGrp="1"/>
          </p:cNvSpPr>
          <p:nvPr>
            <p:ph idx="1"/>
          </p:nvPr>
        </p:nvSpPr>
        <p:spPr>
          <a:xfrm>
            <a:off x="323528" y="1340768"/>
            <a:ext cx="8470233" cy="5043638"/>
          </a:xfrm>
        </p:spPr>
        <p:txBody>
          <a:bodyPr>
            <a:normAutofit fontScale="92500"/>
          </a:bodyPr>
          <a:lstStyle/>
          <a:p>
            <a:pPr marL="457200" indent="-457200">
              <a:buFont typeface="Wingdings" panose="05000000000000000000" pitchFamily="2" charset="2"/>
              <a:buChar char="Ø"/>
            </a:pPr>
            <a:r>
              <a:rPr lang="en-GB" dirty="0">
                <a:solidFill>
                  <a:srgbClr val="002060"/>
                </a:solidFill>
                <a:latin typeface="+mj-lt"/>
              </a:rPr>
              <a:t>Number of tools designed to “structure” professional judgements</a:t>
            </a:r>
          </a:p>
          <a:p>
            <a:pPr marL="457200" indent="-457200">
              <a:buFont typeface="Wingdings" panose="05000000000000000000" pitchFamily="2" charset="2"/>
              <a:buChar char="Ø"/>
            </a:pPr>
            <a:r>
              <a:rPr lang="en-GB" dirty="0">
                <a:solidFill>
                  <a:srgbClr val="002060"/>
                </a:solidFill>
                <a:latin typeface="+mj-lt"/>
              </a:rPr>
              <a:t>QOC Tool is one of them </a:t>
            </a:r>
          </a:p>
          <a:p>
            <a:pPr marL="457200" indent="-457200">
              <a:buFont typeface="Wingdings" panose="05000000000000000000" pitchFamily="2" charset="2"/>
              <a:buChar char="Ø"/>
            </a:pPr>
            <a:r>
              <a:rPr lang="en-GB" dirty="0">
                <a:solidFill>
                  <a:srgbClr val="002060"/>
                </a:solidFill>
                <a:latin typeface="+mj-lt"/>
              </a:rPr>
              <a:t>Graded care profile another</a:t>
            </a:r>
          </a:p>
          <a:p>
            <a:pPr marL="457200" indent="-457200">
              <a:buFont typeface="Wingdings" panose="05000000000000000000" pitchFamily="2" charset="2"/>
              <a:buChar char="Ø"/>
            </a:pPr>
            <a:r>
              <a:rPr lang="en-GB" dirty="0">
                <a:solidFill>
                  <a:srgbClr val="002060"/>
                </a:solidFill>
                <a:latin typeface="+mj-lt"/>
              </a:rPr>
              <a:t>Emphasis here on promoting professionals judgement and decision making in partnership with children, young people and their </a:t>
            </a:r>
            <a:r>
              <a:rPr lang="en-GB" dirty="0" smtClean="0">
                <a:solidFill>
                  <a:srgbClr val="002060"/>
                </a:solidFill>
                <a:latin typeface="+mj-lt"/>
              </a:rPr>
              <a:t>families</a:t>
            </a:r>
          </a:p>
          <a:p>
            <a:pPr marL="457200" indent="-457200">
              <a:buFont typeface="Wingdings" panose="05000000000000000000" pitchFamily="2" charset="2"/>
              <a:buChar char="Ø"/>
            </a:pPr>
            <a:r>
              <a:rPr lang="en-GB" dirty="0" smtClean="0">
                <a:solidFill>
                  <a:srgbClr val="002060"/>
                </a:solidFill>
                <a:latin typeface="Lucida Sans" panose="020B0602030504020204" pitchFamily="34" charset="0"/>
              </a:rPr>
              <a:t>Finding </a:t>
            </a:r>
            <a:r>
              <a:rPr lang="en-GB" dirty="0">
                <a:solidFill>
                  <a:srgbClr val="002060"/>
                </a:solidFill>
                <a:latin typeface="Lucida Sans" panose="020B0602030504020204" pitchFamily="34" charset="0"/>
              </a:rPr>
              <a:t>of the review of SCRS that practitioners struggle to make judgements because of concern to be “non </a:t>
            </a:r>
            <a:r>
              <a:rPr lang="en-GB" dirty="0" smtClean="0">
                <a:solidFill>
                  <a:srgbClr val="002060"/>
                </a:solidFill>
                <a:latin typeface="Lucida Sans" panose="020B0602030504020204" pitchFamily="34" charset="0"/>
              </a:rPr>
              <a:t>judgemental”</a:t>
            </a:r>
          </a:p>
          <a:p>
            <a:pPr marL="457200" indent="-457200">
              <a:buFont typeface="Wingdings" panose="05000000000000000000" pitchFamily="2" charset="2"/>
              <a:buChar char="Ø"/>
            </a:pPr>
            <a:r>
              <a:rPr lang="en-GB" dirty="0" smtClean="0">
                <a:solidFill>
                  <a:srgbClr val="002060"/>
                </a:solidFill>
                <a:latin typeface="Lucida Sans" panose="020B0602030504020204" pitchFamily="34" charset="0"/>
              </a:rPr>
              <a:t>ACE’s </a:t>
            </a:r>
            <a:endParaRPr lang="en-GB" dirty="0">
              <a:solidFill>
                <a:srgbClr val="002060"/>
              </a:solidFill>
              <a:latin typeface="Lucida Sans" panose="020B0602030504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582" y="5396154"/>
            <a:ext cx="1426093" cy="1461846"/>
          </a:xfrm>
          <a:prstGeom prst="rect">
            <a:avLst/>
          </a:prstGeom>
        </p:spPr>
      </p:pic>
    </p:spTree>
    <p:extLst>
      <p:ext uri="{BB962C8B-B14F-4D97-AF65-F5344CB8AC3E}">
        <p14:creationId xmlns:p14="http://schemas.microsoft.com/office/powerpoint/2010/main" val="40831906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153" y="563079"/>
            <a:ext cx="8434802" cy="1061122"/>
          </a:xfrm>
        </p:spPr>
        <p:txBody>
          <a:bodyPr>
            <a:normAutofit fontScale="90000"/>
          </a:bodyPr>
          <a:lstStyle/>
          <a:p>
            <a:pPr algn="l"/>
            <a:r>
              <a:rPr lang="en-GB" sz="4000" dirty="0" smtClean="0">
                <a:solidFill>
                  <a:srgbClr val="002060"/>
                </a:solidFill>
              </a:rPr>
              <a:t>Finally it is the untold impact that should drive us towards change on neglect </a:t>
            </a:r>
            <a:endParaRPr lang="en-GB" sz="4000" dirty="0">
              <a:solidFill>
                <a:srgbClr val="002060"/>
              </a:solidFill>
            </a:endParaRPr>
          </a:p>
        </p:txBody>
      </p:sp>
      <p:sp>
        <p:nvSpPr>
          <p:cNvPr id="5" name="Text Placeholder 4"/>
          <p:cNvSpPr>
            <a:spLocks noGrp="1"/>
          </p:cNvSpPr>
          <p:nvPr>
            <p:ph idx="1"/>
          </p:nvPr>
        </p:nvSpPr>
        <p:spPr>
          <a:xfrm>
            <a:off x="233131" y="1814362"/>
            <a:ext cx="8470233" cy="5043638"/>
          </a:xfrm>
        </p:spPr>
        <p:txBody>
          <a:bodyPr>
            <a:normAutofit/>
          </a:bodyPr>
          <a:lstStyle/>
          <a:p>
            <a:pPr marL="457200" indent="-457200">
              <a:buFont typeface="Wingdings" panose="05000000000000000000" pitchFamily="2" charset="2"/>
              <a:buChar char="Ø"/>
            </a:pPr>
            <a:endParaRPr lang="en-GB" b="1" dirty="0" smtClean="0">
              <a:solidFill>
                <a:srgbClr val="002060"/>
              </a:solidFill>
              <a:latin typeface="Lucida Sans" panose="020B0602030504020204" pitchFamily="34" charset="0"/>
            </a:endParaRPr>
          </a:p>
          <a:p>
            <a:pPr marL="457200" indent="-457200">
              <a:buFont typeface="Wingdings" panose="05000000000000000000" pitchFamily="2" charset="2"/>
              <a:buChar char="Ø"/>
            </a:pPr>
            <a:endParaRPr lang="en-GB" b="1" dirty="0">
              <a:solidFill>
                <a:srgbClr val="002060"/>
              </a:solidFill>
              <a:latin typeface="Lucida Sans" panose="020B0602030504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582" y="5396154"/>
            <a:ext cx="1426093" cy="1461846"/>
          </a:xfrm>
          <a:prstGeom prst="rect">
            <a:avLst/>
          </a:prstGeom>
        </p:spPr>
      </p:pic>
      <p:sp>
        <p:nvSpPr>
          <p:cNvPr id="2" name="TextBox 1"/>
          <p:cNvSpPr txBox="1"/>
          <p:nvPr/>
        </p:nvSpPr>
        <p:spPr>
          <a:xfrm>
            <a:off x="669851" y="1998920"/>
            <a:ext cx="7889358" cy="4462760"/>
          </a:xfrm>
          <a:prstGeom prst="rect">
            <a:avLst/>
          </a:prstGeom>
          <a:noFill/>
        </p:spPr>
        <p:txBody>
          <a:bodyPr wrap="square" rtlCol="0">
            <a:spAutoFit/>
          </a:bodyPr>
          <a:lstStyle/>
          <a:p>
            <a:pPr marL="285750" indent="-285750">
              <a:buFont typeface="Wingdings" panose="05000000000000000000" pitchFamily="2" charset="2"/>
              <a:buChar char="Ø"/>
            </a:pPr>
            <a:r>
              <a:rPr lang="en-GB" sz="3200" b="1" kern="0" spc="300" dirty="0" smtClean="0">
                <a:solidFill>
                  <a:srgbClr val="FFC000"/>
                </a:solidFill>
                <a:effectLst>
                  <a:outerShdw blurRad="38100" dist="38100" dir="2700000" algn="tl">
                    <a:srgbClr val="000000">
                      <a:alpha val="43137"/>
                    </a:srgbClr>
                  </a:outerShdw>
                </a:effectLst>
                <a:latin typeface="Lucida Calligraphy" panose="03010101010101010101" pitchFamily="66" charset="0"/>
                <a:cs typeface="Arial"/>
                <a:sym typeface="Arial"/>
              </a:rPr>
              <a:t>Because </a:t>
            </a:r>
            <a:r>
              <a:rPr lang="en-GB" sz="3200" b="1" kern="0" spc="300" dirty="0">
                <a:solidFill>
                  <a:srgbClr val="FFC000"/>
                </a:solidFill>
                <a:effectLst>
                  <a:outerShdw blurRad="38100" dist="38100" dir="2700000" algn="tl">
                    <a:srgbClr val="000000">
                      <a:alpha val="43137"/>
                    </a:srgbClr>
                  </a:outerShdw>
                </a:effectLst>
                <a:latin typeface="Lucida Calligraphy" panose="03010101010101010101" pitchFamily="66" charset="0"/>
                <a:cs typeface="Arial"/>
                <a:sym typeface="Arial"/>
              </a:rPr>
              <a:t>we were treated neglectfully and abusively in our young years—when we most needed self-love to be mirrored—it was difficult to hold onto…We take up the challenge of learning to love </a:t>
            </a:r>
            <a:r>
              <a:rPr lang="en-GB" sz="3200" b="1" kern="0" spc="300" dirty="0" smtClean="0">
                <a:solidFill>
                  <a:srgbClr val="FFC000"/>
                </a:solidFill>
                <a:effectLst>
                  <a:outerShdw blurRad="38100" dist="38100" dir="2700000" algn="tl">
                    <a:srgbClr val="000000">
                      <a:alpha val="43137"/>
                    </a:srgbClr>
                  </a:outerShdw>
                </a:effectLst>
                <a:latin typeface="Lucida Calligraphy" panose="03010101010101010101" pitchFamily="66" charset="0"/>
                <a:cs typeface="Arial"/>
                <a:sym typeface="Arial"/>
              </a:rPr>
              <a:t>ourselves… </a:t>
            </a:r>
          </a:p>
          <a:p>
            <a:pPr marL="285750" indent="-285750">
              <a:buFont typeface="Wingdings" panose="05000000000000000000" pitchFamily="2" charset="2"/>
              <a:buChar char="Ø"/>
            </a:pPr>
            <a:r>
              <a:rPr lang="en-GB" sz="2800" b="1" kern="0" dirty="0" smtClean="0">
                <a:solidFill>
                  <a:srgbClr val="000000"/>
                </a:solidFill>
                <a:effectLst>
                  <a:outerShdw blurRad="38100" dist="38100" dir="2700000" algn="tl">
                    <a:srgbClr val="000000">
                      <a:alpha val="43137"/>
                    </a:srgbClr>
                  </a:outerShdw>
                </a:effectLst>
                <a:latin typeface="Lucida Calligraphy" panose="03010101010101010101" pitchFamily="66" charset="0"/>
                <a:cs typeface="Arial"/>
                <a:sym typeface="Arial"/>
              </a:rPr>
              <a:t>Healing Childhood </a:t>
            </a:r>
            <a:endParaRPr lang="en-GB" sz="2800" b="1" kern="0" dirty="0">
              <a:solidFill>
                <a:srgbClr val="000000"/>
              </a:solidFill>
              <a:effectLst>
                <a:outerShdw blurRad="38100" dist="38100" dir="2700000" algn="tl">
                  <a:srgbClr val="000000">
                    <a:alpha val="43137"/>
                  </a:srgbClr>
                </a:outerShdw>
              </a:effectLst>
              <a:latin typeface="Lucida Calligraphy" panose="03010101010101010101" pitchFamily="66" charset="0"/>
              <a:cs typeface="Arial"/>
              <a:sym typeface="Arial"/>
            </a:endParaRPr>
          </a:p>
        </p:txBody>
      </p:sp>
    </p:spTree>
    <p:extLst>
      <p:ext uri="{BB962C8B-B14F-4D97-AF65-F5344CB8AC3E}">
        <p14:creationId xmlns:p14="http://schemas.microsoft.com/office/powerpoint/2010/main" val="2120874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153" y="563079"/>
            <a:ext cx="8434802" cy="1061122"/>
          </a:xfrm>
        </p:spPr>
        <p:txBody>
          <a:bodyPr>
            <a:normAutofit fontScale="90000"/>
          </a:bodyPr>
          <a:lstStyle/>
          <a:p>
            <a:pPr algn="l"/>
            <a:r>
              <a:rPr lang="en-GB" sz="4000" dirty="0" smtClean="0">
                <a:solidFill>
                  <a:srgbClr val="002060"/>
                </a:solidFill>
              </a:rPr>
              <a:t>Finally it is the untold impact that should drive us towards change on neglect </a:t>
            </a:r>
            <a:endParaRPr lang="en-GB" sz="4000" dirty="0">
              <a:solidFill>
                <a:srgbClr val="002060"/>
              </a:solidFill>
            </a:endParaRPr>
          </a:p>
        </p:txBody>
      </p:sp>
      <p:sp>
        <p:nvSpPr>
          <p:cNvPr id="5" name="Text Placeholder 4"/>
          <p:cNvSpPr>
            <a:spLocks noGrp="1"/>
          </p:cNvSpPr>
          <p:nvPr>
            <p:ph idx="1"/>
          </p:nvPr>
        </p:nvSpPr>
        <p:spPr>
          <a:xfrm>
            <a:off x="233131" y="1814362"/>
            <a:ext cx="8470233" cy="5043638"/>
          </a:xfrm>
        </p:spPr>
        <p:txBody>
          <a:bodyPr>
            <a:normAutofit/>
          </a:bodyPr>
          <a:lstStyle/>
          <a:p>
            <a:pPr marL="457200" indent="-457200">
              <a:buFont typeface="Wingdings" panose="05000000000000000000" pitchFamily="2" charset="2"/>
              <a:buChar char="Ø"/>
            </a:pPr>
            <a:endParaRPr lang="en-GB" b="1" dirty="0" smtClean="0">
              <a:solidFill>
                <a:srgbClr val="002060"/>
              </a:solidFill>
              <a:latin typeface="Lucida Sans" panose="020B0602030504020204" pitchFamily="34" charset="0"/>
            </a:endParaRPr>
          </a:p>
          <a:p>
            <a:pPr marL="0" indent="0">
              <a:buNone/>
            </a:pPr>
            <a:endParaRPr lang="en-GB" b="1" dirty="0">
              <a:solidFill>
                <a:srgbClr val="002060"/>
              </a:solidFill>
              <a:latin typeface="Lucida Sans" panose="020B0602030504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582" y="5396154"/>
            <a:ext cx="1426093" cy="1461846"/>
          </a:xfrm>
          <a:prstGeom prst="rect">
            <a:avLst/>
          </a:prstGeom>
        </p:spPr>
      </p:pic>
      <p:sp>
        <p:nvSpPr>
          <p:cNvPr id="2" name="TextBox 1"/>
          <p:cNvSpPr txBox="1"/>
          <p:nvPr/>
        </p:nvSpPr>
        <p:spPr>
          <a:xfrm>
            <a:off x="584791" y="2604977"/>
            <a:ext cx="7974418" cy="3416320"/>
          </a:xfrm>
          <a:prstGeom prst="rect">
            <a:avLst/>
          </a:prstGeom>
          <a:noFill/>
        </p:spPr>
        <p:txBody>
          <a:bodyPr wrap="square" rtlCol="0">
            <a:spAutoFit/>
          </a:bodyPr>
          <a:lstStyle/>
          <a:p>
            <a:pPr marL="285750" indent="-285750">
              <a:buFont typeface="Wingdings" panose="05000000000000000000" pitchFamily="2" charset="2"/>
              <a:buChar char="Ø"/>
            </a:pPr>
            <a:r>
              <a:rPr lang="en-GB" sz="3600" b="1" kern="0" spc="300" dirty="0">
                <a:solidFill>
                  <a:srgbClr val="FFC000"/>
                </a:solidFill>
                <a:effectLst>
                  <a:outerShdw blurRad="38100" dist="38100" dir="2700000" algn="tl">
                    <a:srgbClr val="000000">
                      <a:alpha val="43137"/>
                    </a:srgbClr>
                  </a:outerShdw>
                </a:effectLst>
                <a:latin typeface="Lucida Calligraphy" panose="03010101010101010101" pitchFamily="66" charset="0"/>
                <a:cs typeface="Arial"/>
                <a:sym typeface="Arial"/>
              </a:rPr>
              <a:t>All children are born to grow, to develop, to live, to love, and to articulate their needs and feelings for their </a:t>
            </a:r>
            <a:r>
              <a:rPr lang="en-GB" sz="3600" b="1" kern="0" spc="300" dirty="0" smtClean="0">
                <a:solidFill>
                  <a:srgbClr val="FFC000"/>
                </a:solidFill>
                <a:effectLst>
                  <a:outerShdw blurRad="38100" dist="38100" dir="2700000" algn="tl">
                    <a:srgbClr val="000000">
                      <a:alpha val="43137"/>
                    </a:srgbClr>
                  </a:outerShdw>
                </a:effectLst>
                <a:latin typeface="Lucida Calligraphy" panose="03010101010101010101" pitchFamily="66" charset="0"/>
                <a:cs typeface="Arial"/>
                <a:sym typeface="Arial"/>
              </a:rPr>
              <a:t>self-protection Alice Millar </a:t>
            </a:r>
            <a:r>
              <a:rPr lang="en-GB" sz="2400" kern="0" dirty="0" smtClean="0">
                <a:solidFill>
                  <a:srgbClr val="FFC000"/>
                </a:solidFill>
                <a:latin typeface="Arial"/>
                <a:cs typeface="Arial"/>
                <a:sym typeface="Arial"/>
              </a:rPr>
              <a:t> </a:t>
            </a:r>
            <a:endParaRPr lang="en-GB" sz="3600" b="1" kern="0" dirty="0">
              <a:solidFill>
                <a:srgbClr val="FFC000"/>
              </a:solidFill>
              <a:effectLst>
                <a:outerShdw blurRad="38100" dist="38100" dir="2700000" algn="tl">
                  <a:srgbClr val="000000">
                    <a:alpha val="43137"/>
                  </a:srgbClr>
                </a:outerShdw>
              </a:effectLst>
              <a:latin typeface="Lucida Calligraphy" panose="03010101010101010101" pitchFamily="66" charset="0"/>
              <a:cs typeface="Arial"/>
              <a:sym typeface="Arial"/>
            </a:endParaRPr>
          </a:p>
        </p:txBody>
      </p:sp>
    </p:spTree>
    <p:extLst>
      <p:ext uri="{BB962C8B-B14F-4D97-AF65-F5344CB8AC3E}">
        <p14:creationId xmlns:p14="http://schemas.microsoft.com/office/powerpoint/2010/main" val="1189654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rjames\AppData\Local\Microsoft\Windows\Temporary Internet Files\Content.Outlook\M0MLOED0\3843_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4066">
            <a:off x="4737416" y="1690298"/>
            <a:ext cx="3846041" cy="54387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11560" y="476672"/>
            <a:ext cx="7772400" cy="1103436"/>
          </a:xfrm>
        </p:spPr>
        <p:txBody>
          <a:bodyPr>
            <a:normAutofit/>
          </a:bodyPr>
          <a:lstStyle/>
          <a:p>
            <a:r>
              <a:rPr lang="en-GB" sz="6000" b="1" dirty="0" smtClean="0"/>
              <a:t>Evaluation Forms</a:t>
            </a:r>
            <a:endParaRPr lang="en-GB" sz="6000" b="1" dirty="0"/>
          </a:p>
        </p:txBody>
      </p:sp>
      <p:pic>
        <p:nvPicPr>
          <p:cNvPr id="1026" name="Picture 2" descr="C:\Users\srjames\AppData\Local\Microsoft\Windows\Temporary Internet Files\Content.Outlook\M0MLOED0\3843_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28851">
            <a:off x="714286" y="1789427"/>
            <a:ext cx="4029232" cy="569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967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537" indent="0" algn="ctr">
              <a:buNone/>
            </a:pPr>
            <a:r>
              <a:rPr lang="en-GB" sz="6000" b="1" dirty="0"/>
              <a:t>Adverse Childhood </a:t>
            </a:r>
            <a:br>
              <a:rPr lang="en-GB" sz="6000" b="1" dirty="0"/>
            </a:br>
            <a:r>
              <a:rPr lang="en-GB" sz="6000" b="1" dirty="0"/>
              <a:t>Experience's </a:t>
            </a:r>
            <a:endParaRPr lang="en-GB" sz="6000" b="1" dirty="0" smtClean="0"/>
          </a:p>
          <a:p>
            <a:pPr marL="109537" indent="0" algn="ctr">
              <a:buNone/>
            </a:pPr>
            <a:r>
              <a:rPr lang="en-GB" sz="6000" b="1" dirty="0" smtClean="0"/>
              <a:t>(</a:t>
            </a:r>
            <a:r>
              <a:rPr lang="en-GB" sz="6000" b="1" dirty="0"/>
              <a:t>ACEs</a:t>
            </a:r>
            <a:r>
              <a:rPr lang="en-GB" sz="6000" b="1" dirty="0" smtClean="0"/>
              <a:t>)</a:t>
            </a:r>
          </a:p>
          <a:p>
            <a:pPr marL="109537" indent="0" algn="ctr">
              <a:buNone/>
            </a:pPr>
            <a:r>
              <a:rPr lang="en-GB" sz="6000" b="1" dirty="0"/>
              <a:t/>
            </a:r>
            <a:br>
              <a:rPr lang="en-GB" sz="6000" b="1" dirty="0"/>
            </a:br>
            <a:r>
              <a:rPr lang="en-GB" sz="1600" b="1" dirty="0">
                <a:solidFill>
                  <a:srgbClr val="FF0000"/>
                </a:solidFill>
                <a:latin typeface="Comic Sans MS" panose="030F0702030302020204" pitchFamily="66" charset="0"/>
              </a:rPr>
              <a:t>ACTION</a:t>
            </a:r>
            <a:br>
              <a:rPr lang="en-GB" sz="1600" b="1" dirty="0">
                <a:solidFill>
                  <a:srgbClr val="FF0000"/>
                </a:solidFill>
                <a:latin typeface="Comic Sans MS" panose="030F0702030302020204" pitchFamily="66" charset="0"/>
              </a:rPr>
            </a:br>
            <a:r>
              <a:rPr lang="en-GB" sz="1600" dirty="0">
                <a:solidFill>
                  <a:srgbClr val="FF0000"/>
                </a:solidFill>
                <a:latin typeface="Comic Sans MS" panose="030F0702030302020204" pitchFamily="66" charset="0"/>
              </a:rPr>
              <a:t>ON ACES</a:t>
            </a:r>
            <a:br>
              <a:rPr lang="en-GB" sz="1600" dirty="0">
                <a:solidFill>
                  <a:srgbClr val="FF0000"/>
                </a:solidFill>
                <a:latin typeface="Comic Sans MS" panose="030F0702030302020204" pitchFamily="66" charset="0"/>
              </a:rPr>
            </a:br>
            <a:r>
              <a:rPr lang="en-GB" sz="1600" dirty="0">
                <a:solidFill>
                  <a:srgbClr val="FF0000"/>
                </a:solidFill>
              </a:rPr>
              <a:t>Gloucestershire</a:t>
            </a:r>
            <a:br>
              <a:rPr lang="en-GB" sz="1600" dirty="0">
                <a:solidFill>
                  <a:srgbClr val="FF0000"/>
                </a:solidFill>
              </a:rPr>
            </a:br>
            <a:endParaRPr lang="en-GB" sz="1600" dirty="0"/>
          </a:p>
          <a:p>
            <a:pPr marL="109537" indent="0" algn="ctr">
              <a:buNone/>
            </a:pPr>
            <a:endParaRPr lang="en-GB" sz="6000" dirty="0"/>
          </a:p>
        </p:txBody>
      </p:sp>
    </p:spTree>
    <p:extLst>
      <p:ext uri="{BB962C8B-B14F-4D97-AF65-F5344CB8AC3E}">
        <p14:creationId xmlns:p14="http://schemas.microsoft.com/office/powerpoint/2010/main" val="2250873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effectLst/>
              </a:rPr>
              <a:t>Who is at risk?</a:t>
            </a:r>
            <a:endParaRPr lang="en-GB" dirty="0">
              <a:solidFill>
                <a:schemeClr val="tx1"/>
              </a:solidFill>
              <a:effectLst/>
            </a:endParaRPr>
          </a:p>
        </p:txBody>
      </p:sp>
      <p:sp>
        <p:nvSpPr>
          <p:cNvPr id="4" name="Slide Number Placeholder 3"/>
          <p:cNvSpPr>
            <a:spLocks noGrp="1"/>
          </p:cNvSpPr>
          <p:nvPr>
            <p:ph type="sldNum" sz="quarter" idx="10"/>
          </p:nvPr>
        </p:nvSpPr>
        <p:spPr/>
        <p:txBody>
          <a:bodyPr/>
          <a:lstStyle/>
          <a:p>
            <a:pPr marL="531813">
              <a:defRPr/>
            </a:pPr>
            <a:r>
              <a:rPr lang="en-US" dirty="0" smtClean="0">
                <a:solidFill>
                  <a:prstClr val="black"/>
                </a:solidFill>
              </a:rPr>
              <a:t>  </a:t>
            </a:r>
            <a:endParaRPr lang="en-US" dirty="0">
              <a:solidFill>
                <a:prstClr val="black"/>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6666" t="61623" r="3967" b="30657"/>
          <a:stretch/>
        </p:blipFill>
        <p:spPr>
          <a:xfrm>
            <a:off x="361380" y="2060848"/>
            <a:ext cx="6732748" cy="129614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6650" t="73553" r="3350" b="17998"/>
          <a:stretch/>
        </p:blipFill>
        <p:spPr>
          <a:xfrm>
            <a:off x="361008" y="4111676"/>
            <a:ext cx="6732748" cy="1422099"/>
          </a:xfrm>
          <a:prstGeom prst="rect">
            <a:avLst/>
          </a:prstGeom>
        </p:spPr>
      </p:pic>
      <p:sp>
        <p:nvSpPr>
          <p:cNvPr id="8" name="Rectangle 7"/>
          <p:cNvSpPr/>
          <p:nvPr/>
        </p:nvSpPr>
        <p:spPr>
          <a:xfrm>
            <a:off x="7241791" y="2097832"/>
            <a:ext cx="1699842"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r" fontAlgn="base">
              <a:spcBef>
                <a:spcPct val="0"/>
              </a:spcBef>
              <a:spcAft>
                <a:spcPct val="0"/>
              </a:spcAft>
            </a:pPr>
            <a:r>
              <a:rPr lang="en-US" sz="5400" b="1" dirty="0" smtClean="0">
                <a:ln/>
                <a:solidFill>
                  <a:srgbClr val="DEF5FA">
                    <a:lumMod val="10000"/>
                  </a:srgbClr>
                </a:solidFill>
                <a:latin typeface="Arial" charset="0"/>
              </a:rPr>
              <a:t>47%</a:t>
            </a:r>
            <a:r>
              <a:rPr lang="en-US" sz="5400" b="1" dirty="0" smtClean="0">
                <a:ln/>
                <a:solidFill>
                  <a:srgbClr val="474B78">
                    <a:tint val="50000"/>
                    <a:satMod val="180000"/>
                  </a:srgbClr>
                </a:solidFill>
                <a:latin typeface="Arial" charset="0"/>
              </a:rPr>
              <a:t> </a:t>
            </a:r>
            <a:endParaRPr lang="en-US" sz="5400" b="1" dirty="0">
              <a:ln/>
              <a:solidFill>
                <a:srgbClr val="474B78">
                  <a:tint val="50000"/>
                  <a:satMod val="180000"/>
                </a:srgbClr>
              </a:solidFill>
              <a:latin typeface="Arial" charset="0"/>
            </a:endParaRPr>
          </a:p>
        </p:txBody>
      </p:sp>
      <p:sp>
        <p:nvSpPr>
          <p:cNvPr id="9" name="Rectangle 8"/>
          <p:cNvSpPr/>
          <p:nvPr/>
        </p:nvSpPr>
        <p:spPr>
          <a:xfrm>
            <a:off x="7289881" y="4099472"/>
            <a:ext cx="1267031"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r" fontAlgn="base">
              <a:spcBef>
                <a:spcPct val="0"/>
              </a:spcBef>
              <a:spcAft>
                <a:spcPct val="0"/>
              </a:spcAft>
            </a:pPr>
            <a:r>
              <a:rPr lang="en-US" sz="5400" b="1" dirty="0" smtClean="0">
                <a:ln/>
                <a:solidFill>
                  <a:srgbClr val="091E24"/>
                </a:solidFill>
                <a:latin typeface="Arial" charset="0"/>
              </a:rPr>
              <a:t>9%</a:t>
            </a:r>
            <a:r>
              <a:rPr lang="en-US" sz="5400" b="1" dirty="0" smtClean="0">
                <a:ln/>
                <a:solidFill>
                  <a:srgbClr val="474B78">
                    <a:tint val="50000"/>
                    <a:satMod val="180000"/>
                  </a:srgbClr>
                </a:solidFill>
                <a:latin typeface="Arial" charset="0"/>
              </a:rPr>
              <a:t> </a:t>
            </a:r>
            <a:endParaRPr lang="en-US" sz="5400" b="1" dirty="0">
              <a:ln/>
              <a:solidFill>
                <a:srgbClr val="474B78">
                  <a:tint val="50000"/>
                  <a:satMod val="180000"/>
                </a:srgbClr>
              </a:solidFill>
              <a:latin typeface="Arial" charset="0"/>
            </a:endParaRPr>
          </a:p>
        </p:txBody>
      </p:sp>
      <p:sp>
        <p:nvSpPr>
          <p:cNvPr id="10" name="TextBox 9"/>
          <p:cNvSpPr txBox="1"/>
          <p:nvPr/>
        </p:nvSpPr>
        <p:spPr>
          <a:xfrm>
            <a:off x="361380" y="1483668"/>
            <a:ext cx="8315076" cy="461665"/>
          </a:xfrm>
          <a:prstGeom prst="rect">
            <a:avLst/>
          </a:prstGeom>
          <a:noFill/>
        </p:spPr>
        <p:txBody>
          <a:bodyPr wrap="square" rtlCol="0">
            <a:spAutoFit/>
          </a:bodyPr>
          <a:lstStyle/>
          <a:p>
            <a:pPr fontAlgn="base">
              <a:spcBef>
                <a:spcPct val="0"/>
              </a:spcBef>
              <a:spcAft>
                <a:spcPct val="0"/>
              </a:spcAft>
            </a:pPr>
            <a:r>
              <a:rPr lang="en-GB" dirty="0" smtClean="0">
                <a:solidFill>
                  <a:prstClr val="black"/>
                </a:solidFill>
                <a:latin typeface="Arial" charset="0"/>
              </a:rPr>
              <a:t>Individuals reporting at least one ACE</a:t>
            </a:r>
            <a:endParaRPr lang="en-GB" dirty="0">
              <a:solidFill>
                <a:prstClr val="black"/>
              </a:solidFill>
              <a:latin typeface="Arial" charset="0"/>
            </a:endParaRPr>
          </a:p>
        </p:txBody>
      </p:sp>
      <p:sp>
        <p:nvSpPr>
          <p:cNvPr id="11" name="TextBox 10"/>
          <p:cNvSpPr txBox="1"/>
          <p:nvPr/>
        </p:nvSpPr>
        <p:spPr>
          <a:xfrm>
            <a:off x="361380" y="3613298"/>
            <a:ext cx="8315076" cy="461665"/>
          </a:xfrm>
          <a:prstGeom prst="rect">
            <a:avLst/>
          </a:prstGeom>
          <a:noFill/>
        </p:spPr>
        <p:txBody>
          <a:bodyPr wrap="square" rtlCol="0">
            <a:spAutoFit/>
          </a:bodyPr>
          <a:lstStyle/>
          <a:p>
            <a:pPr fontAlgn="base">
              <a:spcBef>
                <a:spcPct val="0"/>
              </a:spcBef>
              <a:spcAft>
                <a:spcPct val="0"/>
              </a:spcAft>
            </a:pPr>
            <a:r>
              <a:rPr lang="en-GB" dirty="0" smtClean="0">
                <a:solidFill>
                  <a:prstClr val="black"/>
                </a:solidFill>
                <a:latin typeface="Arial" charset="0"/>
              </a:rPr>
              <a:t>Individuals reporting 4 ACEs or more</a:t>
            </a:r>
            <a:endParaRPr lang="en-GB" dirty="0">
              <a:solidFill>
                <a:prstClr val="black"/>
              </a:solidFill>
              <a:latin typeface="Arial" charset="0"/>
            </a:endParaRPr>
          </a:p>
        </p:txBody>
      </p:sp>
      <p:sp>
        <p:nvSpPr>
          <p:cNvPr id="12" name="TextBox 11"/>
          <p:cNvSpPr txBox="1"/>
          <p:nvPr/>
        </p:nvSpPr>
        <p:spPr>
          <a:xfrm>
            <a:off x="1392748" y="5949279"/>
            <a:ext cx="6698592" cy="954107"/>
          </a:xfrm>
          <a:prstGeom prst="rect">
            <a:avLst/>
          </a:prstGeom>
          <a:noFill/>
        </p:spPr>
        <p:txBody>
          <a:bodyPr wrap="square" rtlCol="0">
            <a:spAutoFit/>
          </a:bodyPr>
          <a:lstStyle/>
          <a:p>
            <a:pPr marL="109537" algn="ctr" fontAlgn="base">
              <a:spcBef>
                <a:spcPct val="0"/>
              </a:spcBef>
              <a:spcAft>
                <a:spcPct val="0"/>
              </a:spcAft>
            </a:pPr>
            <a:r>
              <a:rPr lang="en-GB" sz="1400" b="1" dirty="0">
                <a:solidFill>
                  <a:srgbClr val="FF0000"/>
                </a:solidFill>
                <a:latin typeface="Comic Sans MS" panose="030F0702030302020204" pitchFamily="66" charset="0"/>
              </a:rPr>
              <a:t>ACTION</a:t>
            </a:r>
            <a:br>
              <a:rPr lang="en-GB" sz="1400" b="1" dirty="0">
                <a:solidFill>
                  <a:srgbClr val="FF0000"/>
                </a:solidFill>
                <a:latin typeface="Comic Sans MS" panose="030F0702030302020204" pitchFamily="66" charset="0"/>
              </a:rPr>
            </a:br>
            <a:r>
              <a:rPr lang="en-GB" sz="1400" dirty="0">
                <a:solidFill>
                  <a:srgbClr val="FF0000"/>
                </a:solidFill>
                <a:latin typeface="Comic Sans MS" panose="030F0702030302020204" pitchFamily="66" charset="0"/>
              </a:rPr>
              <a:t>ON ACES</a:t>
            </a:r>
            <a:br>
              <a:rPr lang="en-GB" sz="1400" dirty="0">
                <a:solidFill>
                  <a:srgbClr val="FF0000"/>
                </a:solidFill>
                <a:latin typeface="Comic Sans MS" panose="030F0702030302020204" pitchFamily="66" charset="0"/>
              </a:rPr>
            </a:br>
            <a:r>
              <a:rPr lang="en-GB" sz="1400" dirty="0">
                <a:solidFill>
                  <a:srgbClr val="FF0000"/>
                </a:solidFill>
                <a:latin typeface="Arial" charset="0"/>
              </a:rPr>
              <a:t>Gloucestershire</a:t>
            </a:r>
            <a:br>
              <a:rPr lang="en-GB" sz="1400" dirty="0">
                <a:solidFill>
                  <a:srgbClr val="FF0000"/>
                </a:solidFill>
                <a:latin typeface="Arial" charset="0"/>
              </a:rPr>
            </a:br>
            <a:endParaRPr lang="en-GB" sz="1400" dirty="0">
              <a:solidFill>
                <a:prstClr val="black"/>
              </a:solidFill>
              <a:latin typeface="Arial" charset="0"/>
            </a:endParaRPr>
          </a:p>
        </p:txBody>
      </p:sp>
    </p:spTree>
    <p:extLst>
      <p:ext uri="{BB962C8B-B14F-4D97-AF65-F5344CB8AC3E}">
        <p14:creationId xmlns:p14="http://schemas.microsoft.com/office/powerpoint/2010/main" val="33613320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8-04-29 at 09.26.55.png" descr="Screen Shot 2018-04-29 at 09.26.55.png"/>
          <p:cNvPicPr>
            <a:picLocks noChangeAspect="1"/>
          </p:cNvPicPr>
          <p:nvPr/>
        </p:nvPicPr>
        <p:blipFill>
          <a:blip r:embed="rId3">
            <a:extLst/>
          </a:blip>
          <a:stretch>
            <a:fillRect/>
          </a:stretch>
        </p:blipFill>
        <p:spPr>
          <a:xfrm>
            <a:off x="1187624" y="476672"/>
            <a:ext cx="6840760" cy="5154045"/>
          </a:xfrm>
          <a:prstGeom prst="rect">
            <a:avLst/>
          </a:prstGeom>
          <a:ln w="12700">
            <a:miter lim="400000"/>
          </a:ln>
        </p:spPr>
      </p:pic>
      <p:pic>
        <p:nvPicPr>
          <p:cNvPr id="4"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01333" y="5238883"/>
            <a:ext cx="2043311" cy="1359731"/>
          </a:xfrm>
          <a:prstGeom prst="rect">
            <a:avLst/>
          </a:prstGeom>
        </p:spPr>
      </p:pic>
      <p:sp>
        <p:nvSpPr>
          <p:cNvPr id="5" name="Rectangle 4"/>
          <p:cNvSpPr/>
          <p:nvPr/>
        </p:nvSpPr>
        <p:spPr>
          <a:xfrm>
            <a:off x="2915816" y="5772699"/>
            <a:ext cx="4572000" cy="954107"/>
          </a:xfrm>
          <a:prstGeom prst="rect">
            <a:avLst/>
          </a:prstGeom>
        </p:spPr>
        <p:txBody>
          <a:bodyPr>
            <a:spAutoFit/>
          </a:bodyPr>
          <a:lstStyle/>
          <a:p>
            <a:pPr marL="109537" algn="ctr" fontAlgn="base">
              <a:spcBef>
                <a:spcPct val="0"/>
              </a:spcBef>
              <a:spcAft>
                <a:spcPct val="0"/>
              </a:spcAft>
            </a:pPr>
            <a:r>
              <a:rPr lang="en-GB" sz="1400" b="1" dirty="0">
                <a:solidFill>
                  <a:srgbClr val="FF0000"/>
                </a:solidFill>
                <a:latin typeface="Comic Sans MS" panose="030F0702030302020204" pitchFamily="66" charset="0"/>
              </a:rPr>
              <a:t>ACTION</a:t>
            </a:r>
            <a:br>
              <a:rPr lang="en-GB" sz="1400" b="1" dirty="0">
                <a:solidFill>
                  <a:srgbClr val="FF0000"/>
                </a:solidFill>
                <a:latin typeface="Comic Sans MS" panose="030F0702030302020204" pitchFamily="66" charset="0"/>
              </a:rPr>
            </a:br>
            <a:r>
              <a:rPr lang="en-GB" sz="1400" dirty="0">
                <a:solidFill>
                  <a:srgbClr val="FF0000"/>
                </a:solidFill>
                <a:latin typeface="Comic Sans MS" panose="030F0702030302020204" pitchFamily="66" charset="0"/>
              </a:rPr>
              <a:t>ON ACES</a:t>
            </a:r>
            <a:br>
              <a:rPr lang="en-GB" sz="1400" dirty="0">
                <a:solidFill>
                  <a:srgbClr val="FF0000"/>
                </a:solidFill>
                <a:latin typeface="Comic Sans MS" panose="030F0702030302020204" pitchFamily="66" charset="0"/>
              </a:rPr>
            </a:br>
            <a:r>
              <a:rPr lang="en-GB" sz="1400" dirty="0">
                <a:solidFill>
                  <a:srgbClr val="FF0000"/>
                </a:solidFill>
                <a:latin typeface="Arial" charset="0"/>
              </a:rPr>
              <a:t>Gloucestershire</a:t>
            </a:r>
            <a:br>
              <a:rPr lang="en-GB" sz="1400" dirty="0">
                <a:solidFill>
                  <a:srgbClr val="FF0000"/>
                </a:solidFill>
                <a:latin typeface="Arial" charset="0"/>
              </a:rPr>
            </a:br>
            <a:endParaRPr lang="en-GB" sz="1400" dirty="0">
              <a:solidFill>
                <a:prstClr val="black"/>
              </a:solidFill>
              <a:latin typeface="Arial" charset="0"/>
            </a:endParaRPr>
          </a:p>
        </p:txBody>
      </p:sp>
    </p:spTree>
    <p:extLst>
      <p:ext uri="{BB962C8B-B14F-4D97-AF65-F5344CB8AC3E}">
        <p14:creationId xmlns:p14="http://schemas.microsoft.com/office/powerpoint/2010/main" val="1538032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32656"/>
            <a:ext cx="8229600" cy="6525344"/>
          </a:xfrm>
        </p:spPr>
        <p:txBody>
          <a:bodyPr/>
          <a:lstStyle/>
          <a:p>
            <a:pPr marL="109537" indent="0" algn="ctr">
              <a:buNone/>
            </a:pPr>
            <a:r>
              <a:rPr lang="en-GB" sz="2800" b="1" dirty="0"/>
              <a:t>4 ACEs compared to zero ACEs</a:t>
            </a:r>
          </a:p>
          <a:p>
            <a:pPr>
              <a:buFont typeface="Wingdings" panose="05000000000000000000" pitchFamily="2" charset="2"/>
              <a:buChar char="v"/>
            </a:pPr>
            <a:endParaRPr lang="en-GB" sz="800" dirty="0"/>
          </a:p>
          <a:p>
            <a:pPr marL="109537" indent="0">
              <a:buNone/>
            </a:pPr>
            <a:r>
              <a:rPr lang="en-GB" sz="2800" b="1" dirty="0" smtClean="0">
                <a:latin typeface="Calibri" panose="020F0502020204030204" pitchFamily="34" charset="0"/>
              </a:rPr>
              <a:t>4 </a:t>
            </a:r>
            <a:r>
              <a:rPr lang="en-GB" sz="2800" dirty="0">
                <a:latin typeface="Calibri" panose="020F0502020204030204" pitchFamily="34" charset="0"/>
              </a:rPr>
              <a:t>x more likely to be a high risk drinker</a:t>
            </a:r>
          </a:p>
          <a:p>
            <a:pPr marL="109537" indent="0">
              <a:buNone/>
            </a:pPr>
            <a:r>
              <a:rPr lang="en-GB" sz="2800" b="1" dirty="0">
                <a:latin typeface="Calibri" panose="020F0502020204030204" pitchFamily="34" charset="0"/>
              </a:rPr>
              <a:t>6</a:t>
            </a:r>
            <a:r>
              <a:rPr lang="en-GB" sz="2800" dirty="0">
                <a:latin typeface="Calibri" panose="020F0502020204030204" pitchFamily="34" charset="0"/>
              </a:rPr>
              <a:t> x more likely to have had or caused unintended teenage pregnancy</a:t>
            </a:r>
          </a:p>
          <a:p>
            <a:pPr marL="109537" indent="0">
              <a:buNone/>
            </a:pPr>
            <a:r>
              <a:rPr lang="en-GB" sz="2800" b="1" dirty="0">
                <a:latin typeface="Calibri" panose="020F0502020204030204" pitchFamily="34" charset="0"/>
              </a:rPr>
              <a:t>6</a:t>
            </a:r>
            <a:r>
              <a:rPr lang="en-GB" sz="2800" dirty="0">
                <a:latin typeface="Calibri" panose="020F0502020204030204" pitchFamily="34" charset="0"/>
              </a:rPr>
              <a:t> x more likely to smoke cigarettes/ e-cigs</a:t>
            </a:r>
          </a:p>
          <a:p>
            <a:pPr marL="109537" indent="0">
              <a:buNone/>
            </a:pPr>
            <a:r>
              <a:rPr lang="en-GB" sz="2800" b="1" dirty="0">
                <a:latin typeface="Calibri" panose="020F0502020204030204" pitchFamily="34" charset="0"/>
              </a:rPr>
              <a:t>11 </a:t>
            </a:r>
            <a:r>
              <a:rPr lang="en-GB" sz="2800" dirty="0">
                <a:latin typeface="Calibri" panose="020F0502020204030204" pitchFamily="34" charset="0"/>
              </a:rPr>
              <a:t>x more likely to have smoked cannabis</a:t>
            </a:r>
          </a:p>
          <a:p>
            <a:pPr marL="109537" indent="0">
              <a:buNone/>
            </a:pPr>
            <a:r>
              <a:rPr lang="en-GB" sz="2800" b="1" dirty="0">
                <a:latin typeface="Calibri" panose="020F0502020204030204" pitchFamily="34" charset="0"/>
              </a:rPr>
              <a:t>14</a:t>
            </a:r>
            <a:r>
              <a:rPr lang="en-GB" sz="2800" dirty="0">
                <a:latin typeface="Calibri" panose="020F0502020204030204" pitchFamily="34" charset="0"/>
              </a:rPr>
              <a:t> x more likely to have been a victim of violence over the past 12 months</a:t>
            </a:r>
          </a:p>
          <a:p>
            <a:pPr marL="109537" indent="0">
              <a:buNone/>
            </a:pPr>
            <a:r>
              <a:rPr lang="en-GB" sz="2800" b="1" dirty="0">
                <a:latin typeface="Calibri" panose="020F0502020204030204" pitchFamily="34" charset="0"/>
              </a:rPr>
              <a:t>15</a:t>
            </a:r>
            <a:r>
              <a:rPr lang="en-GB" sz="2800" dirty="0">
                <a:latin typeface="Calibri" panose="020F0502020204030204" pitchFamily="34" charset="0"/>
              </a:rPr>
              <a:t> x more likely to have committed violence </a:t>
            </a:r>
          </a:p>
          <a:p>
            <a:pPr marL="109537" indent="0">
              <a:buNone/>
            </a:pPr>
            <a:r>
              <a:rPr lang="en-GB" sz="2800" b="1" dirty="0">
                <a:latin typeface="Calibri" panose="020F0502020204030204" pitchFamily="34" charset="0"/>
              </a:rPr>
              <a:t>16</a:t>
            </a:r>
            <a:r>
              <a:rPr lang="en-GB" sz="2800" dirty="0">
                <a:latin typeface="Calibri" panose="020F0502020204030204" pitchFamily="34" charset="0"/>
              </a:rPr>
              <a:t> x more likely to have used crack cocaine/heroin</a:t>
            </a:r>
          </a:p>
          <a:p>
            <a:pPr marL="109537" indent="0">
              <a:buNone/>
            </a:pPr>
            <a:r>
              <a:rPr lang="en-GB" sz="2800" b="1" dirty="0">
                <a:latin typeface="Calibri" panose="020F0502020204030204" pitchFamily="34" charset="0"/>
              </a:rPr>
              <a:t>20</a:t>
            </a:r>
            <a:r>
              <a:rPr lang="en-GB" sz="2800" dirty="0">
                <a:latin typeface="Calibri" panose="020F0502020204030204" pitchFamily="34" charset="0"/>
              </a:rPr>
              <a:t> x more likely to be incarcerated in their </a:t>
            </a:r>
            <a:r>
              <a:rPr lang="en-GB" sz="2800" dirty="0" smtClean="0">
                <a:latin typeface="Calibri" panose="020F0502020204030204" pitchFamily="34" charset="0"/>
              </a:rPr>
              <a:t>lifetime</a:t>
            </a:r>
          </a:p>
          <a:p>
            <a:pPr marL="109537" indent="0" algn="ctr">
              <a:buNone/>
            </a:pPr>
            <a:endParaRPr lang="en-GB" sz="1600" b="1" dirty="0" smtClean="0">
              <a:solidFill>
                <a:srgbClr val="FF0000"/>
              </a:solidFill>
              <a:latin typeface="Comic Sans MS" panose="030F0702030302020204" pitchFamily="66" charset="0"/>
            </a:endParaRPr>
          </a:p>
          <a:p>
            <a:pPr marL="109537" indent="0" algn="ctr">
              <a:buNone/>
            </a:pPr>
            <a:r>
              <a:rPr lang="en-GB" sz="1400" b="1" dirty="0" smtClean="0">
                <a:solidFill>
                  <a:srgbClr val="FF0000"/>
                </a:solidFill>
                <a:latin typeface="Comic Sans MS" panose="030F0702030302020204" pitchFamily="66" charset="0"/>
              </a:rPr>
              <a:t>   ACTION</a:t>
            </a:r>
            <a:r>
              <a:rPr lang="en-GB" sz="1400" b="1" dirty="0">
                <a:solidFill>
                  <a:srgbClr val="FF0000"/>
                </a:solidFill>
                <a:latin typeface="Comic Sans MS" panose="030F0702030302020204" pitchFamily="66" charset="0"/>
              </a:rPr>
              <a:t/>
            </a:r>
            <a:br>
              <a:rPr lang="en-GB" sz="1400" b="1" dirty="0">
                <a:solidFill>
                  <a:srgbClr val="FF0000"/>
                </a:solidFill>
                <a:latin typeface="Comic Sans MS" panose="030F0702030302020204" pitchFamily="66" charset="0"/>
              </a:rPr>
            </a:br>
            <a:r>
              <a:rPr lang="en-GB" sz="1400" b="1" dirty="0" smtClean="0">
                <a:solidFill>
                  <a:srgbClr val="FF0000"/>
                </a:solidFill>
                <a:latin typeface="Comic Sans MS" panose="030F0702030302020204" pitchFamily="66" charset="0"/>
              </a:rPr>
              <a:t>    </a:t>
            </a:r>
            <a:r>
              <a:rPr lang="en-GB" sz="1400" dirty="0" smtClean="0">
                <a:solidFill>
                  <a:srgbClr val="FF0000"/>
                </a:solidFill>
                <a:latin typeface="Comic Sans MS" panose="030F0702030302020204" pitchFamily="66" charset="0"/>
              </a:rPr>
              <a:t>ON </a:t>
            </a:r>
            <a:r>
              <a:rPr lang="en-GB" sz="1400" dirty="0">
                <a:solidFill>
                  <a:srgbClr val="FF0000"/>
                </a:solidFill>
                <a:latin typeface="Comic Sans MS" panose="030F0702030302020204" pitchFamily="66" charset="0"/>
              </a:rPr>
              <a:t>ACES</a:t>
            </a:r>
            <a:br>
              <a:rPr lang="en-GB" sz="1400" dirty="0">
                <a:solidFill>
                  <a:srgbClr val="FF0000"/>
                </a:solidFill>
                <a:latin typeface="Comic Sans MS" panose="030F0702030302020204" pitchFamily="66" charset="0"/>
              </a:rPr>
            </a:br>
            <a:r>
              <a:rPr lang="en-GB" sz="1400" dirty="0" smtClean="0">
                <a:solidFill>
                  <a:srgbClr val="FF0000"/>
                </a:solidFill>
                <a:latin typeface="Comic Sans MS" panose="030F0702030302020204" pitchFamily="66" charset="0"/>
              </a:rPr>
              <a:t>     </a:t>
            </a:r>
            <a:r>
              <a:rPr lang="en-GB" sz="1400" dirty="0" smtClean="0">
                <a:solidFill>
                  <a:srgbClr val="FF0000"/>
                </a:solidFill>
              </a:rPr>
              <a:t>Gloucestershire</a:t>
            </a:r>
            <a:r>
              <a:rPr lang="en-GB" sz="1400" dirty="0">
                <a:solidFill>
                  <a:srgbClr val="FF0000"/>
                </a:solidFill>
              </a:rPr>
              <a:t/>
            </a:r>
            <a:br>
              <a:rPr lang="en-GB" sz="1400" dirty="0">
                <a:solidFill>
                  <a:srgbClr val="FF0000"/>
                </a:solidFill>
              </a:rPr>
            </a:br>
            <a:endParaRPr lang="en-GB" sz="1400" dirty="0"/>
          </a:p>
          <a:p>
            <a:endParaRPr lang="en-GB" sz="2400" dirty="0"/>
          </a:p>
        </p:txBody>
      </p:sp>
    </p:spTree>
    <p:extLst>
      <p:ext uri="{BB962C8B-B14F-4D97-AF65-F5344CB8AC3E}">
        <p14:creationId xmlns:p14="http://schemas.microsoft.com/office/powerpoint/2010/main" val="32311106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3419872" y="226102"/>
            <a:ext cx="5518547" cy="82663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4700" b="1" dirty="0">
              <a:solidFill>
                <a:prstClr val="black"/>
              </a:solidFill>
            </a:endParaRPr>
          </a:p>
        </p:txBody>
      </p:sp>
      <p:sp>
        <p:nvSpPr>
          <p:cNvPr id="4" name="Text Placeholder 3"/>
          <p:cNvSpPr>
            <a:spLocks noGrp="1"/>
          </p:cNvSpPr>
          <p:nvPr>
            <p:ph type="body" sz="quarter" idx="10"/>
          </p:nvPr>
        </p:nvSpPr>
        <p:spPr>
          <a:xfrm>
            <a:off x="1385646" y="1988840"/>
            <a:ext cx="6372708" cy="3700024"/>
          </a:xfrm>
          <a:prstGeom prst="rect">
            <a:avLst/>
          </a:prstGeom>
        </p:spPr>
        <p:txBody>
          <a:bodyPr>
            <a:normAutofit/>
          </a:bodyPr>
          <a:lstStyle/>
          <a:p>
            <a:pPr marL="0" indent="0">
              <a:buNone/>
            </a:pPr>
            <a:endParaRPr lang="en-GB"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642"/>
          <a:stretch/>
        </p:blipFill>
        <p:spPr>
          <a:xfrm>
            <a:off x="0" y="0"/>
            <a:ext cx="9143999" cy="7038753"/>
          </a:xfrm>
          <a:prstGeom prst="rect">
            <a:avLst/>
          </a:prstGeom>
        </p:spPr>
      </p:pic>
    </p:spTree>
    <p:extLst>
      <p:ext uri="{BB962C8B-B14F-4D97-AF65-F5344CB8AC3E}">
        <p14:creationId xmlns:p14="http://schemas.microsoft.com/office/powerpoint/2010/main" val="29015975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493662" y="1052736"/>
            <a:ext cx="5518547" cy="826634"/>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prstClr val="black"/>
                </a:solidFill>
              </a:rPr>
              <a:t>…</a:t>
            </a:r>
            <a:r>
              <a:rPr lang="en-GB" sz="4700" b="1" dirty="0">
                <a:solidFill>
                  <a:prstClr val="black"/>
                </a:solidFill>
              </a:rPr>
              <a:t>and why would this be?</a:t>
            </a:r>
          </a:p>
        </p:txBody>
      </p:sp>
      <p:sp>
        <p:nvSpPr>
          <p:cNvPr id="4" name="Text Placeholder 3"/>
          <p:cNvSpPr>
            <a:spLocks noGrp="1"/>
          </p:cNvSpPr>
          <p:nvPr>
            <p:ph type="body" sz="quarter" idx="10"/>
          </p:nvPr>
        </p:nvSpPr>
        <p:spPr>
          <a:xfrm>
            <a:off x="1385646" y="1988840"/>
            <a:ext cx="6372708" cy="3700024"/>
          </a:xfrm>
          <a:prstGeom prst="rect">
            <a:avLst/>
          </a:prstGeom>
        </p:spPr>
        <p:txBody>
          <a:bodyPr>
            <a:normAutofit fontScale="92500" lnSpcReduction="20000"/>
          </a:bodyPr>
          <a:lstStyle/>
          <a:p>
            <a:pPr marL="0" indent="0">
              <a:buNone/>
            </a:pPr>
            <a:r>
              <a:rPr lang="en-GB" dirty="0"/>
              <a:t>Pleasure and reward centre of the brain (aka Nucleus Accumbens) dopamine and seratonin</a:t>
            </a:r>
          </a:p>
          <a:p>
            <a:pPr marL="0" indent="0">
              <a:buNone/>
            </a:pPr>
            <a:endParaRPr lang="en-GB" dirty="0"/>
          </a:p>
          <a:p>
            <a:pPr marL="0" indent="0">
              <a:buNone/>
            </a:pPr>
            <a:r>
              <a:rPr lang="en-GB" dirty="0"/>
              <a:t>Shrinks the Pre-frontal cortex  = cognitive behaviour, personality, expression, moderating social behaviour</a:t>
            </a:r>
          </a:p>
          <a:p>
            <a:pPr marL="0" indent="0">
              <a:buNone/>
            </a:pPr>
            <a:endParaRPr lang="en-GB" dirty="0"/>
          </a:p>
          <a:p>
            <a:pPr marL="0" indent="0">
              <a:buNone/>
            </a:pPr>
            <a:r>
              <a:rPr lang="en-GB" dirty="0"/>
              <a:t>MRI scans show measurable difference in the amygdala – the brains fear response centre</a:t>
            </a:r>
          </a:p>
          <a:p>
            <a:pPr marL="0" indent="0">
              <a:buNone/>
            </a:pPr>
            <a:endParaRPr lang="en-GB" dirty="0"/>
          </a:p>
          <a:p>
            <a:pPr marL="0" indent="0">
              <a:buNone/>
            </a:pPr>
            <a:r>
              <a:rPr lang="en-GB" dirty="0"/>
              <a:t>Neurological reasons when faced with adversity = adopt risky behaviours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81"/>
            <a:ext cx="9144000" cy="8172400"/>
          </a:xfrm>
          <a:prstGeom prst="rect">
            <a:avLst/>
          </a:prstGeom>
        </p:spPr>
      </p:pic>
    </p:spTree>
    <p:extLst>
      <p:ext uri="{BB962C8B-B14F-4D97-AF65-F5344CB8AC3E}">
        <p14:creationId xmlns:p14="http://schemas.microsoft.com/office/powerpoint/2010/main" val="91085345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08720"/>
            <a:ext cx="8229600" cy="5832648"/>
          </a:xfrm>
        </p:spPr>
        <p:txBody>
          <a:bodyPr/>
          <a:lstStyle/>
          <a:p>
            <a:pPr marL="0" indent="0" algn="ctr">
              <a:buNone/>
            </a:pPr>
            <a:r>
              <a:rPr lang="en-GB" sz="4800" b="1" dirty="0">
                <a:latin typeface="Calibri" panose="020F0502020204030204" pitchFamily="34" charset="0"/>
              </a:rPr>
              <a:t>Adaptive and Life Saving</a:t>
            </a:r>
          </a:p>
          <a:p>
            <a:pPr algn="ctr"/>
            <a:endParaRPr lang="en-GB" sz="800" b="1" dirty="0">
              <a:latin typeface="Calibri" panose="020F0502020204030204" pitchFamily="34" charset="0"/>
            </a:endParaRPr>
          </a:p>
          <a:p>
            <a:pPr marL="0" indent="0" algn="ctr">
              <a:buNone/>
            </a:pPr>
            <a:r>
              <a:rPr lang="en-GB" sz="4800" b="1" dirty="0">
                <a:latin typeface="Calibri" panose="020F0502020204030204" pitchFamily="34" charset="0"/>
              </a:rPr>
              <a:t>to</a:t>
            </a:r>
          </a:p>
          <a:p>
            <a:pPr marL="0" indent="0" algn="ctr">
              <a:buNone/>
            </a:pPr>
            <a:endParaRPr lang="en-GB" sz="800" b="1" dirty="0">
              <a:latin typeface="Calibri" panose="020F0502020204030204" pitchFamily="34" charset="0"/>
            </a:endParaRPr>
          </a:p>
          <a:p>
            <a:pPr marL="0" indent="0" algn="ctr">
              <a:buNone/>
            </a:pPr>
            <a:r>
              <a:rPr lang="en-GB" sz="4800" b="1" dirty="0">
                <a:latin typeface="Calibri" panose="020F0502020204030204" pitchFamily="34" charset="0"/>
              </a:rPr>
              <a:t>Maladaptive and Health </a:t>
            </a:r>
            <a:r>
              <a:rPr lang="en-GB" sz="4800" b="1" dirty="0" smtClean="0">
                <a:latin typeface="Calibri" panose="020F0502020204030204" pitchFamily="34" charset="0"/>
              </a:rPr>
              <a:t>Damaging</a:t>
            </a:r>
          </a:p>
          <a:p>
            <a:pPr marL="0" indent="0" algn="ctr">
              <a:buNone/>
            </a:pPr>
            <a:endParaRPr lang="en-GB" sz="800" b="1" dirty="0" smtClean="0">
              <a:latin typeface="Calibri" panose="020F0502020204030204" pitchFamily="34" charset="0"/>
            </a:endParaRPr>
          </a:p>
          <a:p>
            <a:pPr marL="0" indent="0" algn="ctr">
              <a:buNone/>
            </a:pPr>
            <a:endParaRPr lang="en-GB" sz="4800" b="1" dirty="0">
              <a:latin typeface="Calibri" panose="020F0502020204030204" pitchFamily="34" charset="0"/>
            </a:endParaRPr>
          </a:p>
          <a:p>
            <a:pPr marL="0" indent="0" algn="ctr">
              <a:buNone/>
            </a:pPr>
            <a:endParaRPr lang="en-GB" sz="1600" b="1" dirty="0" smtClean="0">
              <a:solidFill>
                <a:srgbClr val="FF0000"/>
              </a:solidFill>
              <a:latin typeface="Comic Sans MS" panose="030F0702030302020204" pitchFamily="66" charset="0"/>
            </a:endParaRPr>
          </a:p>
          <a:p>
            <a:pPr marL="0" indent="0" algn="ctr">
              <a:buNone/>
            </a:pPr>
            <a:r>
              <a:rPr lang="en-GB" sz="1600" b="1" dirty="0" smtClean="0">
                <a:solidFill>
                  <a:srgbClr val="FF0000"/>
                </a:solidFill>
                <a:latin typeface="Comic Sans MS" panose="030F0702030302020204" pitchFamily="66" charset="0"/>
              </a:rPr>
              <a:t>ACTION</a:t>
            </a:r>
            <a:r>
              <a:rPr lang="en-GB" sz="1600" b="1" dirty="0">
                <a:solidFill>
                  <a:srgbClr val="FF0000"/>
                </a:solidFill>
                <a:latin typeface="Comic Sans MS" panose="030F0702030302020204" pitchFamily="66" charset="0"/>
              </a:rPr>
              <a:t/>
            </a:r>
            <a:br>
              <a:rPr lang="en-GB" sz="1600" b="1" dirty="0">
                <a:solidFill>
                  <a:srgbClr val="FF0000"/>
                </a:solidFill>
                <a:latin typeface="Comic Sans MS" panose="030F0702030302020204" pitchFamily="66" charset="0"/>
              </a:rPr>
            </a:br>
            <a:r>
              <a:rPr lang="en-GB" sz="1600" dirty="0">
                <a:solidFill>
                  <a:srgbClr val="FF0000"/>
                </a:solidFill>
                <a:latin typeface="Comic Sans MS" panose="030F0702030302020204" pitchFamily="66" charset="0"/>
              </a:rPr>
              <a:t>ON ACES</a:t>
            </a:r>
            <a:br>
              <a:rPr lang="en-GB" sz="1600" dirty="0">
                <a:solidFill>
                  <a:srgbClr val="FF0000"/>
                </a:solidFill>
                <a:latin typeface="Comic Sans MS" panose="030F0702030302020204" pitchFamily="66" charset="0"/>
              </a:rPr>
            </a:br>
            <a:r>
              <a:rPr lang="en-GB" sz="1600" dirty="0">
                <a:solidFill>
                  <a:srgbClr val="FF0000"/>
                </a:solidFill>
              </a:rPr>
              <a:t>Gloucestershire</a:t>
            </a:r>
            <a:br>
              <a:rPr lang="en-GB" sz="1600" dirty="0">
                <a:solidFill>
                  <a:srgbClr val="FF0000"/>
                </a:solidFill>
              </a:rPr>
            </a:br>
            <a:endParaRPr lang="en-GB" sz="1600" dirty="0"/>
          </a:p>
          <a:p>
            <a:pPr marL="0" indent="0" algn="ctr">
              <a:buNone/>
            </a:pPr>
            <a:endParaRPr lang="en-GB" sz="4800" b="1" dirty="0">
              <a:latin typeface="Calibri" panose="020F0502020204030204" pitchFamily="34" charset="0"/>
            </a:endParaRPr>
          </a:p>
          <a:p>
            <a:pPr marL="109537" indent="0">
              <a:buNone/>
            </a:pPr>
            <a:endParaRPr lang="en-GB" sz="6000" dirty="0"/>
          </a:p>
        </p:txBody>
      </p:sp>
    </p:spTree>
    <p:extLst>
      <p:ext uri="{BB962C8B-B14F-4D97-AF65-F5344CB8AC3E}">
        <p14:creationId xmlns:p14="http://schemas.microsoft.com/office/powerpoint/2010/main" val="3031435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404664"/>
            <a:ext cx="8229600" cy="6453336"/>
          </a:xfrm>
        </p:spPr>
        <p:txBody>
          <a:bodyPr/>
          <a:lstStyle/>
          <a:p>
            <a:pPr marL="0" indent="0" algn="ctr">
              <a:buNone/>
            </a:pPr>
            <a:r>
              <a:rPr lang="en-GB" sz="3600" b="1" dirty="0"/>
              <a:t>ACEs</a:t>
            </a:r>
            <a:r>
              <a:rPr lang="en-GB" sz="3600" dirty="0"/>
              <a:t> </a:t>
            </a:r>
            <a:endParaRPr lang="en-GB" sz="3600" dirty="0" smtClean="0"/>
          </a:p>
          <a:p>
            <a:pPr marL="0" indent="0" algn="ctr">
              <a:buNone/>
            </a:pPr>
            <a:r>
              <a:rPr lang="en-GB" sz="2400" dirty="0" smtClean="0">
                <a:latin typeface="Calibri" panose="020F0502020204030204" pitchFamily="34" charset="0"/>
              </a:rPr>
              <a:t>The </a:t>
            </a:r>
            <a:r>
              <a:rPr lang="en-GB" sz="2400" dirty="0">
                <a:latin typeface="Calibri" panose="020F0502020204030204" pitchFamily="34" charset="0"/>
              </a:rPr>
              <a:t>single greatest unaddressed public health and social threat to </a:t>
            </a:r>
            <a:r>
              <a:rPr lang="en-GB" sz="2400" dirty="0" smtClean="0">
                <a:latin typeface="Calibri" panose="020F0502020204030204" pitchFamily="34" charset="0"/>
              </a:rPr>
              <a:t>society.</a:t>
            </a:r>
          </a:p>
          <a:p>
            <a:pPr marL="0" indent="0">
              <a:buNone/>
            </a:pPr>
            <a:r>
              <a:rPr lang="en-GB" sz="2400" dirty="0" smtClean="0">
                <a:latin typeface="Calibri" panose="020F0502020204030204" pitchFamily="34" charset="0"/>
              </a:rPr>
              <a:t>It’s particular affect is on:</a:t>
            </a:r>
            <a:endParaRPr lang="en-GB" sz="2400" dirty="0">
              <a:latin typeface="Calibri" panose="020F0502020204030204" pitchFamily="34" charset="0"/>
            </a:endParaRPr>
          </a:p>
          <a:p>
            <a:pPr marL="342900" indent="-342900">
              <a:lnSpc>
                <a:spcPct val="150000"/>
              </a:lnSpc>
              <a:buFont typeface="Wingdings" panose="05000000000000000000" pitchFamily="2" charset="2"/>
              <a:buChar char="v"/>
            </a:pPr>
            <a:r>
              <a:rPr lang="en-GB" sz="2400" b="1" dirty="0">
                <a:latin typeface="Calibri" panose="020F0502020204030204" pitchFamily="34" charset="0"/>
              </a:rPr>
              <a:t>Attachment</a:t>
            </a:r>
          </a:p>
          <a:p>
            <a:pPr marL="342900" indent="-342900">
              <a:lnSpc>
                <a:spcPct val="150000"/>
              </a:lnSpc>
              <a:buFont typeface="Wingdings" panose="05000000000000000000" pitchFamily="2" charset="2"/>
              <a:buChar char="v"/>
            </a:pPr>
            <a:r>
              <a:rPr lang="en-GB" sz="2400" b="1" dirty="0">
                <a:latin typeface="Calibri" panose="020F0502020204030204" pitchFamily="34" charset="0"/>
              </a:rPr>
              <a:t>Persistent fear response</a:t>
            </a:r>
          </a:p>
          <a:p>
            <a:pPr marL="342900" indent="-342900">
              <a:lnSpc>
                <a:spcPct val="150000"/>
              </a:lnSpc>
              <a:buFont typeface="Wingdings" panose="05000000000000000000" pitchFamily="2" charset="2"/>
              <a:buChar char="v"/>
            </a:pPr>
            <a:r>
              <a:rPr lang="en-GB" sz="2400" b="1" dirty="0">
                <a:latin typeface="Calibri" panose="020F0502020204030204" pitchFamily="34" charset="0"/>
              </a:rPr>
              <a:t>Dissociation</a:t>
            </a:r>
          </a:p>
          <a:p>
            <a:pPr marL="342900" indent="-342900">
              <a:lnSpc>
                <a:spcPct val="150000"/>
              </a:lnSpc>
              <a:buFont typeface="Wingdings" panose="05000000000000000000" pitchFamily="2" charset="2"/>
              <a:buChar char="v"/>
            </a:pPr>
            <a:r>
              <a:rPr lang="en-GB" sz="2400" b="1" dirty="0">
                <a:latin typeface="Calibri" panose="020F0502020204030204" pitchFamily="34" charset="0"/>
              </a:rPr>
              <a:t>Behaviour problems</a:t>
            </a:r>
          </a:p>
          <a:p>
            <a:pPr marL="342900" indent="-342900">
              <a:lnSpc>
                <a:spcPct val="150000"/>
              </a:lnSpc>
              <a:buFont typeface="Wingdings" panose="05000000000000000000" pitchFamily="2" charset="2"/>
              <a:buChar char="v"/>
            </a:pPr>
            <a:r>
              <a:rPr lang="en-GB" sz="2400" b="1" dirty="0">
                <a:latin typeface="Calibri" panose="020F0502020204030204" pitchFamily="34" charset="0"/>
              </a:rPr>
              <a:t>Addictions</a:t>
            </a:r>
          </a:p>
          <a:p>
            <a:pPr marL="342900" indent="-342900">
              <a:lnSpc>
                <a:spcPct val="150000"/>
              </a:lnSpc>
              <a:buFont typeface="Wingdings" panose="05000000000000000000" pitchFamily="2" charset="2"/>
              <a:buChar char="v"/>
            </a:pPr>
            <a:r>
              <a:rPr lang="en-GB" sz="2400" b="1" dirty="0">
                <a:latin typeface="Calibri" panose="020F0502020204030204" pitchFamily="34" charset="0"/>
              </a:rPr>
              <a:t>Adult </a:t>
            </a:r>
            <a:r>
              <a:rPr lang="en-GB" sz="2400" b="1" dirty="0" smtClean="0">
                <a:latin typeface="Calibri" panose="020F0502020204030204" pitchFamily="34" charset="0"/>
              </a:rPr>
              <a:t>illnesses			</a:t>
            </a:r>
            <a:endParaRPr lang="en-GB" sz="2400" b="1" dirty="0">
              <a:latin typeface="Calibri" panose="020F0502020204030204" pitchFamily="34" charset="0"/>
            </a:endParaRPr>
          </a:p>
          <a:p>
            <a:pPr marL="0" indent="0" algn="ctr">
              <a:buNone/>
            </a:pPr>
            <a:r>
              <a:rPr lang="en-GB" sz="1600" b="1" dirty="0">
                <a:solidFill>
                  <a:srgbClr val="FF0000"/>
                </a:solidFill>
                <a:latin typeface="Comic Sans MS" panose="030F0702030302020204" pitchFamily="66" charset="0"/>
              </a:rPr>
              <a:t>ACTION</a:t>
            </a:r>
            <a:br>
              <a:rPr lang="en-GB" sz="1600" b="1" dirty="0">
                <a:solidFill>
                  <a:srgbClr val="FF0000"/>
                </a:solidFill>
                <a:latin typeface="Comic Sans MS" panose="030F0702030302020204" pitchFamily="66" charset="0"/>
              </a:rPr>
            </a:br>
            <a:r>
              <a:rPr lang="en-GB" sz="1600" dirty="0">
                <a:solidFill>
                  <a:srgbClr val="FF0000"/>
                </a:solidFill>
                <a:latin typeface="Comic Sans MS" panose="030F0702030302020204" pitchFamily="66" charset="0"/>
              </a:rPr>
              <a:t>ON ACES</a:t>
            </a:r>
            <a:br>
              <a:rPr lang="en-GB" sz="1600" dirty="0">
                <a:solidFill>
                  <a:srgbClr val="FF0000"/>
                </a:solidFill>
                <a:latin typeface="Comic Sans MS" panose="030F0702030302020204" pitchFamily="66" charset="0"/>
              </a:rPr>
            </a:br>
            <a:r>
              <a:rPr lang="en-GB" sz="1600" dirty="0">
                <a:solidFill>
                  <a:srgbClr val="FF0000"/>
                </a:solidFill>
              </a:rPr>
              <a:t>Gloucestershire</a:t>
            </a:r>
            <a:br>
              <a:rPr lang="en-GB" sz="1600" dirty="0">
                <a:solidFill>
                  <a:srgbClr val="FF0000"/>
                </a:solidFill>
              </a:rPr>
            </a:br>
            <a:endParaRPr lang="en-GB" sz="1600" dirty="0"/>
          </a:p>
          <a:p>
            <a:pPr marL="0" indent="0" algn="ctr">
              <a:buNone/>
            </a:pPr>
            <a:endParaRPr lang="en-GB" sz="7200" dirty="0"/>
          </a:p>
        </p:txBody>
      </p:sp>
    </p:spTree>
    <p:extLst>
      <p:ext uri="{BB962C8B-B14F-4D97-AF65-F5344CB8AC3E}">
        <p14:creationId xmlns:p14="http://schemas.microsoft.com/office/powerpoint/2010/main" val="8142059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4704"/>
            <a:ext cx="8229600" cy="5242396"/>
          </a:xfrm>
        </p:spPr>
        <p:txBody>
          <a:bodyPr/>
          <a:lstStyle/>
          <a:p>
            <a:pPr marL="0" indent="0" algn="ctr">
              <a:buNone/>
            </a:pPr>
            <a:r>
              <a:rPr lang="en-GB" sz="2800" b="1" dirty="0" smtClean="0"/>
              <a:t>ACE’s study</a:t>
            </a:r>
          </a:p>
          <a:p>
            <a:pPr marL="0" indent="0" algn="ctr">
              <a:buNone/>
            </a:pPr>
            <a:endParaRPr lang="en-GB" dirty="0"/>
          </a:p>
          <a:p>
            <a:pPr marL="0" indent="0">
              <a:buNone/>
            </a:pPr>
            <a:r>
              <a:rPr lang="en-GB" sz="2800" dirty="0" smtClean="0">
                <a:latin typeface="Calibri" panose="020F0502020204030204" pitchFamily="34" charset="0"/>
              </a:rPr>
              <a:t>The </a:t>
            </a:r>
            <a:r>
              <a:rPr lang="en-GB" sz="2800" dirty="0">
                <a:latin typeface="Calibri" panose="020F0502020204030204" pitchFamily="34" charset="0"/>
              </a:rPr>
              <a:t>original ACE study was completed in the USA, but this evidence is getting a much higher profile now in the UK. </a:t>
            </a:r>
          </a:p>
          <a:p>
            <a:pPr marL="0" indent="0" algn="ctr">
              <a:buNone/>
            </a:pPr>
            <a:r>
              <a:rPr lang="en-GB" sz="2800" b="1" dirty="0" smtClean="0">
                <a:latin typeface="Calibri" panose="020F0502020204030204" pitchFamily="34" charset="0"/>
              </a:rPr>
              <a:t>Ace’s video:</a:t>
            </a:r>
          </a:p>
          <a:p>
            <a:pPr marL="0" indent="0">
              <a:buNone/>
            </a:pPr>
            <a:endParaRPr lang="en-GB" sz="800" dirty="0" smtClean="0">
              <a:latin typeface="Calibri" panose="020F0502020204030204" pitchFamily="34" charset="0"/>
            </a:endParaRPr>
          </a:p>
          <a:p>
            <a:pPr marL="0" indent="0">
              <a:buNone/>
            </a:pPr>
            <a:r>
              <a:rPr lang="en-GB" dirty="0" err="1" smtClean="0">
                <a:latin typeface="Calibri" panose="020F0502020204030204" pitchFamily="34" charset="0"/>
              </a:rPr>
              <a:t>Wales:https</a:t>
            </a:r>
            <a:r>
              <a:rPr lang="en-GB" dirty="0">
                <a:latin typeface="Calibri" panose="020F0502020204030204" pitchFamily="34" charset="0"/>
              </a:rPr>
              <a:t>://www.youtube.com/watch?v=YiMjTzCnbNQ</a:t>
            </a:r>
          </a:p>
          <a:p>
            <a:pPr marL="0" indent="0" algn="ctr">
              <a:buNone/>
            </a:pPr>
            <a:r>
              <a:rPr lang="en-GB" dirty="0">
                <a:latin typeface="Calibri" panose="020F0502020204030204" pitchFamily="34" charset="0"/>
                <a:hlinkClick r:id="rId3"/>
              </a:rPr>
              <a:t>https://</a:t>
            </a:r>
            <a:r>
              <a:rPr lang="en-GB" dirty="0" smtClean="0">
                <a:latin typeface="Calibri" panose="020F0502020204030204" pitchFamily="34" charset="0"/>
                <a:hlinkClick r:id="rId3"/>
              </a:rPr>
              <a:t>www.youtube.com/watch?v=XHgLYI9KZ-A</a:t>
            </a:r>
            <a:endParaRPr lang="en-GB" dirty="0" smtClean="0">
              <a:latin typeface="Calibri" panose="020F0502020204030204" pitchFamily="34" charset="0"/>
            </a:endParaRPr>
          </a:p>
          <a:p>
            <a:pPr marL="0" indent="0" algn="ctr">
              <a:buNone/>
            </a:pPr>
            <a:endParaRPr lang="en-GB" dirty="0">
              <a:latin typeface="Calibri" panose="020F0502020204030204" pitchFamily="34" charset="0"/>
            </a:endParaRPr>
          </a:p>
          <a:p>
            <a:pPr marL="0" indent="0" algn="ctr">
              <a:buNone/>
            </a:pPr>
            <a:endParaRPr lang="en-GB" dirty="0" smtClean="0">
              <a:latin typeface="Calibri" panose="020F0502020204030204" pitchFamily="34" charset="0"/>
            </a:endParaRPr>
          </a:p>
          <a:p>
            <a:pPr marL="0" indent="0" algn="ctr">
              <a:buNone/>
            </a:pPr>
            <a:r>
              <a:rPr lang="en-GB" sz="1600" b="1" dirty="0">
                <a:solidFill>
                  <a:srgbClr val="FF0000"/>
                </a:solidFill>
                <a:latin typeface="Comic Sans MS" panose="030F0702030302020204" pitchFamily="66" charset="0"/>
              </a:rPr>
              <a:t>ACTION</a:t>
            </a:r>
            <a:br>
              <a:rPr lang="en-GB" sz="1600" b="1" dirty="0">
                <a:solidFill>
                  <a:srgbClr val="FF0000"/>
                </a:solidFill>
                <a:latin typeface="Comic Sans MS" panose="030F0702030302020204" pitchFamily="66" charset="0"/>
              </a:rPr>
            </a:br>
            <a:r>
              <a:rPr lang="en-GB" sz="1600" dirty="0">
                <a:solidFill>
                  <a:srgbClr val="FF0000"/>
                </a:solidFill>
                <a:latin typeface="Comic Sans MS" panose="030F0702030302020204" pitchFamily="66" charset="0"/>
              </a:rPr>
              <a:t>ON ACES</a:t>
            </a:r>
            <a:br>
              <a:rPr lang="en-GB" sz="1600" dirty="0">
                <a:solidFill>
                  <a:srgbClr val="FF0000"/>
                </a:solidFill>
                <a:latin typeface="Comic Sans MS" panose="030F0702030302020204" pitchFamily="66" charset="0"/>
              </a:rPr>
            </a:br>
            <a:r>
              <a:rPr lang="en-GB" sz="1600" dirty="0">
                <a:solidFill>
                  <a:srgbClr val="FF0000"/>
                </a:solidFill>
              </a:rPr>
              <a:t>Gloucestershire</a:t>
            </a:r>
            <a:br>
              <a:rPr lang="en-GB" sz="1600" dirty="0">
                <a:solidFill>
                  <a:srgbClr val="FF0000"/>
                </a:solidFill>
              </a:rPr>
            </a:br>
            <a:endParaRPr lang="en-GB" sz="1600" dirty="0"/>
          </a:p>
          <a:p>
            <a:pPr marL="0" indent="0" algn="ctr">
              <a:buNone/>
            </a:pPr>
            <a:endParaRPr lang="en-GB" dirty="0">
              <a:latin typeface="Calibri" panose="020F0502020204030204" pitchFamily="34" charset="0"/>
            </a:endParaRPr>
          </a:p>
          <a:p>
            <a:endParaRPr lang="en-GB" dirty="0"/>
          </a:p>
        </p:txBody>
      </p:sp>
    </p:spTree>
    <p:extLst>
      <p:ext uri="{BB962C8B-B14F-4D97-AF65-F5344CB8AC3E}">
        <p14:creationId xmlns:p14="http://schemas.microsoft.com/office/powerpoint/2010/main" val="30409617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8640"/>
            <a:ext cx="8229600" cy="5818460"/>
          </a:xfrm>
        </p:spPr>
        <p:txBody>
          <a:bodyPr/>
          <a:lstStyle/>
          <a:p>
            <a:pPr marL="109537" indent="0" algn="ctr">
              <a:buNone/>
            </a:pPr>
            <a:r>
              <a:rPr lang="en-GB" sz="3600" b="1" dirty="0" smtClean="0">
                <a:latin typeface="Calibri" panose="020F0502020204030204" pitchFamily="34" charset="0"/>
              </a:rPr>
              <a:t>Resilience</a:t>
            </a:r>
          </a:p>
          <a:p>
            <a:pPr marL="109537" indent="0" algn="ctr">
              <a:buNone/>
            </a:pPr>
            <a:endParaRPr lang="en-GB" sz="800" dirty="0">
              <a:latin typeface="Calibri" panose="020F0502020204030204" pitchFamily="34" charset="0"/>
            </a:endParaRPr>
          </a:p>
          <a:p>
            <a:pPr marL="109537" indent="0" algn="ctr">
              <a:buNone/>
            </a:pPr>
            <a:r>
              <a:rPr lang="en-GB" sz="2400" dirty="0" smtClean="0">
                <a:latin typeface="Calibri" panose="020F0502020204030204" pitchFamily="34" charset="0"/>
              </a:rPr>
              <a:t>Developing </a:t>
            </a:r>
            <a:r>
              <a:rPr lang="en-GB" sz="2400" dirty="0">
                <a:latin typeface="Calibri" panose="020F0502020204030204" pitchFamily="34" charset="0"/>
              </a:rPr>
              <a:t>resilience has been shown to improve outcomes even in those who experience high levels of ACEs. </a:t>
            </a:r>
            <a:endParaRPr lang="en-GB" sz="800" dirty="0" smtClean="0">
              <a:latin typeface="Calibri" panose="020F0502020204030204" pitchFamily="34" charset="0"/>
            </a:endParaRPr>
          </a:p>
          <a:p>
            <a:pPr marL="109537" indent="0" algn="ctr">
              <a:buNone/>
            </a:pPr>
            <a:endParaRPr lang="en-GB" sz="2400" dirty="0" smtClean="0">
              <a:latin typeface="Calibri" panose="020F0502020204030204" pitchFamily="34" charset="0"/>
            </a:endParaRPr>
          </a:p>
          <a:p>
            <a:pPr marL="109537" indent="0" algn="ctr">
              <a:buNone/>
            </a:pPr>
            <a:r>
              <a:rPr lang="en-GB" sz="2400" dirty="0" smtClean="0">
                <a:latin typeface="Calibri" panose="020F0502020204030204" pitchFamily="34" charset="0"/>
              </a:rPr>
              <a:t>Some </a:t>
            </a:r>
            <a:r>
              <a:rPr lang="en-GB" sz="2400" dirty="0">
                <a:latin typeface="Calibri" panose="020F0502020204030204" pitchFamily="34" charset="0"/>
              </a:rPr>
              <a:t>people have innate resilience, but it is a skill that can be learned and strengthened. Protective experiences and coping skills counterbalance significant adversity, and these capabilities can be strengthened at any age</a:t>
            </a:r>
            <a:r>
              <a:rPr lang="en-GB" sz="2400" dirty="0" smtClean="0">
                <a:latin typeface="Calibri" panose="020F0502020204030204" pitchFamily="34" charset="0"/>
              </a:rPr>
              <a:t>.</a:t>
            </a:r>
            <a:endParaRPr lang="en-GB" sz="800" dirty="0" smtClean="0">
              <a:latin typeface="Calibri" panose="020F0502020204030204" pitchFamily="34" charset="0"/>
            </a:endParaRPr>
          </a:p>
          <a:p>
            <a:pPr marL="109537" indent="0" algn="ctr">
              <a:buNone/>
            </a:pPr>
            <a:r>
              <a:rPr lang="en-GB" sz="2400" dirty="0" smtClean="0">
                <a:latin typeface="Calibri" panose="020F0502020204030204" pitchFamily="34" charset="0"/>
              </a:rPr>
              <a:t> </a:t>
            </a:r>
          </a:p>
          <a:p>
            <a:pPr marL="109537" indent="0" algn="ctr">
              <a:buNone/>
            </a:pPr>
            <a:r>
              <a:rPr lang="en-GB" sz="2400" dirty="0" smtClean="0">
                <a:latin typeface="Calibri" panose="020F0502020204030204" pitchFamily="34" charset="0"/>
              </a:rPr>
              <a:t>By </a:t>
            </a:r>
            <a:r>
              <a:rPr lang="en-GB" sz="2400" dirty="0">
                <a:latin typeface="Calibri" panose="020F0502020204030204" pitchFamily="34" charset="0"/>
              </a:rPr>
              <a:t>focusing on developing resilience, we can help to mitigate against the potential harm </a:t>
            </a:r>
            <a:r>
              <a:rPr lang="en-GB" sz="2400" dirty="0" smtClean="0">
                <a:latin typeface="Calibri" panose="020F0502020204030204" pitchFamily="34" charset="0"/>
              </a:rPr>
              <a:t>from </a:t>
            </a:r>
            <a:r>
              <a:rPr lang="en-GB" sz="2400" dirty="0">
                <a:latin typeface="Calibri" panose="020F0502020204030204" pitchFamily="34" charset="0"/>
              </a:rPr>
              <a:t>ACEs. </a:t>
            </a:r>
            <a:endParaRPr lang="en-GB" sz="2400" dirty="0" smtClean="0">
              <a:latin typeface="Calibri" panose="020F0502020204030204" pitchFamily="34" charset="0"/>
            </a:endParaRPr>
          </a:p>
          <a:p>
            <a:pPr marL="109537" indent="0" algn="ctr">
              <a:buNone/>
            </a:pPr>
            <a:endParaRPr lang="en-GB" sz="2400" dirty="0">
              <a:latin typeface="Calibri" panose="020F0502020204030204" pitchFamily="34" charset="0"/>
            </a:endParaRPr>
          </a:p>
          <a:p>
            <a:pPr marL="109537" indent="0" algn="ctr">
              <a:buNone/>
            </a:pPr>
            <a:r>
              <a:rPr lang="en-GB" sz="1600" b="1" dirty="0">
                <a:solidFill>
                  <a:srgbClr val="FF0000"/>
                </a:solidFill>
                <a:latin typeface="Comic Sans MS" panose="030F0702030302020204" pitchFamily="66" charset="0"/>
              </a:rPr>
              <a:t>ACTION</a:t>
            </a:r>
            <a:br>
              <a:rPr lang="en-GB" sz="1600" b="1" dirty="0">
                <a:solidFill>
                  <a:srgbClr val="FF0000"/>
                </a:solidFill>
                <a:latin typeface="Comic Sans MS" panose="030F0702030302020204" pitchFamily="66" charset="0"/>
              </a:rPr>
            </a:br>
            <a:r>
              <a:rPr lang="en-GB" sz="1600" dirty="0">
                <a:solidFill>
                  <a:srgbClr val="FF0000"/>
                </a:solidFill>
                <a:latin typeface="Comic Sans MS" panose="030F0702030302020204" pitchFamily="66" charset="0"/>
              </a:rPr>
              <a:t>ON ACES</a:t>
            </a:r>
            <a:br>
              <a:rPr lang="en-GB" sz="1600" dirty="0">
                <a:solidFill>
                  <a:srgbClr val="FF0000"/>
                </a:solidFill>
                <a:latin typeface="Comic Sans MS" panose="030F0702030302020204" pitchFamily="66" charset="0"/>
              </a:rPr>
            </a:br>
            <a:r>
              <a:rPr lang="en-GB" sz="1600" dirty="0">
                <a:solidFill>
                  <a:srgbClr val="FF0000"/>
                </a:solidFill>
              </a:rPr>
              <a:t>Gloucestershire</a:t>
            </a:r>
            <a:br>
              <a:rPr lang="en-GB" sz="1600" dirty="0">
                <a:solidFill>
                  <a:srgbClr val="FF0000"/>
                </a:solidFill>
              </a:rPr>
            </a:br>
            <a:endParaRPr lang="en-GB" sz="1600" dirty="0"/>
          </a:p>
        </p:txBody>
      </p:sp>
    </p:spTree>
    <p:extLst>
      <p:ext uri="{BB962C8B-B14F-4D97-AF65-F5344CB8AC3E}">
        <p14:creationId xmlns:p14="http://schemas.microsoft.com/office/powerpoint/2010/main" val="3389682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67544" y="332656"/>
            <a:ext cx="8276456" cy="864096"/>
          </a:xfrm>
        </p:spPr>
        <p:txBody>
          <a:bodyPr>
            <a:noAutofit/>
          </a:bodyPr>
          <a:lstStyle/>
          <a:p>
            <a:r>
              <a:rPr lang="en-GB" sz="4500" b="1" dirty="0" smtClean="0"/>
              <a:t>Neglect</a:t>
            </a:r>
            <a:endParaRPr lang="en-GB" sz="4500" b="1" dirty="0"/>
          </a:p>
        </p:txBody>
      </p:sp>
      <p:sp>
        <p:nvSpPr>
          <p:cNvPr id="2" name="Content Placeholder 1"/>
          <p:cNvSpPr>
            <a:spLocks noGrp="1"/>
          </p:cNvSpPr>
          <p:nvPr>
            <p:ph type="subTitle" idx="1"/>
          </p:nvPr>
        </p:nvSpPr>
        <p:spPr>
          <a:xfrm>
            <a:off x="179512" y="1412776"/>
            <a:ext cx="8496944" cy="3456384"/>
          </a:xfrm>
        </p:spPr>
        <p:txBody>
          <a:bodyPr>
            <a:noAutofit/>
          </a:bodyPr>
          <a:lstStyle/>
          <a:p>
            <a:pPr marL="457200" indent="-457200" algn="l">
              <a:buClr>
                <a:schemeClr val="bg1"/>
              </a:buClr>
              <a:buFont typeface="Arial" panose="020B0604020202020204" pitchFamily="34" charset="0"/>
              <a:buChar char="•"/>
            </a:pPr>
            <a:r>
              <a:rPr lang="en-GB" sz="2800" dirty="0" smtClean="0"/>
              <a:t>Gloucestershire  Child  Neglect  Strategy </a:t>
            </a:r>
          </a:p>
          <a:p>
            <a:pPr algn="l">
              <a:buClr>
                <a:schemeClr val="bg1"/>
              </a:buClr>
            </a:pPr>
            <a:r>
              <a:rPr lang="en-GB" sz="2400" dirty="0" smtClean="0"/>
              <a:t>       ( Launched May 2017 )</a:t>
            </a:r>
            <a:endParaRPr lang="en-GB" sz="2400" dirty="0" smtClean="0">
              <a:solidFill>
                <a:schemeClr val="bg1"/>
              </a:solidFill>
            </a:endParaRPr>
          </a:p>
          <a:p>
            <a:pPr marL="457200" indent="-457200" algn="just">
              <a:buClr>
                <a:schemeClr val="bg1"/>
              </a:buClr>
              <a:buFont typeface="Arial" panose="020B0604020202020204" pitchFamily="34" charset="0"/>
              <a:buChar char="•"/>
            </a:pPr>
            <a:r>
              <a:rPr lang="en-GB" sz="2800" dirty="0"/>
              <a:t>National and Local learning and the wider </a:t>
            </a:r>
            <a:r>
              <a:rPr lang="en-GB" sz="2800" dirty="0" smtClean="0"/>
              <a:t>context</a:t>
            </a:r>
            <a:r>
              <a:rPr lang="en-GB" sz="2800" dirty="0" smtClean="0">
                <a:solidFill>
                  <a:schemeClr val="bg1"/>
                </a:solidFill>
              </a:rPr>
              <a:t> </a:t>
            </a:r>
          </a:p>
          <a:p>
            <a:pPr marL="457200" indent="-457200" algn="just">
              <a:buClr>
                <a:schemeClr val="bg1"/>
              </a:buClr>
              <a:buFont typeface="Arial" panose="020B0604020202020204" pitchFamily="34" charset="0"/>
              <a:buChar char="•"/>
            </a:pPr>
            <a:r>
              <a:rPr lang="en-GB" sz="2800" dirty="0" smtClean="0">
                <a:solidFill>
                  <a:schemeClr val="bg1"/>
                </a:solidFill>
              </a:rPr>
              <a:t>Recognising </a:t>
            </a:r>
            <a:r>
              <a:rPr lang="en-GB" sz="2800" dirty="0">
                <a:solidFill>
                  <a:schemeClr val="bg1"/>
                </a:solidFill>
              </a:rPr>
              <a:t>the impact </a:t>
            </a:r>
            <a:r>
              <a:rPr lang="en-GB" sz="2800" dirty="0" smtClean="0">
                <a:solidFill>
                  <a:schemeClr val="bg1"/>
                </a:solidFill>
              </a:rPr>
              <a:t>on </a:t>
            </a:r>
            <a:r>
              <a:rPr lang="en-GB" sz="2800" dirty="0">
                <a:solidFill>
                  <a:schemeClr val="bg1"/>
                </a:solidFill>
              </a:rPr>
              <a:t>the developing child</a:t>
            </a:r>
          </a:p>
          <a:p>
            <a:pPr marL="457200" indent="-457200" algn="just">
              <a:buClr>
                <a:schemeClr val="bg1"/>
              </a:buClr>
              <a:buFont typeface="Arial" panose="020B0604020202020204" pitchFamily="34" charset="0"/>
              <a:buChar char="•"/>
            </a:pPr>
            <a:r>
              <a:rPr lang="en-GB" sz="2800" dirty="0" smtClean="0">
                <a:solidFill>
                  <a:schemeClr val="bg1"/>
                </a:solidFill>
              </a:rPr>
              <a:t>The range and types of neglect </a:t>
            </a:r>
            <a:r>
              <a:rPr lang="en-GB" sz="2400" dirty="0" smtClean="0">
                <a:solidFill>
                  <a:schemeClr val="bg1"/>
                </a:solidFill>
              </a:rPr>
              <a:t>– ( Dr Ray Jones )</a:t>
            </a:r>
          </a:p>
          <a:p>
            <a:pPr marL="457200" indent="-457200" algn="l">
              <a:buClr>
                <a:schemeClr val="bg1"/>
              </a:buClr>
              <a:buFont typeface="Arial" panose="020B0604020202020204" pitchFamily="34" charset="0"/>
              <a:buChar char="•"/>
            </a:pPr>
            <a:r>
              <a:rPr lang="en-GB" sz="2800" dirty="0" smtClean="0">
                <a:solidFill>
                  <a:schemeClr val="bg1"/>
                </a:solidFill>
              </a:rPr>
              <a:t>Using the Gloucestershire Neglect Toolkit, Threshold documents and other practical tools to structure your judgement</a:t>
            </a:r>
            <a:endParaRPr lang="en-GB" sz="2800" dirty="0">
              <a:solidFill>
                <a:schemeClr val="bg1"/>
              </a:solidFill>
            </a:endParaRPr>
          </a:p>
        </p:txBody>
      </p:sp>
    </p:spTree>
    <p:extLst>
      <p:ext uri="{BB962C8B-B14F-4D97-AF65-F5344CB8AC3E}">
        <p14:creationId xmlns:p14="http://schemas.microsoft.com/office/powerpoint/2010/main" val="53012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8640"/>
            <a:ext cx="8229600" cy="6669360"/>
          </a:xfrm>
        </p:spPr>
        <p:txBody>
          <a:bodyPr/>
          <a:lstStyle/>
          <a:p>
            <a:pPr marL="109537" indent="0" algn="ctr">
              <a:buNone/>
            </a:pPr>
            <a:r>
              <a:rPr lang="en-GB" sz="3600" b="1" dirty="0" smtClean="0">
                <a:latin typeface="Calibri" panose="020F0502020204030204" pitchFamily="34" charset="0"/>
              </a:rPr>
              <a:t>Resilience</a:t>
            </a:r>
            <a:endParaRPr lang="en-GB" sz="800" b="1" dirty="0" smtClean="0">
              <a:latin typeface="Calibri" panose="020F0502020204030204" pitchFamily="34" charset="0"/>
            </a:endParaRPr>
          </a:p>
          <a:p>
            <a:pPr marL="109537" indent="0" algn="ctr">
              <a:buNone/>
            </a:pPr>
            <a:endParaRPr lang="en-GB" sz="800" b="1" dirty="0" smtClean="0">
              <a:latin typeface="Calibri" panose="020F0502020204030204" pitchFamily="34" charset="0"/>
            </a:endParaRPr>
          </a:p>
          <a:p>
            <a:pPr marL="109537" indent="0" algn="ctr">
              <a:buNone/>
            </a:pPr>
            <a:r>
              <a:rPr lang="en-GB" sz="2400" dirty="0" smtClean="0">
                <a:latin typeface="Calibri" panose="020F0502020204030204" pitchFamily="34" charset="0"/>
              </a:rPr>
              <a:t>In the Gloucestershire,  </a:t>
            </a:r>
            <a:r>
              <a:rPr lang="en-GB" sz="2400" b="1" dirty="0" smtClean="0">
                <a:latin typeface="Calibri" panose="020F0502020204030204" pitchFamily="34" charset="0"/>
              </a:rPr>
              <a:t>‘Action On ACEs’ Strategy</a:t>
            </a:r>
            <a:r>
              <a:rPr lang="en-GB" sz="2400" dirty="0" smtClean="0">
                <a:latin typeface="Calibri" panose="020F0502020204030204" pitchFamily="34" charset="0"/>
              </a:rPr>
              <a:t>, resilience is defined as the ability to adapt well in the face of adversity.</a:t>
            </a:r>
          </a:p>
          <a:p>
            <a:endParaRPr lang="en-GB" sz="800" dirty="0" smtClean="0">
              <a:latin typeface="Calibri" panose="020F0502020204030204" pitchFamily="34" charset="0"/>
            </a:endParaRPr>
          </a:p>
          <a:p>
            <a:pPr marL="109537" indent="0">
              <a:buNone/>
            </a:pPr>
            <a:r>
              <a:rPr lang="en-GB" sz="2400" dirty="0" smtClean="0">
                <a:latin typeface="Calibri" panose="020F0502020204030204" pitchFamily="34" charset="0"/>
              </a:rPr>
              <a:t>The domains of resilience that can be adapted to build resilience in individuals these include:</a:t>
            </a:r>
          </a:p>
          <a:p>
            <a:pPr marL="109537" indent="0">
              <a:buNone/>
            </a:pPr>
            <a:endParaRPr lang="en-GB" sz="2400" dirty="0" smtClean="0">
              <a:latin typeface="Calibri" panose="020F0502020204030204" pitchFamily="34" charset="0"/>
            </a:endParaRPr>
          </a:p>
          <a:p>
            <a:r>
              <a:rPr lang="en-GB" sz="2400" b="1" dirty="0" smtClean="0">
                <a:latin typeface="Calibri" panose="020F0502020204030204" pitchFamily="34" charset="0"/>
              </a:rPr>
              <a:t>building a sense of self efficacy and perceived control</a:t>
            </a:r>
          </a:p>
          <a:p>
            <a:r>
              <a:rPr lang="en-GB" sz="2400" b="1" dirty="0" smtClean="0">
                <a:latin typeface="Calibri" panose="020F0502020204030204" pitchFamily="34" charset="0"/>
              </a:rPr>
              <a:t>providing opportunities to strengthen adaptive skills and self-regulatory capacities</a:t>
            </a:r>
          </a:p>
          <a:p>
            <a:r>
              <a:rPr lang="en-GB" sz="2400" b="1" dirty="0" smtClean="0">
                <a:latin typeface="Calibri" panose="020F0502020204030204" pitchFamily="34" charset="0"/>
              </a:rPr>
              <a:t>mobilising sources of faith, hope, and cultural traditions</a:t>
            </a:r>
          </a:p>
          <a:p>
            <a:r>
              <a:rPr lang="en-GB" sz="2400" b="1" dirty="0" smtClean="0">
                <a:latin typeface="Calibri" panose="020F0502020204030204" pitchFamily="34" charset="0"/>
              </a:rPr>
              <a:t>opportunity to contribute to family or community life</a:t>
            </a:r>
          </a:p>
          <a:p>
            <a:r>
              <a:rPr lang="en-GB" sz="2400" b="1" dirty="0" smtClean="0">
                <a:latin typeface="Calibri" panose="020F0502020204030204" pitchFamily="34" charset="0"/>
              </a:rPr>
              <a:t>good educational experience </a:t>
            </a:r>
          </a:p>
          <a:p>
            <a:pPr marL="109537" indent="0" algn="ctr">
              <a:buNone/>
            </a:pPr>
            <a:r>
              <a:rPr lang="en-GB" sz="1600" b="1" dirty="0" smtClean="0">
                <a:solidFill>
                  <a:srgbClr val="FF0000"/>
                </a:solidFill>
                <a:latin typeface="Comic Sans MS" panose="030F0702030302020204" pitchFamily="66" charset="0"/>
              </a:rPr>
              <a:t>ACTION</a:t>
            </a:r>
            <a:r>
              <a:rPr lang="en-GB" sz="1600" b="1" dirty="0">
                <a:solidFill>
                  <a:srgbClr val="FF0000"/>
                </a:solidFill>
                <a:latin typeface="Comic Sans MS" panose="030F0702030302020204" pitchFamily="66" charset="0"/>
              </a:rPr>
              <a:t/>
            </a:r>
            <a:br>
              <a:rPr lang="en-GB" sz="1600" b="1" dirty="0">
                <a:solidFill>
                  <a:srgbClr val="FF0000"/>
                </a:solidFill>
                <a:latin typeface="Comic Sans MS" panose="030F0702030302020204" pitchFamily="66" charset="0"/>
              </a:rPr>
            </a:br>
            <a:r>
              <a:rPr lang="en-GB" sz="1600" dirty="0">
                <a:solidFill>
                  <a:srgbClr val="FF0000"/>
                </a:solidFill>
                <a:latin typeface="Comic Sans MS" panose="030F0702030302020204" pitchFamily="66" charset="0"/>
              </a:rPr>
              <a:t>ON ACES</a:t>
            </a:r>
            <a:br>
              <a:rPr lang="en-GB" sz="1600" dirty="0">
                <a:solidFill>
                  <a:srgbClr val="FF0000"/>
                </a:solidFill>
                <a:latin typeface="Comic Sans MS" panose="030F0702030302020204" pitchFamily="66" charset="0"/>
              </a:rPr>
            </a:br>
            <a:r>
              <a:rPr lang="en-GB" sz="1600" dirty="0">
                <a:solidFill>
                  <a:srgbClr val="FF0000"/>
                </a:solidFill>
              </a:rPr>
              <a:t>Gloucestershire</a:t>
            </a:r>
            <a:br>
              <a:rPr lang="en-GB" sz="1600" dirty="0">
                <a:solidFill>
                  <a:srgbClr val="FF0000"/>
                </a:solidFill>
              </a:rPr>
            </a:br>
            <a:endParaRPr lang="en-GB" sz="1600" dirty="0"/>
          </a:p>
          <a:p>
            <a:pPr algn="ctr"/>
            <a:endParaRPr lang="en-GB" sz="2400" b="1" dirty="0" smtClean="0">
              <a:latin typeface="Calibri" panose="020F0502020204030204" pitchFamily="34" charset="0"/>
            </a:endParaRPr>
          </a:p>
          <a:p>
            <a:endParaRPr lang="en-GB" sz="2400" b="1" dirty="0" smtClean="0">
              <a:latin typeface="Calibri" panose="020F0502020204030204" pitchFamily="34" charset="0"/>
            </a:endParaRPr>
          </a:p>
          <a:p>
            <a:pPr algn="ctr"/>
            <a:endParaRPr lang="en-GB" sz="2400" b="1" dirty="0" smtClean="0">
              <a:latin typeface="Calibri" panose="020F0502020204030204" pitchFamily="34" charset="0"/>
            </a:endParaRPr>
          </a:p>
          <a:p>
            <a:pPr marL="109537" indent="0">
              <a:buNone/>
            </a:pPr>
            <a:endParaRPr lang="en-GB" sz="6600" dirty="0" smtClean="0"/>
          </a:p>
          <a:p>
            <a:endParaRPr lang="en-GB" dirty="0"/>
          </a:p>
        </p:txBody>
      </p:sp>
    </p:spTree>
    <p:extLst>
      <p:ext uri="{BB962C8B-B14F-4D97-AF65-F5344CB8AC3E}">
        <p14:creationId xmlns:p14="http://schemas.microsoft.com/office/powerpoint/2010/main" val="8271066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rotWithShape="1">
          <a:blip r:embed="rId3"/>
          <a:srcRect t="6988" r="2410" b="4819"/>
          <a:stretch/>
        </p:blipFill>
        <p:spPr bwMode="auto">
          <a:xfrm>
            <a:off x="897123" y="980728"/>
            <a:ext cx="7416825" cy="5328592"/>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2319536" y="-9614"/>
            <a:ext cx="4572000" cy="1200329"/>
          </a:xfrm>
          <a:prstGeom prst="rect">
            <a:avLst/>
          </a:prstGeom>
        </p:spPr>
        <p:txBody>
          <a:bodyPr>
            <a:spAutoFit/>
          </a:bodyPr>
          <a:lstStyle/>
          <a:p>
            <a:pPr marL="109537" algn="ctr" fontAlgn="base">
              <a:spcBef>
                <a:spcPct val="0"/>
              </a:spcBef>
              <a:spcAft>
                <a:spcPct val="0"/>
              </a:spcAft>
            </a:pPr>
            <a:r>
              <a:rPr lang="en-GB" b="1" dirty="0">
                <a:solidFill>
                  <a:srgbClr val="FF0000"/>
                </a:solidFill>
                <a:latin typeface="Comic Sans MS" panose="030F0702030302020204" pitchFamily="66" charset="0"/>
              </a:rPr>
              <a:t>ACTION</a:t>
            </a:r>
            <a:br>
              <a:rPr lang="en-GB" b="1" dirty="0">
                <a:solidFill>
                  <a:srgbClr val="FF0000"/>
                </a:solidFill>
                <a:latin typeface="Comic Sans MS" panose="030F0702030302020204" pitchFamily="66" charset="0"/>
              </a:rPr>
            </a:br>
            <a:r>
              <a:rPr lang="en-GB" dirty="0">
                <a:solidFill>
                  <a:srgbClr val="FF0000"/>
                </a:solidFill>
                <a:latin typeface="Comic Sans MS" panose="030F0702030302020204" pitchFamily="66" charset="0"/>
              </a:rPr>
              <a:t>ON ACES</a:t>
            </a:r>
            <a:br>
              <a:rPr lang="en-GB" dirty="0">
                <a:solidFill>
                  <a:srgbClr val="FF0000"/>
                </a:solidFill>
                <a:latin typeface="Comic Sans MS" panose="030F0702030302020204" pitchFamily="66" charset="0"/>
              </a:rPr>
            </a:br>
            <a:r>
              <a:rPr lang="en-GB" dirty="0">
                <a:solidFill>
                  <a:srgbClr val="FF0000"/>
                </a:solidFill>
                <a:latin typeface="Arial" charset="0"/>
              </a:rPr>
              <a:t>Gloucestershire</a:t>
            </a:r>
            <a:br>
              <a:rPr lang="en-GB" dirty="0">
                <a:solidFill>
                  <a:srgbClr val="FF0000"/>
                </a:solidFill>
                <a:latin typeface="Arial" charset="0"/>
              </a:rPr>
            </a:br>
            <a:endParaRPr lang="en-GB" dirty="0">
              <a:solidFill>
                <a:prstClr val="black"/>
              </a:solidFill>
              <a:latin typeface="Arial" charset="0"/>
            </a:endParaRPr>
          </a:p>
        </p:txBody>
      </p:sp>
    </p:spTree>
    <p:extLst>
      <p:ext uri="{BB962C8B-B14F-4D97-AF65-F5344CB8AC3E}">
        <p14:creationId xmlns:p14="http://schemas.microsoft.com/office/powerpoint/2010/main" val="1340232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432F41-0327-45A9-80BF-43C334494FF0}"/>
              </a:ext>
            </a:extLst>
          </p:cNvPr>
          <p:cNvSpPr>
            <a:spLocks noGrp="1"/>
          </p:cNvSpPr>
          <p:nvPr>
            <p:ph type="title"/>
          </p:nvPr>
        </p:nvSpPr>
        <p:spPr>
          <a:xfrm>
            <a:off x="411441" y="836712"/>
            <a:ext cx="8229600" cy="1143000"/>
          </a:xfrm>
        </p:spPr>
        <p:txBody>
          <a:bodyPr>
            <a:normAutofit fontScale="90000"/>
          </a:bodyPr>
          <a:lstStyle/>
          <a:p>
            <a:pPr algn="ctr"/>
            <a:r>
              <a:rPr lang="en-GB" b="1" dirty="0" smtClean="0">
                <a:solidFill>
                  <a:srgbClr val="FF0000"/>
                </a:solidFill>
                <a:latin typeface="Comic Sans MS" panose="030F0702030302020204" pitchFamily="66" charset="0"/>
              </a:rPr>
              <a:t/>
            </a:r>
            <a:br>
              <a:rPr lang="en-GB" b="1" dirty="0" smtClean="0">
                <a:solidFill>
                  <a:srgbClr val="FF0000"/>
                </a:solidFill>
                <a:latin typeface="Comic Sans MS" panose="030F0702030302020204" pitchFamily="66" charset="0"/>
              </a:rPr>
            </a:br>
            <a:r>
              <a:rPr lang="en-GB" dirty="0">
                <a:solidFill>
                  <a:srgbClr val="FF0000"/>
                </a:solidFill>
                <a:latin typeface="Comic Sans MS" panose="030F0702030302020204" pitchFamily="66" charset="0"/>
              </a:rPr>
              <a:t/>
            </a:r>
            <a:br>
              <a:rPr lang="en-GB" dirty="0">
                <a:solidFill>
                  <a:srgbClr val="FF0000"/>
                </a:solidFill>
                <a:latin typeface="Comic Sans MS" panose="030F0702030302020204" pitchFamily="66" charset="0"/>
              </a:rPr>
            </a:br>
            <a:r>
              <a:rPr lang="en-GB" dirty="0" smtClean="0">
                <a:solidFill>
                  <a:srgbClr val="FF0000"/>
                </a:solidFill>
                <a:latin typeface="Comic Sans MS" panose="030F0702030302020204" pitchFamily="66" charset="0"/>
              </a:rPr>
              <a:t/>
            </a:r>
            <a:br>
              <a:rPr lang="en-GB" dirty="0" smtClean="0">
                <a:solidFill>
                  <a:srgbClr val="FF0000"/>
                </a:solidFill>
                <a:latin typeface="Comic Sans MS" panose="030F0702030302020204" pitchFamily="66" charset="0"/>
              </a:rPr>
            </a:br>
            <a:r>
              <a:rPr lang="en-GB" dirty="0">
                <a:solidFill>
                  <a:srgbClr val="FF0000"/>
                </a:solidFill>
                <a:latin typeface="Comic Sans MS" panose="030F0702030302020204" pitchFamily="66" charset="0"/>
              </a:rPr>
              <a:t/>
            </a:r>
            <a:br>
              <a:rPr lang="en-GB" dirty="0">
                <a:solidFill>
                  <a:srgbClr val="FF0000"/>
                </a:solidFill>
                <a:latin typeface="Comic Sans MS" panose="030F0702030302020204" pitchFamily="66" charset="0"/>
              </a:rPr>
            </a:br>
            <a:r>
              <a:rPr lang="en-GB" dirty="0" smtClean="0">
                <a:solidFill>
                  <a:srgbClr val="FF0000"/>
                </a:solidFill>
                <a:latin typeface="Comic Sans MS" panose="030F0702030302020204" pitchFamily="66" charset="0"/>
              </a:rPr>
              <a:t/>
            </a:r>
            <a:br>
              <a:rPr lang="en-GB" dirty="0" smtClean="0">
                <a:solidFill>
                  <a:srgbClr val="FF0000"/>
                </a:solidFill>
                <a:latin typeface="Comic Sans MS" panose="030F0702030302020204" pitchFamily="66" charset="0"/>
              </a:rPr>
            </a:br>
            <a:r>
              <a:rPr lang="en-GB" dirty="0">
                <a:solidFill>
                  <a:srgbClr val="FF0000"/>
                </a:solidFill>
                <a:latin typeface="Comic Sans MS" panose="030F0702030302020204" pitchFamily="66" charset="0"/>
              </a:rPr>
              <a:t/>
            </a:r>
            <a:br>
              <a:rPr lang="en-GB" dirty="0">
                <a:solidFill>
                  <a:srgbClr val="FF0000"/>
                </a:solidFill>
                <a:latin typeface="Comic Sans MS" panose="030F0702030302020204" pitchFamily="66" charset="0"/>
              </a:rPr>
            </a:br>
            <a:r>
              <a:rPr lang="en-GB" dirty="0" smtClean="0">
                <a:solidFill>
                  <a:srgbClr val="FF0000"/>
                </a:solidFill>
                <a:latin typeface="Comic Sans MS" panose="030F0702030302020204" pitchFamily="66" charset="0"/>
              </a:rPr>
              <a:t/>
            </a:r>
            <a:br>
              <a:rPr lang="en-GB" dirty="0" smtClean="0">
                <a:solidFill>
                  <a:srgbClr val="FF0000"/>
                </a:solidFill>
                <a:latin typeface="Comic Sans MS" panose="030F0702030302020204" pitchFamily="66" charset="0"/>
              </a:rPr>
            </a:br>
            <a:r>
              <a:rPr lang="en-GB" dirty="0">
                <a:solidFill>
                  <a:srgbClr val="FF0000"/>
                </a:solidFill>
                <a:latin typeface="Comic Sans MS" panose="030F0702030302020204" pitchFamily="66" charset="0"/>
              </a:rPr>
              <a:t/>
            </a:r>
            <a:br>
              <a:rPr lang="en-GB" dirty="0">
                <a:solidFill>
                  <a:srgbClr val="FF0000"/>
                </a:solidFill>
                <a:latin typeface="Comic Sans MS" panose="030F0702030302020204" pitchFamily="66" charset="0"/>
              </a:rPr>
            </a:br>
            <a:r>
              <a:rPr lang="en-GB" dirty="0" smtClean="0">
                <a:solidFill>
                  <a:srgbClr val="FF0000"/>
                </a:solidFill>
                <a:latin typeface="Comic Sans MS" panose="030F0702030302020204" pitchFamily="66" charset="0"/>
              </a:rPr>
              <a:t/>
            </a:r>
            <a:br>
              <a:rPr lang="en-GB" dirty="0" smtClean="0">
                <a:solidFill>
                  <a:srgbClr val="FF0000"/>
                </a:solidFill>
                <a:latin typeface="Comic Sans MS" panose="030F0702030302020204" pitchFamily="66" charset="0"/>
              </a:rPr>
            </a:br>
            <a:r>
              <a:rPr lang="en-GB" b="1" dirty="0" smtClean="0">
                <a:solidFill>
                  <a:srgbClr val="FF0000"/>
                </a:solidFill>
                <a:latin typeface="Comic Sans MS" panose="030F0702030302020204" pitchFamily="66" charset="0"/>
              </a:rPr>
              <a:t>ACTION</a:t>
            </a:r>
            <a:br>
              <a:rPr lang="en-GB" b="1" dirty="0" smtClean="0">
                <a:solidFill>
                  <a:srgbClr val="FF0000"/>
                </a:solidFill>
                <a:latin typeface="Comic Sans MS" panose="030F0702030302020204" pitchFamily="66" charset="0"/>
              </a:rPr>
            </a:br>
            <a:r>
              <a:rPr lang="en-GB" dirty="0" smtClean="0">
                <a:solidFill>
                  <a:srgbClr val="FF0000"/>
                </a:solidFill>
                <a:latin typeface="Comic Sans MS" panose="030F0702030302020204" pitchFamily="66" charset="0"/>
              </a:rPr>
              <a:t>ON ACES</a:t>
            </a:r>
            <a:br>
              <a:rPr lang="en-GB" dirty="0" smtClean="0">
                <a:solidFill>
                  <a:srgbClr val="FF0000"/>
                </a:solidFill>
                <a:latin typeface="Comic Sans MS" panose="030F0702030302020204" pitchFamily="66" charset="0"/>
              </a:rPr>
            </a:br>
            <a:r>
              <a:rPr lang="en-GB" b="0" dirty="0" smtClean="0">
                <a:solidFill>
                  <a:srgbClr val="FF0000"/>
                </a:solidFill>
                <a:effectLst/>
              </a:rPr>
              <a:t>Gloucestershire</a:t>
            </a:r>
            <a:br>
              <a:rPr lang="en-GB" b="0" dirty="0" smtClean="0">
                <a:solidFill>
                  <a:srgbClr val="FF0000"/>
                </a:solidFill>
                <a:effectLst/>
              </a:rPr>
            </a:br>
            <a:r>
              <a:rPr lang="en-GB" b="0" dirty="0">
                <a:solidFill>
                  <a:srgbClr val="FF0000"/>
                </a:solidFill>
                <a:effectLst/>
              </a:rPr>
              <a:t/>
            </a:r>
            <a:br>
              <a:rPr lang="en-GB" b="0" dirty="0">
                <a:solidFill>
                  <a:srgbClr val="FF0000"/>
                </a:solidFill>
                <a:effectLst/>
              </a:rPr>
            </a:br>
            <a:r>
              <a:rPr lang="en-GB" b="0" i="1" dirty="0" smtClean="0">
                <a:solidFill>
                  <a:schemeClr val="bg2">
                    <a:lumMod val="75000"/>
                  </a:schemeClr>
                </a:solidFill>
                <a:effectLst/>
                <a:latin typeface="Comic Sans MS" panose="030F0702030302020204" pitchFamily="66" charset="0"/>
              </a:rPr>
              <a:t>More than our </a:t>
            </a:r>
            <a:br>
              <a:rPr lang="en-GB" b="0" i="1" dirty="0" smtClean="0">
                <a:solidFill>
                  <a:schemeClr val="bg2">
                    <a:lumMod val="75000"/>
                  </a:schemeClr>
                </a:solidFill>
                <a:effectLst/>
                <a:latin typeface="Comic Sans MS" panose="030F0702030302020204" pitchFamily="66" charset="0"/>
              </a:rPr>
            </a:br>
            <a:r>
              <a:rPr lang="en-GB" b="0" dirty="0" smtClean="0">
                <a:solidFill>
                  <a:schemeClr val="bg2">
                    <a:lumMod val="75000"/>
                  </a:schemeClr>
                </a:solidFill>
                <a:effectLst/>
                <a:latin typeface="Comic Sans MS" panose="030F0702030302020204" pitchFamily="66" charset="0"/>
              </a:rPr>
              <a:t>ACES</a:t>
            </a:r>
            <a:br>
              <a:rPr lang="en-GB" b="0" dirty="0" smtClean="0">
                <a:solidFill>
                  <a:schemeClr val="bg2">
                    <a:lumMod val="75000"/>
                  </a:schemeClr>
                </a:solidFill>
                <a:effectLst/>
                <a:latin typeface="Comic Sans MS" panose="030F0702030302020204" pitchFamily="66" charset="0"/>
              </a:rPr>
            </a:br>
            <a:r>
              <a:rPr lang="en-GB" b="0" dirty="0">
                <a:solidFill>
                  <a:schemeClr val="bg2">
                    <a:lumMod val="75000"/>
                  </a:schemeClr>
                </a:solidFill>
                <a:effectLst/>
                <a:latin typeface="Comic Sans MS" panose="030F0702030302020204" pitchFamily="66" charset="0"/>
              </a:rPr>
              <a:t/>
            </a:r>
            <a:br>
              <a:rPr lang="en-GB" b="0" dirty="0">
                <a:solidFill>
                  <a:schemeClr val="bg2">
                    <a:lumMod val="75000"/>
                  </a:schemeClr>
                </a:solidFill>
                <a:effectLst/>
                <a:latin typeface="Comic Sans MS" panose="030F0702030302020204" pitchFamily="66" charset="0"/>
              </a:rPr>
            </a:br>
            <a:r>
              <a:rPr lang="en-GB" b="0" dirty="0" smtClean="0">
                <a:solidFill>
                  <a:schemeClr val="bg2">
                    <a:lumMod val="75000"/>
                  </a:schemeClr>
                </a:solidFill>
                <a:effectLst/>
                <a:latin typeface="Comic Sans MS" panose="030F0702030302020204" pitchFamily="66" charset="0"/>
                <a:hlinkClick r:id="rId3"/>
              </a:rPr>
              <a:t>www.actionaces.org</a:t>
            </a:r>
            <a:r>
              <a:rPr lang="en-GB" b="0" dirty="0" smtClean="0">
                <a:solidFill>
                  <a:schemeClr val="bg2">
                    <a:lumMod val="75000"/>
                  </a:schemeClr>
                </a:solidFill>
                <a:effectLst/>
                <a:latin typeface="Comic Sans MS" panose="030F0702030302020204" pitchFamily="66" charset="0"/>
              </a:rPr>
              <a:t/>
            </a:r>
            <a:br>
              <a:rPr lang="en-GB" b="0" dirty="0" smtClean="0">
                <a:solidFill>
                  <a:schemeClr val="bg2">
                    <a:lumMod val="75000"/>
                  </a:schemeClr>
                </a:solidFill>
                <a:effectLst/>
                <a:latin typeface="Comic Sans MS" panose="030F0702030302020204" pitchFamily="66" charset="0"/>
              </a:rPr>
            </a:br>
            <a:endParaRPr lang="en-GB" b="0" dirty="0">
              <a:solidFill>
                <a:schemeClr val="bg2">
                  <a:lumMod val="75000"/>
                </a:schemeClr>
              </a:solidFill>
              <a:effectLst/>
              <a:latin typeface="Comic Sans MS" panose="030F0702030302020204" pitchFamily="66"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764704"/>
            <a:ext cx="2207190" cy="1240160"/>
          </a:xfrm>
          <a:prstGeom prst="rect">
            <a:avLst/>
          </a:prstGeom>
        </p:spPr>
      </p:pic>
    </p:spTree>
    <p:extLst>
      <p:ext uri="{BB962C8B-B14F-4D97-AF65-F5344CB8AC3E}">
        <p14:creationId xmlns:p14="http://schemas.microsoft.com/office/powerpoint/2010/main" val="26007973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6000" b="1" dirty="0" smtClean="0"/>
              <a:t>What is Early Help?</a:t>
            </a:r>
            <a:endParaRPr lang="en-GB" sz="6000" b="1" dirty="0"/>
          </a:p>
        </p:txBody>
      </p:sp>
      <p:pic>
        <p:nvPicPr>
          <p:cNvPr id="2050" name="Picture 2" descr="http://a.dilcdn.com/bl/wp-content/uploads/sites/8/2010/10/Picture-100.png">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712" l="6723" r="92717"/>
                    </a14:imgEffect>
                  </a14:imgLayer>
                </a14:imgProps>
              </a:ext>
              <a:ext uri="{28A0092B-C50C-407E-A947-70E740481C1C}">
                <a14:useLocalDpi xmlns:a14="http://schemas.microsoft.com/office/drawing/2010/main" val="0"/>
              </a:ext>
            </a:extLst>
          </a:blip>
          <a:srcRect/>
          <a:stretch>
            <a:fillRect/>
          </a:stretch>
        </p:blipFill>
        <p:spPr bwMode="auto">
          <a:xfrm rot="17515618">
            <a:off x="431626" y="1080098"/>
            <a:ext cx="5374932" cy="46070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0" y="3068960"/>
            <a:ext cx="4068452" cy="2862322"/>
          </a:xfrm>
          <a:prstGeom prst="rect">
            <a:avLst/>
          </a:prstGeom>
          <a:noFill/>
        </p:spPr>
        <p:txBody>
          <a:bodyPr wrap="square" rtlCol="0">
            <a:spAutoFit/>
          </a:bodyPr>
          <a:lstStyle/>
          <a:p>
            <a:pPr algn="ctr"/>
            <a:r>
              <a:rPr lang="en-GB" sz="3000" b="1" dirty="0">
                <a:ln w="10541" cmpd="sng">
                  <a:solidFill>
                    <a:schemeClr val="accent1">
                      <a:shade val="88000"/>
                      <a:satMod val="110000"/>
                    </a:schemeClr>
                  </a:solidFill>
                  <a:prstDash val="solid"/>
                </a:ln>
                <a:solidFill>
                  <a:srgbClr val="002060"/>
                </a:solidFill>
              </a:rPr>
              <a:t>Early help is about children, young people and families getting the right help at the right time, before issues get worse.</a:t>
            </a:r>
          </a:p>
        </p:txBody>
      </p:sp>
    </p:spTree>
    <p:extLst>
      <p:ext uri="{BB962C8B-B14F-4D97-AF65-F5344CB8AC3E}">
        <p14:creationId xmlns:p14="http://schemas.microsoft.com/office/powerpoint/2010/main" val="16327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6000" b="1" dirty="0" smtClean="0"/>
              <a:t>Why Do Early Help</a:t>
            </a:r>
            <a:r>
              <a:rPr lang="en-GB" b="1" dirty="0" smtClean="0"/>
              <a:t>?</a:t>
            </a:r>
            <a:endParaRPr lang="en-GB" b="1" dirty="0"/>
          </a:p>
        </p:txBody>
      </p:sp>
      <p:sp>
        <p:nvSpPr>
          <p:cNvPr id="5" name="TextBox 4"/>
          <p:cNvSpPr txBox="1"/>
          <p:nvPr/>
        </p:nvSpPr>
        <p:spPr>
          <a:xfrm>
            <a:off x="538780" y="2204864"/>
            <a:ext cx="1546530" cy="830997"/>
          </a:xfrm>
          <a:prstGeom prst="rect">
            <a:avLst/>
          </a:prstGeom>
          <a:noFill/>
        </p:spPr>
        <p:txBody>
          <a:bodyPr wrap="square" rtlCol="0">
            <a:spAutoFit/>
          </a:bodyPr>
          <a:lstStyle/>
          <a:p>
            <a:r>
              <a:rPr lang="en-GB" sz="2400" b="1" dirty="0" smtClean="0">
                <a:solidFill>
                  <a:srgbClr val="002060"/>
                </a:solidFill>
              </a:rPr>
              <a:t>FROM THIS…</a:t>
            </a:r>
            <a:endParaRPr lang="en-GB" sz="2400" b="1" dirty="0">
              <a:solidFill>
                <a:srgbClr val="002060"/>
              </a:solidFill>
            </a:endParaRPr>
          </a:p>
        </p:txBody>
      </p:sp>
      <p:sp>
        <p:nvSpPr>
          <p:cNvPr id="7" name="TextBox 6"/>
          <p:cNvSpPr txBox="1"/>
          <p:nvPr/>
        </p:nvSpPr>
        <p:spPr>
          <a:xfrm>
            <a:off x="4687030" y="2218131"/>
            <a:ext cx="1369282" cy="830997"/>
          </a:xfrm>
          <a:prstGeom prst="rect">
            <a:avLst/>
          </a:prstGeom>
          <a:noFill/>
        </p:spPr>
        <p:txBody>
          <a:bodyPr wrap="square" rtlCol="0">
            <a:spAutoFit/>
          </a:bodyPr>
          <a:lstStyle/>
          <a:p>
            <a:r>
              <a:rPr lang="en-GB" sz="2400" b="1" dirty="0" smtClean="0">
                <a:solidFill>
                  <a:srgbClr val="002060"/>
                </a:solidFill>
              </a:rPr>
              <a:t>TO THIS…</a:t>
            </a:r>
            <a:endParaRPr lang="en-GB" sz="2400" b="1" dirty="0">
              <a:solidFill>
                <a:srgbClr val="002060"/>
              </a:solidFill>
            </a:endParaRPr>
          </a:p>
        </p:txBody>
      </p:sp>
      <p:grpSp>
        <p:nvGrpSpPr>
          <p:cNvPr id="16" name="Group 15"/>
          <p:cNvGrpSpPr/>
          <p:nvPr/>
        </p:nvGrpSpPr>
        <p:grpSpPr>
          <a:xfrm>
            <a:off x="300860" y="3163035"/>
            <a:ext cx="4148249" cy="2647375"/>
            <a:chOff x="538781" y="3157889"/>
            <a:chExt cx="4148249" cy="2647375"/>
          </a:xfrm>
        </p:grpSpPr>
        <p:sp>
          <p:nvSpPr>
            <p:cNvPr id="10" name="Rectangle 9"/>
            <p:cNvSpPr/>
            <p:nvPr/>
          </p:nvSpPr>
          <p:spPr>
            <a:xfrm>
              <a:off x="538781" y="4869160"/>
              <a:ext cx="4148249" cy="9361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11" name="Rectangle 10"/>
            <p:cNvSpPr/>
            <p:nvPr/>
          </p:nvSpPr>
          <p:spPr>
            <a:xfrm>
              <a:off x="1748423" y="4077072"/>
              <a:ext cx="1728964" cy="79208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2" name="Rectangle 11"/>
            <p:cNvSpPr/>
            <p:nvPr/>
          </p:nvSpPr>
          <p:spPr>
            <a:xfrm>
              <a:off x="776701" y="3157889"/>
              <a:ext cx="3672408" cy="919183"/>
            </a:xfrm>
            <a:prstGeom prst="rect">
              <a:avLst/>
            </a:prstGeom>
            <a:gradFill flip="none" rotWithShape="1">
              <a:gsLst>
                <a:gs pos="0">
                  <a:srgbClr val="F55737">
                    <a:tint val="66000"/>
                    <a:satMod val="160000"/>
                  </a:srgbClr>
                </a:gs>
                <a:gs pos="50000">
                  <a:srgbClr val="F55737">
                    <a:tint val="44500"/>
                    <a:satMod val="160000"/>
                  </a:srgbClr>
                </a:gs>
                <a:gs pos="100000">
                  <a:srgbClr val="F55737">
                    <a:tint val="23500"/>
                    <a:satMod val="160000"/>
                  </a:srgbClr>
                </a:gs>
              </a:gsLst>
              <a:lin ang="16200000" scaled="1"/>
              <a:tileRect/>
            </a:gradFill>
            <a:ln>
              <a:solidFill>
                <a:srgbClr val="FF0066"/>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3" name="TextBox 12"/>
            <p:cNvSpPr txBox="1"/>
            <p:nvPr/>
          </p:nvSpPr>
          <p:spPr>
            <a:xfrm>
              <a:off x="967283" y="3356992"/>
              <a:ext cx="3291243" cy="369332"/>
            </a:xfrm>
            <a:prstGeom prst="rect">
              <a:avLst/>
            </a:prstGeom>
            <a:noFill/>
          </p:spPr>
          <p:txBody>
            <a:bodyPr wrap="square" rtlCol="0">
              <a:spAutoFit/>
            </a:bodyPr>
            <a:lstStyle/>
            <a:p>
              <a:pPr algn="ctr"/>
              <a:r>
                <a:rPr lang="en-GB" b="1" dirty="0" smtClean="0">
                  <a:solidFill>
                    <a:srgbClr val="002060"/>
                  </a:solidFill>
                </a:rPr>
                <a:t>Reactive and Specialist Services</a:t>
              </a:r>
              <a:endParaRPr lang="en-GB" b="1" dirty="0">
                <a:solidFill>
                  <a:srgbClr val="002060"/>
                </a:solidFill>
              </a:endParaRPr>
            </a:p>
          </p:txBody>
        </p:sp>
        <p:sp>
          <p:nvSpPr>
            <p:cNvPr id="14" name="TextBox 13"/>
            <p:cNvSpPr txBox="1"/>
            <p:nvPr/>
          </p:nvSpPr>
          <p:spPr>
            <a:xfrm>
              <a:off x="1964832" y="4293096"/>
              <a:ext cx="1296144" cy="369332"/>
            </a:xfrm>
            <a:prstGeom prst="rect">
              <a:avLst/>
            </a:prstGeom>
            <a:noFill/>
          </p:spPr>
          <p:txBody>
            <a:bodyPr wrap="square" rtlCol="0">
              <a:spAutoFit/>
            </a:bodyPr>
            <a:lstStyle/>
            <a:p>
              <a:pPr algn="ctr"/>
              <a:r>
                <a:rPr lang="en-GB" b="1" dirty="0" smtClean="0">
                  <a:solidFill>
                    <a:srgbClr val="002060"/>
                  </a:solidFill>
                </a:rPr>
                <a:t>Early Help</a:t>
              </a:r>
              <a:endParaRPr lang="en-GB" b="1" dirty="0">
                <a:solidFill>
                  <a:srgbClr val="002060"/>
                </a:solidFill>
              </a:endParaRPr>
            </a:p>
          </p:txBody>
        </p:sp>
        <p:sp>
          <p:nvSpPr>
            <p:cNvPr id="15" name="TextBox 14"/>
            <p:cNvSpPr txBox="1"/>
            <p:nvPr/>
          </p:nvSpPr>
          <p:spPr>
            <a:xfrm>
              <a:off x="776701" y="5152546"/>
              <a:ext cx="3672408" cy="369332"/>
            </a:xfrm>
            <a:prstGeom prst="rect">
              <a:avLst/>
            </a:prstGeom>
            <a:noFill/>
          </p:spPr>
          <p:txBody>
            <a:bodyPr wrap="square" rtlCol="0">
              <a:spAutoFit/>
            </a:bodyPr>
            <a:lstStyle/>
            <a:p>
              <a:pPr algn="ctr"/>
              <a:r>
                <a:rPr lang="en-GB" b="1" dirty="0" smtClean="0">
                  <a:solidFill>
                    <a:srgbClr val="002060"/>
                  </a:solidFill>
                </a:rPr>
                <a:t>Universal Services</a:t>
              </a:r>
              <a:endParaRPr lang="en-GB" b="1" dirty="0">
                <a:solidFill>
                  <a:srgbClr val="002060"/>
                </a:solidFill>
              </a:endParaRPr>
            </a:p>
          </p:txBody>
        </p:sp>
      </p:grpSp>
      <p:grpSp>
        <p:nvGrpSpPr>
          <p:cNvPr id="25" name="Group 24"/>
          <p:cNvGrpSpPr/>
          <p:nvPr/>
        </p:nvGrpSpPr>
        <p:grpSpPr>
          <a:xfrm>
            <a:off x="4739566" y="3163035"/>
            <a:ext cx="4148249" cy="2652022"/>
            <a:chOff x="4839430" y="3157888"/>
            <a:chExt cx="4148249" cy="2652022"/>
          </a:xfrm>
        </p:grpSpPr>
        <p:sp>
          <p:nvSpPr>
            <p:cNvPr id="17" name="Rectangle 16"/>
            <p:cNvSpPr/>
            <p:nvPr/>
          </p:nvSpPr>
          <p:spPr>
            <a:xfrm>
              <a:off x="6156176" y="3157888"/>
              <a:ext cx="1440160" cy="919183"/>
            </a:xfrm>
            <a:prstGeom prst="rect">
              <a:avLst/>
            </a:prstGeom>
            <a:gradFill flip="none" rotWithShape="1">
              <a:gsLst>
                <a:gs pos="0">
                  <a:srgbClr val="F55737">
                    <a:tint val="66000"/>
                    <a:satMod val="160000"/>
                  </a:srgbClr>
                </a:gs>
                <a:gs pos="50000">
                  <a:srgbClr val="F55737">
                    <a:tint val="44500"/>
                    <a:satMod val="160000"/>
                  </a:srgbClr>
                </a:gs>
                <a:gs pos="100000">
                  <a:srgbClr val="F55737">
                    <a:tint val="23500"/>
                    <a:satMod val="160000"/>
                  </a:srgbClr>
                </a:gs>
              </a:gsLst>
              <a:lin ang="16200000" scaled="1"/>
              <a:tileRect/>
            </a:gradFill>
            <a:ln>
              <a:solidFill>
                <a:srgbClr val="FF0066"/>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8" name="Rectangle 17"/>
            <p:cNvSpPr/>
            <p:nvPr/>
          </p:nvSpPr>
          <p:spPr>
            <a:xfrm>
              <a:off x="5580112" y="4081718"/>
              <a:ext cx="2664296" cy="79208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9" name="Rectangle 18"/>
            <p:cNvSpPr/>
            <p:nvPr/>
          </p:nvSpPr>
          <p:spPr>
            <a:xfrm>
              <a:off x="4839430" y="4873806"/>
              <a:ext cx="4148249" cy="9361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21" name="TextBox 20"/>
            <p:cNvSpPr txBox="1"/>
            <p:nvPr/>
          </p:nvSpPr>
          <p:spPr>
            <a:xfrm>
              <a:off x="5076056" y="5157192"/>
              <a:ext cx="3672408" cy="369332"/>
            </a:xfrm>
            <a:prstGeom prst="rect">
              <a:avLst/>
            </a:prstGeom>
            <a:noFill/>
          </p:spPr>
          <p:txBody>
            <a:bodyPr wrap="square" rtlCol="0">
              <a:spAutoFit/>
            </a:bodyPr>
            <a:lstStyle/>
            <a:p>
              <a:pPr algn="ctr"/>
              <a:r>
                <a:rPr lang="en-GB" b="1" dirty="0" smtClean="0">
                  <a:solidFill>
                    <a:srgbClr val="002060"/>
                  </a:solidFill>
                </a:rPr>
                <a:t>Universal Services</a:t>
              </a:r>
              <a:endParaRPr lang="en-GB" b="1" dirty="0">
                <a:solidFill>
                  <a:srgbClr val="002060"/>
                </a:solidFill>
              </a:endParaRPr>
            </a:p>
          </p:txBody>
        </p:sp>
        <p:sp>
          <p:nvSpPr>
            <p:cNvPr id="23" name="TextBox 22"/>
            <p:cNvSpPr txBox="1"/>
            <p:nvPr/>
          </p:nvSpPr>
          <p:spPr>
            <a:xfrm>
              <a:off x="6300192" y="4293096"/>
              <a:ext cx="1296144" cy="369332"/>
            </a:xfrm>
            <a:prstGeom prst="rect">
              <a:avLst/>
            </a:prstGeom>
            <a:noFill/>
          </p:spPr>
          <p:txBody>
            <a:bodyPr wrap="square" rtlCol="0">
              <a:spAutoFit/>
            </a:bodyPr>
            <a:lstStyle/>
            <a:p>
              <a:pPr algn="ctr"/>
              <a:r>
                <a:rPr lang="en-GB" b="1" dirty="0" smtClean="0">
                  <a:solidFill>
                    <a:srgbClr val="002060"/>
                  </a:solidFill>
                </a:rPr>
                <a:t>Early Help</a:t>
              </a:r>
              <a:endParaRPr lang="en-GB" b="1" dirty="0">
                <a:solidFill>
                  <a:srgbClr val="002060"/>
                </a:solidFill>
              </a:endParaRPr>
            </a:p>
          </p:txBody>
        </p:sp>
        <p:sp>
          <p:nvSpPr>
            <p:cNvPr id="24" name="TextBox 23"/>
            <p:cNvSpPr txBox="1"/>
            <p:nvPr/>
          </p:nvSpPr>
          <p:spPr>
            <a:xfrm>
              <a:off x="6156176" y="3158388"/>
              <a:ext cx="1440160" cy="923330"/>
            </a:xfrm>
            <a:prstGeom prst="rect">
              <a:avLst/>
            </a:prstGeom>
            <a:noFill/>
          </p:spPr>
          <p:txBody>
            <a:bodyPr wrap="square" rtlCol="0">
              <a:spAutoFit/>
            </a:bodyPr>
            <a:lstStyle/>
            <a:p>
              <a:pPr algn="ctr"/>
              <a:r>
                <a:rPr lang="en-GB" b="1" dirty="0" smtClean="0">
                  <a:solidFill>
                    <a:srgbClr val="002060"/>
                  </a:solidFill>
                </a:rPr>
                <a:t>Reactive and Specialist Services</a:t>
              </a:r>
              <a:endParaRPr lang="en-GB" b="1" dirty="0">
                <a:solidFill>
                  <a:srgbClr val="002060"/>
                </a:solidFill>
              </a:endParaRPr>
            </a:p>
          </p:txBody>
        </p:sp>
      </p:grpSp>
    </p:spTree>
    <p:extLst>
      <p:ext uri="{BB962C8B-B14F-4D97-AF65-F5344CB8AC3E}">
        <p14:creationId xmlns:p14="http://schemas.microsoft.com/office/powerpoint/2010/main" val="12422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1520" y="332656"/>
            <a:ext cx="8469822" cy="6048672"/>
            <a:chOff x="323528" y="332656"/>
            <a:chExt cx="8469822" cy="6048672"/>
          </a:xfrm>
        </p:grpSpPr>
        <p:graphicFrame>
          <p:nvGraphicFramePr>
            <p:cNvPr id="11" name="Diagram 10"/>
            <p:cNvGraphicFramePr/>
            <p:nvPr>
              <p:extLst>
                <p:ext uri="{D42A27DB-BD31-4B8C-83A1-F6EECF244321}">
                  <p14:modId xmlns:p14="http://schemas.microsoft.com/office/powerpoint/2010/main" val="3913483823"/>
                </p:ext>
              </p:extLst>
            </p:nvPr>
          </p:nvGraphicFramePr>
          <p:xfrm>
            <a:off x="323528" y="332656"/>
            <a:ext cx="8469822"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5220072" y="1052736"/>
              <a:ext cx="1512168" cy="1077218"/>
            </a:xfrm>
            <a:prstGeom prst="rect">
              <a:avLst/>
            </a:prstGeom>
            <a:noFill/>
          </p:spPr>
          <p:txBody>
            <a:bodyPr wrap="square" rtlCol="0">
              <a:spAutoFit/>
            </a:bodyPr>
            <a:lstStyle/>
            <a:p>
              <a:pPr algn="ctr"/>
              <a:endParaRPr lang="en-GB" sz="1600" b="1" dirty="0" smtClean="0">
                <a:solidFill>
                  <a:schemeClr val="bg1"/>
                </a:solidFill>
              </a:endParaRPr>
            </a:p>
            <a:p>
              <a:pPr algn="ctr"/>
              <a:r>
                <a:rPr lang="en-GB" sz="1600" b="1" dirty="0" smtClean="0">
                  <a:solidFill>
                    <a:schemeClr val="bg1"/>
                  </a:solidFill>
                </a:rPr>
                <a:t>Community &amp; Voluntary</a:t>
              </a:r>
            </a:p>
            <a:p>
              <a:pPr algn="ctr"/>
              <a:r>
                <a:rPr lang="en-GB" sz="1600" b="1" dirty="0" smtClean="0">
                  <a:solidFill>
                    <a:schemeClr val="bg1"/>
                  </a:solidFill>
                </a:rPr>
                <a:t>Sector </a:t>
              </a:r>
              <a:endParaRPr lang="en-GB" sz="1600" b="1" dirty="0">
                <a:solidFill>
                  <a:schemeClr val="bg1"/>
                </a:solidFill>
              </a:endParaRPr>
            </a:p>
          </p:txBody>
        </p:sp>
      </p:grpSp>
      <p:sp>
        <p:nvSpPr>
          <p:cNvPr id="13" name="TextBox 12"/>
          <p:cNvSpPr txBox="1"/>
          <p:nvPr/>
        </p:nvSpPr>
        <p:spPr>
          <a:xfrm>
            <a:off x="2267744" y="5013176"/>
            <a:ext cx="1080120" cy="369332"/>
          </a:xfrm>
          <a:prstGeom prst="rect">
            <a:avLst/>
          </a:prstGeom>
          <a:noFill/>
        </p:spPr>
        <p:txBody>
          <a:bodyPr wrap="square" rtlCol="0">
            <a:spAutoFit/>
          </a:bodyPr>
          <a:lstStyle/>
          <a:p>
            <a:r>
              <a:rPr lang="en-GB" dirty="0" smtClean="0">
                <a:solidFill>
                  <a:schemeClr val="bg1"/>
                </a:solidFill>
              </a:rPr>
              <a:t>Housing</a:t>
            </a:r>
            <a:endParaRPr lang="en-GB" dirty="0">
              <a:solidFill>
                <a:schemeClr val="bg1"/>
              </a:solidFill>
            </a:endParaRPr>
          </a:p>
        </p:txBody>
      </p:sp>
      <p:sp>
        <p:nvSpPr>
          <p:cNvPr id="2" name="TextBox 1"/>
          <p:cNvSpPr txBox="1"/>
          <p:nvPr/>
        </p:nvSpPr>
        <p:spPr>
          <a:xfrm>
            <a:off x="3986324" y="4828510"/>
            <a:ext cx="1315552" cy="738664"/>
          </a:xfrm>
          <a:prstGeom prst="rect">
            <a:avLst/>
          </a:prstGeom>
          <a:noFill/>
        </p:spPr>
        <p:txBody>
          <a:bodyPr wrap="none" rtlCol="0">
            <a:spAutoFit/>
          </a:bodyPr>
          <a:lstStyle/>
          <a:p>
            <a:pPr algn="ctr"/>
            <a:r>
              <a:rPr lang="en-GB" sz="1400" b="1" dirty="0" smtClean="0">
                <a:solidFill>
                  <a:schemeClr val="bg1"/>
                </a:solidFill>
              </a:rPr>
              <a:t>C&amp;F Centres </a:t>
            </a:r>
          </a:p>
          <a:p>
            <a:pPr algn="ctr"/>
            <a:r>
              <a:rPr lang="en-GB" sz="1400" b="1" dirty="0" smtClean="0">
                <a:solidFill>
                  <a:schemeClr val="bg1"/>
                </a:solidFill>
              </a:rPr>
              <a:t>targeted family</a:t>
            </a:r>
          </a:p>
          <a:p>
            <a:pPr algn="ctr"/>
            <a:r>
              <a:rPr lang="en-GB" sz="1400" b="1" dirty="0" smtClean="0">
                <a:solidFill>
                  <a:schemeClr val="bg1"/>
                </a:solidFill>
              </a:rPr>
              <a:t> support </a:t>
            </a:r>
            <a:endParaRPr lang="en-GB" sz="1400" b="1" dirty="0">
              <a:solidFill>
                <a:schemeClr val="bg1"/>
              </a:solidFill>
            </a:endParaRPr>
          </a:p>
        </p:txBody>
      </p:sp>
    </p:spTree>
    <p:extLst>
      <p:ext uri="{BB962C8B-B14F-4D97-AF65-F5344CB8AC3E}">
        <p14:creationId xmlns:p14="http://schemas.microsoft.com/office/powerpoint/2010/main" val="11439663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840" y="260648"/>
            <a:ext cx="5760640" cy="830997"/>
          </a:xfrm>
          <a:prstGeom prst="rect">
            <a:avLst/>
          </a:prstGeom>
          <a:noFill/>
        </p:spPr>
        <p:txBody>
          <a:bodyPr wrap="square" rtlCol="0">
            <a:spAutoFit/>
          </a:bodyPr>
          <a:lstStyle/>
          <a:p>
            <a:pPr algn="ctr"/>
            <a:r>
              <a:rPr lang="en-GB" sz="4800" b="1" dirty="0" smtClean="0">
                <a:solidFill>
                  <a:schemeClr val="bg1"/>
                </a:solidFill>
              </a:rPr>
              <a:t>Families First Teams </a:t>
            </a:r>
            <a:endParaRPr lang="en-GB" sz="4800" b="1" dirty="0">
              <a:solidFill>
                <a:schemeClr val="bg1"/>
              </a:solidFill>
            </a:endParaRPr>
          </a:p>
        </p:txBody>
      </p:sp>
      <p:sp>
        <p:nvSpPr>
          <p:cNvPr id="3" name="TextBox 2"/>
          <p:cNvSpPr txBox="1"/>
          <p:nvPr/>
        </p:nvSpPr>
        <p:spPr>
          <a:xfrm>
            <a:off x="395536" y="1160502"/>
            <a:ext cx="8496944" cy="1308050"/>
          </a:xfrm>
          <a:prstGeom prst="rect">
            <a:avLst/>
          </a:prstGeom>
          <a:noFill/>
        </p:spPr>
        <p:txBody>
          <a:bodyPr wrap="square" rtlCol="0">
            <a:spAutoFit/>
          </a:bodyPr>
          <a:lstStyle/>
          <a:p>
            <a:r>
              <a:rPr lang="en-GB" sz="2000" b="1" dirty="0" smtClean="0">
                <a:solidFill>
                  <a:srgbClr val="002060"/>
                </a:solidFill>
              </a:rPr>
              <a:t>Early Help Coordinators </a:t>
            </a:r>
          </a:p>
          <a:p>
            <a:endParaRPr lang="en-GB" sz="300" dirty="0">
              <a:solidFill>
                <a:srgbClr val="002060"/>
              </a:solidFill>
            </a:endParaRPr>
          </a:p>
          <a:p>
            <a:r>
              <a:rPr lang="en-GB" dirty="0" smtClean="0">
                <a:solidFill>
                  <a:srgbClr val="002060"/>
                </a:solidFill>
              </a:rPr>
              <a:t>Offer advice, guidance and support around all aspects of the Graduated Pathway of Early Help and support including supporting with TAF meetings, commissioning and developing settings Early Help offers</a:t>
            </a:r>
            <a:endParaRPr lang="en-GB" dirty="0">
              <a:solidFill>
                <a:srgbClr val="002060"/>
              </a:solidFill>
            </a:endParaRPr>
          </a:p>
        </p:txBody>
      </p:sp>
      <p:sp>
        <p:nvSpPr>
          <p:cNvPr id="4" name="TextBox 3"/>
          <p:cNvSpPr txBox="1"/>
          <p:nvPr/>
        </p:nvSpPr>
        <p:spPr>
          <a:xfrm>
            <a:off x="378177" y="2477789"/>
            <a:ext cx="8496944" cy="1308050"/>
          </a:xfrm>
          <a:prstGeom prst="rect">
            <a:avLst/>
          </a:prstGeom>
          <a:noFill/>
        </p:spPr>
        <p:txBody>
          <a:bodyPr wrap="square" rtlCol="0">
            <a:spAutoFit/>
          </a:bodyPr>
          <a:lstStyle/>
          <a:p>
            <a:r>
              <a:rPr lang="en-GB" sz="2000" b="1" dirty="0" smtClean="0">
                <a:solidFill>
                  <a:srgbClr val="002060"/>
                </a:solidFill>
              </a:rPr>
              <a:t>Community Social Worker</a:t>
            </a:r>
          </a:p>
          <a:p>
            <a:endParaRPr lang="en-GB" sz="300" dirty="0" smtClean="0">
              <a:solidFill>
                <a:srgbClr val="002060"/>
              </a:solidFill>
            </a:endParaRPr>
          </a:p>
          <a:p>
            <a:r>
              <a:rPr lang="en-GB" dirty="0" smtClean="0">
                <a:solidFill>
                  <a:srgbClr val="002060"/>
                </a:solidFill>
              </a:rPr>
              <a:t>Support practitioners with assessing levels of risk using Gloucestershire Levels of Intervention guidance. CSW’s will support at TAF meetings where it is felt that a family may be moving between levels 3 and 4. </a:t>
            </a:r>
            <a:endParaRPr lang="en-GB" dirty="0">
              <a:solidFill>
                <a:srgbClr val="002060"/>
              </a:solidFill>
            </a:endParaRPr>
          </a:p>
        </p:txBody>
      </p:sp>
      <p:sp>
        <p:nvSpPr>
          <p:cNvPr id="5" name="TextBox 4"/>
          <p:cNvSpPr txBox="1"/>
          <p:nvPr/>
        </p:nvSpPr>
        <p:spPr>
          <a:xfrm>
            <a:off x="367465" y="3787457"/>
            <a:ext cx="8424936" cy="1308050"/>
          </a:xfrm>
          <a:prstGeom prst="rect">
            <a:avLst/>
          </a:prstGeom>
          <a:noFill/>
        </p:spPr>
        <p:txBody>
          <a:bodyPr wrap="square" rtlCol="0">
            <a:spAutoFit/>
          </a:bodyPr>
          <a:lstStyle/>
          <a:p>
            <a:r>
              <a:rPr lang="en-GB" sz="2000" b="1" dirty="0" smtClean="0">
                <a:solidFill>
                  <a:srgbClr val="002060"/>
                </a:solidFill>
              </a:rPr>
              <a:t>Family Support Workers </a:t>
            </a:r>
          </a:p>
          <a:p>
            <a:endParaRPr lang="en-GB" sz="300" dirty="0">
              <a:solidFill>
                <a:srgbClr val="002060"/>
              </a:solidFill>
            </a:endParaRPr>
          </a:p>
          <a:p>
            <a:r>
              <a:rPr lang="en-GB" dirty="0" smtClean="0">
                <a:solidFill>
                  <a:srgbClr val="002060"/>
                </a:solidFill>
              </a:rPr>
              <a:t>FSW’s work directly with children, young people and their families offering support around issues which are impacting on the well-being of the young person when those needs sit at level 3 and 4 of the LOI Guidance</a:t>
            </a:r>
            <a:endParaRPr lang="en-GB" dirty="0">
              <a:solidFill>
                <a:srgbClr val="002060"/>
              </a:solidFill>
            </a:endParaRPr>
          </a:p>
        </p:txBody>
      </p:sp>
      <p:sp>
        <p:nvSpPr>
          <p:cNvPr id="6" name="TextBox 5"/>
          <p:cNvSpPr txBox="1"/>
          <p:nvPr/>
        </p:nvSpPr>
        <p:spPr>
          <a:xfrm>
            <a:off x="367465" y="5070634"/>
            <a:ext cx="8316924" cy="1277273"/>
          </a:xfrm>
          <a:prstGeom prst="rect">
            <a:avLst/>
          </a:prstGeom>
          <a:noFill/>
        </p:spPr>
        <p:txBody>
          <a:bodyPr wrap="square" rtlCol="0">
            <a:spAutoFit/>
          </a:bodyPr>
          <a:lstStyle/>
          <a:p>
            <a:r>
              <a:rPr lang="en-GB" sz="2000" b="1" dirty="0" smtClean="0">
                <a:solidFill>
                  <a:srgbClr val="002060"/>
                </a:solidFill>
              </a:rPr>
              <a:t>DWP worker </a:t>
            </a:r>
          </a:p>
          <a:p>
            <a:endParaRPr lang="en-GB" sz="300" b="1" dirty="0">
              <a:solidFill>
                <a:srgbClr val="002060"/>
              </a:solidFill>
            </a:endParaRPr>
          </a:p>
          <a:p>
            <a:r>
              <a:rPr lang="en-GB" dirty="0" smtClean="0">
                <a:solidFill>
                  <a:srgbClr val="002060"/>
                </a:solidFill>
              </a:rPr>
              <a:t>Offer advice to practitioners and families around benefits and back to work issues. They can come into settings to advise staff or visit families at home along with the Lead Practitioner to offer individual support  </a:t>
            </a:r>
            <a:endParaRPr lang="en-GB" dirty="0">
              <a:solidFill>
                <a:srgbClr val="002060"/>
              </a:solidFill>
            </a:endParaRPr>
          </a:p>
        </p:txBody>
      </p:sp>
    </p:spTree>
    <p:extLst>
      <p:ext uri="{BB962C8B-B14F-4D97-AF65-F5344CB8AC3E}">
        <p14:creationId xmlns:p14="http://schemas.microsoft.com/office/powerpoint/2010/main" val="47888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8000" b="1" dirty="0" smtClean="0"/>
              <a:t>Working Together</a:t>
            </a:r>
            <a:endParaRPr lang="en-GB" sz="8000" b="1" dirty="0"/>
          </a:p>
        </p:txBody>
      </p:sp>
      <p:sp>
        <p:nvSpPr>
          <p:cNvPr id="3" name="Rectangle 2"/>
          <p:cNvSpPr/>
          <p:nvPr/>
        </p:nvSpPr>
        <p:spPr>
          <a:xfrm>
            <a:off x="611560" y="2348880"/>
            <a:ext cx="7992888" cy="4278094"/>
          </a:xfrm>
          <a:prstGeom prst="rect">
            <a:avLst/>
          </a:prstGeom>
        </p:spPr>
        <p:txBody>
          <a:bodyPr wrap="square">
            <a:spAutoFit/>
          </a:bodyPr>
          <a:lstStyle/>
          <a:p>
            <a:endParaRPr lang="en-GB" dirty="0"/>
          </a:p>
          <a:p>
            <a:r>
              <a:rPr lang="en-GB" sz="2000" b="1" dirty="0" smtClean="0">
                <a:solidFill>
                  <a:srgbClr val="002060"/>
                </a:solidFill>
              </a:rPr>
              <a:t>Working </a:t>
            </a:r>
            <a:r>
              <a:rPr lang="en-GB" sz="2000" b="1" dirty="0">
                <a:solidFill>
                  <a:srgbClr val="002060"/>
                </a:solidFill>
              </a:rPr>
              <a:t>Together to Safeguard Children </a:t>
            </a:r>
            <a:r>
              <a:rPr lang="en-GB" sz="2000" b="1" dirty="0" smtClean="0">
                <a:solidFill>
                  <a:srgbClr val="002060"/>
                </a:solidFill>
              </a:rPr>
              <a:t>July 2018 - </a:t>
            </a:r>
            <a:r>
              <a:rPr lang="en-GB" b="1" dirty="0" smtClean="0">
                <a:solidFill>
                  <a:srgbClr val="002060"/>
                </a:solidFill>
              </a:rPr>
              <a:t>A </a:t>
            </a:r>
            <a:r>
              <a:rPr lang="en-GB" b="1" dirty="0">
                <a:solidFill>
                  <a:srgbClr val="002060"/>
                </a:solidFill>
              </a:rPr>
              <a:t>guide to inter-agency working to safeguard and promote the welfare of children </a:t>
            </a:r>
            <a:endParaRPr lang="en-GB" dirty="0">
              <a:solidFill>
                <a:srgbClr val="002060"/>
              </a:solidFill>
            </a:endParaRPr>
          </a:p>
          <a:p>
            <a:endParaRPr lang="en-GB" b="1" dirty="0" smtClean="0">
              <a:solidFill>
                <a:srgbClr val="002060"/>
              </a:solidFill>
            </a:endParaRPr>
          </a:p>
          <a:p>
            <a:r>
              <a:rPr lang="en-GB" dirty="0" smtClean="0">
                <a:solidFill>
                  <a:srgbClr val="002060"/>
                </a:solidFill>
              </a:rPr>
              <a:t>“We </a:t>
            </a:r>
            <a:r>
              <a:rPr lang="en-GB" dirty="0">
                <a:solidFill>
                  <a:srgbClr val="002060"/>
                </a:solidFill>
              </a:rPr>
              <a:t>want a system that responds to the needs and interests of children and families and not the other way around. In such a system, </a:t>
            </a:r>
            <a:r>
              <a:rPr lang="en-GB" dirty="0" smtClean="0">
                <a:solidFill>
                  <a:srgbClr val="002060"/>
                </a:solidFill>
              </a:rPr>
              <a:t>practitioners will </a:t>
            </a:r>
            <a:r>
              <a:rPr lang="en-GB" dirty="0">
                <a:solidFill>
                  <a:srgbClr val="002060"/>
                </a:solidFill>
              </a:rPr>
              <a:t>be clear about what is required of them individually, and how they need to work together in partnership with others</a:t>
            </a:r>
            <a:r>
              <a:rPr lang="en-GB" dirty="0" smtClean="0">
                <a:solidFill>
                  <a:srgbClr val="002060"/>
                </a:solidFill>
              </a:rPr>
              <a:t>.</a:t>
            </a:r>
          </a:p>
          <a:p>
            <a:endParaRPr lang="en-GB" dirty="0">
              <a:solidFill>
                <a:srgbClr val="002060"/>
              </a:solidFill>
            </a:endParaRPr>
          </a:p>
          <a:p>
            <a:r>
              <a:rPr lang="en-GB" dirty="0">
                <a:solidFill>
                  <a:srgbClr val="002060"/>
                </a:solidFill>
              </a:rPr>
              <a:t>Whilst it is parents and carers who have primary care for their children, local authorities, working with partner organisations and agencies, have specific duties to safeguard and promote the welfare of all children in their area</a:t>
            </a:r>
            <a:r>
              <a:rPr lang="en-GB" dirty="0" smtClean="0">
                <a:solidFill>
                  <a:srgbClr val="002060"/>
                </a:solidFill>
              </a:rPr>
              <a:t>.” p6.</a:t>
            </a:r>
            <a:endParaRPr lang="en-GB" dirty="0">
              <a:solidFill>
                <a:srgbClr val="002060"/>
              </a:solidFill>
            </a:endParaRPr>
          </a:p>
          <a:p>
            <a:endParaRPr lang="en-GB" b="1" dirty="0" smtClean="0">
              <a:solidFill>
                <a:srgbClr val="002060"/>
              </a:solidFill>
            </a:endParaRPr>
          </a:p>
          <a:p>
            <a:endParaRPr lang="en-GB" b="1" dirty="0"/>
          </a:p>
          <a:p>
            <a:endParaRPr lang="en-GB"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53"/>
          <a:stretch/>
        </p:blipFill>
        <p:spPr bwMode="auto">
          <a:xfrm>
            <a:off x="736600" y="2001490"/>
            <a:ext cx="1662708" cy="58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803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519536"/>
            <a:ext cx="5652120" cy="430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67544" y="476672"/>
            <a:ext cx="8229600" cy="1938544"/>
          </a:xfrm>
        </p:spPr>
        <p:txBody>
          <a:bodyPr>
            <a:normAutofit fontScale="90000"/>
          </a:bodyPr>
          <a:lstStyle/>
          <a:p>
            <a:r>
              <a:rPr lang="en-GB" b="1" dirty="0" smtClean="0"/>
              <a:t>Team Around the Family Meetings – TAF</a:t>
            </a:r>
            <a:r>
              <a:rPr lang="en-GB" dirty="0" smtClean="0"/>
              <a:t/>
            </a:r>
            <a:br>
              <a:rPr lang="en-GB" dirty="0" smtClean="0"/>
            </a:br>
            <a:endParaRPr lang="en-GB" dirty="0"/>
          </a:p>
        </p:txBody>
      </p:sp>
    </p:spTree>
    <p:extLst>
      <p:ext uri="{BB962C8B-B14F-4D97-AF65-F5344CB8AC3E}">
        <p14:creationId xmlns:p14="http://schemas.microsoft.com/office/powerpoint/2010/main" val="41388308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bg1"/>
                </a:solidFill>
              </a:rPr>
              <a:t>Role of the Lead Practitioner </a:t>
            </a:r>
            <a:endParaRPr lang="en-GB" b="1"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5656" y="1916832"/>
            <a:ext cx="5780360" cy="4335270"/>
          </a:xfrm>
        </p:spPr>
      </p:pic>
    </p:spTree>
    <p:extLst>
      <p:ext uri="{BB962C8B-B14F-4D97-AF65-F5344CB8AC3E}">
        <p14:creationId xmlns:p14="http://schemas.microsoft.com/office/powerpoint/2010/main" val="2292158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92" y="282316"/>
            <a:ext cx="7886700" cy="5033963"/>
          </a:xfrm>
        </p:spPr>
        <p:txBody>
          <a:bodyPr>
            <a:normAutofit/>
          </a:bodyPr>
          <a:lstStyle/>
          <a:p>
            <a:pPr marL="0" indent="0" algn="ctr">
              <a:buNone/>
            </a:pPr>
            <a:endParaRPr lang="en-GB" sz="3600" dirty="0" smtClean="0">
              <a:solidFill>
                <a:srgbClr val="002060"/>
              </a:solidFill>
            </a:endParaRPr>
          </a:p>
          <a:p>
            <a:pPr marL="0" indent="0" algn="ctr">
              <a:buNone/>
            </a:pPr>
            <a:r>
              <a:rPr lang="en-GB" sz="3600" dirty="0" smtClean="0">
                <a:solidFill>
                  <a:srgbClr val="002060"/>
                </a:solidFill>
                <a:latin typeface="+mj-lt"/>
              </a:rPr>
              <a:t>Gloucestershire </a:t>
            </a:r>
          </a:p>
          <a:p>
            <a:pPr marL="0" indent="0" algn="ctr">
              <a:buNone/>
            </a:pPr>
            <a:r>
              <a:rPr lang="en-GB" sz="3600" dirty="0" smtClean="0">
                <a:solidFill>
                  <a:srgbClr val="002060"/>
                </a:solidFill>
                <a:latin typeface="+mj-lt"/>
              </a:rPr>
              <a:t>Child Neglect Workshop</a:t>
            </a:r>
          </a:p>
          <a:p>
            <a:pPr marL="0" indent="0" algn="ctr">
              <a:buNone/>
            </a:pPr>
            <a:endParaRPr lang="en-GB" sz="3600" dirty="0" smtClean="0">
              <a:solidFill>
                <a:srgbClr val="002060"/>
              </a:solidFill>
              <a:latin typeface="+mj-lt"/>
            </a:endParaRPr>
          </a:p>
          <a:p>
            <a:pPr marL="0" indent="0" algn="ctr">
              <a:buNone/>
            </a:pPr>
            <a:r>
              <a:rPr lang="en-GB" sz="3600" dirty="0">
                <a:solidFill>
                  <a:srgbClr val="002060"/>
                </a:solidFill>
                <a:latin typeface="Times New Roman"/>
                <a:ea typeface="Times New Roman"/>
              </a:rPr>
              <a:t>National and Local learning </a:t>
            </a:r>
            <a:r>
              <a:rPr lang="en-GB" sz="3600" dirty="0" smtClean="0">
                <a:solidFill>
                  <a:srgbClr val="002060"/>
                </a:solidFill>
                <a:latin typeface="Times New Roman"/>
                <a:ea typeface="Times New Roman"/>
              </a:rPr>
              <a:t>of </a:t>
            </a:r>
          </a:p>
          <a:p>
            <a:pPr marL="0" indent="0" algn="ctr">
              <a:buNone/>
            </a:pPr>
            <a:r>
              <a:rPr lang="en-GB" sz="3600" dirty="0" smtClean="0">
                <a:solidFill>
                  <a:srgbClr val="002060"/>
                </a:solidFill>
                <a:latin typeface="Times New Roman"/>
                <a:ea typeface="Times New Roman"/>
              </a:rPr>
              <a:t>Child Neglect and </a:t>
            </a:r>
            <a:r>
              <a:rPr lang="en-GB" sz="3600" dirty="0">
                <a:solidFill>
                  <a:srgbClr val="002060"/>
                </a:solidFill>
                <a:latin typeface="Times New Roman"/>
                <a:ea typeface="Times New Roman"/>
              </a:rPr>
              <a:t>the wider context</a:t>
            </a:r>
            <a:endParaRPr lang="en-GB" sz="3600" dirty="0">
              <a:solidFill>
                <a:srgbClr val="002060"/>
              </a:solidFill>
            </a:endParaRPr>
          </a:p>
          <a:p>
            <a:pPr marL="0" indent="0" algn="ctr">
              <a:buNone/>
            </a:pPr>
            <a:endParaRPr lang="en-GB" sz="3600" dirty="0" smtClean="0">
              <a:solidFill>
                <a:srgbClr val="002060"/>
              </a:solidFill>
            </a:endParaRPr>
          </a:p>
          <a:p>
            <a:pPr marL="0" indent="0" algn="ctr">
              <a:buNone/>
            </a:pPr>
            <a:endParaRPr lang="en-GB" sz="3600" dirty="0">
              <a:solidFill>
                <a:srgbClr val="002060"/>
              </a:solidFill>
            </a:endParaRPr>
          </a:p>
          <a:p>
            <a:pPr marL="0" indent="0" algn="ctr">
              <a:buNone/>
            </a:pPr>
            <a:endParaRPr lang="en-GB" sz="3600" dirty="0" smtClean="0">
              <a:solidFill>
                <a:srgbClr val="002060"/>
              </a:solidFill>
            </a:endParaRPr>
          </a:p>
        </p:txBody>
      </p:sp>
      <p:pic>
        <p:nvPicPr>
          <p:cNvPr id="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57693" y="5316279"/>
            <a:ext cx="1305554" cy="13415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596149" y="5316279"/>
            <a:ext cx="1305554" cy="13415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4503566"/>
            <a:ext cx="5380042" cy="148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0276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48" y="692696"/>
            <a:ext cx="3528393" cy="4680520"/>
          </a:xfrm>
        </p:spPr>
        <p:txBody>
          <a:bodyPr>
            <a:normAutofit fontScale="90000"/>
          </a:bodyPr>
          <a:lstStyle/>
          <a:p>
            <a:pPr algn="ctr"/>
            <a:r>
              <a:rPr lang="en-GB" sz="5400" b="1" dirty="0" smtClean="0"/>
              <a:t>Consent to Share </a:t>
            </a:r>
            <a:br>
              <a:rPr lang="en-GB" sz="5400" b="1" dirty="0" smtClean="0"/>
            </a:br>
            <a:r>
              <a:rPr lang="en-GB" sz="5400" b="1" dirty="0" smtClean="0"/>
              <a:t/>
            </a:r>
            <a:br>
              <a:rPr lang="en-GB" sz="5400" b="1" dirty="0" smtClean="0"/>
            </a:br>
            <a:r>
              <a:rPr lang="en-GB" sz="4400" b="1" dirty="0" smtClean="0"/>
              <a:t>What is informed consent?</a:t>
            </a:r>
            <a:r>
              <a:rPr lang="en-GB" sz="5400" b="1" dirty="0" smtClean="0"/>
              <a:t/>
            </a:r>
            <a:br>
              <a:rPr lang="en-GB" sz="5400" b="1" dirty="0" smtClean="0"/>
            </a:br>
            <a:endParaRPr lang="en-GB" sz="54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4313964" cy="6123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0400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4581128"/>
            <a:ext cx="8136904" cy="1569660"/>
          </a:xfrm>
          <a:prstGeom prst="rect">
            <a:avLst/>
          </a:prstGeom>
          <a:noFill/>
        </p:spPr>
        <p:txBody>
          <a:bodyPr wrap="square" rtlCol="0">
            <a:spAutoFit/>
          </a:bodyPr>
          <a:lstStyle/>
          <a:p>
            <a:pPr algn="ctr"/>
            <a:r>
              <a:rPr lang="en-GB" sz="2400" b="1" dirty="0" smtClean="0">
                <a:solidFill>
                  <a:srgbClr val="002060"/>
                </a:solidFill>
              </a:rPr>
              <a:t>The Graduated Pathway and the Levels of Intervention sit alongside one another and enable us to assess risk and help us to decide how to respond to the individual needs of children, young people and their families. </a:t>
            </a:r>
            <a:endParaRPr lang="en-GB" sz="2400" b="1" dirty="0">
              <a:solidFill>
                <a:srgbClr val="002060"/>
              </a:solidFill>
            </a:endParaRPr>
          </a:p>
        </p:txBody>
      </p:sp>
      <p:grpSp>
        <p:nvGrpSpPr>
          <p:cNvPr id="2" name="Group 1"/>
          <p:cNvGrpSpPr/>
          <p:nvPr/>
        </p:nvGrpSpPr>
        <p:grpSpPr>
          <a:xfrm>
            <a:off x="143297" y="188640"/>
            <a:ext cx="8749183" cy="4104455"/>
            <a:chOff x="143297" y="188641"/>
            <a:chExt cx="8317135" cy="3706086"/>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97" y="507692"/>
              <a:ext cx="4788744" cy="337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0833" y="188641"/>
              <a:ext cx="3369599" cy="3706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pic>
        <p:sp>
          <p:nvSpPr>
            <p:cNvPr id="6" name="TextBox 5"/>
            <p:cNvSpPr txBox="1"/>
            <p:nvPr/>
          </p:nvSpPr>
          <p:spPr>
            <a:xfrm>
              <a:off x="6679393" y="573097"/>
              <a:ext cx="648072" cy="369332"/>
            </a:xfrm>
            <a:prstGeom prst="rect">
              <a:avLst/>
            </a:prstGeom>
            <a:noFill/>
          </p:spPr>
          <p:txBody>
            <a:bodyPr wrap="square" rtlCol="0">
              <a:spAutoFit/>
            </a:bodyPr>
            <a:lstStyle/>
            <a:p>
              <a:r>
                <a:rPr lang="en-GB" dirty="0" smtClean="0"/>
                <a:t>TAF</a:t>
              </a:r>
              <a:endParaRPr lang="en-GB" dirty="0"/>
            </a:p>
          </p:txBody>
        </p:sp>
        <p:sp>
          <p:nvSpPr>
            <p:cNvPr id="8" name="TextBox 7"/>
            <p:cNvSpPr txBox="1"/>
            <p:nvPr/>
          </p:nvSpPr>
          <p:spPr>
            <a:xfrm>
              <a:off x="7866203" y="1857018"/>
              <a:ext cx="576064" cy="369332"/>
            </a:xfrm>
            <a:prstGeom prst="rect">
              <a:avLst/>
            </a:prstGeom>
            <a:noFill/>
          </p:spPr>
          <p:txBody>
            <a:bodyPr wrap="square" rtlCol="0">
              <a:spAutoFit/>
            </a:bodyPr>
            <a:lstStyle/>
            <a:p>
              <a:r>
                <a:rPr lang="en-GB" dirty="0" smtClean="0"/>
                <a:t>TAF</a:t>
              </a:r>
              <a:endParaRPr lang="en-GB" dirty="0"/>
            </a:p>
          </p:txBody>
        </p:sp>
        <p:sp>
          <p:nvSpPr>
            <p:cNvPr id="9" name="TextBox 8"/>
            <p:cNvSpPr txBox="1"/>
            <p:nvPr/>
          </p:nvSpPr>
          <p:spPr>
            <a:xfrm>
              <a:off x="6451596" y="3227175"/>
              <a:ext cx="648072" cy="369332"/>
            </a:xfrm>
            <a:prstGeom prst="rect">
              <a:avLst/>
            </a:prstGeom>
            <a:noFill/>
          </p:spPr>
          <p:txBody>
            <a:bodyPr wrap="square" rtlCol="0">
              <a:spAutoFit/>
            </a:bodyPr>
            <a:lstStyle/>
            <a:p>
              <a:r>
                <a:rPr lang="en-GB" dirty="0" smtClean="0"/>
                <a:t>TAF</a:t>
              </a:r>
              <a:endParaRPr lang="en-GB" dirty="0"/>
            </a:p>
          </p:txBody>
        </p:sp>
      </p:grpSp>
    </p:spTree>
    <p:extLst>
      <p:ext uri="{BB962C8B-B14F-4D97-AF65-F5344CB8AC3E}">
        <p14:creationId xmlns:p14="http://schemas.microsoft.com/office/powerpoint/2010/main" val="21963081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Image result for Withdrawn child cartoon">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89954" l="0" r="100000">
                        <a14:foregroundMark x1="42857" y1="58545" x2="42857" y2="58545"/>
                      </a14:backgroundRemoval>
                    </a14:imgEffect>
                  </a14:imgLayer>
                </a14:imgProps>
              </a:ext>
              <a:ext uri="{28A0092B-C50C-407E-A947-70E740481C1C}">
                <a14:useLocalDpi xmlns:a14="http://schemas.microsoft.com/office/drawing/2010/main" val="0"/>
              </a:ext>
            </a:extLst>
          </a:blip>
          <a:srcRect/>
          <a:stretch>
            <a:fillRect/>
          </a:stretch>
        </p:blipFill>
        <p:spPr bwMode="auto">
          <a:xfrm>
            <a:off x="5220072" y="476672"/>
            <a:ext cx="4224286" cy="56854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4584" y="788729"/>
            <a:ext cx="7772400" cy="2500188"/>
          </a:xfrm>
        </p:spPr>
        <p:txBody>
          <a:bodyPr>
            <a:normAutofit fontScale="90000"/>
          </a:bodyPr>
          <a:lstStyle/>
          <a:p>
            <a:r>
              <a:rPr lang="en-GB" sz="12000" b="1" dirty="0" smtClean="0"/>
              <a:t>Neglect</a:t>
            </a:r>
            <a:r>
              <a:rPr lang="en-GB" sz="10000" b="1" dirty="0"/>
              <a:t/>
            </a:r>
            <a:br>
              <a:rPr lang="en-GB" sz="10000" b="1" dirty="0"/>
            </a:br>
            <a:endParaRPr lang="en-GB" sz="5800" b="1" dirty="0"/>
          </a:p>
        </p:txBody>
      </p:sp>
      <p:sp>
        <p:nvSpPr>
          <p:cNvPr id="3" name="Subtitle 2"/>
          <p:cNvSpPr>
            <a:spLocks noGrp="1"/>
          </p:cNvSpPr>
          <p:nvPr>
            <p:ph type="subTitle" idx="1"/>
          </p:nvPr>
        </p:nvSpPr>
        <p:spPr>
          <a:xfrm>
            <a:off x="899592" y="4221088"/>
            <a:ext cx="7560840" cy="792088"/>
          </a:xfrm>
        </p:spPr>
        <p:txBody>
          <a:bodyPr>
            <a:noAutofit/>
          </a:bodyPr>
          <a:lstStyle/>
          <a:p>
            <a:r>
              <a:rPr lang="en-GB" sz="3600" dirty="0" smtClean="0">
                <a:solidFill>
                  <a:schemeClr val="bg1"/>
                </a:solidFill>
              </a:rPr>
              <a:t>A </a:t>
            </a:r>
            <a:r>
              <a:rPr lang="en-GB" sz="3600" dirty="0">
                <a:solidFill>
                  <a:schemeClr val="bg1"/>
                </a:solidFill>
              </a:rPr>
              <a:t>m</a:t>
            </a:r>
            <a:r>
              <a:rPr lang="en-GB" sz="3600" dirty="0" smtClean="0">
                <a:solidFill>
                  <a:schemeClr val="bg1"/>
                </a:solidFill>
              </a:rPr>
              <a:t>ulti-agency co-ordinated approach</a:t>
            </a:r>
          </a:p>
          <a:p>
            <a:endParaRPr lang="en-GB" sz="3600" dirty="0">
              <a:solidFill>
                <a:schemeClr val="bg1"/>
              </a:solidFill>
            </a:endParaRPr>
          </a:p>
        </p:txBody>
      </p:sp>
    </p:spTree>
    <p:extLst>
      <p:ext uri="{BB962C8B-B14F-4D97-AF65-F5344CB8AC3E}">
        <p14:creationId xmlns:p14="http://schemas.microsoft.com/office/powerpoint/2010/main" val="3088457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628800"/>
            <a:ext cx="7772400" cy="3312368"/>
          </a:xfrm>
        </p:spPr>
        <p:txBody>
          <a:bodyPr>
            <a:noAutofit/>
          </a:bodyPr>
          <a:lstStyle/>
          <a:p>
            <a:r>
              <a:rPr lang="en-GB" sz="15100" b="1" dirty="0" smtClean="0"/>
              <a:t>What is neglect? </a:t>
            </a:r>
            <a:endParaRPr lang="en-GB" sz="15100" b="1" dirty="0"/>
          </a:p>
        </p:txBody>
      </p:sp>
    </p:spTree>
    <p:extLst>
      <p:ext uri="{BB962C8B-B14F-4D97-AF65-F5344CB8AC3E}">
        <p14:creationId xmlns:p14="http://schemas.microsoft.com/office/powerpoint/2010/main" val="8982486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200" b="1" dirty="0" smtClean="0">
                <a:solidFill>
                  <a:schemeClr val="bg1"/>
                </a:solidFill>
              </a:rPr>
              <a:t>Working Together to Safeguard Children 2018 </a:t>
            </a:r>
            <a:endParaRPr lang="en-GB" sz="4200" b="1" dirty="0">
              <a:solidFill>
                <a:schemeClr val="bg1"/>
              </a:solidFill>
            </a:endParaRPr>
          </a:p>
        </p:txBody>
      </p:sp>
      <p:sp>
        <p:nvSpPr>
          <p:cNvPr id="7" name="Content Placeholder 6"/>
          <p:cNvSpPr>
            <a:spLocks noGrp="1"/>
          </p:cNvSpPr>
          <p:nvPr>
            <p:ph idx="4294967295"/>
          </p:nvPr>
        </p:nvSpPr>
        <p:spPr>
          <a:xfrm>
            <a:off x="278578" y="2636912"/>
            <a:ext cx="8568952" cy="4071442"/>
          </a:xfrm>
        </p:spPr>
        <p:txBody>
          <a:bodyPr>
            <a:normAutofit fontScale="92500" lnSpcReduction="20000"/>
          </a:bodyPr>
          <a:lstStyle/>
          <a:p>
            <a:pPr marL="0" indent="0">
              <a:buNone/>
            </a:pPr>
            <a:r>
              <a:rPr lang="en-GB" dirty="0">
                <a:solidFill>
                  <a:srgbClr val="002060"/>
                </a:solidFill>
              </a:rPr>
              <a:t>‘The </a:t>
            </a:r>
            <a:r>
              <a:rPr lang="en-GB" b="1" dirty="0">
                <a:solidFill>
                  <a:srgbClr val="002060"/>
                </a:solidFill>
              </a:rPr>
              <a:t>persistent</a:t>
            </a:r>
            <a:r>
              <a:rPr lang="en-GB" dirty="0">
                <a:solidFill>
                  <a:srgbClr val="002060"/>
                </a:solidFill>
              </a:rPr>
              <a:t> failure to meet a child’s </a:t>
            </a:r>
            <a:r>
              <a:rPr lang="en-GB" b="1" dirty="0">
                <a:solidFill>
                  <a:srgbClr val="002060"/>
                </a:solidFill>
              </a:rPr>
              <a:t>basic </a:t>
            </a:r>
            <a:r>
              <a:rPr lang="en-GB" dirty="0">
                <a:solidFill>
                  <a:srgbClr val="002060"/>
                </a:solidFill>
              </a:rPr>
              <a:t>physical and/or psychological needs, likely to result in the </a:t>
            </a:r>
            <a:r>
              <a:rPr lang="en-GB" b="1" dirty="0">
                <a:solidFill>
                  <a:srgbClr val="002060"/>
                </a:solidFill>
              </a:rPr>
              <a:t>serious impairment </a:t>
            </a:r>
            <a:r>
              <a:rPr lang="en-GB" dirty="0">
                <a:solidFill>
                  <a:srgbClr val="002060"/>
                </a:solidFill>
              </a:rPr>
              <a:t>of the child’s health or development. Neglect may occur during pregnancy as a result of maternal substance abuse. Once a child is born, neglect may involve a parent or carer failing to:</a:t>
            </a:r>
          </a:p>
          <a:p>
            <a:pPr marL="0" indent="0">
              <a:buNone/>
            </a:pPr>
            <a:r>
              <a:rPr lang="en-GB" dirty="0">
                <a:solidFill>
                  <a:srgbClr val="002060"/>
                </a:solidFill>
              </a:rPr>
              <a:t>- </a:t>
            </a:r>
            <a:r>
              <a:rPr lang="en-GB" b="1" dirty="0">
                <a:solidFill>
                  <a:srgbClr val="002060"/>
                </a:solidFill>
              </a:rPr>
              <a:t>provide adequate food, clothing and shelter </a:t>
            </a:r>
            <a:r>
              <a:rPr lang="en-GB" dirty="0">
                <a:solidFill>
                  <a:srgbClr val="002060"/>
                </a:solidFill>
              </a:rPr>
              <a:t>(including exclusion from home or abandonment);</a:t>
            </a:r>
          </a:p>
          <a:p>
            <a:pPr marL="0" indent="0">
              <a:buNone/>
            </a:pPr>
            <a:r>
              <a:rPr lang="en-GB" dirty="0">
                <a:solidFill>
                  <a:srgbClr val="002060"/>
                </a:solidFill>
              </a:rPr>
              <a:t>- </a:t>
            </a:r>
            <a:r>
              <a:rPr lang="en-GB" b="1" dirty="0">
                <a:solidFill>
                  <a:srgbClr val="002060"/>
                </a:solidFill>
              </a:rPr>
              <a:t>protect</a:t>
            </a:r>
            <a:r>
              <a:rPr lang="en-GB" dirty="0">
                <a:solidFill>
                  <a:srgbClr val="002060"/>
                </a:solidFill>
              </a:rPr>
              <a:t> a child from physical and emotional harm or danger;</a:t>
            </a:r>
          </a:p>
          <a:p>
            <a:pPr marL="0" indent="0">
              <a:buNone/>
            </a:pPr>
            <a:r>
              <a:rPr lang="en-GB" dirty="0">
                <a:solidFill>
                  <a:srgbClr val="002060"/>
                </a:solidFill>
              </a:rPr>
              <a:t>- ensure </a:t>
            </a:r>
            <a:r>
              <a:rPr lang="en-GB" b="1" dirty="0">
                <a:solidFill>
                  <a:srgbClr val="002060"/>
                </a:solidFill>
              </a:rPr>
              <a:t>adequate</a:t>
            </a:r>
            <a:r>
              <a:rPr lang="en-GB" dirty="0">
                <a:solidFill>
                  <a:srgbClr val="002060"/>
                </a:solidFill>
              </a:rPr>
              <a:t> </a:t>
            </a:r>
            <a:r>
              <a:rPr lang="en-GB" b="1" dirty="0">
                <a:solidFill>
                  <a:srgbClr val="002060"/>
                </a:solidFill>
              </a:rPr>
              <a:t>supervision</a:t>
            </a:r>
            <a:r>
              <a:rPr lang="en-GB" dirty="0">
                <a:solidFill>
                  <a:srgbClr val="002060"/>
                </a:solidFill>
              </a:rPr>
              <a:t> (including the use of inadequate caregivers); or</a:t>
            </a:r>
          </a:p>
          <a:p>
            <a:pPr marL="0" indent="0">
              <a:buNone/>
            </a:pPr>
            <a:r>
              <a:rPr lang="en-GB" dirty="0">
                <a:solidFill>
                  <a:srgbClr val="002060"/>
                </a:solidFill>
              </a:rPr>
              <a:t>ensure </a:t>
            </a:r>
            <a:r>
              <a:rPr lang="en-GB" b="1" dirty="0">
                <a:solidFill>
                  <a:srgbClr val="002060"/>
                </a:solidFill>
              </a:rPr>
              <a:t>access</a:t>
            </a:r>
            <a:r>
              <a:rPr lang="en-GB" dirty="0">
                <a:solidFill>
                  <a:srgbClr val="002060"/>
                </a:solidFill>
              </a:rPr>
              <a:t> to appropriate </a:t>
            </a:r>
            <a:r>
              <a:rPr lang="en-GB" b="1" dirty="0">
                <a:solidFill>
                  <a:srgbClr val="002060"/>
                </a:solidFill>
              </a:rPr>
              <a:t>medical</a:t>
            </a:r>
            <a:r>
              <a:rPr lang="en-GB" dirty="0">
                <a:solidFill>
                  <a:srgbClr val="002060"/>
                </a:solidFill>
              </a:rPr>
              <a:t> care or treatment.</a:t>
            </a:r>
          </a:p>
          <a:p>
            <a:pPr marL="0" indent="0">
              <a:buNone/>
            </a:pPr>
            <a:r>
              <a:rPr lang="en-GB" dirty="0">
                <a:solidFill>
                  <a:srgbClr val="002060"/>
                </a:solidFill>
              </a:rPr>
              <a:t>It may also include </a:t>
            </a:r>
            <a:r>
              <a:rPr lang="en-GB" b="1" dirty="0">
                <a:solidFill>
                  <a:srgbClr val="002060"/>
                </a:solidFill>
              </a:rPr>
              <a:t>neglect</a:t>
            </a:r>
            <a:r>
              <a:rPr lang="en-GB" dirty="0">
                <a:solidFill>
                  <a:srgbClr val="002060"/>
                </a:solidFill>
              </a:rPr>
              <a:t> of, or </a:t>
            </a:r>
            <a:r>
              <a:rPr lang="en-GB" b="1" dirty="0">
                <a:solidFill>
                  <a:srgbClr val="002060"/>
                </a:solidFill>
              </a:rPr>
              <a:t>unresponsiveness</a:t>
            </a:r>
            <a:r>
              <a:rPr lang="en-GB" dirty="0">
                <a:solidFill>
                  <a:srgbClr val="002060"/>
                </a:solidFill>
              </a:rPr>
              <a:t> to, a child’s basic </a:t>
            </a:r>
            <a:r>
              <a:rPr lang="en-GB" b="1" dirty="0">
                <a:solidFill>
                  <a:srgbClr val="002060"/>
                </a:solidFill>
              </a:rPr>
              <a:t>emotional needs</a:t>
            </a:r>
            <a:r>
              <a:rPr lang="en-GB" dirty="0">
                <a:solidFill>
                  <a:srgbClr val="002060"/>
                </a:solidFill>
              </a:rPr>
              <a:t>’</a:t>
            </a:r>
          </a:p>
          <a:p>
            <a:endParaRPr lang="en-GB" sz="2800" dirty="0"/>
          </a:p>
          <a:p>
            <a:endParaRPr lang="en-GB" dirty="0"/>
          </a:p>
        </p:txBody>
      </p:sp>
      <p:sp>
        <p:nvSpPr>
          <p:cNvPr id="4" name="Rectangle 3"/>
          <p:cNvSpPr/>
          <p:nvPr/>
        </p:nvSpPr>
        <p:spPr>
          <a:xfrm>
            <a:off x="278578" y="1916832"/>
            <a:ext cx="8568952" cy="1754326"/>
          </a:xfrm>
          <a:prstGeom prst="rect">
            <a:avLst/>
          </a:prstGeom>
        </p:spPr>
        <p:txBody>
          <a:bodyPr wrap="square">
            <a:spAutoFit/>
          </a:bodyPr>
          <a:lstStyle/>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34113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additive="base">
                                        <p:cTn id="2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 calcmode="lin" valueType="num">
                                      <p:cBhvr additive="base">
                                        <p:cTn id="3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 calcmode="lin" valueType="num">
                                      <p:cBhvr additive="base">
                                        <p:cTn id="3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4586089"/>
            <a:ext cx="3844143" cy="2271911"/>
          </a:xfrm>
          <a:prstGeom prst="round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dirty="0">
                <a:solidFill>
                  <a:srgbClr val="002060"/>
                </a:solidFill>
              </a:rPr>
              <a:t>The impact on the health of the developing child</a:t>
            </a:r>
          </a:p>
          <a:p>
            <a:endParaRPr lang="en-GB" dirty="0"/>
          </a:p>
        </p:txBody>
      </p:sp>
    </p:spTree>
    <p:extLst>
      <p:ext uri="{BB962C8B-B14F-4D97-AF65-F5344CB8AC3E}">
        <p14:creationId xmlns:p14="http://schemas.microsoft.com/office/powerpoint/2010/main" val="38578509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404664"/>
            <a:ext cx="8424936" cy="1368152"/>
          </a:xfrm>
        </p:spPr>
        <p:txBody>
          <a:bodyPr>
            <a:noAutofit/>
          </a:bodyPr>
          <a:lstStyle/>
          <a:p>
            <a:r>
              <a:rPr lang="en-GB" sz="6000" b="1" dirty="0" smtClean="0">
                <a:solidFill>
                  <a:schemeClr val="bg1"/>
                </a:solidFill>
              </a:rPr>
              <a:t>“Blooming and Pruning”</a:t>
            </a:r>
            <a:endParaRPr lang="en-GB" sz="6000" b="1" dirty="0">
              <a:solidFill>
                <a:schemeClr val="bg1"/>
              </a:solidFill>
            </a:endParaRPr>
          </a:p>
        </p:txBody>
      </p:sp>
      <p:pic>
        <p:nvPicPr>
          <p:cNvPr id="1026" name="Picture 2"/>
          <p:cNvPicPr>
            <a:picLocks noGrp="1" noChangeAspect="1" noChangeArrowheads="1"/>
          </p:cNvPicPr>
          <p:nvPr>
            <p:ph idx="4294967295"/>
          </p:nvPr>
        </p:nvPicPr>
        <p:blipFill>
          <a:blip r:embed="rId3">
            <a:extLst>
              <a:ext uri="{BEBA8EAE-BF5A-486C-A8C5-ECC9F3942E4B}">
                <a14:imgProps xmlns:a14="http://schemas.microsoft.com/office/drawing/2010/main">
                  <a14:imgLayer r:embed="rId4">
                    <a14:imgEffect>
                      <a14:backgroundRemoval t="0" b="100000" l="0" r="100000">
                        <a14:foregroundMark x1="3753" y1="5118" x2="12362" y2="27165"/>
                        <a14:foregroundMark x1="1104" y1="95669" x2="12804" y2="95276"/>
                        <a14:foregroundMark x1="23620" y1="94882" x2="33333" y2="94882"/>
                        <a14:foregroundMark x1="44371" y1="94094" x2="44371" y2="94094"/>
                        <a14:foregroundMark x1="47241" y1="93701" x2="47241" y2="93701"/>
                        <a14:foregroundMark x1="50110" y1="95276" x2="50110" y2="95276"/>
                        <a14:foregroundMark x1="50993" y1="94882" x2="50993" y2="94882"/>
                        <a14:foregroundMark x1="50993" y1="94882" x2="51876" y2="94882"/>
                        <a14:foregroundMark x1="54746" y1="94882" x2="54746" y2="94882"/>
                        <a14:foregroundMark x1="54967" y1="94882" x2="54967" y2="94882"/>
                        <a14:foregroundMark x1="54967" y1="94882" x2="54967" y2="94882"/>
                        <a14:foregroundMark x1="52980" y1="94488" x2="52980" y2="94488"/>
                        <a14:foregroundMark x1="52759" y1="94488" x2="52097" y2="94488"/>
                        <a14:foregroundMark x1="48565" y1="94488" x2="48565" y2="94488"/>
                        <a14:foregroundMark x1="67108" y1="95276" x2="75276" y2="95276"/>
                        <a14:foregroundMark x1="89845" y1="95276" x2="96909" y2="96850"/>
                        <a14:foregroundMark x1="86976" y1="73622" x2="86976" y2="73622"/>
                        <a14:foregroundMark x1="92494" y1="86614" x2="92936" y2="7087"/>
                        <a14:foregroundMark x1="70419" y1="7480" x2="71744" y2="81890"/>
                        <a14:foregroundMark x1="46799" y1="9055" x2="49227" y2="84252"/>
                        <a14:foregroundMark x1="28477" y1="3543" x2="29139" y2="79921"/>
                        <a14:foregroundMark x1="53201" y1="8661" x2="54746" y2="35827"/>
                        <a14:foregroundMark x1="86976" y1="7087" x2="97130" y2="18110"/>
                        <a14:foregroundMark x1="44371" y1="1575" x2="56954" y2="1575"/>
                        <a14:foregroundMark x1="21634" y1="3543" x2="35762" y2="0"/>
                        <a14:foregroundMark x1="41501" y1="95276" x2="56291" y2="94882"/>
                        <a14:foregroundMark x1="65342" y1="91339" x2="77704" y2="95276"/>
                        <a14:foregroundMark x1="77263" y1="94094" x2="65121" y2="95276"/>
                        <a14:foregroundMark x1="87859" y1="95276" x2="95806" y2="93307"/>
                        <a14:foregroundMark x1="87859" y1="93307" x2="96689" y2="91732"/>
                        <a14:foregroundMark x1="88521" y1="96850" x2="97130" y2="96850"/>
                      </a14:backgroundRemoval>
                    </a14:imgEffect>
                  </a14:imgLayer>
                </a14:imgProps>
              </a:ext>
              <a:ext uri="{28A0092B-C50C-407E-A947-70E740481C1C}">
                <a14:useLocalDpi xmlns:a14="http://schemas.microsoft.com/office/drawing/2010/main" val="0"/>
              </a:ext>
            </a:extLst>
          </a:blip>
          <a:srcRect/>
          <a:stretch>
            <a:fillRect/>
          </a:stretch>
        </p:blipFill>
        <p:spPr bwMode="auto">
          <a:xfrm>
            <a:off x="971601" y="2458235"/>
            <a:ext cx="7344816" cy="41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7625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 y="692696"/>
            <a:ext cx="9144000"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1653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6000" b="1" dirty="0" smtClean="0"/>
              <a:t>Peri-natal </a:t>
            </a:r>
            <a:r>
              <a:rPr lang="en-GB" sz="3100" b="1" dirty="0" smtClean="0"/>
              <a:t>(pregnancy and early infancy)</a:t>
            </a:r>
            <a:endParaRPr lang="en-GB" sz="3100" b="1" dirty="0"/>
          </a:p>
        </p:txBody>
      </p:sp>
      <p:sp>
        <p:nvSpPr>
          <p:cNvPr id="3" name="Content Placeholder 2"/>
          <p:cNvSpPr>
            <a:spLocks noGrp="1"/>
          </p:cNvSpPr>
          <p:nvPr>
            <p:ph idx="1"/>
          </p:nvPr>
        </p:nvSpPr>
        <p:spPr>
          <a:xfrm>
            <a:off x="179512" y="5298796"/>
            <a:ext cx="8784976" cy="1473613"/>
          </a:xfrm>
        </p:spPr>
        <p:txBody>
          <a:bodyPr>
            <a:noAutofit/>
          </a:bodyPr>
          <a:lstStyle/>
          <a:p>
            <a:pPr marL="0" indent="0" algn="ctr">
              <a:buNone/>
            </a:pPr>
            <a:r>
              <a:rPr lang="en-GB" sz="2700" b="1" dirty="0" smtClean="0">
                <a:solidFill>
                  <a:srgbClr val="002060"/>
                </a:solidFill>
              </a:rPr>
              <a:t>A baby whose physical needs are met, but emotional needs are neglected will fail to grow and develop properly and may even die.</a:t>
            </a:r>
            <a:endParaRPr lang="en-GB" sz="2700" b="1" dirty="0">
              <a:solidFill>
                <a:srgbClr val="002060"/>
              </a:solidFill>
            </a:endParaRPr>
          </a:p>
        </p:txBody>
      </p:sp>
      <p:pic>
        <p:nvPicPr>
          <p:cNvPr id="1026" name="Picture 2" descr="Image result for Pregnant women clip art health">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083" y="814820"/>
            <a:ext cx="3600400" cy="43007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09720" y="1786798"/>
            <a:ext cx="3875649" cy="3875649"/>
            <a:chOff x="2209720" y="1786798"/>
            <a:chExt cx="3875649" cy="3875649"/>
          </a:xfrm>
        </p:grpSpPr>
        <p:pic>
          <p:nvPicPr>
            <p:cNvPr id="1028" name="Picture 4" descr="Related image">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7273" l="0" r="100000">
                          <a14:foregroundMark x1="73788" y1="67424" x2="73788" y2="67424"/>
                          <a14:foregroundMark x1="74242" y1="74091" x2="74242" y2="74091"/>
                          <a14:foregroundMark x1="77576" y1="70000" x2="77576" y2="70000"/>
                          <a14:foregroundMark x1="75909" y1="58636" x2="75909" y2="58636"/>
                          <a14:foregroundMark x1="75909" y1="56970" x2="75909" y2="56970"/>
                          <a14:foregroundMark x1="73485" y1="51364" x2="73485" y2="51364"/>
                          <a14:foregroundMark x1="66667" y1="44242" x2="66667" y2="44242"/>
                          <a14:foregroundMark x1="76364" y1="34545" x2="76364" y2="34545"/>
                          <a14:foregroundMark x1="76818" y1="34091" x2="78485" y2="33333"/>
                          <a14:foregroundMark x1="81818" y1="24394" x2="81818" y2="24394"/>
                          <a14:foregroundMark x1="82727" y1="24091" x2="82727" y2="24091"/>
                          <a14:foregroundMark x1="88636" y1="82121" x2="88636" y2="82121"/>
                          <a14:foregroundMark x1="90758" y1="83485" x2="90758" y2="83485"/>
                          <a14:foregroundMark x1="91061" y1="84242" x2="91061" y2="84242"/>
                          <a14:foregroundMark x1="89848" y1="84697" x2="89848" y2="84697"/>
                          <a14:foregroundMark x1="84848" y1="87576" x2="81818" y2="93182"/>
                          <a14:foregroundMark x1="82273" y1="75909" x2="97424" y2="88485"/>
                          <a14:foregroundMark x1="93182" y1="77576" x2="63788" y2="92727"/>
                          <a14:foregroundMark x1="68788" y1="74545" x2="84848" y2="65758"/>
                          <a14:foregroundMark x1="63333" y1="63636" x2="91970" y2="47273"/>
                          <a14:foregroundMark x1="67879" y1="45909" x2="84848" y2="41364"/>
                        </a14:backgroundRemoval>
                      </a14:imgEffect>
                    </a14:imgLayer>
                  </a14:imgProps>
                </a:ext>
                <a:ext uri="{28A0092B-C50C-407E-A947-70E740481C1C}">
                  <a14:useLocalDpi xmlns:a14="http://schemas.microsoft.com/office/drawing/2010/main" val="0"/>
                </a:ext>
              </a:extLst>
            </a:blip>
            <a:srcRect/>
            <a:stretch>
              <a:fillRect/>
            </a:stretch>
          </p:blipFill>
          <p:spPr bwMode="auto">
            <a:xfrm rot="20263112">
              <a:off x="2209720" y="1786798"/>
              <a:ext cx="3875649" cy="38756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lcohol clipart">
              <a:hlinkClick r:id="rId9"/>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7200" y1="25412" x2="7200" y2="25412"/>
                          <a14:foregroundMark x1="7900" y1="6824" x2="9700" y2="43882"/>
                          <a14:foregroundMark x1="19000" y1="7294" x2="20800" y2="42235"/>
                          <a14:foregroundMark x1="30500" y1="8941" x2="31500" y2="37647"/>
                          <a14:foregroundMark x1="30800" y1="6471" x2="30800" y2="6471"/>
                          <a14:foregroundMark x1="31500" y1="8941" x2="31900" y2="19059"/>
                          <a14:foregroundMark x1="9300" y1="6824" x2="9300" y2="6824"/>
                          <a14:foregroundMark x1="40100" y1="6471" x2="41900" y2="42706"/>
                          <a14:foregroundMark x1="52000" y1="6824" x2="52300" y2="36824"/>
                          <a14:foregroundMark x1="43700" y1="20824" x2="45500" y2="24588"/>
                          <a14:foregroundMark x1="55500" y1="37176" x2="90300" y2="35882"/>
                          <a14:foregroundMark x1="64100" y1="8588" x2="65200" y2="28353"/>
                          <a14:foregroundMark x1="87800" y1="6824" x2="88500" y2="39765"/>
                          <a14:foregroundMark x1="87800" y1="44353" x2="94600" y2="42235"/>
                          <a14:foregroundMark x1="17600" y1="90706" x2="16900" y2="70941"/>
                          <a14:foregroundMark x1="12200" y1="90235" x2="21200" y2="90235"/>
                          <a14:foregroundMark x1="30500" y1="74235" x2="30800" y2="92353"/>
                          <a14:foregroundMark x1="41900" y1="86941" x2="54500" y2="78941"/>
                          <a14:foregroundMark x1="43000" y1="72941" x2="77400" y2="90235"/>
                          <a14:foregroundMark x1="67000" y1="90706" x2="81000" y2="90706"/>
                          <a14:foregroundMark x1="85600" y1="49882" x2="70600" y2="59059"/>
                        </a14:backgroundRemoval>
                      </a14:imgEffect>
                    </a14:imgLayer>
                  </a14:imgProps>
                </a:ext>
                <a:ext uri="{28A0092B-C50C-407E-A947-70E740481C1C}">
                  <a14:useLocalDpi xmlns:a14="http://schemas.microsoft.com/office/drawing/2010/main" val="0"/>
                </a:ext>
              </a:extLst>
            </a:blip>
            <a:srcRect b="7211"/>
            <a:stretch/>
          </p:blipFill>
          <p:spPr bwMode="auto">
            <a:xfrm>
              <a:off x="3059832" y="1828462"/>
              <a:ext cx="2848493" cy="2248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Image result for Emotional stress clipart">
            <a:hlinkClick r:id="rId12"/>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7531" l="0" r="99020"/>
                    </a14:imgEffect>
                  </a14:imgLayer>
                </a14:imgProps>
              </a:ext>
              <a:ext uri="{28A0092B-C50C-407E-A947-70E740481C1C}">
                <a14:useLocalDpi xmlns:a14="http://schemas.microsoft.com/office/drawing/2010/main" val="0"/>
              </a:ext>
            </a:extLst>
          </a:blip>
          <a:srcRect/>
          <a:stretch>
            <a:fillRect/>
          </a:stretch>
        </p:blipFill>
        <p:spPr bwMode="auto">
          <a:xfrm>
            <a:off x="5436096" y="1700808"/>
            <a:ext cx="3884740" cy="360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heel(1)">
                                      <p:cBhvr>
                                        <p:cTn id="2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776700" cy="1252728"/>
          </a:xfrm>
        </p:spPr>
        <p:txBody>
          <a:bodyPr>
            <a:noAutofit/>
          </a:bodyPr>
          <a:lstStyle/>
          <a:p>
            <a:r>
              <a:rPr lang="en-GB" sz="6000" b="1" dirty="0" smtClean="0"/>
              <a:t>Clues: Baby </a:t>
            </a:r>
            <a:r>
              <a:rPr lang="en-GB" sz="6000" b="1" dirty="0"/>
              <a:t>to Pre-school</a:t>
            </a:r>
          </a:p>
        </p:txBody>
      </p:sp>
      <p:sp>
        <p:nvSpPr>
          <p:cNvPr id="5" name="AutoShape 2" descr="Image result for Baby clipart">
            <a:hlinkClick r:id="rId3"/>
          </p:cNvPr>
          <p:cNvSpPr>
            <a:spLocks noChangeAspect="1" noChangeArrowheads="1"/>
          </p:cNvSpPr>
          <p:nvPr/>
        </p:nvSpPr>
        <p:spPr bwMode="auto">
          <a:xfrm>
            <a:off x="53975" y="-1790700"/>
            <a:ext cx="29146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2" name="Group 21"/>
          <p:cNvGrpSpPr/>
          <p:nvPr/>
        </p:nvGrpSpPr>
        <p:grpSpPr>
          <a:xfrm>
            <a:off x="229918" y="2273008"/>
            <a:ext cx="3892037" cy="4182719"/>
            <a:chOff x="229918" y="2273008"/>
            <a:chExt cx="3892037" cy="4182719"/>
          </a:xfrm>
        </p:grpSpPr>
        <p:grpSp>
          <p:nvGrpSpPr>
            <p:cNvPr id="19" name="Group 18"/>
            <p:cNvGrpSpPr/>
            <p:nvPr/>
          </p:nvGrpSpPr>
          <p:grpSpPr>
            <a:xfrm>
              <a:off x="229918" y="2273008"/>
              <a:ext cx="3892037" cy="4182719"/>
              <a:chOff x="44959" y="2316813"/>
              <a:chExt cx="3892037" cy="4182719"/>
            </a:xfrm>
          </p:grpSpPr>
          <p:pic>
            <p:nvPicPr>
              <p:cNvPr id="2054" name="Picture 6" descr="Image result for Baby clipar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717032"/>
                <a:ext cx="2075690" cy="26658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98809" y="4400389"/>
                <a:ext cx="1638187" cy="646331"/>
              </a:xfrm>
              <a:prstGeom prst="rect">
                <a:avLst/>
              </a:prstGeom>
              <a:noFill/>
            </p:spPr>
            <p:txBody>
              <a:bodyPr wrap="square" rtlCol="0">
                <a:spAutoFit/>
              </a:bodyPr>
              <a:lstStyle/>
              <a:p>
                <a:r>
                  <a:rPr lang="en-GB" dirty="0" smtClean="0">
                    <a:solidFill>
                      <a:srgbClr val="002060"/>
                    </a:solidFill>
                  </a:rPr>
                  <a:t>Socially unresponsive</a:t>
                </a:r>
                <a:endParaRPr lang="en-GB" dirty="0">
                  <a:solidFill>
                    <a:srgbClr val="002060"/>
                  </a:solidFill>
                </a:endParaRPr>
              </a:p>
            </p:txBody>
          </p:sp>
          <p:sp>
            <p:nvSpPr>
              <p:cNvPr id="8" name="TextBox 7"/>
              <p:cNvSpPr txBox="1"/>
              <p:nvPr/>
            </p:nvSpPr>
            <p:spPr>
              <a:xfrm>
                <a:off x="44959" y="3255367"/>
                <a:ext cx="916905" cy="646331"/>
              </a:xfrm>
              <a:prstGeom prst="rect">
                <a:avLst/>
              </a:prstGeom>
              <a:noFill/>
            </p:spPr>
            <p:txBody>
              <a:bodyPr wrap="square" rtlCol="0">
                <a:spAutoFit/>
              </a:bodyPr>
              <a:lstStyle/>
              <a:p>
                <a:r>
                  <a:rPr lang="en-GB" dirty="0" smtClean="0">
                    <a:solidFill>
                      <a:srgbClr val="002060"/>
                    </a:solidFill>
                  </a:rPr>
                  <a:t>Nappy Rash</a:t>
                </a:r>
                <a:endParaRPr lang="en-GB" dirty="0">
                  <a:solidFill>
                    <a:srgbClr val="002060"/>
                  </a:solidFill>
                </a:endParaRPr>
              </a:p>
            </p:txBody>
          </p:sp>
          <p:sp>
            <p:nvSpPr>
              <p:cNvPr id="9" name="TextBox 8"/>
              <p:cNvSpPr txBox="1"/>
              <p:nvPr/>
            </p:nvSpPr>
            <p:spPr>
              <a:xfrm>
                <a:off x="2486019" y="3717032"/>
                <a:ext cx="1243335" cy="369332"/>
              </a:xfrm>
              <a:prstGeom prst="rect">
                <a:avLst/>
              </a:prstGeom>
              <a:noFill/>
            </p:spPr>
            <p:txBody>
              <a:bodyPr wrap="square" rtlCol="0">
                <a:spAutoFit/>
              </a:bodyPr>
              <a:lstStyle/>
              <a:p>
                <a:r>
                  <a:rPr lang="en-GB" dirty="0" smtClean="0">
                    <a:solidFill>
                      <a:srgbClr val="002060"/>
                    </a:solidFill>
                  </a:rPr>
                  <a:t>Infections</a:t>
                </a:r>
                <a:endParaRPr lang="en-GB" dirty="0">
                  <a:solidFill>
                    <a:srgbClr val="002060"/>
                  </a:solidFill>
                </a:endParaRPr>
              </a:p>
            </p:txBody>
          </p:sp>
          <p:sp>
            <p:nvSpPr>
              <p:cNvPr id="10" name="TextBox 9"/>
              <p:cNvSpPr txBox="1"/>
              <p:nvPr/>
            </p:nvSpPr>
            <p:spPr>
              <a:xfrm>
                <a:off x="97544" y="2316813"/>
                <a:ext cx="1413756" cy="646331"/>
              </a:xfrm>
              <a:prstGeom prst="rect">
                <a:avLst/>
              </a:prstGeom>
              <a:noFill/>
            </p:spPr>
            <p:txBody>
              <a:bodyPr wrap="square" rtlCol="0">
                <a:spAutoFit/>
              </a:bodyPr>
              <a:lstStyle/>
              <a:p>
                <a:r>
                  <a:rPr lang="en-GB" dirty="0" smtClean="0">
                    <a:solidFill>
                      <a:srgbClr val="002060"/>
                    </a:solidFill>
                  </a:rPr>
                  <a:t>Withdrawn or lethargic</a:t>
                </a:r>
                <a:endParaRPr lang="en-GB" dirty="0">
                  <a:solidFill>
                    <a:srgbClr val="002060"/>
                  </a:solidFill>
                </a:endParaRPr>
              </a:p>
            </p:txBody>
          </p:sp>
          <p:sp>
            <p:nvSpPr>
              <p:cNvPr id="11" name="TextBox 10"/>
              <p:cNvSpPr txBox="1"/>
              <p:nvPr/>
            </p:nvSpPr>
            <p:spPr>
              <a:xfrm>
                <a:off x="2597359" y="5853201"/>
                <a:ext cx="1020654" cy="646331"/>
              </a:xfrm>
              <a:prstGeom prst="rect">
                <a:avLst/>
              </a:prstGeom>
              <a:noFill/>
            </p:spPr>
            <p:txBody>
              <a:bodyPr wrap="square" rtlCol="0">
                <a:spAutoFit/>
              </a:bodyPr>
              <a:lstStyle/>
              <a:p>
                <a:r>
                  <a:rPr lang="en-GB" dirty="0" smtClean="0">
                    <a:solidFill>
                      <a:srgbClr val="002060"/>
                    </a:solidFill>
                  </a:rPr>
                  <a:t>Failure to thrive</a:t>
                </a:r>
                <a:endParaRPr lang="en-GB" dirty="0">
                  <a:solidFill>
                    <a:srgbClr val="002060"/>
                  </a:solidFill>
                </a:endParaRPr>
              </a:p>
            </p:txBody>
          </p:sp>
          <p:sp>
            <p:nvSpPr>
              <p:cNvPr id="12" name="TextBox 11"/>
              <p:cNvSpPr txBox="1"/>
              <p:nvPr/>
            </p:nvSpPr>
            <p:spPr>
              <a:xfrm>
                <a:off x="1974024" y="2501479"/>
                <a:ext cx="1924083" cy="923330"/>
              </a:xfrm>
              <a:prstGeom prst="rect">
                <a:avLst/>
              </a:prstGeom>
              <a:noFill/>
            </p:spPr>
            <p:txBody>
              <a:bodyPr wrap="square" rtlCol="0">
                <a:spAutoFit/>
              </a:bodyPr>
              <a:lstStyle/>
              <a:p>
                <a:r>
                  <a:rPr lang="en-GB" dirty="0" smtClean="0">
                    <a:solidFill>
                      <a:srgbClr val="002060"/>
                    </a:solidFill>
                  </a:rPr>
                  <a:t>Self-stimulating behaviour (rocking)</a:t>
                </a:r>
                <a:endParaRPr lang="en-GB" dirty="0">
                  <a:solidFill>
                    <a:srgbClr val="002060"/>
                  </a:solidFill>
                </a:endParaRPr>
              </a:p>
            </p:txBody>
          </p:sp>
        </p:grpSp>
        <p:sp>
          <p:nvSpPr>
            <p:cNvPr id="3" name="TextBox 2"/>
            <p:cNvSpPr txBox="1"/>
            <p:nvPr/>
          </p:nvSpPr>
          <p:spPr>
            <a:xfrm>
              <a:off x="2782319" y="5301208"/>
              <a:ext cx="1131994" cy="369332"/>
            </a:xfrm>
            <a:prstGeom prst="rect">
              <a:avLst/>
            </a:prstGeom>
            <a:noFill/>
          </p:spPr>
          <p:txBody>
            <a:bodyPr wrap="square" rtlCol="0">
              <a:spAutoFit/>
            </a:bodyPr>
            <a:lstStyle/>
            <a:p>
              <a:r>
                <a:rPr lang="en-GB" dirty="0" smtClean="0">
                  <a:solidFill>
                    <a:srgbClr val="002060"/>
                  </a:solidFill>
                </a:rPr>
                <a:t>Hungry</a:t>
              </a:r>
              <a:endParaRPr lang="en-GB" dirty="0">
                <a:solidFill>
                  <a:srgbClr val="002060"/>
                </a:solidFill>
              </a:endParaRPr>
            </a:p>
          </p:txBody>
        </p:sp>
      </p:grpSp>
      <p:grpSp>
        <p:nvGrpSpPr>
          <p:cNvPr id="21" name="Group 20"/>
          <p:cNvGrpSpPr/>
          <p:nvPr/>
        </p:nvGrpSpPr>
        <p:grpSpPr>
          <a:xfrm>
            <a:off x="4256989" y="2537266"/>
            <a:ext cx="4746547" cy="4157485"/>
            <a:chOff x="4256989" y="2537266"/>
            <a:chExt cx="4746547" cy="4157485"/>
          </a:xfrm>
        </p:grpSpPr>
        <p:grpSp>
          <p:nvGrpSpPr>
            <p:cNvPr id="20" name="Group 19"/>
            <p:cNvGrpSpPr/>
            <p:nvPr/>
          </p:nvGrpSpPr>
          <p:grpSpPr>
            <a:xfrm>
              <a:off x="4256989" y="2537266"/>
              <a:ext cx="4746547" cy="4157485"/>
              <a:chOff x="4153149" y="2698635"/>
              <a:chExt cx="4746547" cy="4157485"/>
            </a:xfrm>
          </p:grpSpPr>
          <p:pic>
            <p:nvPicPr>
              <p:cNvPr id="2056" name="Picture 8" descr="Image result for pre school clipart">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9872" y1="10526" x2="25481" y2="80952"/>
                            <a14:foregroundMark x1="4327" y1="52632" x2="29327" y2="74937"/>
                            <a14:foregroundMark x1="50000" y1="39098" x2="50000" y2="39098"/>
                            <a14:foregroundMark x1="79327" y1="41604" x2="79327" y2="41604"/>
                            <a14:foregroundMark x1="78045" y1="84712" x2="78045" y2="84712"/>
                            <a14:foregroundMark x1="83654" y1="84211" x2="83654" y2="84211"/>
                            <a14:foregroundMark x1="84295" y1="86466" x2="84295" y2="86466"/>
                            <a14:foregroundMark x1="46474" y1="87218" x2="46474" y2="87218"/>
                            <a14:foregroundMark x1="55128" y1="86466" x2="55128" y2="86466"/>
                            <a14:foregroundMark x1="57853" y1="74687" x2="57853" y2="74687"/>
                            <a14:foregroundMark x1="44872" y1="77193" x2="44872" y2="77193"/>
                            <a14:foregroundMark x1="42788" y1="53383" x2="42788" y2="53383"/>
                            <a14:foregroundMark x1="84295" y1="13534" x2="85577" y2="14286"/>
                            <a14:foregroundMark x1="88301" y1="11028" x2="96635" y2="20301"/>
                            <a14:foregroundMark x1="79167" y1="10526" x2="74199" y2="34586"/>
                            <a14:foregroundMark x1="86699" y1="9273" x2="90064" y2="47619"/>
                            <a14:foregroundMark x1="95032" y1="21554" x2="93109" y2="41353"/>
                            <a14:foregroundMark x1="80929" y1="12531" x2="70032" y2="24561"/>
                            <a14:foregroundMark x1="73718" y1="22306" x2="70192" y2="32832"/>
                            <a14:foregroundMark x1="70032" y1="27318" x2="74199" y2="42607"/>
                            <a14:foregroundMark x1="82532" y1="44361" x2="82532" y2="44361"/>
                            <a14:foregroundMark x1="50321" y1="37845" x2="50321" y2="37845"/>
                            <a14:foregroundMark x1="21474" y1="39098" x2="21474" y2="39098"/>
                            <a14:foregroundMark x1="21474" y1="53383" x2="21474" y2="53383"/>
                            <a14:foregroundMark x1="28045" y1="63659" x2="28045" y2="63659"/>
                          </a14:backgroundRemoval>
                        </a14:imgEffect>
                      </a14:imgLayer>
                    </a14:imgProps>
                  </a:ext>
                  <a:ext uri="{28A0092B-C50C-407E-A947-70E740481C1C}">
                    <a14:useLocalDpi xmlns:a14="http://schemas.microsoft.com/office/drawing/2010/main" val="0"/>
                  </a:ext>
                </a:extLst>
              </a:blip>
              <a:srcRect/>
              <a:stretch>
                <a:fillRect/>
              </a:stretch>
            </p:blipFill>
            <p:spPr bwMode="auto">
              <a:xfrm>
                <a:off x="4964184" y="3717032"/>
                <a:ext cx="3935512" cy="25148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891584" y="2861585"/>
                <a:ext cx="1008112" cy="646331"/>
              </a:xfrm>
              <a:prstGeom prst="rect">
                <a:avLst/>
              </a:prstGeom>
              <a:noFill/>
            </p:spPr>
            <p:txBody>
              <a:bodyPr wrap="square" rtlCol="0">
                <a:spAutoFit/>
              </a:bodyPr>
              <a:lstStyle/>
              <a:p>
                <a:r>
                  <a:rPr lang="en-GB" dirty="0" smtClean="0">
                    <a:solidFill>
                      <a:srgbClr val="002060"/>
                    </a:solidFill>
                  </a:rPr>
                  <a:t>Short Stature</a:t>
                </a:r>
                <a:endParaRPr lang="en-GB" dirty="0">
                  <a:solidFill>
                    <a:srgbClr val="002060"/>
                  </a:solidFill>
                </a:endParaRPr>
              </a:p>
            </p:txBody>
          </p:sp>
          <p:sp>
            <p:nvSpPr>
              <p:cNvPr id="14" name="TextBox 13"/>
              <p:cNvSpPr txBox="1"/>
              <p:nvPr/>
            </p:nvSpPr>
            <p:spPr>
              <a:xfrm>
                <a:off x="6319872" y="2837135"/>
                <a:ext cx="1224136" cy="646331"/>
              </a:xfrm>
              <a:prstGeom prst="rect">
                <a:avLst/>
              </a:prstGeom>
              <a:noFill/>
            </p:spPr>
            <p:txBody>
              <a:bodyPr wrap="square" rtlCol="0">
                <a:spAutoFit/>
              </a:bodyPr>
              <a:lstStyle/>
              <a:p>
                <a:r>
                  <a:rPr lang="en-GB" dirty="0" smtClean="0">
                    <a:solidFill>
                      <a:srgbClr val="002060"/>
                    </a:solidFill>
                  </a:rPr>
                  <a:t>Dirty or Unkempt</a:t>
                </a:r>
                <a:endParaRPr lang="en-GB" dirty="0">
                  <a:solidFill>
                    <a:srgbClr val="002060"/>
                  </a:solidFill>
                </a:endParaRPr>
              </a:p>
            </p:txBody>
          </p:sp>
          <p:sp>
            <p:nvSpPr>
              <p:cNvPr id="15" name="TextBox 14"/>
              <p:cNvSpPr txBox="1"/>
              <p:nvPr/>
            </p:nvSpPr>
            <p:spPr>
              <a:xfrm>
                <a:off x="4572000" y="2698635"/>
                <a:ext cx="1440160" cy="923330"/>
              </a:xfrm>
              <a:prstGeom prst="rect">
                <a:avLst/>
              </a:prstGeom>
              <a:noFill/>
            </p:spPr>
            <p:txBody>
              <a:bodyPr wrap="square" rtlCol="0">
                <a:spAutoFit/>
              </a:bodyPr>
              <a:lstStyle/>
              <a:p>
                <a:r>
                  <a:rPr lang="en-GB" dirty="0" smtClean="0">
                    <a:solidFill>
                      <a:srgbClr val="002060"/>
                    </a:solidFill>
                  </a:rPr>
                  <a:t>Delay in Learning New Skills</a:t>
                </a:r>
                <a:endParaRPr lang="en-GB" dirty="0">
                  <a:solidFill>
                    <a:srgbClr val="002060"/>
                  </a:solidFill>
                </a:endParaRPr>
              </a:p>
            </p:txBody>
          </p:sp>
          <p:sp>
            <p:nvSpPr>
              <p:cNvPr id="16" name="TextBox 15"/>
              <p:cNvSpPr txBox="1"/>
              <p:nvPr/>
            </p:nvSpPr>
            <p:spPr>
              <a:xfrm>
                <a:off x="4153149" y="4037732"/>
                <a:ext cx="1022687" cy="923330"/>
              </a:xfrm>
              <a:prstGeom prst="rect">
                <a:avLst/>
              </a:prstGeom>
              <a:noFill/>
            </p:spPr>
            <p:txBody>
              <a:bodyPr wrap="square" rtlCol="0">
                <a:spAutoFit/>
              </a:bodyPr>
              <a:lstStyle/>
              <a:p>
                <a:r>
                  <a:rPr lang="en-GB" dirty="0" smtClean="0">
                    <a:solidFill>
                      <a:srgbClr val="002060"/>
                    </a:solidFill>
                  </a:rPr>
                  <a:t>Lacking Social Skills</a:t>
                </a:r>
                <a:endParaRPr lang="en-GB" dirty="0">
                  <a:solidFill>
                    <a:srgbClr val="002060"/>
                  </a:solidFill>
                </a:endParaRPr>
              </a:p>
            </p:txBody>
          </p:sp>
          <p:sp>
            <p:nvSpPr>
              <p:cNvPr id="17" name="TextBox 16"/>
              <p:cNvSpPr txBox="1"/>
              <p:nvPr/>
            </p:nvSpPr>
            <p:spPr>
              <a:xfrm>
                <a:off x="7194892" y="6209789"/>
                <a:ext cx="1612077" cy="646331"/>
              </a:xfrm>
              <a:prstGeom prst="rect">
                <a:avLst/>
              </a:prstGeom>
              <a:noFill/>
            </p:spPr>
            <p:txBody>
              <a:bodyPr wrap="square" rtlCol="0">
                <a:spAutoFit/>
              </a:bodyPr>
              <a:lstStyle/>
              <a:p>
                <a:r>
                  <a:rPr lang="en-GB" dirty="0" smtClean="0">
                    <a:solidFill>
                      <a:srgbClr val="002060"/>
                    </a:solidFill>
                  </a:rPr>
                  <a:t>Indiscriminate friendliness</a:t>
                </a:r>
                <a:endParaRPr lang="en-GB" dirty="0">
                  <a:solidFill>
                    <a:srgbClr val="002060"/>
                  </a:solidFill>
                </a:endParaRPr>
              </a:p>
            </p:txBody>
          </p:sp>
          <p:sp>
            <p:nvSpPr>
              <p:cNvPr id="18" name="TextBox 17"/>
              <p:cNvSpPr txBox="1"/>
              <p:nvPr/>
            </p:nvSpPr>
            <p:spPr>
              <a:xfrm>
                <a:off x="4664493" y="6348289"/>
                <a:ext cx="2107980" cy="369332"/>
              </a:xfrm>
              <a:prstGeom prst="rect">
                <a:avLst/>
              </a:prstGeom>
              <a:noFill/>
            </p:spPr>
            <p:txBody>
              <a:bodyPr wrap="square" rtlCol="0">
                <a:spAutoFit/>
              </a:bodyPr>
              <a:lstStyle/>
              <a:p>
                <a:r>
                  <a:rPr lang="en-GB" dirty="0" smtClean="0">
                    <a:solidFill>
                      <a:srgbClr val="002060"/>
                    </a:solidFill>
                  </a:rPr>
                  <a:t>Lack of Confidence</a:t>
                </a:r>
                <a:endParaRPr lang="en-GB" dirty="0">
                  <a:solidFill>
                    <a:srgbClr val="002060"/>
                  </a:solidFill>
                </a:endParaRPr>
              </a:p>
            </p:txBody>
          </p:sp>
        </p:grpSp>
        <p:sp>
          <p:nvSpPr>
            <p:cNvPr id="23" name="TextBox 22"/>
            <p:cNvSpPr txBox="1"/>
            <p:nvPr/>
          </p:nvSpPr>
          <p:spPr>
            <a:xfrm>
              <a:off x="4325134" y="5157192"/>
              <a:ext cx="946069" cy="646331"/>
            </a:xfrm>
            <a:prstGeom prst="rect">
              <a:avLst/>
            </a:prstGeom>
            <a:noFill/>
          </p:spPr>
          <p:txBody>
            <a:bodyPr wrap="square" rtlCol="0">
              <a:spAutoFit/>
            </a:bodyPr>
            <a:lstStyle/>
            <a:p>
              <a:r>
                <a:rPr lang="en-GB" dirty="0" smtClean="0">
                  <a:solidFill>
                    <a:srgbClr val="002060"/>
                  </a:solidFill>
                </a:rPr>
                <a:t>Oral Health</a:t>
              </a:r>
              <a:endParaRPr lang="en-GB" dirty="0">
                <a:solidFill>
                  <a:srgbClr val="002060"/>
                </a:solidFill>
              </a:endParaRPr>
            </a:p>
          </p:txBody>
        </p:sp>
      </p:grpSp>
    </p:spTree>
    <p:extLst>
      <p:ext uri="{BB962C8B-B14F-4D97-AF65-F5344CB8AC3E}">
        <p14:creationId xmlns:p14="http://schemas.microsoft.com/office/powerpoint/2010/main" val="3725946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509" y="-125248"/>
            <a:ext cx="8633861" cy="670559"/>
          </a:xfrm>
          <a:solidFill>
            <a:schemeClr val="bg1">
              <a:lumMod val="85000"/>
            </a:schemeClr>
          </a:solidFill>
          <a:ln>
            <a:solidFill>
              <a:schemeClr val="tx1"/>
            </a:solidFill>
          </a:ln>
        </p:spPr>
        <p:txBody>
          <a:bodyPr>
            <a:normAutofit/>
          </a:bodyPr>
          <a:lstStyle/>
          <a:p>
            <a:r>
              <a:rPr lang="en-GB" sz="3600" dirty="0" smtClean="0">
                <a:solidFill>
                  <a:srgbClr val="002060"/>
                </a:solidFill>
              </a:rPr>
              <a:t>WHY NEGLECT </a:t>
            </a:r>
            <a:endParaRPr lang="en-GB" sz="3600" dirty="0">
              <a:solidFill>
                <a:srgbClr val="002060"/>
              </a:solidFill>
            </a:endParaRPr>
          </a:p>
        </p:txBody>
      </p:sp>
      <p:sp>
        <p:nvSpPr>
          <p:cNvPr id="5" name="Text Placeholder 4"/>
          <p:cNvSpPr>
            <a:spLocks noGrp="1"/>
          </p:cNvSpPr>
          <p:nvPr>
            <p:ph idx="1"/>
          </p:nvPr>
        </p:nvSpPr>
        <p:spPr>
          <a:xfrm>
            <a:off x="0" y="980728"/>
            <a:ext cx="9158998" cy="5661248"/>
          </a:xfrm>
          <a:ln>
            <a:solidFill>
              <a:srgbClr val="FF0000"/>
            </a:solidFill>
          </a:ln>
        </p:spPr>
        <p:txBody>
          <a:bodyPr>
            <a:noAutofit/>
          </a:bodyPr>
          <a:lstStyle/>
          <a:p>
            <a:pPr marL="457200" indent="-457200">
              <a:buFont typeface="Arial" panose="020B0604020202020204" pitchFamily="34" charset="0"/>
              <a:buChar char="•"/>
            </a:pPr>
            <a:r>
              <a:rPr lang="en-US" dirty="0">
                <a:solidFill>
                  <a:srgbClr val="002060"/>
                </a:solidFill>
                <a:latin typeface="+mj-lt"/>
              </a:rPr>
              <a:t>1 in 10 children have experienced neglect</a:t>
            </a:r>
            <a:r>
              <a:rPr lang="en-US" dirty="0" smtClean="0">
                <a:solidFill>
                  <a:srgbClr val="002060"/>
                </a:solidFill>
                <a:latin typeface="+mj-lt"/>
              </a:rPr>
              <a:t>. (NSPCC 2009) now dated but there has been no other research we are aware of on scale 4000 since. </a:t>
            </a:r>
            <a:endParaRPr lang="en-US" sz="800" dirty="0" smtClean="0">
              <a:solidFill>
                <a:srgbClr val="002060"/>
              </a:solidFill>
              <a:latin typeface="+mj-lt"/>
            </a:endParaRPr>
          </a:p>
          <a:p>
            <a:pPr marL="457200" indent="-457200">
              <a:buFont typeface="Arial" panose="020B0604020202020204" pitchFamily="34" charset="0"/>
              <a:buChar char="•"/>
            </a:pPr>
            <a:endParaRPr lang="en-US" sz="800" dirty="0">
              <a:solidFill>
                <a:srgbClr val="002060"/>
              </a:solidFill>
              <a:latin typeface="+mj-lt"/>
            </a:endParaRPr>
          </a:p>
          <a:p>
            <a:pPr marL="457200" indent="-457200">
              <a:buFont typeface="Arial" panose="020B0604020202020204" pitchFamily="34" charset="0"/>
              <a:buChar char="•"/>
            </a:pPr>
            <a:r>
              <a:rPr lang="en-US" dirty="0">
                <a:solidFill>
                  <a:srgbClr val="002060"/>
                </a:solidFill>
                <a:latin typeface="+mj-lt"/>
              </a:rPr>
              <a:t>9% of young adults report being severely neglected by parents or guardians during their childhood </a:t>
            </a:r>
            <a:endParaRPr lang="en-US" dirty="0" smtClean="0">
              <a:solidFill>
                <a:srgbClr val="002060"/>
              </a:solidFill>
              <a:latin typeface="+mj-lt"/>
            </a:endParaRPr>
          </a:p>
          <a:p>
            <a:pPr marL="457200" indent="-457200">
              <a:buFont typeface="Arial" panose="020B0604020202020204" pitchFamily="34" charset="0"/>
              <a:buChar char="•"/>
            </a:pPr>
            <a:endParaRPr lang="en-US" sz="800" dirty="0">
              <a:solidFill>
                <a:srgbClr val="002060"/>
              </a:solidFill>
              <a:latin typeface="+mj-lt"/>
            </a:endParaRPr>
          </a:p>
          <a:p>
            <a:pPr marL="457200" indent="-457200">
              <a:buFont typeface="Arial" panose="020B0604020202020204" pitchFamily="34" charset="0"/>
              <a:buChar char="•"/>
            </a:pPr>
            <a:r>
              <a:rPr lang="en-US" dirty="0" smtClean="0">
                <a:solidFill>
                  <a:srgbClr val="002060"/>
                </a:solidFill>
                <a:latin typeface="+mj-lt"/>
              </a:rPr>
              <a:t>41</a:t>
            </a:r>
            <a:r>
              <a:rPr lang="en-US" dirty="0">
                <a:solidFill>
                  <a:srgbClr val="002060"/>
                </a:solidFill>
                <a:latin typeface="+mj-lt"/>
              </a:rPr>
              <a:t>% of the concerns that </a:t>
            </a:r>
            <a:r>
              <a:rPr lang="en-US" dirty="0" smtClean="0">
                <a:solidFill>
                  <a:srgbClr val="002060"/>
                </a:solidFill>
                <a:latin typeface="+mj-lt"/>
              </a:rPr>
              <a:t>were </a:t>
            </a:r>
            <a:r>
              <a:rPr lang="en-US" dirty="0">
                <a:solidFill>
                  <a:srgbClr val="002060"/>
                </a:solidFill>
                <a:latin typeface="+mj-lt"/>
              </a:rPr>
              <a:t>referred to police or children’s services, related to </a:t>
            </a:r>
            <a:r>
              <a:rPr lang="en-US" dirty="0" smtClean="0">
                <a:solidFill>
                  <a:srgbClr val="002060"/>
                </a:solidFill>
                <a:latin typeface="+mj-lt"/>
              </a:rPr>
              <a:t>neglect and 42</a:t>
            </a:r>
            <a:r>
              <a:rPr lang="en-US" dirty="0">
                <a:solidFill>
                  <a:srgbClr val="002060"/>
                </a:solidFill>
                <a:latin typeface="+mj-lt"/>
              </a:rPr>
              <a:t>% of all children who are subject of child protection </a:t>
            </a:r>
            <a:r>
              <a:rPr lang="en-US" dirty="0" smtClean="0">
                <a:solidFill>
                  <a:srgbClr val="002060"/>
                </a:solidFill>
                <a:latin typeface="+mj-lt"/>
              </a:rPr>
              <a:t>plans</a:t>
            </a:r>
            <a:endParaRPr lang="en-US" dirty="0">
              <a:solidFill>
                <a:srgbClr val="002060"/>
              </a:solidFill>
              <a:latin typeface="+mj-lt"/>
            </a:endParaRPr>
          </a:p>
        </p:txBody>
      </p:sp>
    </p:spTree>
    <p:extLst>
      <p:ext uri="{BB962C8B-B14F-4D97-AF65-F5344CB8AC3E}">
        <p14:creationId xmlns:p14="http://schemas.microsoft.com/office/powerpoint/2010/main" val="11810799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491880" y="404664"/>
            <a:ext cx="5329100" cy="5328592"/>
          </a:xfrm>
        </p:spPr>
        <p:txBody>
          <a:bodyPr>
            <a:normAutofit fontScale="55000" lnSpcReduction="20000"/>
          </a:bodyPr>
          <a:lstStyle/>
          <a:p>
            <a:r>
              <a:rPr lang="en-GB" sz="6000" b="1" dirty="0" smtClean="0">
                <a:solidFill>
                  <a:schemeClr val="bg1"/>
                </a:solidFill>
              </a:rPr>
              <a:t>Developmental delay in an under-stimulated  child is rarely measurable before 2 1/2 or 3 unless the neglect is very severe.</a:t>
            </a:r>
          </a:p>
          <a:p>
            <a:endParaRPr lang="en-GB" sz="6000" b="1" dirty="0" smtClean="0">
              <a:solidFill>
                <a:schemeClr val="bg1"/>
              </a:solidFill>
            </a:endParaRPr>
          </a:p>
          <a:p>
            <a:r>
              <a:rPr lang="en-GB" sz="6000" b="1" dirty="0" smtClean="0">
                <a:solidFill>
                  <a:schemeClr val="bg1"/>
                </a:solidFill>
              </a:rPr>
              <a:t>“Normal” development or meeting milestones when assessed before 3 must NOT be taken as evidence that the child’s needs are all being met.</a:t>
            </a:r>
          </a:p>
          <a:p>
            <a:pPr marL="0" indent="0">
              <a:buNone/>
            </a:pPr>
            <a:endParaRPr lang="en-GB" dirty="0">
              <a:solidFill>
                <a:srgbClr val="002060"/>
              </a:solidFill>
            </a:endParaRPr>
          </a:p>
          <a:p>
            <a:pPr marL="0" indent="0">
              <a:buNone/>
            </a:pPr>
            <a:endParaRPr lang="en-GB" dirty="0">
              <a:solidFill>
                <a:srgbClr val="002060"/>
              </a:solidFill>
            </a:endParaRPr>
          </a:p>
        </p:txBody>
      </p:sp>
      <p:pic>
        <p:nvPicPr>
          <p:cNvPr id="3076" name="Picture 4" descr="Image result for Beware">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3528" y="836712"/>
            <a:ext cx="3456384" cy="3612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7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Clues: The Primary School Years</a:t>
            </a:r>
            <a:endParaRPr lang="en-GB" b="1" dirty="0"/>
          </a:p>
        </p:txBody>
      </p:sp>
      <p:pic>
        <p:nvPicPr>
          <p:cNvPr id="5130" name="Picture 10" descr="Image result for ill child cartoon">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5417" y1="8057" x2="15417" y2="8057"/>
                        <a14:foregroundMark x1="82083" y1="7583" x2="77708" y2="20379"/>
                        <a14:foregroundMark x1="68125" y1="12796" x2="75000" y2="15166"/>
                        <a14:foregroundMark x1="18125" y1="15640" x2="28125" y2="29621"/>
                        <a14:foregroundMark x1="30625" y1="40995" x2="18542" y2="78910"/>
                        <a14:foregroundMark x1="51667" y1="43365" x2="36875" y2="67773"/>
                        <a14:foregroundMark x1="31667" y1="50237" x2="78333" y2="69668"/>
                        <a14:foregroundMark x1="38333" y1="45972" x2="55833" y2="41232"/>
                        <a14:foregroundMark x1="42083" y1="40047" x2="64792" y2="40047"/>
                        <a14:foregroundMark x1="43542" y1="40521" x2="56875" y2="23223"/>
                        <a14:foregroundMark x1="57292" y1="26540" x2="60000" y2="44787"/>
                        <a14:foregroundMark x1="36667" y1="25355" x2="43958" y2="35545"/>
                        <a14:foregroundMark x1="36250" y1="24408" x2="60000" y2="31991"/>
                        <a14:foregroundMark x1="68750" y1="29858" x2="73958" y2="50237"/>
                        <a14:foregroundMark x1="71042" y1="10664" x2="71042" y2="10664"/>
                        <a14:foregroundMark x1="60000" y1="5450" x2="60000" y2="5450"/>
                        <a14:foregroundMark x1="3958" y1="76303" x2="15417" y2="97393"/>
                        <a14:foregroundMark x1="95833" y1="77488" x2="85000" y2="99052"/>
                        <a14:foregroundMark x1="13958" y1="91943" x2="89583" y2="89336"/>
                        <a14:foregroundMark x1="18542" y1="82701" x2="28750" y2="68246"/>
                      </a14:backgroundRemoval>
                    </a14:imgEffect>
                  </a14:imgLayer>
                </a14:imgProps>
              </a:ext>
              <a:ext uri="{28A0092B-C50C-407E-A947-70E740481C1C}">
                <a14:useLocalDpi xmlns:a14="http://schemas.microsoft.com/office/drawing/2010/main" val="0"/>
              </a:ext>
            </a:extLst>
          </a:blip>
          <a:srcRect/>
          <a:stretch>
            <a:fillRect/>
          </a:stretch>
        </p:blipFill>
        <p:spPr bwMode="auto">
          <a:xfrm>
            <a:off x="5773042" y="3616988"/>
            <a:ext cx="3662779" cy="322029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dental decay clipart">
            <a:hlinkClick r:id="rId6"/>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1920" y="2060848"/>
            <a:ext cx="2592288" cy="284572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Withdrawn child cartoon">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89954" l="0" r="100000">
                        <a14:foregroundMark x1="42857" y1="58545" x2="42857" y2="58545"/>
                      </a14:backgroundRemoval>
                    </a14:imgEffect>
                  </a14:imgLayer>
                </a14:imgProps>
              </a:ext>
              <a:ext uri="{28A0092B-C50C-407E-A947-70E740481C1C}">
                <a14:useLocalDpi xmlns:a14="http://schemas.microsoft.com/office/drawing/2010/main" val="0"/>
              </a:ext>
            </a:extLst>
          </a:blip>
          <a:srcRect/>
          <a:stretch>
            <a:fillRect/>
          </a:stretch>
        </p:blipFill>
        <p:spPr bwMode="auto">
          <a:xfrm>
            <a:off x="-874588" y="1916832"/>
            <a:ext cx="5377147" cy="723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30"/>
                                        </p:tgtEl>
                                        <p:attrNameLst>
                                          <p:attrName>style.visibility</p:attrName>
                                        </p:attrNameLst>
                                      </p:cBhvr>
                                      <p:to>
                                        <p:strVal val="visible"/>
                                      </p:to>
                                    </p:set>
                                    <p:animEffect transition="in" filter="fade">
                                      <p:cBhvr>
                                        <p:cTn id="25" dur="1000"/>
                                        <p:tgtEl>
                                          <p:spTgt spid="5130"/>
                                        </p:tgtEl>
                                      </p:cBhvr>
                                    </p:animEffect>
                                    <p:anim calcmode="lin" valueType="num">
                                      <p:cBhvr>
                                        <p:cTn id="26" dur="1000" fill="hold"/>
                                        <p:tgtEl>
                                          <p:spTgt spid="5130"/>
                                        </p:tgtEl>
                                        <p:attrNameLst>
                                          <p:attrName>ppt_x</p:attrName>
                                        </p:attrNameLst>
                                      </p:cBhvr>
                                      <p:tavLst>
                                        <p:tav tm="0">
                                          <p:val>
                                            <p:strVal val="#ppt_x"/>
                                          </p:val>
                                        </p:tav>
                                        <p:tav tm="100000">
                                          <p:val>
                                            <p:strVal val="#ppt_x"/>
                                          </p:val>
                                        </p:tav>
                                      </p:tavLst>
                                    </p:anim>
                                    <p:anim calcmode="lin" valueType="num">
                                      <p:cBhvr>
                                        <p:cTn id="27" dur="10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132"/>
                                        </p:tgtEl>
                                        <p:attrNameLst>
                                          <p:attrName>style.visibility</p:attrName>
                                        </p:attrNameLst>
                                      </p:cBhvr>
                                      <p:to>
                                        <p:strVal val="visible"/>
                                      </p:to>
                                    </p:set>
                                    <p:animEffect transition="in" filter="wheel(1)">
                                      <p:cBhvr>
                                        <p:cTn id="32" dur="2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8000" b="1" dirty="0" smtClean="0"/>
              <a:t>Head Lice</a:t>
            </a:r>
            <a:endParaRPr lang="en-GB" sz="8000" b="1" dirty="0"/>
          </a:p>
        </p:txBody>
      </p:sp>
      <p:sp>
        <p:nvSpPr>
          <p:cNvPr id="3" name="Content Placeholder 2"/>
          <p:cNvSpPr>
            <a:spLocks noGrp="1"/>
          </p:cNvSpPr>
          <p:nvPr>
            <p:ph idx="1"/>
          </p:nvPr>
        </p:nvSpPr>
        <p:spPr>
          <a:xfrm>
            <a:off x="179512" y="2360241"/>
            <a:ext cx="8229600" cy="4281339"/>
          </a:xfrm>
        </p:spPr>
        <p:txBody>
          <a:bodyPr>
            <a:normAutofit/>
          </a:bodyPr>
          <a:lstStyle/>
          <a:p>
            <a:r>
              <a:rPr lang="en-GB" sz="3600" dirty="0" smtClean="0">
                <a:solidFill>
                  <a:srgbClr val="002060"/>
                </a:solidFill>
              </a:rPr>
              <a:t>When does a head louse infestation suggest neglect?</a:t>
            </a:r>
          </a:p>
          <a:p>
            <a:pPr marL="0" indent="0">
              <a:buNone/>
            </a:pPr>
            <a:endParaRPr lang="en-GB" sz="3600" dirty="0" smtClean="0">
              <a:solidFill>
                <a:srgbClr val="002060"/>
              </a:solidFill>
            </a:endParaRPr>
          </a:p>
          <a:p>
            <a:r>
              <a:rPr lang="en-GB" sz="3600" dirty="0" smtClean="0">
                <a:solidFill>
                  <a:srgbClr val="002060"/>
                </a:solidFill>
              </a:rPr>
              <a:t>The difference between</a:t>
            </a:r>
          </a:p>
          <a:p>
            <a:pPr marL="0" indent="0">
              <a:buNone/>
            </a:pPr>
            <a:r>
              <a:rPr lang="en-GB" sz="3600" dirty="0" smtClean="0">
                <a:solidFill>
                  <a:srgbClr val="002060"/>
                </a:solidFill>
              </a:rPr>
              <a:t> lice and “nits”.</a:t>
            </a:r>
          </a:p>
          <a:p>
            <a:pPr marL="0" indent="0">
              <a:buNone/>
            </a:pPr>
            <a:endParaRPr lang="en-GB" dirty="0" smtClean="0">
              <a:solidFill>
                <a:srgbClr val="002060"/>
              </a:solidFill>
            </a:endParaRPr>
          </a:p>
          <a:p>
            <a:pPr marL="0" indent="0">
              <a:buNone/>
            </a:pPr>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1616" y1="25941" x2="61616" y2="25941"/>
                        <a14:foregroundMark x1="63636" y1="28033" x2="63636" y2="28033"/>
                      </a14:backgroundRemoval>
                    </a14:imgEffect>
                  </a14:imgLayer>
                </a14:imgProps>
              </a:ext>
              <a:ext uri="{28A0092B-C50C-407E-A947-70E740481C1C}">
                <a14:useLocalDpi xmlns:a14="http://schemas.microsoft.com/office/drawing/2010/main" val="0"/>
              </a:ext>
            </a:extLst>
          </a:blip>
          <a:srcRect/>
          <a:stretch>
            <a:fillRect/>
          </a:stretch>
        </p:blipFill>
        <p:spPr bwMode="auto">
          <a:xfrm>
            <a:off x="6588224" y="4032937"/>
            <a:ext cx="2173982" cy="26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2543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9552" y="496441"/>
            <a:ext cx="8208912" cy="670559"/>
          </a:xfrm>
          <a:solidFill>
            <a:schemeClr val="bg1">
              <a:lumMod val="85000"/>
            </a:schemeClr>
          </a:solidFill>
          <a:ln>
            <a:solidFill>
              <a:schemeClr val="tx1"/>
            </a:solidFill>
          </a:ln>
        </p:spPr>
        <p:txBody>
          <a:bodyPr>
            <a:normAutofit fontScale="90000"/>
          </a:bodyPr>
          <a:lstStyle/>
          <a:p>
            <a:pPr eaLnBrk="1" hangingPunct="1"/>
            <a:r>
              <a:rPr lang="en-GB" altLang="en-US" sz="4000" dirty="0">
                <a:latin typeface="Trebuchet MS" panose="020B0603020202020204" pitchFamily="34" charset="0"/>
              </a:rPr>
              <a:t>Effects on Children’s  development</a:t>
            </a:r>
          </a:p>
        </p:txBody>
      </p:sp>
      <p:sp>
        <p:nvSpPr>
          <p:cNvPr id="23555" name="Rectangle 3"/>
          <p:cNvSpPr>
            <a:spLocks noGrp="1" noChangeArrowheads="1"/>
          </p:cNvSpPr>
          <p:nvPr>
            <p:ph idx="1"/>
          </p:nvPr>
        </p:nvSpPr>
        <p:spPr>
          <a:xfrm>
            <a:off x="467544" y="2060848"/>
            <a:ext cx="8072118" cy="4649002"/>
          </a:xfrm>
        </p:spPr>
        <p:txBody>
          <a:bodyPr>
            <a:noAutofit/>
          </a:bodyPr>
          <a:lstStyle/>
          <a:p>
            <a:pPr eaLnBrk="1" hangingPunct="1">
              <a:buClr>
                <a:schemeClr val="tx1"/>
              </a:buClr>
              <a:buFont typeface="Wingdings" panose="05000000000000000000" pitchFamily="2" charset="2"/>
              <a:buChar char="q"/>
            </a:pPr>
            <a:r>
              <a:rPr lang="en-GB" altLang="en-US" sz="2800" dirty="0" smtClean="0">
                <a:latin typeface="Candara" panose="020E0502030303020204" pitchFamily="34" charset="0"/>
              </a:rPr>
              <a:t> Cumulative neuro-developmental consequences</a:t>
            </a:r>
          </a:p>
          <a:p>
            <a:pPr eaLnBrk="1" hangingPunct="1">
              <a:buClr>
                <a:schemeClr val="tx1"/>
              </a:buClr>
              <a:buFont typeface="Wingdings" panose="05000000000000000000" pitchFamily="2" charset="2"/>
              <a:buChar char="q"/>
            </a:pPr>
            <a:r>
              <a:rPr lang="en-GB" altLang="en-US" sz="2800" dirty="0" smtClean="0">
                <a:latin typeface="Candara" panose="020E0502030303020204" pitchFamily="34" charset="0"/>
              </a:rPr>
              <a:t> Children may </a:t>
            </a:r>
            <a:r>
              <a:rPr lang="en-GB" altLang="en-US" sz="2800" b="1" u="sng" dirty="0" smtClean="0">
                <a:latin typeface="Candara" panose="020E0502030303020204" pitchFamily="34" charset="0"/>
              </a:rPr>
              <a:t>survive</a:t>
            </a:r>
            <a:r>
              <a:rPr lang="en-GB" altLang="en-US" sz="2800" dirty="0" smtClean="0">
                <a:latin typeface="Candara" panose="020E0502030303020204" pitchFamily="34" charset="0"/>
              </a:rPr>
              <a:t> but not </a:t>
            </a:r>
            <a:r>
              <a:rPr lang="en-GB" altLang="en-US" sz="2800" b="1" u="sng" dirty="0" smtClean="0">
                <a:latin typeface="Candara" panose="020E0502030303020204" pitchFamily="34" charset="0"/>
              </a:rPr>
              <a:t>thrive</a:t>
            </a:r>
            <a:endParaRPr lang="en-GB" altLang="en-US" sz="2800" dirty="0">
              <a:latin typeface="Candara" panose="020E0502030303020204" pitchFamily="34" charset="0"/>
            </a:endParaRPr>
          </a:p>
          <a:p>
            <a:pPr eaLnBrk="1" hangingPunct="1">
              <a:buClr>
                <a:schemeClr val="tx1"/>
              </a:buClr>
              <a:buFont typeface="Wingdings" panose="05000000000000000000" pitchFamily="2" charset="2"/>
              <a:buChar char="q"/>
            </a:pPr>
            <a:r>
              <a:rPr lang="en-GB" altLang="en-US" sz="2800" dirty="0" smtClean="0">
                <a:latin typeface="Candara" panose="020E0502030303020204" pitchFamily="34" charset="0"/>
              </a:rPr>
              <a:t> Poor </a:t>
            </a:r>
            <a:r>
              <a:rPr lang="en-GB" altLang="en-US" sz="2800" dirty="0">
                <a:latin typeface="Candara" panose="020E0502030303020204" pitchFamily="34" charset="0"/>
              </a:rPr>
              <a:t>cognitive </a:t>
            </a:r>
            <a:r>
              <a:rPr lang="en-GB" altLang="en-US" sz="2800" dirty="0" smtClean="0">
                <a:latin typeface="Candara" panose="020E0502030303020204" pitchFamily="34" charset="0"/>
              </a:rPr>
              <a:t>development</a:t>
            </a:r>
          </a:p>
          <a:p>
            <a:pPr>
              <a:buClr>
                <a:schemeClr val="tx1"/>
              </a:buClr>
              <a:buFont typeface="Wingdings" panose="05000000000000000000" pitchFamily="2" charset="2"/>
              <a:buChar char="q"/>
            </a:pPr>
            <a:r>
              <a:rPr lang="en-GB" altLang="en-US" sz="2800" dirty="0" smtClean="0">
                <a:latin typeface="Candara" panose="020E0502030303020204" pitchFamily="34" charset="0"/>
              </a:rPr>
              <a:t> Poor </a:t>
            </a:r>
            <a:r>
              <a:rPr lang="en-GB" altLang="en-US" sz="2800" dirty="0">
                <a:latin typeface="Candara" panose="020E0502030303020204" pitchFamily="34" charset="0"/>
              </a:rPr>
              <a:t>behaviour disrupting </a:t>
            </a:r>
            <a:r>
              <a:rPr lang="en-GB" altLang="en-US" sz="2800" dirty="0" smtClean="0">
                <a:latin typeface="Candara" panose="020E0502030303020204" pitchFamily="34" charset="0"/>
              </a:rPr>
              <a:t>education</a:t>
            </a:r>
          </a:p>
          <a:p>
            <a:pPr>
              <a:buClr>
                <a:schemeClr val="tx1"/>
              </a:buClr>
              <a:buFont typeface="Wingdings" panose="05000000000000000000" pitchFamily="2" charset="2"/>
              <a:buChar char="q"/>
            </a:pPr>
            <a:r>
              <a:rPr lang="en-GB" altLang="en-US" sz="2800" dirty="0" smtClean="0">
                <a:latin typeface="Candara" panose="020E0502030303020204" pitchFamily="34" charset="0"/>
              </a:rPr>
              <a:t> Smashed attachments </a:t>
            </a:r>
            <a:r>
              <a:rPr lang="en-GB" altLang="en-US" sz="2800" dirty="0">
                <a:latin typeface="Candara" panose="020E0502030303020204" pitchFamily="34" charset="0"/>
              </a:rPr>
              <a:t>leading to…</a:t>
            </a:r>
          </a:p>
          <a:p>
            <a:pPr>
              <a:buClr>
                <a:schemeClr val="tx1"/>
              </a:buClr>
              <a:buFont typeface="Wingdings" panose="05000000000000000000" pitchFamily="2" charset="2"/>
              <a:buChar char="q"/>
            </a:pPr>
            <a:r>
              <a:rPr lang="en-GB" altLang="en-US" sz="2800" dirty="0" smtClean="0">
                <a:latin typeface="Candara" panose="020E0502030303020204" pitchFamily="34" charset="0"/>
              </a:rPr>
              <a:t> Poor </a:t>
            </a:r>
            <a:r>
              <a:rPr lang="en-GB" altLang="en-US" sz="2800" dirty="0">
                <a:latin typeface="Candara" panose="020E0502030303020204" pitchFamily="34" charset="0"/>
              </a:rPr>
              <a:t>relationships – family and friends - </a:t>
            </a:r>
            <a:r>
              <a:rPr lang="en-GB" altLang="en-US" sz="2800" dirty="0" smtClean="0">
                <a:latin typeface="Candara" panose="020E0502030303020204" pitchFamily="34" charset="0"/>
              </a:rPr>
              <a:t>isolation</a:t>
            </a:r>
            <a:endParaRPr lang="en-GB" altLang="en-US" sz="2800" dirty="0">
              <a:latin typeface="Candara" panose="020E0502030303020204" pitchFamily="34" charset="0"/>
            </a:endParaRPr>
          </a:p>
          <a:p>
            <a:pPr eaLnBrk="1" hangingPunct="1">
              <a:buClr>
                <a:schemeClr val="tx1"/>
              </a:buClr>
              <a:buFont typeface="Wingdings" panose="05000000000000000000" pitchFamily="2" charset="2"/>
              <a:buChar char="q"/>
            </a:pPr>
            <a:r>
              <a:rPr lang="en-GB" altLang="en-US" sz="2800" dirty="0" smtClean="0">
                <a:latin typeface="Candara" panose="020E0502030303020204" pitchFamily="34" charset="0"/>
              </a:rPr>
              <a:t> Injuries through lack </a:t>
            </a:r>
            <a:r>
              <a:rPr lang="en-GB" altLang="en-US" sz="2800" dirty="0">
                <a:latin typeface="Candara" panose="020E0502030303020204" pitchFamily="34" charset="0"/>
              </a:rPr>
              <a:t>of supervision</a:t>
            </a:r>
          </a:p>
          <a:p>
            <a:pPr eaLnBrk="1" hangingPunct="1">
              <a:buClr>
                <a:schemeClr val="tx1"/>
              </a:buClr>
              <a:buFont typeface="Wingdings" panose="05000000000000000000" pitchFamily="2" charset="2"/>
              <a:buChar char="q"/>
            </a:pPr>
            <a:r>
              <a:rPr lang="en-GB" altLang="en-US" sz="2800" dirty="0" smtClean="0">
                <a:latin typeface="Candara" panose="020E0502030303020204" pitchFamily="34" charset="0"/>
              </a:rPr>
              <a:t> Poor sense of identity and poor resilience</a:t>
            </a:r>
            <a:endParaRPr lang="en-GB" altLang="en-US" sz="2800" dirty="0">
              <a:latin typeface="Candara" panose="020E0502030303020204" pitchFamily="34" charset="0"/>
            </a:endParaRPr>
          </a:p>
        </p:txBody>
      </p:sp>
      <p:sp>
        <p:nvSpPr>
          <p:cNvPr id="2355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B70EBF59-295D-4693-BF6A-A6F2F741C825}" type="datetime1">
              <a:rPr lang="en-GB" altLang="en-US" sz="800" smtClean="0">
                <a:solidFill>
                  <a:srgbClr val="ED7D31"/>
                </a:solidFill>
                <a:latin typeface="Verdana" panose="020B0604030504040204" pitchFamily="34" charset="0"/>
              </a:rPr>
              <a:pPr>
                <a:spcBef>
                  <a:spcPct val="0"/>
                </a:spcBef>
                <a:buFontTx/>
                <a:buNone/>
              </a:pPr>
              <a:t>23/04/2019</a:t>
            </a:fld>
            <a:endParaRPr lang="en-GB" altLang="en-US" sz="800">
              <a:solidFill>
                <a:srgbClr val="ED7D31"/>
              </a:solidFill>
              <a:latin typeface="Verdana" panose="020B0604030504040204" pitchFamily="34" charset="0"/>
            </a:endParaRPr>
          </a:p>
        </p:txBody>
      </p:sp>
      <p:sp>
        <p:nvSpPr>
          <p:cNvPr id="2355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A21FD094-52DF-4E08-B526-4124158EC580}" type="slidenum">
              <a:rPr lang="en-GB" altLang="en-US" sz="1800" smtClean="0">
                <a:solidFill>
                  <a:srgbClr val="FFFFFF"/>
                </a:solidFill>
                <a:latin typeface="Verdana" panose="020B0604030504040204" pitchFamily="34" charset="0"/>
              </a:rPr>
              <a:pPr>
                <a:spcBef>
                  <a:spcPct val="0"/>
                </a:spcBef>
                <a:buFontTx/>
                <a:buNone/>
              </a:pPr>
              <a:t>63</a:t>
            </a:fld>
            <a:endParaRPr lang="en-GB" altLang="en-US" sz="1800">
              <a:solidFill>
                <a:srgbClr val="FFFFFF"/>
              </a:solidFill>
              <a:latin typeface="Verdana" panose="020B0604030504040204" pitchFamily="34" charset="0"/>
            </a:endParaRPr>
          </a:p>
        </p:txBody>
      </p:sp>
    </p:spTree>
    <p:extLst>
      <p:ext uri="{BB962C8B-B14F-4D97-AF65-F5344CB8AC3E}">
        <p14:creationId xmlns:p14="http://schemas.microsoft.com/office/powerpoint/2010/main" val="389074364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435280" cy="1434488"/>
          </a:xfrm>
        </p:spPr>
        <p:txBody>
          <a:bodyPr>
            <a:normAutofit/>
          </a:bodyPr>
          <a:lstStyle/>
          <a:p>
            <a:r>
              <a:rPr lang="en-GB" sz="4800" b="1" dirty="0" smtClean="0"/>
              <a:t>Pre-Teens, Teens and beyond…</a:t>
            </a:r>
            <a:endParaRPr lang="en-GB" sz="4800" b="1" dirty="0"/>
          </a:p>
        </p:txBody>
      </p:sp>
      <p:pic>
        <p:nvPicPr>
          <p:cNvPr id="3074" name="Picture 2" descr="Image result for risk taking behaviour carto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74" y="4031186"/>
            <a:ext cx="4518025" cy="280946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mage result for health appointments">
            <a:hlinkClick r:id="rId5"/>
          </p:cNvPr>
          <p:cNvSpPr>
            <a:spLocks noChangeAspect="1" noChangeArrowheads="1"/>
          </p:cNvSpPr>
          <p:nvPr/>
        </p:nvSpPr>
        <p:spPr bwMode="auto">
          <a:xfrm>
            <a:off x="53975" y="-1646238"/>
            <a:ext cx="457200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104088"/>
            <a:ext cx="3456384" cy="2588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descr="Image result for homeless teen illustration">
            <a:hlinkClick r:id="rId7"/>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1895" y1="27976" x2="21895" y2="27976"/>
                        <a14:foregroundMark x1="2778" y1="20437" x2="33660" y2="40675"/>
                        <a14:foregroundMark x1="31209" y1="11508" x2="31209" y2="11508"/>
                        <a14:foregroundMark x1="48529" y1="16667" x2="71895" y2="27976"/>
                        <a14:foregroundMark x1="61765" y1="9127" x2="78758" y2="25397"/>
                        <a14:foregroundMark x1="68791" y1="5357" x2="46569" y2="16270"/>
                        <a14:foregroundMark x1="88889" y1="88294" x2="54085" y2="62103"/>
                        <a14:foregroundMark x1="50327" y1="83532" x2="83007" y2="51190"/>
                        <a14:foregroundMark x1="46569" y1="72222" x2="75980" y2="72222"/>
                        <a14:foregroundMark x1="51797" y1="75992" x2="77451" y2="75992"/>
                        <a14:foregroundMark x1="60458" y1="57540" x2="69771" y2="64286"/>
                        <a14:foregroundMark x1="62092" y1="59524" x2="67974" y2="79762"/>
                        <a14:foregroundMark x1="87418" y1="90675" x2="81863" y2="59921"/>
                        <a14:foregroundMark x1="89869" y1="72619" x2="89869" y2="85714"/>
                        <a14:foregroundMark x1="77124" y1="69246" x2="83987" y2="89087"/>
                        <a14:foregroundMark x1="13562" y1="45238" x2="36111" y2="16667"/>
                        <a14:foregroundMark x1="55882" y1="11508" x2="64869" y2="25397"/>
                        <a14:foregroundMark x1="65523" y1="6548" x2="71569" y2="14881"/>
                      </a14:backgroundRemoval>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483768" y="1412776"/>
            <a:ext cx="3528392" cy="290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22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9"/>
                                        </p:tgtEl>
                                        <p:attrNameLst>
                                          <p:attrName>style.visibility</p:attrName>
                                        </p:attrNameLst>
                                      </p:cBhvr>
                                      <p:to>
                                        <p:strVal val="visible"/>
                                      </p:to>
                                    </p:set>
                                    <p:animEffect transition="in" filter="fade">
                                      <p:cBhvr>
                                        <p:cTn id="14" dur="1000"/>
                                        <p:tgtEl>
                                          <p:spTgt spid="3079"/>
                                        </p:tgtEl>
                                      </p:cBhvr>
                                    </p:animEffect>
                                    <p:anim calcmode="lin" valueType="num">
                                      <p:cBhvr>
                                        <p:cTn id="15" dur="1000" fill="hold"/>
                                        <p:tgtEl>
                                          <p:spTgt spid="3079"/>
                                        </p:tgtEl>
                                        <p:attrNameLst>
                                          <p:attrName>ppt_x</p:attrName>
                                        </p:attrNameLst>
                                      </p:cBhvr>
                                      <p:tavLst>
                                        <p:tav tm="0">
                                          <p:val>
                                            <p:strVal val="#ppt_x"/>
                                          </p:val>
                                        </p:tav>
                                        <p:tav tm="100000">
                                          <p:val>
                                            <p:strVal val="#ppt_x"/>
                                          </p:val>
                                        </p:tav>
                                      </p:tavLst>
                                    </p:anim>
                                    <p:anim calcmode="lin" valueType="num">
                                      <p:cBhvr>
                                        <p:cTn id="16"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81"/>
                                        </p:tgtEl>
                                        <p:attrNameLst>
                                          <p:attrName>style.visibility</p:attrName>
                                        </p:attrNameLst>
                                      </p:cBhvr>
                                      <p:to>
                                        <p:strVal val="visible"/>
                                      </p:to>
                                    </p:set>
                                    <p:animEffect transition="in" filter="fade">
                                      <p:cBhvr>
                                        <p:cTn id="21" dur="1000"/>
                                        <p:tgtEl>
                                          <p:spTgt spid="3081"/>
                                        </p:tgtEl>
                                      </p:cBhvr>
                                    </p:animEffect>
                                    <p:anim calcmode="lin" valueType="num">
                                      <p:cBhvr>
                                        <p:cTn id="22" dur="1000" fill="hold"/>
                                        <p:tgtEl>
                                          <p:spTgt spid="3081"/>
                                        </p:tgtEl>
                                        <p:attrNameLst>
                                          <p:attrName>ppt_x</p:attrName>
                                        </p:attrNameLst>
                                      </p:cBhvr>
                                      <p:tavLst>
                                        <p:tav tm="0">
                                          <p:val>
                                            <p:strVal val="#ppt_x"/>
                                          </p:val>
                                        </p:tav>
                                        <p:tav tm="100000">
                                          <p:val>
                                            <p:strVal val="#ppt_x"/>
                                          </p:val>
                                        </p:tav>
                                      </p:tavLst>
                                    </p:anim>
                                    <p:anim calcmode="lin" valueType="num">
                                      <p:cBhvr>
                                        <p:cTn id="23" dur="1000" fill="hold"/>
                                        <p:tgtEl>
                                          <p:spTgt spid="30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20688"/>
            <a:ext cx="7632848" cy="634082"/>
          </a:xfrm>
          <a:solidFill>
            <a:schemeClr val="bg1">
              <a:lumMod val="85000"/>
            </a:schemeClr>
          </a:solidFill>
          <a:ln>
            <a:solidFill>
              <a:schemeClr val="tx1"/>
            </a:solidFill>
          </a:ln>
        </p:spPr>
        <p:txBody>
          <a:bodyPr>
            <a:normAutofit fontScale="90000"/>
          </a:bodyPr>
          <a:lstStyle/>
          <a:p>
            <a:r>
              <a:rPr lang="en-US" dirty="0">
                <a:latin typeface="Calibri"/>
                <a:cs typeface="Calibri"/>
              </a:rPr>
              <a:t>Disability and neglect</a:t>
            </a:r>
          </a:p>
        </p:txBody>
      </p:sp>
      <p:sp>
        <p:nvSpPr>
          <p:cNvPr id="6147" name="Rectangle 3"/>
          <p:cNvSpPr>
            <a:spLocks noGrp="1" noChangeArrowheads="1"/>
          </p:cNvSpPr>
          <p:nvPr>
            <p:ph idx="1"/>
          </p:nvPr>
        </p:nvSpPr>
        <p:spPr>
          <a:xfrm>
            <a:off x="251520" y="2420888"/>
            <a:ext cx="8640960" cy="3960440"/>
          </a:xfrm>
        </p:spPr>
        <p:txBody>
          <a:bodyPr>
            <a:normAutofit/>
          </a:bodyPr>
          <a:lstStyle/>
          <a:p>
            <a:pPr>
              <a:buFont typeface="Arial"/>
              <a:buChar char="•"/>
            </a:pPr>
            <a:r>
              <a:rPr lang="en-GB" sz="3200" dirty="0" smtClean="0">
                <a:latin typeface="Calibri"/>
                <a:cs typeface="Calibri"/>
              </a:rPr>
              <a:t>Disabled </a:t>
            </a:r>
            <a:r>
              <a:rPr lang="en-GB" sz="3200" dirty="0">
                <a:latin typeface="Calibri"/>
                <a:cs typeface="Calibri"/>
              </a:rPr>
              <a:t>children </a:t>
            </a:r>
            <a:r>
              <a:rPr lang="en-GB" sz="3200" dirty="0" smtClean="0">
                <a:latin typeface="Calibri"/>
                <a:cs typeface="Calibri"/>
              </a:rPr>
              <a:t>x3.8 more often neglected</a:t>
            </a:r>
            <a:endParaRPr lang="en-GB" sz="3200" dirty="0">
              <a:latin typeface="Calibri"/>
              <a:cs typeface="Calibri"/>
            </a:endParaRPr>
          </a:p>
          <a:p>
            <a:pPr>
              <a:buFont typeface="Arial"/>
              <a:buChar char="•"/>
            </a:pPr>
            <a:r>
              <a:rPr lang="en-GB" sz="3200" dirty="0" smtClean="0">
                <a:latin typeface="Calibri"/>
                <a:cs typeface="Calibri"/>
              </a:rPr>
              <a:t>Parenting </a:t>
            </a:r>
            <a:r>
              <a:rPr lang="en-GB" sz="3200" dirty="0">
                <a:latin typeface="Calibri"/>
                <a:cs typeface="Calibri"/>
              </a:rPr>
              <a:t>capacity may be </a:t>
            </a:r>
            <a:r>
              <a:rPr lang="en-GB" sz="3200" dirty="0" smtClean="0">
                <a:latin typeface="Calibri"/>
                <a:cs typeface="Calibri"/>
              </a:rPr>
              <a:t>diminished </a:t>
            </a:r>
            <a:endParaRPr lang="en-GB" sz="3200" dirty="0">
              <a:latin typeface="Calibri"/>
              <a:cs typeface="Calibri"/>
            </a:endParaRPr>
          </a:p>
          <a:p>
            <a:pPr>
              <a:buFont typeface="Arial"/>
              <a:buChar char="•"/>
            </a:pPr>
            <a:r>
              <a:rPr lang="en-GB" sz="3200" dirty="0" smtClean="0">
                <a:latin typeface="Calibri"/>
                <a:cs typeface="Calibri"/>
              </a:rPr>
              <a:t>Other problems may be attributed to disability</a:t>
            </a:r>
          </a:p>
          <a:p>
            <a:pPr>
              <a:lnSpc>
                <a:spcPct val="90000"/>
              </a:lnSpc>
              <a:buClrTx/>
              <a:buFont typeface="Arial"/>
              <a:buChar char="•"/>
            </a:pPr>
            <a:r>
              <a:rPr lang="en-GB" sz="3200" dirty="0" smtClean="0">
                <a:latin typeface="Calibri"/>
                <a:cs typeface="Calibri"/>
              </a:rPr>
              <a:t>Disabled </a:t>
            </a:r>
            <a:r>
              <a:rPr lang="en-GB" sz="3200" dirty="0">
                <a:latin typeface="Calibri"/>
                <a:cs typeface="Calibri"/>
              </a:rPr>
              <a:t>children are </a:t>
            </a:r>
            <a:r>
              <a:rPr lang="en-GB" sz="3200" dirty="0" smtClean="0">
                <a:latin typeface="Calibri"/>
                <a:cs typeface="Calibri"/>
              </a:rPr>
              <a:t>over-represented </a:t>
            </a:r>
            <a:r>
              <a:rPr lang="en-GB" sz="3200" dirty="0">
                <a:latin typeface="Calibri"/>
                <a:cs typeface="Calibri"/>
              </a:rPr>
              <a:t>among children who are Looked After </a:t>
            </a:r>
            <a:endParaRPr lang="en-GB" sz="3200" dirty="0" smtClean="0">
              <a:latin typeface="Calibri"/>
              <a:cs typeface="Calibri"/>
            </a:endParaRPr>
          </a:p>
          <a:p>
            <a:pPr>
              <a:lnSpc>
                <a:spcPct val="90000"/>
              </a:lnSpc>
              <a:buClrTx/>
              <a:buFont typeface="Arial"/>
              <a:buChar char="•"/>
            </a:pPr>
            <a:r>
              <a:rPr lang="en-GB" sz="3200" dirty="0" smtClean="0">
                <a:latin typeface="Calibri"/>
                <a:cs typeface="Calibri"/>
              </a:rPr>
              <a:t>Unwitting collusion out of sympathy</a:t>
            </a:r>
          </a:p>
          <a:p>
            <a:pPr>
              <a:lnSpc>
                <a:spcPct val="90000"/>
              </a:lnSpc>
            </a:pPr>
            <a:endParaRPr lang="en-US" sz="2400" dirty="0">
              <a:solidFill>
                <a:srgbClr val="000000"/>
              </a:solidFill>
              <a:latin typeface="Calibri"/>
              <a:cs typeface="Calibri"/>
            </a:endParaRPr>
          </a:p>
        </p:txBody>
      </p:sp>
    </p:spTree>
    <p:extLst>
      <p:ext uri="{BB962C8B-B14F-4D97-AF65-F5344CB8AC3E}">
        <p14:creationId xmlns:p14="http://schemas.microsoft.com/office/powerpoint/2010/main" val="88833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611560" y="692696"/>
            <a:ext cx="7992888" cy="4608512"/>
          </a:xfrm>
        </p:spPr>
        <p:txBody>
          <a:bodyPr>
            <a:normAutofit fontScale="92500" lnSpcReduction="10000"/>
          </a:bodyPr>
          <a:lstStyle/>
          <a:p>
            <a:r>
              <a:rPr lang="en-GB" sz="3600" b="1" dirty="0" smtClean="0"/>
              <a:t>“Tackling </a:t>
            </a:r>
            <a:r>
              <a:rPr lang="en-GB" sz="3600" b="1" dirty="0"/>
              <a:t>neglect may be more difficult than tackling physical and sexual abuse.  With physical and sexual abuse, events have happened and there are accounts to be gained and evidence which may support the accounts.  They are likely to be acute episodes, albeit possibly repeated, rather than chronic and continuous </a:t>
            </a:r>
            <a:r>
              <a:rPr lang="en-GB" sz="3600" b="1" dirty="0" smtClean="0"/>
              <a:t>experiences”.</a:t>
            </a:r>
          </a:p>
          <a:p>
            <a:r>
              <a:rPr lang="en-GB" sz="3600" b="1" dirty="0" smtClean="0"/>
              <a:t> (Jones 2016)</a:t>
            </a:r>
            <a:endParaRPr lang="en-GB" sz="3600" b="1" dirty="0"/>
          </a:p>
          <a:p>
            <a:endParaRPr lang="en-GB" dirty="0"/>
          </a:p>
        </p:txBody>
      </p:sp>
    </p:spTree>
    <p:extLst>
      <p:ext uri="{BB962C8B-B14F-4D97-AF65-F5344CB8AC3E}">
        <p14:creationId xmlns:p14="http://schemas.microsoft.com/office/powerpoint/2010/main" val="23191083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979712" y="0"/>
            <a:ext cx="5138055" cy="6858000"/>
            <a:chOff x="1979712" y="0"/>
            <a:chExt cx="5138055" cy="6858000"/>
          </a:xfrm>
        </p:grpSpPr>
        <p:pic>
          <p:nvPicPr>
            <p:cNvPr id="1026"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0"/>
              <a:ext cx="513805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2" y="1196752"/>
              <a:ext cx="2304255" cy="830997"/>
            </a:xfrm>
            <a:prstGeom prst="rect">
              <a:avLst/>
            </a:prstGeom>
            <a:noFill/>
          </p:spPr>
          <p:txBody>
            <a:bodyPr wrap="square" rtlCol="0">
              <a:spAutoFit/>
            </a:bodyPr>
            <a:lstStyle/>
            <a:p>
              <a:pPr algn="ctr"/>
              <a:r>
                <a:rPr lang="en-GB" sz="2400" b="1" dirty="0" smtClean="0">
                  <a:solidFill>
                    <a:srgbClr val="002060"/>
                  </a:solidFill>
                </a:rPr>
                <a:t>Physical and Sexual Abuse</a:t>
              </a:r>
              <a:endParaRPr lang="en-GB" sz="2400" b="1" dirty="0">
                <a:solidFill>
                  <a:srgbClr val="002060"/>
                </a:solidFill>
              </a:endParaRPr>
            </a:p>
          </p:txBody>
        </p:sp>
        <p:sp>
          <p:nvSpPr>
            <p:cNvPr id="5" name="TextBox 4"/>
            <p:cNvSpPr txBox="1"/>
            <p:nvPr/>
          </p:nvSpPr>
          <p:spPr>
            <a:xfrm>
              <a:off x="3540627" y="2636912"/>
              <a:ext cx="2016224" cy="1200329"/>
            </a:xfrm>
            <a:prstGeom prst="rect">
              <a:avLst/>
            </a:prstGeom>
            <a:noFill/>
          </p:spPr>
          <p:txBody>
            <a:bodyPr wrap="square" rtlCol="0">
              <a:spAutoFit/>
            </a:bodyPr>
            <a:lstStyle/>
            <a:p>
              <a:pPr algn="ctr"/>
              <a:r>
                <a:rPr lang="en-GB" sz="2400" b="1" dirty="0" smtClean="0">
                  <a:solidFill>
                    <a:srgbClr val="002060"/>
                  </a:solidFill>
                </a:rPr>
                <a:t>Neglect and Emotional Abuse</a:t>
              </a:r>
              <a:endParaRPr lang="en-GB" sz="2400" b="1" dirty="0">
                <a:solidFill>
                  <a:srgbClr val="002060"/>
                </a:solidFill>
              </a:endParaRPr>
            </a:p>
          </p:txBody>
        </p:sp>
      </p:grpSp>
    </p:spTree>
    <p:extLst>
      <p:ext uri="{BB962C8B-B14F-4D97-AF65-F5344CB8AC3E}">
        <p14:creationId xmlns:p14="http://schemas.microsoft.com/office/powerpoint/2010/main" val="28590266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8108416" cy="1080120"/>
          </a:xfrm>
        </p:spPr>
        <p:txBody>
          <a:bodyPr>
            <a:noAutofit/>
          </a:bodyPr>
          <a:lstStyle/>
          <a:p>
            <a:r>
              <a:rPr lang="en-GB" sz="3300" dirty="0" smtClean="0"/>
              <a:t>Recognising neglect and providing the right level of intervention at the right time</a:t>
            </a:r>
            <a:endParaRPr lang="en-GB" sz="3300" dirty="0"/>
          </a:p>
        </p:txBody>
      </p:sp>
      <p:pic>
        <p:nvPicPr>
          <p:cNvPr id="1026" name="Picture 2" descr="Image result for frog in saucepan">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771" l="9934" r="100000">
                        <a14:foregroundMark x1="53863" y1="15924" x2="53863" y2="15924"/>
                        <a14:foregroundMark x1="60265" y1="21019" x2="60265" y2="21019"/>
                        <a14:foregroundMark x1="61148" y1="24522" x2="61148" y2="24522"/>
                        <a14:foregroundMark x1="52318" y1="5732" x2="52318" y2="5732"/>
                        <a14:foregroundMark x1="51876" y1="23885" x2="51876" y2="23885"/>
                        <a14:foregroundMark x1="52759" y1="3503" x2="52759" y2="3503"/>
                        <a14:foregroundMark x1="61589" y1="16879" x2="61589" y2="16879"/>
                        <a14:foregroundMark x1="44812" y1="14013" x2="44812" y2="14013"/>
                        <a14:foregroundMark x1="42826" y1="21338" x2="42826" y2="21338"/>
                        <a14:foregroundMark x1="46358" y1="26115" x2="46358" y2="26115"/>
                        <a14:foregroundMark x1="46358" y1="31210" x2="46358" y2="31210"/>
                        <a14:foregroundMark x1="44150" y1="35032" x2="44150" y2="35032"/>
                        <a14:foregroundMark x1="36865" y1="15605" x2="36865" y2="15605"/>
                        <a14:foregroundMark x1="36865" y1="19427" x2="36865" y2="19427"/>
                        <a14:foregroundMark x1="37748" y1="19427" x2="37748" y2="19427"/>
                        <a14:foregroundMark x1="37748" y1="12739" x2="37748" y2="12739"/>
                        <a14:foregroundMark x1="38190" y1="7643" x2="38190" y2="7643"/>
                        <a14:foregroundMark x1="43267" y1="8917" x2="43267" y2="8917"/>
                        <a14:foregroundMark x1="30905" y1="22611" x2="30905" y2="22611"/>
                        <a14:foregroundMark x1="45033" y1="37580" x2="45033" y2="37580"/>
                        <a14:foregroundMark x1="66667" y1="40764" x2="66667" y2="40764"/>
                        <a14:foregroundMark x1="66446" y1="39172" x2="66446" y2="39172"/>
                        <a14:foregroundMark x1="67550" y1="35350" x2="67550" y2="35350"/>
                        <a14:foregroundMark x1="83885" y1="46497" x2="83885" y2="46497"/>
                        <a14:foregroundMark x1="87196" y1="42994" x2="87196" y2="42994"/>
                        <a14:foregroundMark x1="92494" y1="42994" x2="92494" y2="42994"/>
                        <a14:foregroundMark x1="94260" y1="44586" x2="94260" y2="44586"/>
                        <a14:foregroundMark x1="79249" y1="49363" x2="79249" y2="49363"/>
                      </a14:backgroundRemoval>
                    </a14:imgEffect>
                  </a14:imgLayer>
                </a14:imgProps>
              </a:ext>
              <a:ext uri="{28A0092B-C50C-407E-A947-70E740481C1C}">
                <a14:useLocalDpi xmlns:a14="http://schemas.microsoft.com/office/drawing/2010/main" val="0"/>
              </a:ext>
            </a:extLst>
          </a:blip>
          <a:srcRect/>
          <a:stretch>
            <a:fillRect/>
          </a:stretch>
        </p:blipFill>
        <p:spPr bwMode="auto">
          <a:xfrm>
            <a:off x="1043608" y="1824515"/>
            <a:ext cx="6331049" cy="43884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rog in saucepan">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04" t="14897" r="16374"/>
          <a:stretch/>
        </p:blipFill>
        <p:spPr bwMode="auto">
          <a:xfrm>
            <a:off x="539552" y="2314523"/>
            <a:ext cx="4104456" cy="3851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6212924"/>
            <a:ext cx="8352928" cy="415498"/>
          </a:xfrm>
          <a:prstGeom prst="rect">
            <a:avLst/>
          </a:prstGeom>
          <a:noFill/>
        </p:spPr>
        <p:txBody>
          <a:bodyPr wrap="square" rtlCol="0">
            <a:spAutoFit/>
          </a:bodyPr>
          <a:lstStyle/>
          <a:p>
            <a:pPr algn="ctr"/>
            <a:r>
              <a:rPr lang="en-GB" sz="2100" b="1" dirty="0" smtClean="0">
                <a:solidFill>
                  <a:srgbClr val="002060"/>
                </a:solidFill>
              </a:rPr>
              <a:t>The effects of neglect may be gradual, continuous and cumulative</a:t>
            </a:r>
            <a:endParaRPr lang="en-GB" sz="2100" b="1" dirty="0">
              <a:solidFill>
                <a:srgbClr val="002060"/>
              </a:solidFill>
            </a:endParaRPr>
          </a:p>
        </p:txBody>
      </p:sp>
    </p:spTree>
    <p:extLst>
      <p:ext uri="{BB962C8B-B14F-4D97-AF65-F5344CB8AC3E}">
        <p14:creationId xmlns:p14="http://schemas.microsoft.com/office/powerpoint/2010/main" val="283839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5400" b="1" dirty="0" smtClean="0"/>
              <a:t>A Multi-agency </a:t>
            </a:r>
            <a:br>
              <a:rPr lang="en-GB" sz="5400" b="1" dirty="0" smtClean="0"/>
            </a:br>
            <a:r>
              <a:rPr lang="en-GB" sz="5400" b="1" dirty="0" smtClean="0"/>
              <a:t>co-ordinated approach </a:t>
            </a:r>
            <a:endParaRPr lang="en-GB" sz="5400" b="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975235"/>
            <a:ext cx="1132294" cy="113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97087" y="2541382"/>
            <a:ext cx="6840760" cy="461665"/>
          </a:xfrm>
          <a:prstGeom prst="rect">
            <a:avLst/>
          </a:prstGeom>
          <a:noFill/>
        </p:spPr>
        <p:txBody>
          <a:bodyPr wrap="square" rtlCol="0">
            <a:spAutoFit/>
          </a:bodyPr>
          <a:lstStyle/>
          <a:p>
            <a:r>
              <a:rPr lang="en-GB" sz="2400" b="1" dirty="0" smtClean="0"/>
              <a:t>* Regular ‘Team around the Family’ meetings</a:t>
            </a:r>
            <a:endParaRPr lang="en-GB" sz="2400" b="1"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46" y="3107529"/>
            <a:ext cx="1358841" cy="135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23120" y="3556116"/>
            <a:ext cx="2760848" cy="461665"/>
          </a:xfrm>
          <a:prstGeom prst="rect">
            <a:avLst/>
          </a:prstGeom>
          <a:noFill/>
        </p:spPr>
        <p:txBody>
          <a:bodyPr wrap="square" rtlCol="0">
            <a:spAutoFit/>
          </a:bodyPr>
          <a:lstStyle/>
          <a:p>
            <a:r>
              <a:rPr lang="en-GB" sz="2400" b="1" dirty="0" smtClean="0"/>
              <a:t>* Lead Practitioner</a:t>
            </a:r>
            <a:endParaRPr lang="en-GB" sz="2400" b="1" dirty="0"/>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004" y="4606237"/>
            <a:ext cx="855326" cy="858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44900" y="4606237"/>
            <a:ext cx="2018988" cy="461665"/>
          </a:xfrm>
          <a:prstGeom prst="rect">
            <a:avLst/>
          </a:prstGeom>
          <a:noFill/>
        </p:spPr>
        <p:txBody>
          <a:bodyPr wrap="square" rtlCol="0">
            <a:spAutoFit/>
          </a:bodyPr>
          <a:lstStyle/>
          <a:p>
            <a:r>
              <a:rPr lang="en-GB" sz="2400" b="1" dirty="0" smtClean="0"/>
              <a:t>* Timescales</a:t>
            </a:r>
            <a:endParaRPr lang="en-GB" sz="2400" b="1" dirty="0"/>
          </a:p>
        </p:txBody>
      </p:sp>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7180" y="3163700"/>
            <a:ext cx="1060574" cy="1137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868144" y="3316864"/>
            <a:ext cx="2760848" cy="830997"/>
          </a:xfrm>
          <a:prstGeom prst="rect">
            <a:avLst/>
          </a:prstGeom>
          <a:noFill/>
        </p:spPr>
        <p:txBody>
          <a:bodyPr wrap="square" rtlCol="0">
            <a:spAutoFit/>
          </a:bodyPr>
          <a:lstStyle/>
          <a:p>
            <a:r>
              <a:rPr lang="en-GB" sz="2400" b="1" dirty="0" smtClean="0"/>
              <a:t>* Chronologies and Genograms</a:t>
            </a:r>
            <a:endParaRPr lang="en-GB" sz="2400" b="1" dirty="0"/>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8625" y="4607481"/>
            <a:ext cx="1510353" cy="85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012159" y="4697491"/>
            <a:ext cx="2808313" cy="461665"/>
          </a:xfrm>
          <a:prstGeom prst="rect">
            <a:avLst/>
          </a:prstGeom>
          <a:noFill/>
        </p:spPr>
        <p:txBody>
          <a:bodyPr wrap="square" rtlCol="0">
            <a:spAutoFit/>
          </a:bodyPr>
          <a:lstStyle/>
          <a:p>
            <a:r>
              <a:rPr lang="en-GB" sz="2400" b="1" dirty="0" smtClean="0"/>
              <a:t>* Contingency Plans</a:t>
            </a:r>
            <a:endParaRPr lang="en-GB" sz="2400" b="1" dirty="0"/>
          </a:p>
        </p:txBody>
      </p:sp>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5857" y="5618345"/>
            <a:ext cx="1075888" cy="107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6045012" y="5884999"/>
            <a:ext cx="2018988" cy="461665"/>
          </a:xfrm>
          <a:prstGeom prst="rect">
            <a:avLst/>
          </a:prstGeom>
          <a:noFill/>
        </p:spPr>
        <p:txBody>
          <a:bodyPr wrap="square" rtlCol="0">
            <a:spAutoFit/>
          </a:bodyPr>
          <a:lstStyle/>
          <a:p>
            <a:r>
              <a:rPr lang="en-GB" sz="2400" b="1" dirty="0" smtClean="0"/>
              <a:t>* Housing</a:t>
            </a:r>
            <a:endParaRPr lang="en-GB" sz="2400" b="1" dirty="0"/>
          </a:p>
        </p:txBody>
      </p:sp>
      <p:pic>
        <p:nvPicPr>
          <p:cNvPr id="205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4366" y="5618344"/>
            <a:ext cx="1162321" cy="116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560300" y="5515666"/>
            <a:ext cx="2219611" cy="1200329"/>
          </a:xfrm>
          <a:prstGeom prst="rect">
            <a:avLst/>
          </a:prstGeom>
          <a:noFill/>
        </p:spPr>
        <p:txBody>
          <a:bodyPr wrap="square" rtlCol="0">
            <a:spAutoFit/>
          </a:bodyPr>
          <a:lstStyle/>
          <a:p>
            <a:r>
              <a:rPr lang="en-GB" sz="2400" b="1" dirty="0" smtClean="0"/>
              <a:t>* New partners and absent fathers</a:t>
            </a:r>
            <a:endParaRPr lang="en-GB" sz="2400" b="1" dirty="0"/>
          </a:p>
        </p:txBody>
      </p:sp>
    </p:spTree>
    <p:extLst>
      <p:ext uri="{BB962C8B-B14F-4D97-AF65-F5344CB8AC3E}">
        <p14:creationId xmlns:p14="http://schemas.microsoft.com/office/powerpoint/2010/main" val="35833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circle(in)">
                                      <p:cBhvr>
                                        <p:cTn id="15" dur="2000"/>
                                        <p:tgtEl>
                                          <p:spTgt spid="205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circle(in)">
                                      <p:cBhvr>
                                        <p:cTn id="23" dur="2000"/>
                                        <p:tgtEl>
                                          <p:spTgt spid="205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circle(in)">
                                      <p:cBhvr>
                                        <p:cTn id="31" dur="2000"/>
                                        <p:tgtEl>
                                          <p:spTgt spid="205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055"/>
                                        </p:tgtEl>
                                        <p:attrNameLst>
                                          <p:attrName>style.visibility</p:attrName>
                                        </p:attrNameLst>
                                      </p:cBhvr>
                                      <p:to>
                                        <p:strVal val="visible"/>
                                      </p:to>
                                    </p:set>
                                    <p:animEffect transition="in" filter="circle(in)">
                                      <p:cBhvr>
                                        <p:cTn id="39" dur="2000"/>
                                        <p:tgtEl>
                                          <p:spTgt spid="205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056"/>
                                        </p:tgtEl>
                                        <p:attrNameLst>
                                          <p:attrName>style.visibility</p:attrName>
                                        </p:attrNameLst>
                                      </p:cBhvr>
                                      <p:to>
                                        <p:strVal val="visible"/>
                                      </p:to>
                                    </p:set>
                                    <p:animEffect transition="in" filter="circle(in)">
                                      <p:cBhvr>
                                        <p:cTn id="47" dur="2000"/>
                                        <p:tgtEl>
                                          <p:spTgt spid="2056"/>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2058"/>
                                        </p:tgtEl>
                                        <p:attrNameLst>
                                          <p:attrName>style.visibility</p:attrName>
                                        </p:attrNameLst>
                                      </p:cBhvr>
                                      <p:to>
                                        <p:strVal val="visible"/>
                                      </p:to>
                                    </p:set>
                                    <p:animEffect transition="in" filter="circle(in)">
                                      <p:cBhvr>
                                        <p:cTn id="55" dur="2000"/>
                                        <p:tgtEl>
                                          <p:spTgt spid="205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ircle(in)">
                                      <p:cBhvr>
                                        <p:cTn id="5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4" grpId="0"/>
      <p:bldP spid="16" grpId="0"/>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509" y="2343"/>
            <a:ext cx="8633861" cy="670559"/>
          </a:xfrm>
          <a:solidFill>
            <a:schemeClr val="bg1">
              <a:lumMod val="85000"/>
            </a:schemeClr>
          </a:solidFill>
          <a:ln>
            <a:solidFill>
              <a:schemeClr val="tx1"/>
            </a:solidFill>
          </a:ln>
        </p:spPr>
        <p:txBody>
          <a:bodyPr>
            <a:normAutofit/>
          </a:bodyPr>
          <a:lstStyle/>
          <a:p>
            <a:r>
              <a:rPr lang="en-GB" sz="3600" dirty="0" smtClean="0">
                <a:solidFill>
                  <a:srgbClr val="002060"/>
                </a:solidFill>
              </a:rPr>
              <a:t>WHY NEGLECT </a:t>
            </a:r>
            <a:endParaRPr lang="en-GB" sz="3600" dirty="0">
              <a:solidFill>
                <a:srgbClr val="002060"/>
              </a:solidFill>
            </a:endParaRPr>
          </a:p>
        </p:txBody>
      </p:sp>
      <p:sp>
        <p:nvSpPr>
          <p:cNvPr id="5" name="Text Placeholder 4"/>
          <p:cNvSpPr>
            <a:spLocks noGrp="1"/>
          </p:cNvSpPr>
          <p:nvPr>
            <p:ph idx="1"/>
          </p:nvPr>
        </p:nvSpPr>
        <p:spPr>
          <a:xfrm>
            <a:off x="346509" y="470883"/>
            <a:ext cx="8633862" cy="6185098"/>
          </a:xfrm>
          <a:ln>
            <a:solidFill>
              <a:srgbClr val="FF0000"/>
            </a:solidFill>
          </a:ln>
        </p:spPr>
        <p:txBody>
          <a:bodyPr>
            <a:normAutofit fontScale="92500" lnSpcReduction="10000"/>
          </a:bodyPr>
          <a:lstStyle/>
          <a:p>
            <a:pPr marL="457200" indent="-457200">
              <a:buFont typeface="Arial" panose="020B0604020202020204" pitchFamily="34" charset="0"/>
              <a:buChar char="•"/>
            </a:pPr>
            <a:endParaRPr lang="en-US" sz="2800" b="1" dirty="0">
              <a:solidFill>
                <a:srgbClr val="002060"/>
              </a:solidFill>
              <a:latin typeface="+mj-lt"/>
            </a:endParaRPr>
          </a:p>
          <a:p>
            <a:pPr marL="457200" indent="-457200">
              <a:buFont typeface="Arial" panose="020B0604020202020204" pitchFamily="34" charset="0"/>
              <a:buChar char="•"/>
            </a:pPr>
            <a:r>
              <a:rPr lang="en-US" sz="3000" dirty="0" smtClean="0">
                <a:solidFill>
                  <a:srgbClr val="002060"/>
                </a:solidFill>
                <a:latin typeface="+mj-lt"/>
              </a:rPr>
              <a:t>41</a:t>
            </a:r>
            <a:r>
              <a:rPr lang="en-US" sz="3000" dirty="0">
                <a:solidFill>
                  <a:srgbClr val="002060"/>
                </a:solidFill>
                <a:latin typeface="+mj-lt"/>
              </a:rPr>
              <a:t>% of the concerns that </a:t>
            </a:r>
            <a:r>
              <a:rPr lang="en-US" sz="3000" dirty="0" smtClean="0">
                <a:solidFill>
                  <a:srgbClr val="002060"/>
                </a:solidFill>
                <a:latin typeface="+mj-lt"/>
              </a:rPr>
              <a:t>were </a:t>
            </a:r>
            <a:r>
              <a:rPr lang="en-US" sz="3000" dirty="0">
                <a:solidFill>
                  <a:srgbClr val="002060"/>
                </a:solidFill>
                <a:latin typeface="+mj-lt"/>
              </a:rPr>
              <a:t>referred to police or children’s services, related to </a:t>
            </a:r>
            <a:r>
              <a:rPr lang="en-US" sz="3000" dirty="0" smtClean="0">
                <a:solidFill>
                  <a:srgbClr val="002060"/>
                </a:solidFill>
                <a:latin typeface="+mj-lt"/>
              </a:rPr>
              <a:t>neglect</a:t>
            </a:r>
          </a:p>
          <a:p>
            <a:pPr marL="0" indent="0">
              <a:buNone/>
            </a:pPr>
            <a:endParaRPr lang="en-US" sz="3000" dirty="0">
              <a:solidFill>
                <a:srgbClr val="002060"/>
              </a:solidFill>
              <a:latin typeface="+mj-lt"/>
            </a:endParaRPr>
          </a:p>
          <a:p>
            <a:pPr marL="457200" indent="-457200">
              <a:buFont typeface="Arial" panose="020B0604020202020204" pitchFamily="34" charset="0"/>
              <a:buChar char="•"/>
            </a:pPr>
            <a:r>
              <a:rPr lang="en-US" sz="3000" dirty="0">
                <a:solidFill>
                  <a:srgbClr val="002060"/>
                </a:solidFill>
                <a:latin typeface="+mj-lt"/>
              </a:rPr>
              <a:t>Neglect  accounts for 42% of all children who are subject of child protection </a:t>
            </a:r>
            <a:r>
              <a:rPr lang="en-US" sz="3000" dirty="0" smtClean="0">
                <a:solidFill>
                  <a:srgbClr val="002060"/>
                </a:solidFill>
                <a:latin typeface="+mj-lt"/>
              </a:rPr>
              <a:t>plans.</a:t>
            </a:r>
          </a:p>
          <a:p>
            <a:pPr marL="457200" indent="-457200">
              <a:buFont typeface="Arial" panose="020B0604020202020204" pitchFamily="34" charset="0"/>
              <a:buChar char="•"/>
            </a:pPr>
            <a:endParaRPr lang="en-US" sz="3000" dirty="0">
              <a:solidFill>
                <a:srgbClr val="002060"/>
              </a:solidFill>
              <a:latin typeface="+mj-lt"/>
            </a:endParaRPr>
          </a:p>
          <a:p>
            <a:pPr marL="457200" indent="-457200">
              <a:buFont typeface="Arial" panose="020B0604020202020204" pitchFamily="34" charset="0"/>
              <a:buChar char="•"/>
            </a:pPr>
            <a:r>
              <a:rPr lang="en-GB" sz="3000" dirty="0">
                <a:solidFill>
                  <a:srgbClr val="002060"/>
                </a:solidFill>
                <a:latin typeface="+mj-lt"/>
              </a:rPr>
              <a:t> In the last five years </a:t>
            </a:r>
            <a:r>
              <a:rPr lang="en-GB" sz="3000" dirty="0" smtClean="0">
                <a:solidFill>
                  <a:srgbClr val="002060"/>
                </a:solidFill>
                <a:latin typeface="+mj-lt"/>
              </a:rPr>
              <a:t>offences </a:t>
            </a:r>
            <a:r>
              <a:rPr lang="en-GB" sz="3000" dirty="0">
                <a:solidFill>
                  <a:srgbClr val="002060"/>
                </a:solidFill>
                <a:latin typeface="+mj-lt"/>
              </a:rPr>
              <a:t>recorded by the police where a parent </a:t>
            </a:r>
            <a:r>
              <a:rPr lang="en-GB" sz="3000" dirty="0" smtClean="0">
                <a:solidFill>
                  <a:srgbClr val="002060"/>
                </a:solidFill>
                <a:latin typeface="+mj-lt"/>
              </a:rPr>
              <a:t>(carer) </a:t>
            </a:r>
            <a:r>
              <a:rPr lang="en-GB" sz="3000" dirty="0">
                <a:solidFill>
                  <a:srgbClr val="002060"/>
                </a:solidFill>
                <a:latin typeface="+mj-lt"/>
              </a:rPr>
              <a:t>‘wilfully assaults, ill-treats, neglects, abandons, or exposes a child under 16 in a manner likely to cause them unnecessary suffering or injury to health’ has doubled </a:t>
            </a:r>
            <a:r>
              <a:rPr lang="en-GB" sz="2600" dirty="0">
                <a:solidFill>
                  <a:srgbClr val="002060"/>
                </a:solidFill>
                <a:latin typeface="+mj-lt"/>
              </a:rPr>
              <a:t>(NSPCC, 2017, p32)</a:t>
            </a:r>
            <a:endParaRPr lang="en-US" sz="2600" dirty="0" smtClean="0">
              <a:solidFill>
                <a:srgbClr val="002060"/>
              </a:solidFill>
              <a:latin typeface="+mj-lt"/>
            </a:endParaRPr>
          </a:p>
          <a:p>
            <a:pPr marL="457200" indent="-457200">
              <a:buFont typeface="Arial" panose="020B0604020202020204" pitchFamily="34" charset="0"/>
              <a:buChar char="•"/>
            </a:pPr>
            <a:endParaRPr lang="en-US" b="1" dirty="0">
              <a:solidFill>
                <a:srgbClr val="002060"/>
              </a:solidFill>
              <a:latin typeface="+mj-lt"/>
            </a:endParaRPr>
          </a:p>
          <a:p>
            <a:pPr marL="457200" indent="-457200">
              <a:buFont typeface="Arial" panose="020B0604020202020204" pitchFamily="34" charset="0"/>
              <a:buChar char="•"/>
            </a:pPr>
            <a:endParaRPr lang="en-US" sz="2800" b="1" dirty="0">
              <a:solidFill>
                <a:srgbClr val="002060"/>
              </a:solidFill>
              <a:latin typeface="+mj-lt"/>
            </a:endParaRPr>
          </a:p>
        </p:txBody>
      </p:sp>
    </p:spTree>
    <p:extLst>
      <p:ext uri="{BB962C8B-B14F-4D97-AF65-F5344CB8AC3E}">
        <p14:creationId xmlns:p14="http://schemas.microsoft.com/office/powerpoint/2010/main" val="9481751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51520" y="116632"/>
            <a:ext cx="8640959" cy="1132036"/>
          </a:xfrm>
        </p:spPr>
        <p:txBody>
          <a:bodyPr>
            <a:noAutofit/>
          </a:bodyPr>
          <a:lstStyle/>
          <a:p>
            <a:r>
              <a:rPr lang="en-GB" sz="6000" b="1" dirty="0" smtClean="0"/>
              <a:t>Toolkit: Five Key Areas</a:t>
            </a:r>
            <a:endParaRPr lang="en-GB" sz="60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68760"/>
            <a:ext cx="4208576" cy="2206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314003"/>
            <a:ext cx="2802831" cy="199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461748"/>
            <a:ext cx="2816624" cy="211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5765" y="3414660"/>
            <a:ext cx="3056694" cy="148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4341" y="4461748"/>
            <a:ext cx="2796131" cy="218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09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ppt_x"/>
                                          </p:val>
                                        </p:tav>
                                        <p:tav tm="100000">
                                          <p:val>
                                            <p:strVal val="#ppt_x"/>
                                          </p:val>
                                        </p:tav>
                                      </p:tavLst>
                                    </p:anim>
                                    <p:anim calcmode="lin" valueType="num">
                                      <p:cBhvr additive="base">
                                        <p:cTn id="2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1" dirty="0">
                <a:solidFill>
                  <a:schemeClr val="bg1"/>
                </a:solidFill>
              </a:rPr>
              <a:t>Using the </a:t>
            </a:r>
            <a:r>
              <a:rPr lang="en-GB" b="1" u="sng" dirty="0">
                <a:solidFill>
                  <a:srgbClr val="FFFF00"/>
                </a:solidFill>
              </a:rPr>
              <a:t>Multi-Agency</a:t>
            </a:r>
            <a:r>
              <a:rPr lang="en-GB" b="1" dirty="0">
                <a:solidFill>
                  <a:schemeClr val="bg1"/>
                </a:solidFill>
              </a:rPr>
              <a:t> Neglect Toolkit</a:t>
            </a:r>
            <a:endParaRPr lang="en-GB"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583768"/>
            <a:ext cx="4392488" cy="523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76056" y="2636912"/>
            <a:ext cx="3672408" cy="3570208"/>
          </a:xfrm>
          <a:prstGeom prst="rect">
            <a:avLst/>
          </a:prstGeom>
          <a:noFill/>
        </p:spPr>
        <p:txBody>
          <a:bodyPr wrap="square" rtlCol="0">
            <a:spAutoFit/>
          </a:bodyPr>
          <a:lstStyle/>
          <a:p>
            <a:pPr>
              <a:spcAft>
                <a:spcPts val="1200"/>
              </a:spcAft>
            </a:pPr>
            <a:r>
              <a:rPr lang="en-GB" sz="2800" b="1" dirty="0" smtClean="0"/>
              <a:t>* A simple tool to organise your thinking</a:t>
            </a:r>
          </a:p>
          <a:p>
            <a:pPr>
              <a:spcAft>
                <a:spcPts val="1200"/>
              </a:spcAft>
            </a:pPr>
            <a:r>
              <a:rPr lang="en-GB" sz="2800" b="1" dirty="0" smtClean="0"/>
              <a:t>* Supervision</a:t>
            </a:r>
          </a:p>
          <a:p>
            <a:pPr>
              <a:spcAft>
                <a:spcPts val="1200"/>
              </a:spcAft>
            </a:pPr>
            <a:r>
              <a:rPr lang="en-GB" sz="2800" b="1" dirty="0" smtClean="0"/>
              <a:t>* Multi Agency  meeting</a:t>
            </a:r>
          </a:p>
          <a:p>
            <a:pPr>
              <a:spcAft>
                <a:spcPts val="1200"/>
              </a:spcAft>
            </a:pPr>
            <a:r>
              <a:rPr lang="en-GB" sz="2800" b="1" dirty="0" smtClean="0"/>
              <a:t>* One-to-one with parent</a:t>
            </a:r>
            <a:endParaRPr lang="en-GB" sz="2800" b="1" dirty="0"/>
          </a:p>
        </p:txBody>
      </p:sp>
    </p:spTree>
    <p:extLst>
      <p:ext uri="{BB962C8B-B14F-4D97-AF65-F5344CB8AC3E}">
        <p14:creationId xmlns:p14="http://schemas.microsoft.com/office/powerpoint/2010/main" val="38139973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6445" y="548680"/>
            <a:ext cx="8833685" cy="5544616"/>
          </a:xfrm>
        </p:spPr>
      </p:pic>
      <p:sp>
        <p:nvSpPr>
          <p:cNvPr id="5" name="TextBox 4"/>
          <p:cNvSpPr txBox="1"/>
          <p:nvPr/>
        </p:nvSpPr>
        <p:spPr>
          <a:xfrm>
            <a:off x="6094723" y="1772816"/>
            <a:ext cx="2376264" cy="2677656"/>
          </a:xfrm>
          <a:prstGeom prst="rect">
            <a:avLst/>
          </a:prstGeom>
          <a:noFill/>
        </p:spPr>
        <p:txBody>
          <a:bodyPr wrap="square" rtlCol="0">
            <a:spAutoFit/>
          </a:bodyPr>
          <a:lstStyle/>
          <a:p>
            <a:r>
              <a:rPr lang="en-GB" sz="2400" b="1" dirty="0" smtClean="0"/>
              <a:t>Child presents as hungry about once a week and reports they have not had breakfast as they slept in.</a:t>
            </a:r>
            <a:endParaRPr lang="en-GB" sz="2400" b="1" dirty="0"/>
          </a:p>
        </p:txBody>
      </p:sp>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2204864"/>
            <a:ext cx="351484" cy="3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09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09070" y="171689"/>
            <a:ext cx="7344816" cy="6519557"/>
          </a:xfrm>
        </p:spPr>
      </p:pic>
      <p:sp>
        <p:nvSpPr>
          <p:cNvPr id="7" name="Oval 6"/>
          <p:cNvSpPr/>
          <p:nvPr/>
        </p:nvSpPr>
        <p:spPr>
          <a:xfrm>
            <a:off x="6012160" y="2276872"/>
            <a:ext cx="2232248" cy="20162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499992" y="5259591"/>
            <a:ext cx="1512168" cy="936104"/>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34746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708920"/>
            <a:ext cx="5400600" cy="383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le 2"/>
          <p:cNvSpPr txBox="1">
            <a:spLocks/>
          </p:cNvSpPr>
          <p:nvPr/>
        </p:nvSpPr>
        <p:spPr>
          <a:xfrm>
            <a:off x="317407" y="548680"/>
            <a:ext cx="8640959" cy="11320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6000" b="1" dirty="0" smtClean="0"/>
              <a:t>Parental Motivation to Change</a:t>
            </a:r>
            <a:endParaRPr lang="en-GB" sz="6000" b="1" dirty="0"/>
          </a:p>
        </p:txBody>
      </p:sp>
    </p:spTree>
    <p:extLst>
      <p:ext uri="{BB962C8B-B14F-4D97-AF65-F5344CB8AC3E}">
        <p14:creationId xmlns:p14="http://schemas.microsoft.com/office/powerpoint/2010/main" val="309743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fade">
                                      <p:cBhvr>
                                        <p:cTn id="7" dur="1000"/>
                                        <p:tgtEl>
                                          <p:spTgt spid="7179"/>
                                        </p:tgtEl>
                                      </p:cBhvr>
                                    </p:animEffect>
                                    <p:anim calcmode="lin" valueType="num">
                                      <p:cBhvr>
                                        <p:cTn id="8" dur="1000" fill="hold"/>
                                        <p:tgtEl>
                                          <p:spTgt spid="7179"/>
                                        </p:tgtEl>
                                        <p:attrNameLst>
                                          <p:attrName>ppt_x</p:attrName>
                                        </p:attrNameLst>
                                      </p:cBhvr>
                                      <p:tavLst>
                                        <p:tav tm="0">
                                          <p:val>
                                            <p:strVal val="#ppt_x"/>
                                          </p:val>
                                        </p:tav>
                                        <p:tav tm="100000">
                                          <p:val>
                                            <p:strVal val="#ppt_x"/>
                                          </p:val>
                                        </p:tav>
                                      </p:tavLst>
                                    </p:anim>
                                    <p:anim calcmode="lin" valueType="num">
                                      <p:cBhvr>
                                        <p:cTn id="9" dur="1000" fill="hold"/>
                                        <p:tgtEl>
                                          <p:spTgt spid="7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7624" y="404664"/>
            <a:ext cx="6984776" cy="6000528"/>
          </a:xfrm>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060848"/>
            <a:ext cx="2291713" cy="359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4941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88" y="836712"/>
            <a:ext cx="9009534" cy="5217443"/>
          </a:xfr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4743"/>
            <a:ext cx="35401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12160" y="836712"/>
            <a:ext cx="2952328" cy="923330"/>
          </a:xfrm>
          <a:prstGeom prst="rect">
            <a:avLst/>
          </a:prstGeom>
          <a:noFill/>
        </p:spPr>
        <p:txBody>
          <a:bodyPr wrap="square" rtlCol="0">
            <a:spAutoFit/>
          </a:bodyPr>
          <a:lstStyle/>
          <a:p>
            <a:r>
              <a:rPr lang="en-GB" b="1" dirty="0" smtClean="0"/>
              <a:t>Parent struggles to maintain routines when their mental health is poor</a:t>
            </a:r>
            <a:endParaRPr lang="en-GB" b="1" dirty="0"/>
          </a:p>
        </p:txBody>
      </p:sp>
      <p:cxnSp>
        <p:nvCxnSpPr>
          <p:cNvPr id="7" name="Straight Connector 6"/>
          <p:cNvCxnSpPr/>
          <p:nvPr/>
        </p:nvCxnSpPr>
        <p:spPr>
          <a:xfrm>
            <a:off x="251520" y="3212976"/>
            <a:ext cx="8640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3447" y="4941168"/>
            <a:ext cx="11202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76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smtClean="0"/>
              <a:t>Understanding Neglect</a:t>
            </a:r>
            <a:endParaRPr lang="en-GB" sz="6000" b="1" dirty="0"/>
          </a:p>
        </p:txBody>
      </p:sp>
      <p:sp>
        <p:nvSpPr>
          <p:cNvPr id="6" name="TextBox 5"/>
          <p:cNvSpPr txBox="1"/>
          <p:nvPr/>
        </p:nvSpPr>
        <p:spPr>
          <a:xfrm>
            <a:off x="277112" y="2755592"/>
            <a:ext cx="8568952" cy="3323987"/>
          </a:xfrm>
          <a:prstGeom prst="rect">
            <a:avLst/>
          </a:prstGeom>
          <a:noFill/>
        </p:spPr>
        <p:txBody>
          <a:bodyPr wrap="square" rtlCol="0">
            <a:spAutoFit/>
          </a:bodyPr>
          <a:lstStyle/>
          <a:p>
            <a:pPr algn="ctr"/>
            <a:r>
              <a:rPr lang="en-GB" sz="4200" dirty="0">
                <a:solidFill>
                  <a:srgbClr val="002060"/>
                </a:solidFill>
              </a:rPr>
              <a:t>Difficulties in deciding how to respond to neglect arise because there may not be the understanding or clarity about the range and types of neglect</a:t>
            </a:r>
            <a:r>
              <a:rPr lang="en-GB" sz="4200" dirty="0" smtClean="0">
                <a:solidFill>
                  <a:srgbClr val="002060"/>
                </a:solidFill>
              </a:rPr>
              <a:t>. (Jones 2016)</a:t>
            </a:r>
            <a:endParaRPr lang="en-GB" sz="4200" dirty="0">
              <a:solidFill>
                <a:srgbClr val="002060"/>
              </a:solidFill>
            </a:endParaRPr>
          </a:p>
        </p:txBody>
      </p:sp>
    </p:spTree>
    <p:extLst>
      <p:ext uri="{BB962C8B-B14F-4D97-AF65-F5344CB8AC3E}">
        <p14:creationId xmlns:p14="http://schemas.microsoft.com/office/powerpoint/2010/main" val="7074485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512" y="332656"/>
            <a:ext cx="8640959" cy="1132036"/>
          </a:xfrm>
        </p:spPr>
        <p:txBody>
          <a:bodyPr>
            <a:noAutofit/>
          </a:bodyPr>
          <a:lstStyle/>
          <a:p>
            <a:r>
              <a:rPr lang="en-GB" sz="6000" b="1" dirty="0" smtClean="0"/>
              <a:t>Typologies of Neglect</a:t>
            </a:r>
            <a:endParaRPr lang="en-GB" sz="6000" b="1" dirty="0"/>
          </a:p>
        </p:txBody>
      </p:sp>
      <p:sp>
        <p:nvSpPr>
          <p:cNvPr id="4" name="TextBox 3"/>
          <p:cNvSpPr txBox="1"/>
          <p:nvPr/>
        </p:nvSpPr>
        <p:spPr>
          <a:xfrm>
            <a:off x="1382746" y="1732962"/>
            <a:ext cx="6552728" cy="3422213"/>
          </a:xfrm>
          <a:prstGeom prst="roundRect">
            <a:avLst/>
          </a:prstGeom>
          <a:solidFill>
            <a:srgbClr val="002060"/>
          </a:solidFill>
          <a:ln>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3900" b="1" dirty="0" smtClean="0">
                <a:solidFill>
                  <a:schemeClr val="bg1"/>
                </a:solidFill>
              </a:rPr>
              <a:t>Type 1	 	 	Passive</a:t>
            </a:r>
          </a:p>
          <a:p>
            <a:pPr algn="ctr"/>
            <a:endParaRPr lang="en-GB" sz="3900" b="1" dirty="0">
              <a:solidFill>
                <a:schemeClr val="bg1"/>
              </a:solidFill>
            </a:endParaRPr>
          </a:p>
          <a:p>
            <a:pPr algn="ctr"/>
            <a:r>
              <a:rPr lang="en-GB" sz="3900" b="1" dirty="0" smtClean="0">
                <a:solidFill>
                  <a:schemeClr val="bg1"/>
                </a:solidFill>
              </a:rPr>
              <a:t>Type 2			Chaotic</a:t>
            </a:r>
          </a:p>
          <a:p>
            <a:pPr algn="ctr"/>
            <a:endParaRPr lang="en-GB" sz="3900" b="1" dirty="0">
              <a:solidFill>
                <a:schemeClr val="bg1"/>
              </a:solidFill>
            </a:endParaRPr>
          </a:p>
          <a:p>
            <a:pPr algn="ctr"/>
            <a:r>
              <a:rPr lang="en-GB" sz="3900" b="1" dirty="0" smtClean="0">
                <a:solidFill>
                  <a:schemeClr val="bg1"/>
                </a:solidFill>
              </a:rPr>
              <a:t>Type 3			Active</a:t>
            </a:r>
            <a:endParaRPr lang="en-GB" sz="3900" b="1" dirty="0">
              <a:solidFill>
                <a:schemeClr val="bg1"/>
              </a:solidFill>
            </a:endParaRPr>
          </a:p>
        </p:txBody>
      </p:sp>
      <p:sp>
        <p:nvSpPr>
          <p:cNvPr id="2" name="TextBox 1"/>
          <p:cNvSpPr txBox="1"/>
          <p:nvPr/>
        </p:nvSpPr>
        <p:spPr>
          <a:xfrm>
            <a:off x="2850353" y="6357748"/>
            <a:ext cx="6120680" cy="400110"/>
          </a:xfrm>
          <a:prstGeom prst="rect">
            <a:avLst/>
          </a:prstGeom>
          <a:noFill/>
        </p:spPr>
        <p:txBody>
          <a:bodyPr wrap="square" rtlCol="0">
            <a:spAutoFit/>
          </a:bodyPr>
          <a:lstStyle/>
          <a:p>
            <a:pPr algn="r"/>
            <a:r>
              <a:rPr lang="en-GB" sz="2000" b="1" dirty="0" smtClean="0">
                <a:solidFill>
                  <a:srgbClr val="002060"/>
                </a:solidFill>
              </a:rPr>
              <a:t>Ray Jones – Emeritus Professor of Social Work 2016</a:t>
            </a:r>
            <a:endParaRPr lang="en-GB" sz="2000" b="1" dirty="0">
              <a:solidFill>
                <a:srgbClr val="002060"/>
              </a:solidFill>
            </a:endParaRPr>
          </a:p>
        </p:txBody>
      </p:sp>
    </p:spTree>
    <p:extLst>
      <p:ext uri="{BB962C8B-B14F-4D97-AF65-F5344CB8AC3E}">
        <p14:creationId xmlns:p14="http://schemas.microsoft.com/office/powerpoint/2010/main" val="41874995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671" y="260648"/>
            <a:ext cx="8229600" cy="1252728"/>
          </a:xfrm>
        </p:spPr>
        <p:txBody>
          <a:bodyPr>
            <a:noAutofit/>
          </a:bodyPr>
          <a:lstStyle/>
          <a:p>
            <a:r>
              <a:rPr lang="en-GB" sz="9000" b="1" dirty="0" smtClean="0"/>
              <a:t>Type 1 - Passive</a:t>
            </a:r>
            <a:endParaRPr lang="en-GB" sz="9000" b="1" dirty="0"/>
          </a:p>
        </p:txBody>
      </p:sp>
      <p:sp>
        <p:nvSpPr>
          <p:cNvPr id="5" name="TextBox 4"/>
          <p:cNvSpPr txBox="1"/>
          <p:nvPr/>
        </p:nvSpPr>
        <p:spPr>
          <a:xfrm>
            <a:off x="61936" y="4015717"/>
            <a:ext cx="2777090" cy="1328023"/>
          </a:xfrm>
          <a:prstGeom prst="wedgeRoundRectCallout">
            <a:avLst>
              <a:gd name="adj1" fmla="val 89340"/>
              <a:gd name="adj2" fmla="val 9506"/>
              <a:gd name="adj3" fmla="val 16667"/>
            </a:avLst>
          </a:prstGeom>
          <a:solidFill>
            <a:schemeClr val="accent3"/>
          </a:solidFill>
          <a:ln>
            <a:solidFill>
              <a:srgbClr val="002060"/>
            </a:solidFill>
          </a:ln>
        </p:spPr>
        <p:txBody>
          <a:bodyPr wrap="square" rtlCol="0">
            <a:spAutoFit/>
          </a:bodyPr>
          <a:lstStyle/>
          <a:p>
            <a:r>
              <a:rPr lang="en-GB" sz="2400" b="1" dirty="0" smtClean="0">
                <a:solidFill>
                  <a:srgbClr val="002060"/>
                </a:solidFill>
              </a:rPr>
              <a:t>Exhausted &amp; overwhelmed by circumstances</a:t>
            </a:r>
            <a:endParaRPr lang="en-GB" sz="2400" b="1" dirty="0">
              <a:solidFill>
                <a:srgbClr val="002060"/>
              </a:solidFill>
            </a:endParaRPr>
          </a:p>
        </p:txBody>
      </p:sp>
      <p:sp>
        <p:nvSpPr>
          <p:cNvPr id="6" name="TextBox 5"/>
          <p:cNvSpPr txBox="1"/>
          <p:nvPr/>
        </p:nvSpPr>
        <p:spPr>
          <a:xfrm>
            <a:off x="2474257" y="3330982"/>
            <a:ext cx="1512169" cy="578882"/>
          </a:xfrm>
          <a:prstGeom prst="wedgeRoundRectCallout">
            <a:avLst>
              <a:gd name="adj1" fmla="val 48074"/>
              <a:gd name="adj2" fmla="val 117602"/>
              <a:gd name="adj3" fmla="val 16667"/>
            </a:avLst>
          </a:prstGeom>
          <a:solidFill>
            <a:schemeClr val="accent3"/>
          </a:solidFill>
          <a:ln>
            <a:solidFill>
              <a:srgbClr val="002060"/>
            </a:solidFill>
          </a:ln>
        </p:spPr>
        <p:txBody>
          <a:bodyPr wrap="square" rtlCol="0">
            <a:spAutoFit/>
          </a:bodyPr>
          <a:lstStyle/>
          <a:p>
            <a:r>
              <a:rPr lang="en-GB" sz="2800" b="1" dirty="0" smtClean="0">
                <a:solidFill>
                  <a:srgbClr val="002060"/>
                </a:solidFill>
              </a:rPr>
              <a:t>Poverty</a:t>
            </a:r>
            <a:endParaRPr lang="en-GB" sz="2800" b="1" dirty="0">
              <a:solidFill>
                <a:srgbClr val="002060"/>
              </a:solidFill>
            </a:endParaRPr>
          </a:p>
        </p:txBody>
      </p:sp>
      <p:sp>
        <p:nvSpPr>
          <p:cNvPr id="7" name="TextBox 6"/>
          <p:cNvSpPr txBox="1"/>
          <p:nvPr/>
        </p:nvSpPr>
        <p:spPr>
          <a:xfrm>
            <a:off x="6536658" y="2445633"/>
            <a:ext cx="2572287" cy="783193"/>
          </a:xfrm>
          <a:prstGeom prst="wedgeRoundRectCallout">
            <a:avLst>
              <a:gd name="adj1" fmla="val -73662"/>
              <a:gd name="adj2" fmla="val 130957"/>
              <a:gd name="adj3" fmla="val 16667"/>
            </a:avLst>
          </a:prstGeom>
          <a:solidFill>
            <a:schemeClr val="accent3"/>
          </a:solidFill>
          <a:ln>
            <a:solidFill>
              <a:srgbClr val="002060"/>
            </a:solidFill>
          </a:ln>
        </p:spPr>
        <p:txBody>
          <a:bodyPr wrap="square" rtlCol="0">
            <a:spAutoFit/>
          </a:bodyPr>
          <a:lstStyle/>
          <a:p>
            <a:r>
              <a:rPr lang="en-GB" sz="2000" b="1" dirty="0" smtClean="0">
                <a:solidFill>
                  <a:srgbClr val="002060"/>
                </a:solidFill>
              </a:rPr>
              <a:t>Previous Experience of Domestic Abuse</a:t>
            </a:r>
            <a:endParaRPr lang="en-GB" sz="2000" b="1" dirty="0">
              <a:solidFill>
                <a:srgbClr val="002060"/>
              </a:solidFill>
            </a:endParaRPr>
          </a:p>
        </p:txBody>
      </p:sp>
      <p:sp>
        <p:nvSpPr>
          <p:cNvPr id="8" name="TextBox 7"/>
          <p:cNvSpPr txBox="1"/>
          <p:nvPr/>
        </p:nvSpPr>
        <p:spPr>
          <a:xfrm>
            <a:off x="3735865" y="5567392"/>
            <a:ext cx="1904212" cy="1055608"/>
          </a:xfrm>
          <a:prstGeom prst="wedgeRoundRectCallout">
            <a:avLst>
              <a:gd name="adj1" fmla="val -9666"/>
              <a:gd name="adj2" fmla="val -92616"/>
              <a:gd name="adj3" fmla="val 16667"/>
            </a:avLst>
          </a:prstGeom>
          <a:solidFill>
            <a:schemeClr val="accent3"/>
          </a:solidFill>
          <a:ln>
            <a:solidFill>
              <a:srgbClr val="002060"/>
            </a:solidFill>
          </a:ln>
        </p:spPr>
        <p:txBody>
          <a:bodyPr wrap="square" rtlCol="0">
            <a:spAutoFit/>
          </a:bodyPr>
          <a:lstStyle/>
          <a:p>
            <a:r>
              <a:rPr lang="en-GB" sz="2800" b="1" dirty="0" smtClean="0">
                <a:solidFill>
                  <a:srgbClr val="002060"/>
                </a:solidFill>
              </a:rPr>
              <a:t>Poor Housing</a:t>
            </a:r>
            <a:endParaRPr lang="en-GB" sz="2800" b="1" dirty="0">
              <a:solidFill>
                <a:srgbClr val="002060"/>
              </a:solidFill>
            </a:endParaRPr>
          </a:p>
        </p:txBody>
      </p:sp>
      <p:sp>
        <p:nvSpPr>
          <p:cNvPr id="9" name="TextBox 8"/>
          <p:cNvSpPr txBox="1"/>
          <p:nvPr/>
        </p:nvSpPr>
        <p:spPr>
          <a:xfrm>
            <a:off x="4298544" y="1520500"/>
            <a:ext cx="1377019" cy="1055608"/>
          </a:xfrm>
          <a:prstGeom prst="wedgeRoundRectCallout">
            <a:avLst>
              <a:gd name="adj1" fmla="val -27010"/>
              <a:gd name="adj2" fmla="val 112862"/>
              <a:gd name="adj3" fmla="val 16667"/>
            </a:avLst>
          </a:prstGeom>
          <a:solidFill>
            <a:schemeClr val="accent3"/>
          </a:solidFill>
          <a:ln>
            <a:solidFill>
              <a:srgbClr val="002060"/>
            </a:solidFill>
          </a:ln>
        </p:spPr>
        <p:txBody>
          <a:bodyPr wrap="square" rtlCol="0">
            <a:spAutoFit/>
          </a:bodyPr>
          <a:lstStyle/>
          <a:p>
            <a:r>
              <a:rPr lang="en-GB" sz="2800" b="1" dirty="0" smtClean="0">
                <a:solidFill>
                  <a:srgbClr val="002060"/>
                </a:solidFill>
              </a:rPr>
              <a:t>Poor Health</a:t>
            </a:r>
            <a:endParaRPr lang="en-GB" sz="2800" b="1" dirty="0">
              <a:solidFill>
                <a:srgbClr val="002060"/>
              </a:solidFill>
            </a:endParaRPr>
          </a:p>
        </p:txBody>
      </p:sp>
      <p:sp>
        <p:nvSpPr>
          <p:cNvPr id="10" name="TextBox 9"/>
          <p:cNvSpPr txBox="1"/>
          <p:nvPr/>
        </p:nvSpPr>
        <p:spPr>
          <a:xfrm>
            <a:off x="6222182" y="1602221"/>
            <a:ext cx="1092122" cy="578882"/>
          </a:xfrm>
          <a:prstGeom prst="wedgeRoundRectCallout">
            <a:avLst>
              <a:gd name="adj1" fmla="val -134216"/>
              <a:gd name="adj2" fmla="val 241909"/>
              <a:gd name="adj3" fmla="val 16667"/>
            </a:avLst>
          </a:prstGeom>
          <a:solidFill>
            <a:schemeClr val="accent3"/>
          </a:solidFill>
          <a:ln>
            <a:solidFill>
              <a:srgbClr val="002060"/>
            </a:solidFill>
          </a:ln>
        </p:spPr>
        <p:txBody>
          <a:bodyPr wrap="square" rtlCol="0">
            <a:spAutoFit/>
          </a:bodyPr>
          <a:lstStyle/>
          <a:p>
            <a:r>
              <a:rPr lang="en-GB" sz="2800" b="1" dirty="0" smtClean="0">
                <a:solidFill>
                  <a:srgbClr val="002060"/>
                </a:solidFill>
              </a:rPr>
              <a:t>Debt</a:t>
            </a:r>
            <a:endParaRPr lang="en-GB" sz="2800" b="1" dirty="0">
              <a:solidFill>
                <a:srgbClr val="002060"/>
              </a:solidFill>
            </a:endParaRPr>
          </a:p>
        </p:txBody>
      </p:sp>
      <p:sp>
        <p:nvSpPr>
          <p:cNvPr id="11" name="TextBox 10"/>
          <p:cNvSpPr txBox="1"/>
          <p:nvPr/>
        </p:nvSpPr>
        <p:spPr>
          <a:xfrm>
            <a:off x="6237107" y="5651175"/>
            <a:ext cx="2520280" cy="578882"/>
          </a:xfrm>
          <a:prstGeom prst="wedgeRoundRectCallout">
            <a:avLst>
              <a:gd name="adj1" fmla="val -69771"/>
              <a:gd name="adj2" fmla="val -176276"/>
              <a:gd name="adj3" fmla="val 16667"/>
            </a:avLst>
          </a:prstGeom>
          <a:solidFill>
            <a:schemeClr val="accent3"/>
          </a:solidFill>
          <a:ln>
            <a:solidFill>
              <a:srgbClr val="002060"/>
            </a:solidFill>
          </a:ln>
        </p:spPr>
        <p:txBody>
          <a:bodyPr wrap="square" rtlCol="0">
            <a:spAutoFit/>
          </a:bodyPr>
          <a:lstStyle/>
          <a:p>
            <a:r>
              <a:rPr lang="en-GB" sz="2800" b="1" dirty="0" smtClean="0">
                <a:solidFill>
                  <a:srgbClr val="002060"/>
                </a:solidFill>
              </a:rPr>
              <a:t>Depression</a:t>
            </a:r>
            <a:endParaRPr lang="en-GB" sz="2800" b="1" dirty="0">
              <a:solidFill>
                <a:srgbClr val="002060"/>
              </a:solidFill>
            </a:endParaRPr>
          </a:p>
        </p:txBody>
      </p:sp>
      <p:sp>
        <p:nvSpPr>
          <p:cNvPr id="12" name="TextBox 11"/>
          <p:cNvSpPr txBox="1"/>
          <p:nvPr/>
        </p:nvSpPr>
        <p:spPr>
          <a:xfrm>
            <a:off x="647562" y="5937097"/>
            <a:ext cx="2520280" cy="578882"/>
          </a:xfrm>
          <a:prstGeom prst="wedgeRoundRectCallout">
            <a:avLst>
              <a:gd name="adj1" fmla="val 77043"/>
              <a:gd name="adj2" fmla="val -205664"/>
              <a:gd name="adj3" fmla="val 16667"/>
            </a:avLst>
          </a:prstGeom>
          <a:solidFill>
            <a:schemeClr val="accent3"/>
          </a:solidFill>
          <a:ln>
            <a:solidFill>
              <a:srgbClr val="002060"/>
            </a:solidFill>
          </a:ln>
        </p:spPr>
        <p:txBody>
          <a:bodyPr wrap="square" rtlCol="0">
            <a:spAutoFit/>
          </a:bodyPr>
          <a:lstStyle/>
          <a:p>
            <a:r>
              <a:rPr lang="en-GB" sz="2800" b="1" dirty="0" smtClean="0">
                <a:solidFill>
                  <a:srgbClr val="002060"/>
                </a:solidFill>
              </a:rPr>
              <a:t>Young Carers</a:t>
            </a:r>
            <a:endParaRPr lang="en-GB" sz="2800" b="1" dirty="0">
              <a:solidFill>
                <a:srgbClr val="002060"/>
              </a:solidFill>
            </a:endParaRPr>
          </a:p>
        </p:txBody>
      </p:sp>
      <p:sp>
        <p:nvSpPr>
          <p:cNvPr id="13" name="TextBox 12"/>
          <p:cNvSpPr txBox="1"/>
          <p:nvPr/>
        </p:nvSpPr>
        <p:spPr>
          <a:xfrm>
            <a:off x="6768243" y="4417413"/>
            <a:ext cx="2184243" cy="578882"/>
          </a:xfrm>
          <a:prstGeom prst="wedgeRoundRectCallout">
            <a:avLst>
              <a:gd name="adj1" fmla="val -92877"/>
              <a:gd name="adj2" fmla="val -14643"/>
              <a:gd name="adj3" fmla="val 16667"/>
            </a:avLst>
          </a:prstGeom>
          <a:solidFill>
            <a:schemeClr val="accent3"/>
          </a:solidFill>
          <a:ln>
            <a:solidFill>
              <a:srgbClr val="002060"/>
            </a:solidFill>
          </a:ln>
        </p:spPr>
        <p:txBody>
          <a:bodyPr wrap="square" rtlCol="0">
            <a:spAutoFit/>
          </a:bodyPr>
          <a:lstStyle/>
          <a:p>
            <a:r>
              <a:rPr lang="en-GB" sz="2800" b="1" dirty="0" smtClean="0">
                <a:solidFill>
                  <a:srgbClr val="002060"/>
                </a:solidFill>
              </a:rPr>
              <a:t>Alcohol</a:t>
            </a:r>
            <a:endParaRPr lang="en-GB" sz="2800" b="1" dirty="0">
              <a:solidFill>
                <a:srgbClr val="002060"/>
              </a:solidFill>
            </a:endParaRPr>
          </a:p>
        </p:txBody>
      </p:sp>
      <p:sp>
        <p:nvSpPr>
          <p:cNvPr id="15" name="TextBox 14"/>
          <p:cNvSpPr txBox="1"/>
          <p:nvPr/>
        </p:nvSpPr>
        <p:spPr>
          <a:xfrm>
            <a:off x="318746" y="2048304"/>
            <a:ext cx="3809897" cy="1055608"/>
          </a:xfrm>
          <a:prstGeom prst="wedgeRoundRectCallout">
            <a:avLst>
              <a:gd name="adj1" fmla="val -4088"/>
              <a:gd name="adj2" fmla="val 80630"/>
              <a:gd name="adj3" fmla="val 16667"/>
            </a:avLst>
          </a:prstGeom>
          <a:solidFill>
            <a:schemeClr val="accent3"/>
          </a:solidFill>
          <a:ln>
            <a:solidFill>
              <a:srgbClr val="002060"/>
            </a:solidFill>
          </a:ln>
        </p:spPr>
        <p:txBody>
          <a:bodyPr wrap="square" rtlCol="0">
            <a:spAutoFit/>
          </a:bodyPr>
          <a:lstStyle/>
          <a:p>
            <a:r>
              <a:rPr lang="en-GB" sz="2800" b="1" dirty="0" smtClean="0">
                <a:solidFill>
                  <a:srgbClr val="002060"/>
                </a:solidFill>
              </a:rPr>
              <a:t>No Boundaries</a:t>
            </a:r>
          </a:p>
          <a:p>
            <a:r>
              <a:rPr lang="en-GB" sz="2800" b="1" dirty="0" smtClean="0">
                <a:solidFill>
                  <a:srgbClr val="002060"/>
                </a:solidFill>
              </a:rPr>
              <a:t>No Care for Children</a:t>
            </a:r>
            <a:endParaRPr lang="en-GB" sz="2800" b="1" dirty="0">
              <a:solidFill>
                <a:srgbClr val="002060"/>
              </a:solidFill>
            </a:endParaRPr>
          </a:p>
        </p:txBody>
      </p:sp>
      <p:pic>
        <p:nvPicPr>
          <p:cNvPr id="2050" name="Picture 2" descr="Image result for passive face">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35865" y="3191424"/>
            <a:ext cx="2206418" cy="22064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596639" y="3785867"/>
            <a:ext cx="2355847" cy="459700"/>
          </a:xfrm>
          <a:prstGeom prst="wedgeRoundRectCallout">
            <a:avLst>
              <a:gd name="adj1" fmla="val -74929"/>
              <a:gd name="adj2" fmla="val 53948"/>
              <a:gd name="adj3" fmla="val 16667"/>
            </a:avLst>
          </a:prstGeom>
          <a:solidFill>
            <a:schemeClr val="accent3"/>
          </a:solidFill>
          <a:ln>
            <a:solidFill>
              <a:srgbClr val="002060"/>
            </a:solidFill>
          </a:ln>
        </p:spPr>
        <p:txBody>
          <a:bodyPr wrap="square" rtlCol="0">
            <a:spAutoFit/>
          </a:bodyPr>
          <a:lstStyle/>
          <a:p>
            <a:r>
              <a:rPr lang="en-GB" sz="2100" b="1" dirty="0" smtClean="0">
                <a:solidFill>
                  <a:srgbClr val="002060"/>
                </a:solidFill>
              </a:rPr>
              <a:t>No family support</a:t>
            </a:r>
            <a:endParaRPr lang="en-GB" sz="2100" b="1" dirty="0">
              <a:solidFill>
                <a:srgbClr val="002060"/>
              </a:solidFill>
            </a:endParaRPr>
          </a:p>
        </p:txBody>
      </p:sp>
    </p:spTree>
    <p:extLst>
      <p:ext uri="{BB962C8B-B14F-4D97-AF65-F5344CB8AC3E}">
        <p14:creationId xmlns:p14="http://schemas.microsoft.com/office/powerpoint/2010/main" val="255376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221" y="0"/>
            <a:ext cx="8377127" cy="644967"/>
          </a:xfrm>
        </p:spPr>
        <p:txBody>
          <a:bodyPr>
            <a:normAutofit fontScale="90000"/>
          </a:bodyPr>
          <a:lstStyle/>
          <a:p>
            <a:r>
              <a:rPr lang="en-GB" dirty="0" smtClean="0">
                <a:solidFill>
                  <a:srgbClr val="002060"/>
                </a:solidFill>
                <a:effectLst>
                  <a:outerShdw blurRad="38100" dist="38100" dir="2700000" algn="tl">
                    <a:srgbClr val="000000">
                      <a:alpha val="43137"/>
                    </a:srgbClr>
                  </a:outerShdw>
                </a:effectLst>
              </a:rPr>
              <a:t/>
            </a:r>
            <a:br>
              <a:rPr lang="en-GB" dirty="0" smtClean="0">
                <a:solidFill>
                  <a:srgbClr val="002060"/>
                </a:solidFill>
                <a:effectLst>
                  <a:outerShdw blurRad="38100" dist="38100" dir="2700000" algn="tl">
                    <a:srgbClr val="000000">
                      <a:alpha val="43137"/>
                    </a:srgbClr>
                  </a:outerShdw>
                </a:effectLst>
              </a:rPr>
            </a:br>
            <a:r>
              <a:rPr lang="en-GB" dirty="0">
                <a:solidFill>
                  <a:srgbClr val="002060"/>
                </a:solidFill>
                <a:effectLst>
                  <a:outerShdw blurRad="38100" dist="38100" dir="2700000" algn="tl">
                    <a:srgbClr val="000000">
                      <a:alpha val="43137"/>
                    </a:srgbClr>
                  </a:outerShdw>
                </a:effectLst>
              </a:rPr>
              <a:t/>
            </a:r>
            <a:br>
              <a:rPr lang="en-GB" dirty="0">
                <a:solidFill>
                  <a:srgbClr val="002060"/>
                </a:solidFill>
                <a:effectLst>
                  <a:outerShdw blurRad="38100" dist="38100" dir="2700000" algn="tl">
                    <a:srgbClr val="000000">
                      <a:alpha val="43137"/>
                    </a:srgbClr>
                  </a:outerShdw>
                </a:effectLst>
              </a:rPr>
            </a:br>
            <a:r>
              <a:rPr lang="en-GB" dirty="0" smtClean="0">
                <a:solidFill>
                  <a:srgbClr val="002060"/>
                </a:solidFill>
                <a:effectLst>
                  <a:outerShdw blurRad="38100" dist="38100" dir="2700000" algn="tl">
                    <a:srgbClr val="000000">
                      <a:alpha val="43137"/>
                    </a:srgbClr>
                  </a:outerShdw>
                </a:effectLst>
              </a:rPr>
              <a:t>What </a:t>
            </a:r>
            <a:r>
              <a:rPr lang="en-GB" dirty="0">
                <a:solidFill>
                  <a:srgbClr val="002060"/>
                </a:solidFill>
                <a:effectLst>
                  <a:outerShdw blurRad="38100" dist="38100" dir="2700000" algn="tl">
                    <a:srgbClr val="000000">
                      <a:alpha val="43137"/>
                    </a:srgbClr>
                  </a:outerShdw>
                </a:effectLst>
              </a:rPr>
              <a:t>do all these SCRS tell </a:t>
            </a:r>
            <a:r>
              <a:rPr lang="en-GB" dirty="0" smtClean="0">
                <a:solidFill>
                  <a:srgbClr val="002060"/>
                </a:solidFill>
                <a:effectLst>
                  <a:outerShdw blurRad="38100" dist="38100" dir="2700000" algn="tl">
                    <a:srgbClr val="000000">
                      <a:alpha val="43137"/>
                    </a:srgbClr>
                  </a:outerShdw>
                </a:effectLst>
              </a:rPr>
              <a:t>us</a:t>
            </a:r>
            <a:br>
              <a:rPr lang="en-GB" dirty="0" smtClean="0">
                <a:solidFill>
                  <a:srgbClr val="002060"/>
                </a:solidFill>
                <a:effectLst>
                  <a:outerShdw blurRad="38100" dist="38100" dir="2700000" algn="tl">
                    <a:srgbClr val="000000">
                      <a:alpha val="43137"/>
                    </a:srgbClr>
                  </a:outerShdw>
                </a:effectLst>
              </a:rPr>
            </a:br>
            <a:r>
              <a:rPr lang="en-GB" dirty="0">
                <a:solidFill>
                  <a:srgbClr val="002060"/>
                </a:solidFill>
                <a:effectLst>
                  <a:outerShdw blurRad="38100" dist="38100" dir="2700000" algn="tl">
                    <a:srgbClr val="000000">
                      <a:alpha val="43137"/>
                    </a:srgbClr>
                  </a:outerShdw>
                </a:effectLst>
              </a:rPr>
              <a:t/>
            </a:r>
            <a:br>
              <a:rPr lang="en-GB" dirty="0">
                <a:solidFill>
                  <a:srgbClr val="002060"/>
                </a:solidFill>
                <a:effectLst>
                  <a:outerShdw blurRad="38100" dist="38100" dir="2700000" algn="tl">
                    <a:srgbClr val="000000">
                      <a:alpha val="43137"/>
                    </a:srgbClr>
                  </a:outerShdw>
                </a:effectLst>
              </a:rPr>
            </a:br>
            <a:endParaRPr lang="en-GB" dirty="0">
              <a:solidFill>
                <a:srgbClr val="00206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477" y="515328"/>
            <a:ext cx="9191477" cy="5666711"/>
          </a:xfrm>
        </p:spPr>
        <p:txBody>
          <a:bodyPr>
            <a:noAutofit/>
          </a:bodyPr>
          <a:lstStyle/>
          <a:p>
            <a:pPr>
              <a:buFont typeface="Wingdings" panose="05000000000000000000" pitchFamily="2" charset="2"/>
              <a:buChar char="Ø"/>
            </a:pPr>
            <a:endParaRPr lang="en-GB" sz="2400" dirty="0" smtClean="0">
              <a:solidFill>
                <a:srgbClr val="002060"/>
              </a:solidFill>
              <a:latin typeface="Lucida Sans" panose="020B0602030504020204" pitchFamily="34" charset="0"/>
            </a:endParaRPr>
          </a:p>
          <a:p>
            <a:pPr>
              <a:buFont typeface="Wingdings" panose="05000000000000000000" pitchFamily="2" charset="2"/>
              <a:buChar char="Ø"/>
            </a:pPr>
            <a:endParaRPr lang="en-GB" sz="2400" dirty="0">
              <a:solidFill>
                <a:srgbClr val="002060"/>
              </a:solidFill>
              <a:latin typeface="Lucida Sans" panose="020B0602030504020204" pitchFamily="34" charset="0"/>
            </a:endParaRPr>
          </a:p>
          <a:p>
            <a:pPr>
              <a:buFont typeface="Wingdings" panose="05000000000000000000" pitchFamily="2" charset="2"/>
              <a:buChar char="Ø"/>
            </a:pPr>
            <a:r>
              <a:rPr lang="en-GB" sz="2400" dirty="0" smtClean="0">
                <a:solidFill>
                  <a:srgbClr val="002060"/>
                </a:solidFill>
                <a:latin typeface="Lucida Sans" panose="020B0602030504020204" pitchFamily="34" charset="0"/>
              </a:rPr>
              <a:t>Neglect is in </a:t>
            </a:r>
            <a:r>
              <a:rPr lang="en-GB" sz="2400" b="1" dirty="0" smtClean="0">
                <a:solidFill>
                  <a:srgbClr val="002060"/>
                </a:solidFill>
                <a:latin typeface="Lucida Sans" panose="020B0602030504020204" pitchFamily="34" charset="0"/>
              </a:rPr>
              <a:t>6 </a:t>
            </a:r>
            <a:r>
              <a:rPr lang="en-GB" sz="2400" dirty="0" smtClean="0">
                <a:solidFill>
                  <a:srgbClr val="002060"/>
                </a:solidFill>
                <a:latin typeface="Lucida Sans" panose="020B0602030504020204" pitchFamily="34" charset="0"/>
              </a:rPr>
              <a:t>out of </a:t>
            </a:r>
            <a:r>
              <a:rPr lang="en-GB" sz="2400" b="1" dirty="0" smtClean="0">
                <a:solidFill>
                  <a:srgbClr val="002060"/>
                </a:solidFill>
                <a:latin typeface="Lucida Sans" panose="020B0602030504020204" pitchFamily="34" charset="0"/>
              </a:rPr>
              <a:t>10</a:t>
            </a:r>
            <a:r>
              <a:rPr lang="en-GB" sz="2400" dirty="0" smtClean="0">
                <a:solidFill>
                  <a:srgbClr val="002060"/>
                </a:solidFill>
                <a:latin typeface="Lucida Sans" panose="020B0602030504020204" pitchFamily="34" charset="0"/>
              </a:rPr>
              <a:t> Children Subject of a SCR. </a:t>
            </a:r>
          </a:p>
          <a:p>
            <a:pPr marL="137160" indent="0">
              <a:buNone/>
            </a:pPr>
            <a:r>
              <a:rPr lang="en-GB" sz="2400" dirty="0">
                <a:solidFill>
                  <a:srgbClr val="002060"/>
                </a:solidFill>
                <a:latin typeface="Lucida Sans" panose="020B0602030504020204" pitchFamily="34" charset="0"/>
              </a:rPr>
              <a:t> </a:t>
            </a:r>
            <a:r>
              <a:rPr lang="en-GB" sz="2400" dirty="0" smtClean="0">
                <a:solidFill>
                  <a:srgbClr val="002060"/>
                </a:solidFill>
                <a:latin typeface="Lucida Sans" panose="020B0602030504020204" pitchFamily="34" charset="0"/>
              </a:rPr>
              <a:t>   (Brandon et Al 2012), (</a:t>
            </a:r>
            <a:r>
              <a:rPr lang="en-GB" sz="2400" dirty="0" err="1" smtClean="0">
                <a:solidFill>
                  <a:srgbClr val="002060"/>
                </a:solidFill>
                <a:latin typeface="Lucida Sans" panose="020B0602030504020204" pitchFamily="34" charset="0"/>
              </a:rPr>
              <a:t>Sidebotham</a:t>
            </a:r>
            <a:r>
              <a:rPr lang="en-GB" sz="2400" dirty="0" smtClean="0">
                <a:solidFill>
                  <a:srgbClr val="002060"/>
                </a:solidFill>
                <a:latin typeface="Lucida Sans" panose="020B0602030504020204" pitchFamily="34" charset="0"/>
              </a:rPr>
              <a:t> et al 2016)</a:t>
            </a:r>
          </a:p>
          <a:p>
            <a:pPr marL="137160" indent="0">
              <a:buNone/>
            </a:pPr>
            <a:endParaRPr lang="en-GB" sz="2400" dirty="0">
              <a:solidFill>
                <a:srgbClr val="002060"/>
              </a:solidFill>
              <a:latin typeface="Lucida Sans" panose="020B0602030504020204" pitchFamily="34" charset="0"/>
            </a:endParaRPr>
          </a:p>
          <a:p>
            <a:pPr>
              <a:buFont typeface="Wingdings" panose="05000000000000000000" pitchFamily="2" charset="2"/>
              <a:buChar char="Ø"/>
            </a:pPr>
            <a:r>
              <a:rPr lang="en-GB" sz="2400" dirty="0" smtClean="0">
                <a:solidFill>
                  <a:srgbClr val="002060"/>
                </a:solidFill>
                <a:latin typeface="Lucida Sans" panose="020B0602030504020204" pitchFamily="34" charset="0"/>
              </a:rPr>
              <a:t>While SCRs indicate that a small % where Neglect is the</a:t>
            </a:r>
            <a:r>
              <a:rPr lang="en-GB" sz="2400" dirty="0">
                <a:solidFill>
                  <a:srgbClr val="002060"/>
                </a:solidFill>
                <a:latin typeface="Lucida Sans" panose="020B0602030504020204" pitchFamily="34" charset="0"/>
              </a:rPr>
              <a:t> </a:t>
            </a:r>
            <a:r>
              <a:rPr lang="en-GB" sz="2400" dirty="0" smtClean="0">
                <a:solidFill>
                  <a:srgbClr val="002060"/>
                </a:solidFill>
                <a:latin typeface="Lucida Sans" panose="020B0602030504020204" pitchFamily="34" charset="0"/>
              </a:rPr>
              <a:t>primary factor; it is a secondary factor in all others,</a:t>
            </a:r>
          </a:p>
          <a:p>
            <a:pPr marL="137160" indent="0">
              <a:buNone/>
            </a:pPr>
            <a:r>
              <a:rPr lang="en-GB" sz="2400" dirty="0" smtClean="0">
                <a:solidFill>
                  <a:srgbClr val="002060"/>
                </a:solidFill>
                <a:latin typeface="Lucida Sans" panose="020B0602030504020204" pitchFamily="34" charset="0"/>
              </a:rPr>
              <a:t>     60 % INCLUDE NEGLECT as a factor of abuse. </a:t>
            </a:r>
          </a:p>
          <a:p>
            <a:pPr>
              <a:buFont typeface="Wingdings" panose="05000000000000000000" pitchFamily="2" charset="2"/>
              <a:buChar char="Ø"/>
            </a:pPr>
            <a:endParaRPr lang="en-GB" sz="2400" dirty="0">
              <a:solidFill>
                <a:srgbClr val="002060"/>
              </a:solidFill>
              <a:latin typeface="Lucida Sans" panose="020B0602030504020204" pitchFamily="34" charset="0"/>
            </a:endParaRPr>
          </a:p>
          <a:p>
            <a:pPr>
              <a:buFont typeface="Wingdings" panose="05000000000000000000" pitchFamily="2" charset="2"/>
              <a:buChar char="Ø"/>
            </a:pPr>
            <a:r>
              <a:rPr lang="en-GB" sz="2400" dirty="0" smtClean="0">
                <a:solidFill>
                  <a:srgbClr val="002060"/>
                </a:solidFill>
                <a:latin typeface="Lucida Sans" panose="020B0602030504020204" pitchFamily="34" charset="0"/>
              </a:rPr>
              <a:t>NEGLECT suffered by Adolescents at the centre of SCRs was not often acknowledged – that is young people were seen as troublesome rather than troubled.</a:t>
            </a:r>
          </a:p>
          <a:p>
            <a:pPr marL="137160" indent="0">
              <a:buNone/>
            </a:pPr>
            <a:r>
              <a:rPr lang="en-GB" sz="2400" dirty="0">
                <a:solidFill>
                  <a:srgbClr val="002060"/>
                </a:solidFill>
                <a:latin typeface="Lucida Sans" panose="020B0602030504020204" pitchFamily="34" charset="0"/>
              </a:rPr>
              <a:t>  </a:t>
            </a:r>
            <a:r>
              <a:rPr lang="en-GB" sz="2400" dirty="0" smtClean="0">
                <a:solidFill>
                  <a:srgbClr val="002060"/>
                </a:solidFill>
                <a:latin typeface="Lucida Sans" panose="020B0602030504020204" pitchFamily="34" charset="0"/>
              </a:rPr>
              <a:t>  (Wilkinson </a:t>
            </a:r>
            <a:r>
              <a:rPr lang="en-GB" sz="2400" dirty="0">
                <a:solidFill>
                  <a:srgbClr val="002060"/>
                </a:solidFill>
                <a:latin typeface="Lucida Sans" panose="020B0602030504020204" pitchFamily="34" charset="0"/>
              </a:rPr>
              <a:t>and Bowyer </a:t>
            </a:r>
            <a:r>
              <a:rPr lang="en-GB" sz="2400" dirty="0" smtClean="0">
                <a:solidFill>
                  <a:srgbClr val="002060"/>
                </a:solidFill>
                <a:latin typeface="Lucida Sans" panose="020B0602030504020204" pitchFamily="34" charset="0"/>
              </a:rPr>
              <a:t>2017)</a:t>
            </a:r>
          </a:p>
          <a:p>
            <a:pPr>
              <a:buFont typeface="Wingdings" panose="05000000000000000000" pitchFamily="2" charset="2"/>
              <a:buChar char="Ø"/>
            </a:pPr>
            <a:endParaRPr lang="en-GB" dirty="0">
              <a:solidFill>
                <a:srgbClr val="002060"/>
              </a:solidFill>
              <a:latin typeface="Lucida Sans" panose="020B0602030504020204" pitchFamily="34" charset="0"/>
            </a:endParaRP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4270" y="6219701"/>
            <a:ext cx="499730" cy="51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3749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3528" y="260648"/>
            <a:ext cx="6117355" cy="887412"/>
          </a:xfrm>
        </p:spPr>
        <p:txBody>
          <a:bodyPr/>
          <a:lstStyle/>
          <a:p>
            <a:pPr algn="l"/>
            <a:r>
              <a:rPr lang="en-GB" dirty="0" smtClean="0"/>
              <a:t>An example of type one:</a:t>
            </a:r>
            <a:endParaRPr lang="en-GB" dirty="0"/>
          </a:p>
        </p:txBody>
      </p:sp>
      <p:pic>
        <p:nvPicPr>
          <p:cNvPr id="4098" name="Picture 2" descr="Image result for Hamza Khan moth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00" y="1052736"/>
            <a:ext cx="2912873" cy="4032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Related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31" y="1084085"/>
            <a:ext cx="2964889" cy="4104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1299" y="1430050"/>
            <a:ext cx="2476057" cy="3277820"/>
          </a:xfrm>
          <a:prstGeom prst="rect">
            <a:avLst/>
          </a:prstGeom>
          <a:noFill/>
        </p:spPr>
        <p:txBody>
          <a:bodyPr wrap="square" rtlCol="0">
            <a:spAutoFit/>
          </a:bodyPr>
          <a:lstStyle/>
          <a:p>
            <a:pPr algn="ctr"/>
            <a:r>
              <a:rPr lang="en-GB" sz="2100" b="1" dirty="0" smtClean="0">
                <a:solidFill>
                  <a:schemeClr val="bg1"/>
                </a:solidFill>
              </a:rPr>
              <a:t>Hamza’s </a:t>
            </a:r>
            <a:r>
              <a:rPr lang="en-GB" sz="2100" b="1" dirty="0">
                <a:solidFill>
                  <a:schemeClr val="bg1"/>
                </a:solidFill>
              </a:rPr>
              <a:t>death may be an example of type </a:t>
            </a:r>
            <a:r>
              <a:rPr lang="en-GB" sz="2100" b="1" dirty="0" smtClean="0">
                <a:solidFill>
                  <a:schemeClr val="bg1"/>
                </a:solidFill>
              </a:rPr>
              <a:t>one;  </a:t>
            </a:r>
            <a:r>
              <a:rPr lang="en-GB" sz="2100" b="1" dirty="0">
                <a:solidFill>
                  <a:schemeClr val="bg1"/>
                </a:solidFill>
              </a:rPr>
              <a:t>with what we understand was an exhausted, isolated and previously abused mother </a:t>
            </a:r>
            <a:r>
              <a:rPr lang="en-GB" sz="2100" b="1" dirty="0" smtClean="0">
                <a:solidFill>
                  <a:schemeClr val="bg1"/>
                </a:solidFill>
              </a:rPr>
              <a:t>“just </a:t>
            </a:r>
            <a:r>
              <a:rPr lang="en-GB" sz="2100" b="1" dirty="0">
                <a:solidFill>
                  <a:schemeClr val="bg1"/>
                </a:solidFill>
              </a:rPr>
              <a:t>giving </a:t>
            </a:r>
            <a:r>
              <a:rPr lang="en-GB" sz="2100" b="1" dirty="0" smtClean="0">
                <a:solidFill>
                  <a:schemeClr val="bg1"/>
                </a:solidFill>
              </a:rPr>
              <a:t>up”.</a:t>
            </a:r>
            <a:endParaRPr lang="en-GB" sz="2100" b="1" dirty="0">
              <a:solidFill>
                <a:schemeClr val="bg1"/>
              </a:solidFill>
            </a:endParaRPr>
          </a:p>
          <a:p>
            <a:pPr algn="ctr"/>
            <a:endParaRPr lang="en-GB" dirty="0"/>
          </a:p>
        </p:txBody>
      </p:sp>
    </p:spTree>
    <p:extLst>
      <p:ext uri="{BB962C8B-B14F-4D97-AF65-F5344CB8AC3E}">
        <p14:creationId xmlns:p14="http://schemas.microsoft.com/office/powerpoint/2010/main" val="276284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57808" y="475374"/>
            <a:ext cx="7772400" cy="1125773"/>
          </a:xfrm>
        </p:spPr>
        <p:txBody>
          <a:bodyPr>
            <a:noAutofit/>
          </a:bodyPr>
          <a:lstStyle/>
          <a:p>
            <a:r>
              <a:rPr lang="en-GB" sz="9000" b="1" dirty="0" smtClean="0"/>
              <a:t>Type 2 - Chaotic</a:t>
            </a:r>
            <a:endParaRPr lang="en-GB" sz="9000" b="1" dirty="0"/>
          </a:p>
        </p:txBody>
      </p:sp>
      <p:sp>
        <p:nvSpPr>
          <p:cNvPr id="4" name="TextBox 3"/>
          <p:cNvSpPr txBox="1"/>
          <p:nvPr/>
        </p:nvSpPr>
        <p:spPr>
          <a:xfrm>
            <a:off x="5580112" y="1408649"/>
            <a:ext cx="2700453" cy="1481257"/>
          </a:xfrm>
          <a:prstGeom prst="roundRect">
            <a:avLst/>
          </a:prstGeom>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700" b="1" dirty="0" smtClean="0">
                <a:solidFill>
                  <a:srgbClr val="002060"/>
                </a:solidFill>
              </a:rPr>
              <a:t>Poor parenting experience of the parent</a:t>
            </a:r>
            <a:endParaRPr lang="en-GB" sz="2700" b="1" dirty="0">
              <a:solidFill>
                <a:srgbClr val="002060"/>
              </a:solidFill>
            </a:endParaRPr>
          </a:p>
        </p:txBody>
      </p:sp>
      <p:sp>
        <p:nvSpPr>
          <p:cNvPr id="5" name="TextBox 4"/>
          <p:cNvSpPr txBox="1"/>
          <p:nvPr/>
        </p:nvSpPr>
        <p:spPr>
          <a:xfrm>
            <a:off x="423939" y="4349169"/>
            <a:ext cx="2808434" cy="1481257"/>
          </a:xfrm>
          <a:prstGeom prst="roundRect">
            <a:avLst/>
          </a:prstGeom>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700" b="1" dirty="0" smtClean="0">
                <a:solidFill>
                  <a:srgbClr val="002060"/>
                </a:solidFill>
              </a:rPr>
              <a:t>No Good Parenting Models</a:t>
            </a:r>
            <a:endParaRPr lang="en-GB" sz="2700" b="1" dirty="0">
              <a:solidFill>
                <a:srgbClr val="002060"/>
              </a:solidFill>
            </a:endParaRPr>
          </a:p>
        </p:txBody>
      </p:sp>
      <p:sp>
        <p:nvSpPr>
          <p:cNvPr id="6" name="TextBox 5"/>
          <p:cNvSpPr txBox="1"/>
          <p:nvPr/>
        </p:nvSpPr>
        <p:spPr>
          <a:xfrm>
            <a:off x="373193" y="2738532"/>
            <a:ext cx="2969860" cy="1481257"/>
          </a:xfrm>
          <a:prstGeom prst="roundRect">
            <a:avLst/>
          </a:prstGeom>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700" b="1" dirty="0" smtClean="0">
                <a:solidFill>
                  <a:srgbClr val="002060"/>
                </a:solidFill>
              </a:rPr>
              <a:t>Parent focused on their own needs</a:t>
            </a:r>
            <a:endParaRPr lang="en-GB" sz="2700" b="1" dirty="0">
              <a:solidFill>
                <a:srgbClr val="002060"/>
              </a:solidFill>
            </a:endParaRPr>
          </a:p>
        </p:txBody>
      </p:sp>
      <p:sp>
        <p:nvSpPr>
          <p:cNvPr id="7" name="TextBox 6"/>
          <p:cNvSpPr txBox="1"/>
          <p:nvPr/>
        </p:nvSpPr>
        <p:spPr>
          <a:xfrm>
            <a:off x="373193" y="5949280"/>
            <a:ext cx="8376588" cy="561856"/>
          </a:xfrm>
          <a:prstGeom prst="roundRect">
            <a:avLst/>
          </a:prstGeom>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700" b="1" dirty="0" smtClean="0">
                <a:solidFill>
                  <a:srgbClr val="002060"/>
                </a:solidFill>
              </a:rPr>
              <a:t>Active and Demanding but Chaotic and Unpredictable</a:t>
            </a:r>
            <a:endParaRPr lang="en-GB" sz="2700" b="1" dirty="0">
              <a:solidFill>
                <a:srgbClr val="002060"/>
              </a:solidFill>
            </a:endParaRPr>
          </a:p>
        </p:txBody>
      </p:sp>
      <p:sp>
        <p:nvSpPr>
          <p:cNvPr id="8" name="TextBox 7"/>
          <p:cNvSpPr txBox="1"/>
          <p:nvPr/>
        </p:nvSpPr>
        <p:spPr>
          <a:xfrm>
            <a:off x="395414" y="1638500"/>
            <a:ext cx="2947639" cy="1021556"/>
          </a:xfrm>
          <a:prstGeom prst="roundRect">
            <a:avLst/>
          </a:prstGeom>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700" b="1" dirty="0" smtClean="0">
                <a:solidFill>
                  <a:srgbClr val="002060"/>
                </a:solidFill>
              </a:rPr>
              <a:t>Children come a distant second</a:t>
            </a:r>
            <a:endParaRPr lang="en-GB" sz="2700" b="1" dirty="0">
              <a:solidFill>
                <a:srgbClr val="002060"/>
              </a:solidFill>
            </a:endParaRPr>
          </a:p>
        </p:txBody>
      </p:sp>
      <p:pic>
        <p:nvPicPr>
          <p:cNvPr id="3076" name="Picture 4" descr="Image result for chaotic clipart">
            <a:hlinkClick r:id="rId3"/>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256" l="10000" r="92778">
                        <a14:foregroundMark x1="33333" y1="56923" x2="70556" y2="61026"/>
                        <a14:foregroundMark x1="28889" y1="62564" x2="36111" y2="51795"/>
                        <a14:foregroundMark x1="35556" y1="85128" x2="35556" y2="85128"/>
                        <a14:foregroundMark x1="72778" y1="84103" x2="72778" y2="84103"/>
                        <a14:foregroundMark x1="68333" y1="84103" x2="68333" y2="84103"/>
                      </a14:backgroundRemoval>
                    </a14:imgEffect>
                  </a14:imgLayer>
                </a14:imgProps>
              </a:ext>
              <a:ext uri="{28A0092B-C50C-407E-A947-70E740481C1C}">
                <a14:useLocalDpi xmlns:a14="http://schemas.microsoft.com/office/drawing/2010/main" val="0"/>
              </a:ext>
            </a:extLst>
          </a:blip>
          <a:srcRect b="9810"/>
          <a:stretch/>
        </p:blipFill>
        <p:spPr bwMode="auto">
          <a:xfrm>
            <a:off x="2843808" y="1974836"/>
            <a:ext cx="3745126" cy="3659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940152" y="3180406"/>
            <a:ext cx="2809629" cy="2400657"/>
          </a:xfrm>
          <a:prstGeom prst="roundRect">
            <a:avLst/>
          </a:prstGeom>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700" b="1" dirty="0" smtClean="0">
                <a:solidFill>
                  <a:srgbClr val="002060"/>
                </a:solidFill>
              </a:rPr>
              <a:t>Parents have little understanding of children’s needs.</a:t>
            </a:r>
            <a:endParaRPr lang="en-GB" sz="2700" b="1" dirty="0">
              <a:solidFill>
                <a:srgbClr val="002060"/>
              </a:solidFill>
            </a:endParaRPr>
          </a:p>
        </p:txBody>
      </p:sp>
    </p:spTree>
    <p:extLst>
      <p:ext uri="{BB962C8B-B14F-4D97-AF65-F5344CB8AC3E}">
        <p14:creationId xmlns:p14="http://schemas.microsoft.com/office/powerpoint/2010/main" val="338126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7" y="338667"/>
            <a:ext cx="4608513" cy="570053"/>
          </a:xfrm>
        </p:spPr>
        <p:txBody>
          <a:bodyPr>
            <a:normAutofit fontScale="90000"/>
          </a:bodyPr>
          <a:lstStyle/>
          <a:p>
            <a:pPr algn="l"/>
            <a:r>
              <a:rPr lang="en-GB" sz="3600" dirty="0" smtClean="0"/>
              <a:t>An example of type two:</a:t>
            </a:r>
            <a:endParaRPr lang="en-GB" sz="3600" dirty="0"/>
          </a:p>
        </p:txBody>
      </p:sp>
      <p:pic>
        <p:nvPicPr>
          <p:cNvPr id="5122" name="Picture 2" descr="Image result for tracey connell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1124744"/>
            <a:ext cx="2808313" cy="3887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Image result for peter connell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9272" y="1124744"/>
            <a:ext cx="2791694" cy="3888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55691" y="1245017"/>
            <a:ext cx="2957375" cy="3647152"/>
          </a:xfrm>
          <a:prstGeom prst="rect">
            <a:avLst/>
          </a:prstGeom>
          <a:noFill/>
        </p:spPr>
        <p:txBody>
          <a:bodyPr wrap="square" rtlCol="0">
            <a:spAutoFit/>
          </a:bodyPr>
          <a:lstStyle/>
          <a:p>
            <a:pPr algn="ctr"/>
            <a:r>
              <a:rPr lang="en-GB" sz="2100" b="1" dirty="0" smtClean="0">
                <a:solidFill>
                  <a:schemeClr val="bg1"/>
                </a:solidFill>
              </a:rPr>
              <a:t>Primarily presented as physical abuse in the media but neglect was a factor for most of his life. Maybe it was the dynamic of new partners that escalated this neglect to the horrific and severe physical abuse that led to Peter’s death.</a:t>
            </a:r>
            <a:endParaRPr lang="en-GB" sz="2100" b="1" dirty="0">
              <a:solidFill>
                <a:schemeClr val="bg1"/>
              </a:solidFill>
            </a:endParaRPr>
          </a:p>
        </p:txBody>
      </p:sp>
    </p:spTree>
    <p:extLst>
      <p:ext uri="{BB962C8B-B14F-4D97-AF65-F5344CB8AC3E}">
        <p14:creationId xmlns:p14="http://schemas.microsoft.com/office/powerpoint/2010/main" val="15981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1000"/>
                                        <p:tgtEl>
                                          <p:spTgt spid="5124"/>
                                        </p:tgtEl>
                                      </p:cBhvr>
                                    </p:animEffect>
                                    <p:anim calcmode="lin" valueType="num">
                                      <p:cBhvr>
                                        <p:cTn id="15" dur="1000" fill="hold"/>
                                        <p:tgtEl>
                                          <p:spTgt spid="5124"/>
                                        </p:tgtEl>
                                        <p:attrNameLst>
                                          <p:attrName>ppt_x</p:attrName>
                                        </p:attrNameLst>
                                      </p:cBhvr>
                                      <p:tavLst>
                                        <p:tav tm="0">
                                          <p:val>
                                            <p:strVal val="#ppt_x"/>
                                          </p:val>
                                        </p:tav>
                                        <p:tav tm="100000">
                                          <p:val>
                                            <p:strVal val="#ppt_x"/>
                                          </p:val>
                                        </p:tav>
                                      </p:tavLst>
                                    </p:anim>
                                    <p:anim calcmode="lin" valueType="num">
                                      <p:cBhvr>
                                        <p:cTn id="16" dur="1000" fill="hold"/>
                                        <p:tgtEl>
                                          <p:spTgt spid="51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1268760"/>
            <a:ext cx="7772400" cy="1780108"/>
          </a:xfrm>
        </p:spPr>
        <p:txBody>
          <a:bodyPr>
            <a:normAutofit fontScale="90000"/>
          </a:bodyPr>
          <a:lstStyle/>
          <a:p>
            <a:r>
              <a:rPr lang="en-GB" dirty="0"/>
              <a:t>Both Type 1 and </a:t>
            </a:r>
            <a:r>
              <a:rPr lang="en-GB" dirty="0" smtClean="0"/>
              <a:t>Type 2 </a:t>
            </a:r>
            <a:r>
              <a:rPr lang="en-GB" dirty="0"/>
              <a:t>neglect are </a:t>
            </a:r>
            <a:r>
              <a:rPr lang="en-GB" dirty="0" smtClean="0"/>
              <a:t>examples </a:t>
            </a:r>
            <a:r>
              <a:rPr lang="en-GB" dirty="0"/>
              <a:t>of the slow-burning frog in the saucepan</a:t>
            </a:r>
            <a:br>
              <a:rPr lang="en-GB" dirty="0"/>
            </a:br>
            <a:endParaRPr lang="en-GB" dirty="0"/>
          </a:p>
        </p:txBody>
      </p:sp>
      <p:pic>
        <p:nvPicPr>
          <p:cNvPr id="6" name="Picture 2" descr="Image result for frog in saucepan">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7329" y1="40446" x2="67329" y2="40446"/>
                        <a14:foregroundMark x1="66887" y1="35669" x2="66887" y2="35669"/>
                        <a14:foregroundMark x1="58940" y1="33439" x2="58940" y2="33439"/>
                        <a14:foregroundMark x1="32892" y1="24841" x2="32892" y2="24841"/>
                        <a14:foregroundMark x1="30905" y1="21656" x2="30905" y2="21656"/>
                        <a14:foregroundMark x1="37969" y1="10191" x2="37969" y2="10191"/>
                        <a14:foregroundMark x1="36645" y1="17197" x2="36645" y2="17197"/>
                        <a14:foregroundMark x1="37969" y1="20382" x2="37969" y2="20382"/>
                        <a14:foregroundMark x1="38190" y1="25796" x2="38190" y2="25796"/>
                        <a14:foregroundMark x1="44150" y1="12102" x2="44150" y2="12102"/>
                        <a14:foregroundMark x1="45033" y1="15605" x2="45033" y2="15605"/>
                        <a14:foregroundMark x1="43046" y1="20701" x2="43046" y2="20701"/>
                        <a14:foregroundMark x1="45916" y1="25796" x2="45916" y2="25796"/>
                        <a14:foregroundMark x1="46358" y1="29299" x2="46358" y2="29299"/>
                        <a14:foregroundMark x1="45033" y1="33758" x2="45033" y2="33758"/>
                        <a14:foregroundMark x1="45475" y1="37898" x2="45475" y2="37898"/>
                        <a14:foregroundMark x1="51876" y1="29936" x2="51876" y2="29936"/>
                        <a14:foregroundMark x1="53201" y1="2229" x2="53201" y2="2229"/>
                        <a14:foregroundMark x1="62031" y1="16242" x2="62031" y2="16242"/>
                      </a14:backgroundRemoval>
                    </a14:imgEffect>
                  </a14:imgLayer>
                </a14:imgProps>
              </a:ext>
              <a:ext uri="{28A0092B-C50C-407E-A947-70E740481C1C}">
                <a14:useLocalDpi xmlns:a14="http://schemas.microsoft.com/office/drawing/2010/main" val="0"/>
              </a:ext>
            </a:extLst>
          </a:blip>
          <a:srcRect/>
          <a:stretch>
            <a:fillRect/>
          </a:stretch>
        </p:blipFill>
        <p:spPr bwMode="auto">
          <a:xfrm>
            <a:off x="2483768" y="2339675"/>
            <a:ext cx="4551226" cy="3154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6093296"/>
            <a:ext cx="7416824" cy="646331"/>
          </a:xfrm>
          <a:prstGeom prst="rect">
            <a:avLst/>
          </a:prstGeom>
          <a:noFill/>
        </p:spPr>
        <p:txBody>
          <a:bodyPr wrap="square" rtlCol="0">
            <a:spAutoFit/>
          </a:bodyPr>
          <a:lstStyle/>
          <a:p>
            <a:pPr algn="ctr"/>
            <a:r>
              <a:rPr lang="en-GB" sz="3600" dirty="0" smtClean="0">
                <a:solidFill>
                  <a:srgbClr val="002060"/>
                </a:solidFill>
              </a:rPr>
              <a:t>Neglect can become “normalised”.</a:t>
            </a:r>
            <a:endParaRPr lang="en-GB" sz="3600" dirty="0">
              <a:solidFill>
                <a:srgbClr val="002060"/>
              </a:solidFill>
            </a:endParaRPr>
          </a:p>
        </p:txBody>
      </p:sp>
    </p:spTree>
    <p:extLst>
      <p:ext uri="{BB962C8B-B14F-4D97-AF65-F5344CB8AC3E}">
        <p14:creationId xmlns:p14="http://schemas.microsoft.com/office/powerpoint/2010/main" val="41157186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1012" y="285223"/>
            <a:ext cx="8229600" cy="1252728"/>
          </a:xfrm>
        </p:spPr>
        <p:txBody>
          <a:bodyPr>
            <a:noAutofit/>
          </a:bodyPr>
          <a:lstStyle/>
          <a:p>
            <a:r>
              <a:rPr lang="en-GB" sz="9000" b="1" dirty="0" smtClean="0"/>
              <a:t>Type 3 - Active</a:t>
            </a:r>
            <a:endParaRPr lang="en-GB" sz="9000" b="1" dirty="0"/>
          </a:p>
        </p:txBody>
      </p:sp>
      <p:sp>
        <p:nvSpPr>
          <p:cNvPr id="5" name="TextBox 4"/>
          <p:cNvSpPr txBox="1"/>
          <p:nvPr/>
        </p:nvSpPr>
        <p:spPr>
          <a:xfrm flipH="1">
            <a:off x="5593278" y="3398673"/>
            <a:ext cx="3393692" cy="830997"/>
          </a:xfrm>
          <a:prstGeom prst="homePlate">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400" b="1" dirty="0" smtClean="0">
                <a:solidFill>
                  <a:srgbClr val="002060"/>
                </a:solidFill>
              </a:rPr>
              <a:t>Excitement from being dominant</a:t>
            </a:r>
            <a:endParaRPr lang="en-GB" sz="2400" b="1" dirty="0">
              <a:solidFill>
                <a:srgbClr val="002060"/>
              </a:solidFill>
            </a:endParaRPr>
          </a:p>
        </p:txBody>
      </p:sp>
      <p:sp>
        <p:nvSpPr>
          <p:cNvPr id="6" name="TextBox 5"/>
          <p:cNvSpPr txBox="1"/>
          <p:nvPr/>
        </p:nvSpPr>
        <p:spPr>
          <a:xfrm rot="553245" flipH="1">
            <a:off x="5572737" y="4594722"/>
            <a:ext cx="3207301" cy="830997"/>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sz="2400" b="1" dirty="0" smtClean="0">
                <a:solidFill>
                  <a:srgbClr val="002060"/>
                </a:solidFill>
              </a:rPr>
              <a:t>Associated with domestic violence</a:t>
            </a:r>
            <a:endParaRPr lang="en-GB" sz="2400" b="1" dirty="0">
              <a:solidFill>
                <a:srgbClr val="002060"/>
              </a:solidFill>
            </a:endParaRPr>
          </a:p>
        </p:txBody>
      </p:sp>
      <p:sp>
        <p:nvSpPr>
          <p:cNvPr id="7" name="TextBox 6"/>
          <p:cNvSpPr txBox="1"/>
          <p:nvPr/>
        </p:nvSpPr>
        <p:spPr>
          <a:xfrm rot="1499214">
            <a:off x="236477" y="2245646"/>
            <a:ext cx="3263689" cy="1384995"/>
          </a:xfrm>
          <a:prstGeom prst="homePlate">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2100" b="1" dirty="0" smtClean="0">
                <a:solidFill>
                  <a:srgbClr val="002060"/>
                </a:solidFill>
              </a:rPr>
              <a:t>May be linked to jealousy of previous partnerships of which child is a reminder</a:t>
            </a:r>
            <a:endParaRPr lang="en-GB" sz="2100" b="1" dirty="0">
              <a:solidFill>
                <a:srgbClr val="002060"/>
              </a:solidFill>
            </a:endParaRPr>
          </a:p>
        </p:txBody>
      </p:sp>
      <p:sp>
        <p:nvSpPr>
          <p:cNvPr id="8" name="TextBox 7"/>
          <p:cNvSpPr txBox="1"/>
          <p:nvPr/>
        </p:nvSpPr>
        <p:spPr>
          <a:xfrm>
            <a:off x="87744" y="4205419"/>
            <a:ext cx="3339231" cy="830997"/>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400" b="1" dirty="0" smtClean="0">
                <a:solidFill>
                  <a:srgbClr val="002060"/>
                </a:solidFill>
              </a:rPr>
              <a:t>Danger of escalating</a:t>
            </a:r>
          </a:p>
          <a:p>
            <a:pPr algn="ctr"/>
            <a:r>
              <a:rPr lang="en-GB" sz="2400" b="1" dirty="0" smtClean="0">
                <a:solidFill>
                  <a:srgbClr val="002060"/>
                </a:solidFill>
              </a:rPr>
              <a:t> abuse and violence</a:t>
            </a:r>
            <a:endParaRPr lang="en-GB" sz="2400" b="1" dirty="0">
              <a:solidFill>
                <a:srgbClr val="002060"/>
              </a:solidFill>
            </a:endParaRPr>
          </a:p>
        </p:txBody>
      </p:sp>
      <p:pic>
        <p:nvPicPr>
          <p:cNvPr id="4100" name="Picture 4" descr="Image result for child abuse illustration">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083" b="100000" l="0" r="96528">
                        <a14:foregroundMark x1="87500" y1="22222" x2="87500" y2="22222"/>
                        <a14:foregroundMark x1="88194" y1="11111" x2="88194" y2="11111"/>
                        <a14:foregroundMark x1="15278" y1="38194" x2="15278" y2="38194"/>
                        <a14:foregroundMark x1="26389" y1="55556" x2="26389" y2="55556"/>
                        <a14:foregroundMark x1="20833" y1="32639" x2="20833" y2="32639"/>
                        <a14:foregroundMark x1="36806" y1="41667" x2="36806" y2="41667"/>
                        <a14:foregroundMark x1="23611" y1="27778" x2="23611" y2="27778"/>
                        <a14:foregroundMark x1="12500" y1="29167" x2="12500" y2="29167"/>
                        <a14:foregroundMark x1="16667" y1="29861" x2="16667" y2="29861"/>
                        <a14:foregroundMark x1="18750" y1="93750" x2="18750" y2="93750"/>
                        <a14:foregroundMark x1="18056" y1="86111" x2="18056" y2="86111"/>
                        <a14:foregroundMark x1="20139" y1="26389" x2="20139" y2="26389"/>
                        <a14:foregroundMark x1="88194" y1="27778" x2="88194" y2="27778"/>
                        <a14:foregroundMark x1="87500" y1="16667" x2="87500" y2="16667"/>
                        <a14:foregroundMark x1="89583" y1="11111" x2="89583" y2="11111"/>
                        <a14:foregroundMark x1="89583" y1="8333" x2="89583" y2="8333"/>
                        <a14:foregroundMark x1="13889" y1="24306" x2="13889" y2="24306"/>
                        <a14:foregroundMark x1="20833" y1="20833" x2="20833" y2="20833"/>
                        <a14:foregroundMark x1="26389" y1="21528" x2="26389" y2="21528"/>
                        <a14:foregroundMark x1="45833" y1="31250" x2="45833" y2="31250"/>
                        <a14:foregroundMark x1="48611" y1="23611" x2="48611" y2="23611"/>
                        <a14:foregroundMark x1="49306" y1="20833" x2="49306" y2="20833"/>
                      </a14:backgroundRemoval>
                    </a14:imgEffect>
                  </a14:imgLayer>
                </a14:imgProps>
              </a:ext>
              <a:ext uri="{28A0092B-C50C-407E-A947-70E740481C1C}">
                <a14:useLocalDpi xmlns:a14="http://schemas.microsoft.com/office/drawing/2010/main" val="0"/>
              </a:ext>
            </a:extLst>
          </a:blip>
          <a:srcRect/>
          <a:stretch>
            <a:fillRect/>
          </a:stretch>
        </p:blipFill>
        <p:spPr bwMode="auto">
          <a:xfrm>
            <a:off x="3390233" y="3098796"/>
            <a:ext cx="2312679" cy="23126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20066228" flipH="1">
            <a:off x="5822723" y="2225180"/>
            <a:ext cx="2934798" cy="461665"/>
          </a:xfrm>
          <a:prstGeom prst="homePlate">
            <a:avLst>
              <a:gd name="adj" fmla="val 54606"/>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400" b="1" dirty="0" smtClean="0">
                <a:solidFill>
                  <a:srgbClr val="002060"/>
                </a:solidFill>
              </a:rPr>
              <a:t>Power  &amp; Control</a:t>
            </a:r>
            <a:endParaRPr lang="en-GB" sz="2400" b="1" dirty="0">
              <a:solidFill>
                <a:srgbClr val="002060"/>
              </a:solidFill>
            </a:endParaRPr>
          </a:p>
        </p:txBody>
      </p:sp>
      <p:sp>
        <p:nvSpPr>
          <p:cNvPr id="9" name="TextBox 8"/>
          <p:cNvSpPr txBox="1"/>
          <p:nvPr/>
        </p:nvSpPr>
        <p:spPr>
          <a:xfrm rot="20442415">
            <a:off x="663334" y="5489949"/>
            <a:ext cx="3045161" cy="830997"/>
          </a:xfrm>
          <a:prstGeom prst="homePlate">
            <a:avLst>
              <a:gd name="adj" fmla="val 54606"/>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400" b="1" dirty="0" smtClean="0">
                <a:solidFill>
                  <a:srgbClr val="002060"/>
                </a:solidFill>
              </a:rPr>
              <a:t>Deliberate &amp; Intentional</a:t>
            </a:r>
            <a:endParaRPr lang="en-GB" sz="2400" b="1" dirty="0">
              <a:solidFill>
                <a:srgbClr val="002060"/>
              </a:solidFill>
            </a:endParaRPr>
          </a:p>
        </p:txBody>
      </p:sp>
      <p:sp>
        <p:nvSpPr>
          <p:cNvPr id="10" name="TextBox 9"/>
          <p:cNvSpPr txBox="1"/>
          <p:nvPr/>
        </p:nvSpPr>
        <p:spPr>
          <a:xfrm rot="1110261" flipH="1">
            <a:off x="5074856" y="5733367"/>
            <a:ext cx="3373976" cy="461665"/>
          </a:xfrm>
          <a:prstGeom prst="homePlate">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2400" b="1" dirty="0" smtClean="0">
                <a:solidFill>
                  <a:srgbClr val="002060"/>
                </a:solidFill>
              </a:rPr>
              <a:t>No social class bias</a:t>
            </a:r>
            <a:endParaRPr lang="en-GB" sz="2400" b="1" dirty="0">
              <a:solidFill>
                <a:srgbClr val="002060"/>
              </a:solidFill>
            </a:endParaRPr>
          </a:p>
        </p:txBody>
      </p:sp>
      <p:sp>
        <p:nvSpPr>
          <p:cNvPr id="12" name="TextBox 11"/>
          <p:cNvSpPr txBox="1"/>
          <p:nvPr/>
        </p:nvSpPr>
        <p:spPr>
          <a:xfrm rot="16200000" flipH="1">
            <a:off x="3671697" y="1489143"/>
            <a:ext cx="1767721" cy="1942644"/>
          </a:xfrm>
          <a:prstGeom prst="homePlate">
            <a:avLst>
              <a:gd name="adj" fmla="val 54606"/>
            </a:avLst>
          </a:prstGeom>
          <a:ln/>
        </p:spPr>
        <p:style>
          <a:lnRef idx="2">
            <a:schemeClr val="accent6">
              <a:shade val="50000"/>
            </a:schemeClr>
          </a:lnRef>
          <a:fillRef idx="1">
            <a:schemeClr val="accent6"/>
          </a:fillRef>
          <a:effectRef idx="0">
            <a:schemeClr val="accent6"/>
          </a:effectRef>
          <a:fontRef idx="minor">
            <a:schemeClr val="lt1"/>
          </a:fontRef>
        </p:style>
        <p:txBody>
          <a:bodyPr vert="vert" wrap="square" rtlCol="0">
            <a:spAutoFit/>
          </a:bodyPr>
          <a:lstStyle/>
          <a:p>
            <a:pPr algn="ctr"/>
            <a:r>
              <a:rPr lang="en-GB" sz="2400" b="1" dirty="0" smtClean="0">
                <a:solidFill>
                  <a:srgbClr val="002060"/>
                </a:solidFill>
              </a:rPr>
              <a:t>High Professional Status</a:t>
            </a:r>
            <a:endParaRPr lang="en-GB" sz="2400" b="1" dirty="0">
              <a:solidFill>
                <a:srgbClr val="002060"/>
              </a:solidFill>
            </a:endParaRPr>
          </a:p>
        </p:txBody>
      </p:sp>
    </p:spTree>
    <p:extLst>
      <p:ext uri="{BB962C8B-B14F-4D97-AF65-F5344CB8AC3E}">
        <p14:creationId xmlns:p14="http://schemas.microsoft.com/office/powerpoint/2010/main" val="85211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9" grpId="0" animBg="1"/>
      <p:bldP spid="10"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3528" y="-1199790"/>
            <a:ext cx="7772400" cy="2399580"/>
          </a:xfrm>
        </p:spPr>
        <p:txBody>
          <a:bodyPr>
            <a:normAutofit/>
          </a:bodyPr>
          <a:lstStyle/>
          <a:p>
            <a:pPr algn="l"/>
            <a:r>
              <a:rPr lang="en-GB" dirty="0" smtClean="0"/>
              <a:t>An example of type 3:</a:t>
            </a:r>
            <a:endParaRPr lang="en-GB" dirty="0"/>
          </a:p>
        </p:txBody>
      </p:sp>
      <p:pic>
        <p:nvPicPr>
          <p:cNvPr id="6146" name="Picture 2" descr="Image result for Eunice sPry">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196752"/>
            <a:ext cx="2664296" cy="41867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32127" y="1466552"/>
            <a:ext cx="5544616" cy="3647152"/>
          </a:xfrm>
          <a:prstGeom prst="rect">
            <a:avLst/>
          </a:prstGeom>
          <a:noFill/>
        </p:spPr>
        <p:txBody>
          <a:bodyPr wrap="square" rtlCol="0">
            <a:spAutoFit/>
          </a:bodyPr>
          <a:lstStyle/>
          <a:p>
            <a:pPr algn="ctr"/>
            <a:r>
              <a:rPr lang="en-GB" sz="3300" dirty="0" smtClean="0">
                <a:solidFill>
                  <a:schemeClr val="bg1"/>
                </a:solidFill>
              </a:rPr>
              <a:t>Eunice Spry was a longstanding adoptive parent and foster carer who would use her dominant personality and social status as a Jehovah’s Witness to intimidate professionals.</a:t>
            </a:r>
            <a:endParaRPr lang="en-GB" sz="3300" dirty="0">
              <a:solidFill>
                <a:schemeClr val="bg1"/>
              </a:solidFill>
            </a:endParaRPr>
          </a:p>
        </p:txBody>
      </p:sp>
    </p:spTree>
    <p:extLst>
      <p:ext uri="{BB962C8B-B14F-4D97-AF65-F5344CB8AC3E}">
        <p14:creationId xmlns:p14="http://schemas.microsoft.com/office/powerpoint/2010/main" val="37218408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27127"/>
            <a:ext cx="8784976" cy="557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4578" y="328300"/>
            <a:ext cx="7913518" cy="584775"/>
          </a:xfrm>
          <a:prstGeom prst="rect">
            <a:avLst/>
          </a:prstGeom>
          <a:noFill/>
        </p:spPr>
        <p:txBody>
          <a:bodyPr wrap="square" rtlCol="0">
            <a:spAutoFit/>
          </a:bodyPr>
          <a:lstStyle/>
          <a:p>
            <a:pPr algn="ctr"/>
            <a:r>
              <a:rPr lang="en-GB" sz="3200" b="1" dirty="0" smtClean="0">
                <a:solidFill>
                  <a:schemeClr val="bg1"/>
                </a:solidFill>
              </a:rPr>
              <a:t>There was no co-ordinated response</a:t>
            </a:r>
            <a:endParaRPr lang="en-GB" sz="3200" b="1" dirty="0">
              <a:solidFill>
                <a:schemeClr val="bg1"/>
              </a:solidFill>
            </a:endParaRPr>
          </a:p>
        </p:txBody>
      </p:sp>
    </p:spTree>
    <p:extLst>
      <p:ext uri="{BB962C8B-B14F-4D97-AF65-F5344CB8AC3E}">
        <p14:creationId xmlns:p14="http://schemas.microsoft.com/office/powerpoint/2010/main" val="31735322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11665" y="2495352"/>
            <a:ext cx="8424936" cy="864096"/>
          </a:xfrm>
        </p:spPr>
        <p:txBody>
          <a:bodyPr>
            <a:normAutofit fontScale="90000"/>
          </a:bodyPr>
          <a:lstStyle/>
          <a:p>
            <a:r>
              <a:rPr lang="en-GB" sz="6000" b="1" dirty="0" smtClean="0"/>
              <a:t>Case Study </a:t>
            </a:r>
            <a:endParaRPr lang="en-GB" sz="6000" b="1" dirty="0"/>
          </a:p>
        </p:txBody>
      </p:sp>
      <p:sp>
        <p:nvSpPr>
          <p:cNvPr id="4" name="Subtitle 3"/>
          <p:cNvSpPr>
            <a:spLocks noGrp="1"/>
          </p:cNvSpPr>
          <p:nvPr>
            <p:ph type="subTitle" idx="1"/>
          </p:nvPr>
        </p:nvSpPr>
        <p:spPr>
          <a:xfrm>
            <a:off x="1403648" y="1124744"/>
            <a:ext cx="6400800" cy="1296144"/>
          </a:xfrm>
        </p:spPr>
        <p:txBody>
          <a:bodyPr>
            <a:noAutofit/>
          </a:bodyPr>
          <a:lstStyle/>
          <a:p>
            <a:endParaRPr lang="en-GB" sz="3600" dirty="0"/>
          </a:p>
        </p:txBody>
      </p:sp>
    </p:spTree>
    <p:extLst>
      <p:ext uri="{BB962C8B-B14F-4D97-AF65-F5344CB8AC3E}">
        <p14:creationId xmlns:p14="http://schemas.microsoft.com/office/powerpoint/2010/main" val="11878334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3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9" name="Rectangle 31"/>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30" name="Rectangle 33"/>
          <p:cNvSpPr>
            <a:spLocks noChangeArrowheads="1"/>
          </p:cNvSpPr>
          <p:nvPr/>
        </p:nvSpPr>
        <p:spPr bwMode="auto">
          <a:xfrm>
            <a:off x="0" y="20669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31" name="Rectangle 40"/>
          <p:cNvSpPr>
            <a:spLocks noChangeArrowheads="1"/>
          </p:cNvSpPr>
          <p:nvPr/>
        </p:nvSpPr>
        <p:spPr bwMode="auto">
          <a:xfrm>
            <a:off x="0" y="36004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3072" name="Rectangle 42"/>
          <p:cNvSpPr>
            <a:spLocks noChangeArrowheads="1"/>
          </p:cNvSpPr>
          <p:nvPr/>
        </p:nvSpPr>
        <p:spPr bwMode="auto">
          <a:xfrm>
            <a:off x="0" y="4933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3952875" algn="l"/>
              </a:tabLst>
              <a:defRPr>
                <a:solidFill>
                  <a:schemeClr val="tx1"/>
                </a:solidFill>
                <a:latin typeface="Arial" pitchFamily="34" charset="0"/>
                <a:cs typeface="Arial" pitchFamily="34" charset="0"/>
              </a:defRPr>
            </a:lvl1pPr>
            <a:lvl2pPr fontAlgn="base">
              <a:spcBef>
                <a:spcPct val="0"/>
              </a:spcBef>
              <a:spcAft>
                <a:spcPct val="0"/>
              </a:spcAft>
              <a:tabLst>
                <a:tab pos="3952875" algn="l"/>
              </a:tabLst>
              <a:defRPr>
                <a:solidFill>
                  <a:schemeClr val="tx1"/>
                </a:solidFill>
                <a:latin typeface="Arial" pitchFamily="34" charset="0"/>
                <a:cs typeface="Arial" pitchFamily="34" charset="0"/>
              </a:defRPr>
            </a:lvl2pPr>
            <a:lvl3pPr fontAlgn="base">
              <a:spcBef>
                <a:spcPct val="0"/>
              </a:spcBef>
              <a:spcAft>
                <a:spcPct val="0"/>
              </a:spcAft>
              <a:tabLst>
                <a:tab pos="3952875" algn="l"/>
              </a:tabLst>
              <a:defRPr>
                <a:solidFill>
                  <a:schemeClr val="tx1"/>
                </a:solidFill>
                <a:latin typeface="Arial" pitchFamily="34" charset="0"/>
                <a:cs typeface="Arial" pitchFamily="34" charset="0"/>
              </a:defRPr>
            </a:lvl3pPr>
            <a:lvl4pPr fontAlgn="base">
              <a:spcBef>
                <a:spcPct val="0"/>
              </a:spcBef>
              <a:spcAft>
                <a:spcPct val="0"/>
              </a:spcAft>
              <a:tabLst>
                <a:tab pos="3952875" algn="l"/>
              </a:tabLst>
              <a:defRPr>
                <a:solidFill>
                  <a:schemeClr val="tx1"/>
                </a:solidFill>
                <a:latin typeface="Arial" pitchFamily="34" charset="0"/>
                <a:cs typeface="Arial" pitchFamily="34" charset="0"/>
              </a:defRPr>
            </a:lvl4pPr>
            <a:lvl5pPr fontAlgn="base">
              <a:spcBef>
                <a:spcPct val="0"/>
              </a:spcBef>
              <a:spcAft>
                <a:spcPct val="0"/>
              </a:spcAft>
              <a:tabLst>
                <a:tab pos="3952875" algn="l"/>
              </a:tabLst>
              <a:defRPr>
                <a:solidFill>
                  <a:schemeClr val="tx1"/>
                </a:solidFill>
                <a:latin typeface="Arial" pitchFamily="34" charset="0"/>
                <a:cs typeface="Arial" pitchFamily="34" charset="0"/>
              </a:defRPr>
            </a:lvl5pPr>
            <a:lvl6pPr fontAlgn="base">
              <a:spcBef>
                <a:spcPct val="0"/>
              </a:spcBef>
              <a:spcAft>
                <a:spcPct val="0"/>
              </a:spcAft>
              <a:tabLst>
                <a:tab pos="3952875" algn="l"/>
              </a:tabLst>
              <a:defRPr>
                <a:solidFill>
                  <a:schemeClr val="tx1"/>
                </a:solidFill>
                <a:latin typeface="Arial" pitchFamily="34" charset="0"/>
                <a:cs typeface="Arial" pitchFamily="34" charset="0"/>
              </a:defRPr>
            </a:lvl6pPr>
            <a:lvl7pPr fontAlgn="base">
              <a:spcBef>
                <a:spcPct val="0"/>
              </a:spcBef>
              <a:spcAft>
                <a:spcPct val="0"/>
              </a:spcAft>
              <a:tabLst>
                <a:tab pos="3952875" algn="l"/>
              </a:tabLst>
              <a:defRPr>
                <a:solidFill>
                  <a:schemeClr val="tx1"/>
                </a:solidFill>
                <a:latin typeface="Arial" pitchFamily="34" charset="0"/>
                <a:cs typeface="Arial" pitchFamily="34" charset="0"/>
              </a:defRPr>
            </a:lvl7pPr>
            <a:lvl8pPr fontAlgn="base">
              <a:spcBef>
                <a:spcPct val="0"/>
              </a:spcBef>
              <a:spcAft>
                <a:spcPct val="0"/>
              </a:spcAft>
              <a:tabLst>
                <a:tab pos="3952875" algn="l"/>
              </a:tabLst>
              <a:defRPr>
                <a:solidFill>
                  <a:schemeClr val="tx1"/>
                </a:solidFill>
                <a:latin typeface="Arial" pitchFamily="34" charset="0"/>
                <a:cs typeface="Arial" pitchFamily="34" charset="0"/>
              </a:defRPr>
            </a:lvl8pPr>
            <a:lvl9pPr fontAlgn="base">
              <a:spcBef>
                <a:spcPct val="0"/>
              </a:spcBef>
              <a:spcAft>
                <a:spcPct val="0"/>
              </a:spcAft>
              <a:tabLst>
                <a:tab pos="39528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3952875" algn="l"/>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6" name="Group 15"/>
          <p:cNvGrpSpPr/>
          <p:nvPr/>
        </p:nvGrpSpPr>
        <p:grpSpPr>
          <a:xfrm>
            <a:off x="492064" y="228600"/>
            <a:ext cx="8256400" cy="5323420"/>
            <a:chOff x="427764" y="539935"/>
            <a:chExt cx="9097867" cy="6061435"/>
          </a:xfrm>
        </p:grpSpPr>
        <p:pic>
          <p:nvPicPr>
            <p:cNvPr id="3101"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996" y="4277756"/>
              <a:ext cx="120967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644" y="4215843"/>
              <a:ext cx="153352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0" descr="Image result for lego character bab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2770" y="4157378"/>
              <a:ext cx="1000125" cy="1591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7"/>
            <p:cNvSpPr txBox="1">
              <a:spLocks noChangeArrowheads="1"/>
            </p:cNvSpPr>
            <p:nvPr/>
          </p:nvSpPr>
          <p:spPr bwMode="auto">
            <a:xfrm>
              <a:off x="4245175" y="5897006"/>
              <a:ext cx="1478954" cy="704364"/>
            </a:xfrm>
            <a:prstGeom prst="roundRect">
              <a:avLst/>
            </a:prstGeom>
            <a:solidFill>
              <a:srgbClr val="FFFFF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Charlotte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(5 years)</a:t>
              </a:r>
              <a:endParaRPr kumimoji="0" lang="en-US" altLang="en-US"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 Box 1"/>
            <p:cNvSpPr txBox="1">
              <a:spLocks noChangeArrowheads="1"/>
            </p:cNvSpPr>
            <p:nvPr/>
          </p:nvSpPr>
          <p:spPr bwMode="auto">
            <a:xfrm>
              <a:off x="6639928" y="5867610"/>
              <a:ext cx="1181100" cy="585726"/>
            </a:xfrm>
            <a:prstGeom prst="roundRect">
              <a:avLst/>
            </a:prstGeom>
            <a:solidFill>
              <a:srgbClr val="FFFFF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Toby (9 months)</a:t>
              </a:r>
              <a:endParaRPr kumimoji="0" lang="en-US" altLang="en-US"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Text Box 24"/>
            <p:cNvSpPr txBox="1">
              <a:spLocks noChangeArrowheads="1"/>
            </p:cNvSpPr>
            <p:nvPr/>
          </p:nvSpPr>
          <p:spPr bwMode="auto">
            <a:xfrm>
              <a:off x="1459932" y="5787468"/>
              <a:ext cx="1222156" cy="665868"/>
            </a:xfrm>
            <a:prstGeom prst="roundRect">
              <a:avLst/>
            </a:prstGeom>
            <a:solidFill>
              <a:srgbClr val="FFFFF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Harry       (14 years)</a:t>
              </a:r>
              <a:endParaRPr kumimoji="0" lang="en-US" altLang="en-US" sz="15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4" name="Group 13"/>
            <p:cNvGrpSpPr/>
            <p:nvPr/>
          </p:nvGrpSpPr>
          <p:grpSpPr>
            <a:xfrm>
              <a:off x="427764" y="539935"/>
              <a:ext cx="9097867" cy="3742583"/>
              <a:chOff x="621568" y="1134217"/>
              <a:chExt cx="9097867" cy="3742583"/>
            </a:xfrm>
          </p:grpSpPr>
          <p:cxnSp>
            <p:nvCxnSpPr>
              <p:cNvPr id="5" name="Straight Connector 4"/>
              <p:cNvCxnSpPr/>
              <p:nvPr/>
            </p:nvCxnSpPr>
            <p:spPr>
              <a:xfrm flipH="1">
                <a:off x="955675" y="3374707"/>
                <a:ext cx="7503183"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981075" y="2450815"/>
                <a:ext cx="0"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25" idx="0"/>
              </p:cNvCxnSpPr>
              <p:nvPr/>
            </p:nvCxnSpPr>
            <p:spPr>
              <a:xfrm>
                <a:off x="2361211" y="3374707"/>
                <a:ext cx="0" cy="8639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27" idx="0"/>
              </p:cNvCxnSpPr>
              <p:nvPr/>
            </p:nvCxnSpPr>
            <p:spPr>
              <a:xfrm>
                <a:off x="5220849" y="3374707"/>
                <a:ext cx="0" cy="7972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7514" y="3374707"/>
                <a:ext cx="0" cy="79724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971925" y="1715073"/>
                <a:ext cx="742950" cy="70485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Rectangle 10"/>
              <p:cNvSpPr/>
              <p:nvPr/>
            </p:nvSpPr>
            <p:spPr>
              <a:xfrm>
                <a:off x="8124825" y="1871061"/>
                <a:ext cx="628650" cy="5715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2" name="Straight Connector 11"/>
              <p:cNvCxnSpPr/>
              <p:nvPr/>
            </p:nvCxnSpPr>
            <p:spPr>
              <a:xfrm flipV="1">
                <a:off x="4343400" y="2442561"/>
                <a:ext cx="0" cy="9715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458857" y="2450815"/>
                <a:ext cx="0" cy="9715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xt Box 14"/>
              <p:cNvSpPr txBox="1">
                <a:spLocks noChangeArrowheads="1"/>
              </p:cNvSpPr>
              <p:nvPr/>
            </p:nvSpPr>
            <p:spPr bwMode="auto">
              <a:xfrm>
                <a:off x="3709380" y="1143188"/>
                <a:ext cx="1882944" cy="451550"/>
              </a:xfrm>
              <a:prstGeom prst="roundRect">
                <a:avLst/>
              </a:prstGeom>
              <a:solidFill>
                <a:srgbClr val="FFFFF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Stephanie (Mum)</a:t>
                </a:r>
                <a:endParaRPr kumimoji="0" lang="en-US" altLang="en-US"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Text Box 13"/>
              <p:cNvSpPr txBox="1">
                <a:spLocks noChangeArrowheads="1"/>
              </p:cNvSpPr>
              <p:nvPr/>
            </p:nvSpPr>
            <p:spPr bwMode="auto">
              <a:xfrm>
                <a:off x="621568" y="1175638"/>
                <a:ext cx="2053969" cy="668741"/>
              </a:xfrm>
              <a:prstGeom prst="roundRect">
                <a:avLst/>
              </a:prstGeom>
              <a:solidFill>
                <a:srgbClr val="FFFFF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Stuart (Dad to </a:t>
                </a:r>
                <a:r>
                  <a:rPr lang="en-US" altLang="en-US" sz="1500" dirty="0">
                    <a:latin typeface="Calibri" pitchFamily="34" charset="0"/>
                    <a:ea typeface="Calibri" pitchFamily="34" charset="0"/>
                    <a:cs typeface="Times New Roman" pitchFamily="18" charset="0"/>
                  </a:rPr>
                  <a:t> </a:t>
                </a:r>
                <a:r>
                  <a:rPr lang="en-US" altLang="en-US" sz="1500" dirty="0" smtClean="0">
                    <a:latin typeface="Calibri" pitchFamily="34" charset="0"/>
                    <a:ea typeface="Calibri" pitchFamily="34" charset="0"/>
                    <a:cs typeface="Times New Roman" pitchFamily="18" charset="0"/>
                  </a:rPr>
                  <a:t>Harry)</a:t>
                </a:r>
                <a:endParaRPr kumimoji="0" lang="en-US" altLang="en-US"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 Box 12"/>
              <p:cNvSpPr txBox="1">
                <a:spLocks noChangeArrowheads="1"/>
              </p:cNvSpPr>
              <p:nvPr/>
            </p:nvSpPr>
            <p:spPr bwMode="auto">
              <a:xfrm>
                <a:off x="6545562" y="1134217"/>
                <a:ext cx="3173873" cy="580856"/>
              </a:xfrm>
              <a:prstGeom prst="roundRect">
                <a:avLst/>
              </a:prstGeom>
              <a:solidFill>
                <a:srgbClr val="FFFFF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500" dirty="0" smtClean="0">
                    <a:latin typeface="Calibri" pitchFamily="34" charset="0"/>
                    <a:cs typeface="Times New Roman" pitchFamily="18" charset="0"/>
                  </a:rPr>
                  <a:t>Angus (dad to Charlotte and Toby)</a:t>
                </a:r>
                <a:endParaRPr kumimoji="0" lang="en-US" altLang="en-US" sz="15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3" name="Straight Connector 22"/>
              <p:cNvCxnSpPr/>
              <p:nvPr/>
            </p:nvCxnSpPr>
            <p:spPr>
              <a:xfrm flipH="1">
                <a:off x="1732892" y="3312302"/>
                <a:ext cx="161925" cy="1885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92419" y="1844379"/>
                <a:ext cx="628650" cy="5715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Rectangle 24"/>
              <p:cNvSpPr/>
              <p:nvPr/>
            </p:nvSpPr>
            <p:spPr>
              <a:xfrm>
                <a:off x="2046886" y="4238625"/>
                <a:ext cx="628650" cy="5715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p:cNvSpPr/>
              <p:nvPr/>
            </p:nvSpPr>
            <p:spPr>
              <a:xfrm>
                <a:off x="4849374" y="4171950"/>
                <a:ext cx="742950" cy="70485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8" name="Straight Connector 27"/>
              <p:cNvCxnSpPr/>
              <p:nvPr/>
            </p:nvCxnSpPr>
            <p:spPr>
              <a:xfrm flipH="1">
                <a:off x="7886700" y="3328067"/>
                <a:ext cx="161925" cy="1885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 Box 5"/>
              <p:cNvSpPr txBox="1">
                <a:spLocks noChangeArrowheads="1"/>
              </p:cNvSpPr>
              <p:nvPr/>
            </p:nvSpPr>
            <p:spPr bwMode="auto">
              <a:xfrm>
                <a:off x="4926638" y="1881133"/>
                <a:ext cx="3020920" cy="14311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(There was historical domestic abuse between Stephanie and </a:t>
                </a:r>
                <a:r>
                  <a:rPr lang="en-US" altLang="en-US" sz="1500" i="1" dirty="0" smtClean="0">
                    <a:latin typeface="Calibri" pitchFamily="34" charset="0"/>
                    <a:ea typeface="Calibri" pitchFamily="34" charset="0"/>
                    <a:cs typeface="Times New Roman" pitchFamily="18" charset="0"/>
                  </a:rPr>
                  <a:t>Angus</a:t>
                </a:r>
                <a:r>
                  <a:rPr kumimoji="0" lang="en-US" altLang="en-US" sz="15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He left the family home recently but continues to see the children)</a:t>
                </a:r>
                <a:endParaRPr kumimoji="0" lang="en-US" altLang="en-US"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Text Box 4"/>
              <p:cNvSpPr txBox="1">
                <a:spLocks noChangeArrowheads="1"/>
              </p:cNvSpPr>
              <p:nvPr/>
            </p:nvSpPr>
            <p:spPr bwMode="auto">
              <a:xfrm>
                <a:off x="1653736" y="1881133"/>
                <a:ext cx="2003041" cy="1015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(Stephanie and Stuart separated before Harry was born and he has never met his son)</a:t>
                </a:r>
                <a:endParaRPr kumimoji="0" lang="en-US" altLang="en-US"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Rectangle 84"/>
              <p:cNvSpPr/>
              <p:nvPr/>
            </p:nvSpPr>
            <p:spPr>
              <a:xfrm>
                <a:off x="7083189" y="4180161"/>
                <a:ext cx="628650" cy="5715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nvGrpSpPr>
          <p:cNvPr id="26" name="Group 25"/>
          <p:cNvGrpSpPr/>
          <p:nvPr/>
        </p:nvGrpSpPr>
        <p:grpSpPr>
          <a:xfrm>
            <a:off x="5769712" y="5552020"/>
            <a:ext cx="3383246" cy="1305979"/>
            <a:chOff x="7942475" y="5328340"/>
            <a:chExt cx="2562225" cy="1400175"/>
          </a:xfrm>
        </p:grpSpPr>
        <p:pic>
          <p:nvPicPr>
            <p:cNvPr id="1026" name="Picture 2" descr="- Relationship&#10;- Relationship end&#10;- Male&#10;&#10;- Female&#10;"/>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42475" y="5328340"/>
              <a:ext cx="2562225" cy="140017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8086937" y="5471215"/>
              <a:ext cx="1133475" cy="1066800"/>
              <a:chOff x="8086937" y="5471215"/>
              <a:chExt cx="1133475" cy="1066800"/>
            </a:xfrm>
          </p:grpSpPr>
          <p:pic>
            <p:nvPicPr>
              <p:cNvPr id="1027" name="Straight Connector 2"/>
              <p:cNvPicPr>
                <a:picLocks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6937" y="5471215"/>
                <a:ext cx="1133475" cy="19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Straight Connector 3"/>
              <p:cNvPicPr>
                <a:picLocks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96512" y="5575990"/>
                <a:ext cx="142875"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Rectangle 4"/>
              <p:cNvPicPr>
                <a:picLocks noChangeArrowheads="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9837" y="5937940"/>
                <a:ext cx="228600" cy="247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Oval 5"/>
              <p:cNvPicPr>
                <a:picLocks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0312" y="6299890"/>
                <a:ext cx="247650" cy="23812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41606795"/>
      </p:ext>
    </p:extLst>
  </p:cSld>
  <p:clrMapOvr>
    <a:masterClrMapping/>
  </p:clrMapOvr>
  <p:transition spd="slow">
    <p:cove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smtClean="0"/>
              <a:t>MARF</a:t>
            </a:r>
            <a:endParaRPr lang="en-GB" sz="6000" b="1" dirty="0"/>
          </a:p>
        </p:txBody>
      </p:sp>
      <p:sp>
        <p:nvSpPr>
          <p:cNvPr id="5" name="Rectangle 4"/>
          <p:cNvSpPr/>
          <p:nvPr/>
        </p:nvSpPr>
        <p:spPr>
          <a:xfrm>
            <a:off x="100684" y="2492896"/>
            <a:ext cx="8784976" cy="4154984"/>
          </a:xfrm>
          <a:prstGeom prst="rect">
            <a:avLst/>
          </a:prstGeom>
        </p:spPr>
        <p:txBody>
          <a:bodyPr wrap="square">
            <a:spAutoFit/>
          </a:bodyPr>
          <a:lstStyle/>
          <a:p>
            <a:pPr marL="285750" indent="-285750">
              <a:buFont typeface="Arial" panose="020B0604020202020204" pitchFamily="34" charset="0"/>
              <a:buChar char="•"/>
            </a:pPr>
            <a:r>
              <a:rPr lang="en-GB" sz="2400" b="1" dirty="0" smtClean="0">
                <a:solidFill>
                  <a:srgbClr val="002060"/>
                </a:solidFill>
                <a:cs typeface="Calibri" panose="020F0502020204030204" pitchFamily="34" charset="0"/>
                <a:hlinkClick r:id="rId3"/>
              </a:rPr>
              <a:t>www.gscb.org.uk</a:t>
            </a:r>
            <a:r>
              <a:rPr lang="en-GB" sz="2400" b="1" dirty="0" smtClean="0">
                <a:solidFill>
                  <a:srgbClr val="002060"/>
                </a:solidFill>
                <a:cs typeface="Calibri" panose="020F0502020204030204" pitchFamily="34" charset="0"/>
              </a:rPr>
              <a:t> and follow link to Liquid Logic Portal</a:t>
            </a:r>
          </a:p>
          <a:p>
            <a:pPr marL="285750" indent="-285750">
              <a:buFont typeface="Arial" panose="020B0604020202020204" pitchFamily="34" charset="0"/>
              <a:buChar char="•"/>
            </a:pPr>
            <a:r>
              <a:rPr lang="en-GB" sz="2400" b="1" dirty="0" smtClean="0">
                <a:solidFill>
                  <a:srgbClr val="002060"/>
                </a:solidFill>
                <a:cs typeface="Calibri" panose="020F0502020204030204" pitchFamily="34" charset="0"/>
              </a:rPr>
              <a:t>Complete </a:t>
            </a:r>
            <a:r>
              <a:rPr lang="en-GB" sz="2400" b="1" dirty="0">
                <a:solidFill>
                  <a:srgbClr val="002060"/>
                </a:solidFill>
                <a:cs typeface="Calibri" panose="020F0502020204030204" pitchFamily="34" charset="0"/>
              </a:rPr>
              <a:t>as clearly and FULLY as </a:t>
            </a:r>
            <a:r>
              <a:rPr lang="en-GB" sz="2400" b="1" dirty="0" smtClean="0">
                <a:solidFill>
                  <a:srgbClr val="002060"/>
                </a:solidFill>
                <a:cs typeface="Calibri" panose="020F0502020204030204" pitchFamily="34" charset="0"/>
              </a:rPr>
              <a:t>possible</a:t>
            </a:r>
            <a:r>
              <a:rPr lang="en-GB" sz="2400" b="1" dirty="0">
                <a:solidFill>
                  <a:srgbClr val="002060"/>
                </a:solidFill>
                <a:cs typeface="Calibri" panose="020F0502020204030204" pitchFamily="34" charset="0"/>
              </a:rPr>
              <a:t> </a:t>
            </a:r>
            <a:r>
              <a:rPr lang="en-GB" sz="2400" b="1" dirty="0" smtClean="0">
                <a:solidFill>
                  <a:srgbClr val="002060"/>
                </a:solidFill>
                <a:cs typeface="Calibri" panose="020F0502020204030204" pitchFamily="34" charset="0"/>
              </a:rPr>
              <a:t>– use levels of intervention</a:t>
            </a:r>
          </a:p>
          <a:p>
            <a:pPr marL="285750" indent="-285750">
              <a:buFont typeface="Arial" panose="020B0604020202020204" pitchFamily="34" charset="0"/>
              <a:buChar char="•"/>
            </a:pPr>
            <a:r>
              <a:rPr lang="en-GB" sz="2400" b="1" dirty="0" smtClean="0">
                <a:solidFill>
                  <a:srgbClr val="002060"/>
                </a:solidFill>
                <a:cs typeface="Calibri" panose="020F0502020204030204" pitchFamily="34" charset="0"/>
              </a:rPr>
              <a:t>Be contactable – follow up</a:t>
            </a:r>
          </a:p>
          <a:p>
            <a:pPr marL="285750" indent="-285750">
              <a:buFont typeface="Arial" panose="020B0604020202020204" pitchFamily="34" charset="0"/>
              <a:buChar char="•"/>
            </a:pPr>
            <a:r>
              <a:rPr lang="en-GB" sz="2400" b="1" dirty="0" smtClean="0">
                <a:solidFill>
                  <a:srgbClr val="002060"/>
                </a:solidFill>
                <a:cs typeface="Calibri" panose="020F0502020204030204" pitchFamily="34" charset="0"/>
              </a:rPr>
              <a:t>Inform the family</a:t>
            </a:r>
          </a:p>
          <a:p>
            <a:pPr marL="285750" indent="-285750">
              <a:buFont typeface="Arial" panose="020B0604020202020204" pitchFamily="34" charset="0"/>
              <a:buChar char="•"/>
            </a:pPr>
            <a:r>
              <a:rPr lang="en-GB" sz="2400" b="1" dirty="0" smtClean="0">
                <a:solidFill>
                  <a:srgbClr val="002060"/>
                </a:solidFill>
                <a:cs typeface="Calibri" panose="020F0502020204030204" pitchFamily="34" charset="0"/>
              </a:rPr>
              <a:t>Bullet points</a:t>
            </a:r>
          </a:p>
          <a:p>
            <a:pPr marL="285750" indent="-285750">
              <a:buFont typeface="Arial" panose="020B0604020202020204" pitchFamily="34" charset="0"/>
              <a:buChar char="•"/>
            </a:pPr>
            <a:r>
              <a:rPr lang="en-GB" sz="2400" b="1" dirty="0" smtClean="0">
                <a:solidFill>
                  <a:srgbClr val="002060"/>
                </a:solidFill>
                <a:cs typeface="Calibri" panose="020F0502020204030204" pitchFamily="34" charset="0"/>
              </a:rPr>
              <a:t>So what/impact?</a:t>
            </a:r>
          </a:p>
          <a:p>
            <a:pPr marL="285750" indent="-285750">
              <a:buFont typeface="Arial" panose="020B0604020202020204" pitchFamily="34" charset="0"/>
              <a:buChar char="•"/>
            </a:pPr>
            <a:r>
              <a:rPr lang="en-GB" sz="2400" b="1" dirty="0" smtClean="0">
                <a:solidFill>
                  <a:srgbClr val="002060"/>
                </a:solidFill>
                <a:cs typeface="Calibri" panose="020F0502020204030204" pitchFamily="34" charset="0"/>
              </a:rPr>
              <a:t>Highlight strengths</a:t>
            </a:r>
          </a:p>
          <a:p>
            <a:pPr marL="285750" indent="-285750">
              <a:buFont typeface="Arial" panose="020B0604020202020204" pitchFamily="34" charset="0"/>
              <a:buChar char="•"/>
            </a:pPr>
            <a:r>
              <a:rPr lang="en-GB" sz="2400" b="1" dirty="0" smtClean="0">
                <a:solidFill>
                  <a:srgbClr val="002060"/>
                </a:solidFill>
                <a:cs typeface="Calibri" panose="020F0502020204030204" pitchFamily="34" charset="0"/>
              </a:rPr>
              <a:t>Additional information – neglect toolkit, chronology, genogram, assessment.</a:t>
            </a:r>
          </a:p>
          <a:p>
            <a:pPr marL="285750" indent="-285750">
              <a:buFont typeface="Arial" panose="020B0604020202020204" pitchFamily="34" charset="0"/>
              <a:buChar char="•"/>
            </a:pPr>
            <a:r>
              <a:rPr lang="en-GB" sz="2400" b="1" dirty="0" smtClean="0">
                <a:solidFill>
                  <a:srgbClr val="002060"/>
                </a:solidFill>
                <a:cs typeface="Calibri" panose="020F0502020204030204" pitchFamily="34" charset="0"/>
              </a:rPr>
              <a:t>Outcome</a:t>
            </a:r>
            <a:endParaRPr lang="en-GB" sz="2400" dirty="0"/>
          </a:p>
        </p:txBody>
      </p:sp>
    </p:spTree>
    <p:extLst>
      <p:ext uri="{BB962C8B-B14F-4D97-AF65-F5344CB8AC3E}">
        <p14:creationId xmlns:p14="http://schemas.microsoft.com/office/powerpoint/2010/main" val="81357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06" y="499730"/>
            <a:ext cx="8729329" cy="644967"/>
          </a:xfrm>
        </p:spPr>
        <p:txBody>
          <a:bodyPr>
            <a:normAutofit fontScale="90000"/>
          </a:bodyPr>
          <a:lstStyle/>
          <a:p>
            <a:r>
              <a:rPr lang="en-GB" dirty="0" smtClean="0">
                <a:solidFill>
                  <a:srgbClr val="002060"/>
                </a:solidFill>
                <a:effectLst>
                  <a:outerShdw blurRad="38100" dist="38100" dir="2700000" algn="tl">
                    <a:srgbClr val="000000">
                      <a:alpha val="43137"/>
                    </a:srgbClr>
                  </a:outerShdw>
                </a:effectLst>
              </a:rPr>
              <a:t>What </a:t>
            </a:r>
            <a:r>
              <a:rPr lang="en-GB" dirty="0">
                <a:solidFill>
                  <a:srgbClr val="002060"/>
                </a:solidFill>
                <a:effectLst>
                  <a:outerShdw blurRad="38100" dist="38100" dir="2700000" algn="tl">
                    <a:srgbClr val="000000">
                      <a:alpha val="43137"/>
                    </a:srgbClr>
                  </a:outerShdw>
                </a:effectLst>
              </a:rPr>
              <a:t>do </a:t>
            </a:r>
            <a:r>
              <a:rPr lang="en-GB" dirty="0" smtClean="0">
                <a:solidFill>
                  <a:srgbClr val="002060"/>
                </a:solidFill>
                <a:effectLst>
                  <a:outerShdw blurRad="38100" dist="38100" dir="2700000" algn="tl">
                    <a:srgbClr val="000000">
                      <a:alpha val="43137"/>
                    </a:srgbClr>
                  </a:outerShdw>
                </a:effectLst>
              </a:rPr>
              <a:t>Gloucestershire reviews tell us</a:t>
            </a:r>
            <a:endParaRPr lang="en-GB" dirty="0">
              <a:solidFill>
                <a:srgbClr val="00206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477" y="515328"/>
            <a:ext cx="9191477" cy="5666711"/>
          </a:xfrm>
        </p:spPr>
        <p:txBody>
          <a:bodyPr>
            <a:noAutofit/>
          </a:bodyPr>
          <a:lstStyle/>
          <a:p>
            <a:pPr>
              <a:buFont typeface="Wingdings" panose="05000000000000000000" pitchFamily="2" charset="2"/>
              <a:buChar char="Ø"/>
            </a:pPr>
            <a:endParaRPr lang="en-GB" b="1" dirty="0" smtClean="0">
              <a:solidFill>
                <a:srgbClr val="002060"/>
              </a:solidFill>
              <a:effectLst>
                <a:outerShdw blurRad="38100" dist="38100" dir="2700000" algn="tl">
                  <a:srgbClr val="000000">
                    <a:alpha val="43137"/>
                  </a:srgbClr>
                </a:outerShdw>
              </a:effectLst>
              <a:latin typeface="Lucida Sans" panose="020B0602030504020204" pitchFamily="34" charset="0"/>
            </a:endParaRPr>
          </a:p>
          <a:p>
            <a:pPr>
              <a:buFont typeface="Wingdings" panose="05000000000000000000" pitchFamily="2" charset="2"/>
              <a:buChar char="Ø"/>
            </a:pPr>
            <a:endParaRPr lang="en-GB" b="1" dirty="0">
              <a:solidFill>
                <a:srgbClr val="002060"/>
              </a:solidFill>
              <a:effectLst>
                <a:outerShdw blurRad="38100" dist="38100" dir="2700000" algn="tl">
                  <a:srgbClr val="000000">
                    <a:alpha val="43137"/>
                  </a:srgbClr>
                </a:outerShdw>
              </a:effectLst>
              <a:latin typeface="Lucida Sans" panose="020B0602030504020204" pitchFamily="34" charset="0"/>
            </a:endParaRPr>
          </a:p>
          <a:p>
            <a:pPr>
              <a:buFont typeface="Wingdings" panose="05000000000000000000" pitchFamily="2" charset="2"/>
              <a:buChar char="Ø"/>
            </a:pPr>
            <a:r>
              <a:rPr lang="en-GB" dirty="0" smtClean="0">
                <a:solidFill>
                  <a:srgbClr val="002060"/>
                </a:solidFill>
                <a:latin typeface="Lucida Sans" panose="020B0602030504020204" pitchFamily="34" charset="0"/>
              </a:rPr>
              <a:t>Identification of neglect remains a challenge. </a:t>
            </a:r>
          </a:p>
          <a:p>
            <a:pPr marL="137160" indent="0">
              <a:buNone/>
            </a:pPr>
            <a:endParaRPr lang="en-GB" dirty="0">
              <a:solidFill>
                <a:srgbClr val="002060"/>
              </a:solidFill>
              <a:latin typeface="Lucida Sans" panose="020B0602030504020204" pitchFamily="34" charset="0"/>
            </a:endParaRPr>
          </a:p>
          <a:p>
            <a:pPr>
              <a:buFont typeface="Wingdings" panose="05000000000000000000" pitchFamily="2" charset="2"/>
              <a:buChar char="Ø"/>
            </a:pPr>
            <a:r>
              <a:rPr lang="en-GB" dirty="0" smtClean="0">
                <a:solidFill>
                  <a:srgbClr val="002060"/>
                </a:solidFill>
                <a:latin typeface="Lucida Sans" panose="020B0602030504020204" pitchFamily="34" charset="0"/>
              </a:rPr>
              <a:t>CP conference outcomes ‘neglect’ is not cited as much as emotional abuse. </a:t>
            </a:r>
          </a:p>
          <a:p>
            <a:pPr marL="137160" indent="0">
              <a:buNone/>
            </a:pPr>
            <a:endParaRPr lang="en-GB" dirty="0">
              <a:solidFill>
                <a:srgbClr val="002060"/>
              </a:solidFill>
              <a:latin typeface="Lucida Sans" panose="020B0602030504020204" pitchFamily="34" charset="0"/>
            </a:endParaRPr>
          </a:p>
          <a:p>
            <a:pPr>
              <a:buFont typeface="Wingdings" panose="05000000000000000000" pitchFamily="2" charset="2"/>
              <a:buChar char="Ø"/>
            </a:pPr>
            <a:r>
              <a:rPr lang="en-GB" dirty="0" smtClean="0">
                <a:solidFill>
                  <a:srgbClr val="002060"/>
                </a:solidFill>
                <a:latin typeface="Lucida Sans" panose="020B0602030504020204" pitchFamily="34" charset="0"/>
              </a:rPr>
              <a:t>DHRs, IMRs, SCRs  – Neglect remains a hidden, </a:t>
            </a:r>
            <a:endParaRPr lang="en-GB" dirty="0">
              <a:solidFill>
                <a:srgbClr val="002060"/>
              </a:solidFill>
              <a:latin typeface="Lucida Sans" panose="020B0602030504020204" pitchFamily="34" charset="0"/>
            </a:endParaRPr>
          </a:p>
          <a:p>
            <a:pPr>
              <a:buFont typeface="Wingdings" panose="05000000000000000000" pitchFamily="2" charset="2"/>
              <a:buChar char="Ø"/>
            </a:pPr>
            <a:endParaRPr lang="en-GB" dirty="0" smtClean="0">
              <a:solidFill>
                <a:srgbClr val="002060"/>
              </a:solidFill>
              <a:latin typeface="Lucida Sans" panose="020B0602030504020204" pitchFamily="34" charset="0"/>
            </a:endParaRPr>
          </a:p>
          <a:p>
            <a:pPr>
              <a:buFont typeface="Wingdings" panose="05000000000000000000" pitchFamily="2" charset="2"/>
              <a:buChar char="Ø"/>
            </a:pPr>
            <a:r>
              <a:rPr lang="en-GB" dirty="0" smtClean="0">
                <a:solidFill>
                  <a:srgbClr val="002060"/>
                </a:solidFill>
                <a:latin typeface="Lucida Sans" panose="020B0602030504020204" pitchFamily="34" charset="0"/>
              </a:rPr>
              <a:t>Deep dives highlighted historical avoidance of neglect and impact on child. </a:t>
            </a:r>
          </a:p>
          <a:p>
            <a:pPr>
              <a:buFont typeface="Wingdings" panose="05000000000000000000" pitchFamily="2" charset="2"/>
              <a:buChar char="Ø"/>
            </a:pPr>
            <a:endParaRPr lang="en-GB" b="1" dirty="0">
              <a:solidFill>
                <a:srgbClr val="002060"/>
              </a:solidFill>
              <a:effectLst>
                <a:outerShdw blurRad="38100" dist="38100" dir="2700000" algn="tl">
                  <a:srgbClr val="000000">
                    <a:alpha val="43137"/>
                  </a:srgbClr>
                </a:outerShdw>
              </a:effectLst>
              <a:latin typeface="Lucida Sans" panose="020B0602030504020204" pitchFamily="34" charset="0"/>
            </a:endParaRPr>
          </a:p>
          <a:p>
            <a:pPr>
              <a:buFont typeface="Wingdings" panose="05000000000000000000" pitchFamily="2" charset="2"/>
              <a:buChar char="Ø"/>
            </a:pPr>
            <a:endParaRPr lang="en-GB" dirty="0">
              <a:solidFill>
                <a:srgbClr val="002060"/>
              </a:solidFill>
              <a:latin typeface="Lucida Sans" panose="020B0602030504020204" pitchFamily="34" charset="0"/>
            </a:endParaRP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4270" y="6219701"/>
            <a:ext cx="499730" cy="51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7740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pic>
        <p:nvPicPr>
          <p:cNvPr id="108546" name="Picture 4" descr="CHILlogo_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0"/>
            <a:ext cx="1581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5"/>
          <p:cNvSpPr txBox="1">
            <a:spLocks noChangeArrowheads="1"/>
          </p:cNvSpPr>
          <p:nvPr/>
        </p:nvSpPr>
        <p:spPr bwMode="auto">
          <a:xfrm>
            <a:off x="357188" y="836613"/>
            <a:ext cx="7345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3200" b="1">
                <a:solidFill>
                  <a:srgbClr val="000000"/>
                </a:solidFill>
              </a:rPr>
              <a:t>Gloucestershire</a:t>
            </a:r>
            <a:endParaRPr lang="en-GB" altLang="en-US" sz="3200">
              <a:solidFill>
                <a:srgbClr val="000000"/>
              </a:solidFill>
            </a:endParaRPr>
          </a:p>
        </p:txBody>
      </p:sp>
      <p:sp>
        <p:nvSpPr>
          <p:cNvPr id="8" name="Content Placeholder 7"/>
          <p:cNvSpPr txBox="1">
            <a:spLocks noGrp="1"/>
          </p:cNvSpPr>
          <p:nvPr>
            <p:ph idx="1"/>
          </p:nvPr>
        </p:nvSpPr>
        <p:spPr>
          <a:xfrm>
            <a:off x="250825" y="1844675"/>
            <a:ext cx="8785225" cy="4916488"/>
          </a:xfrm>
        </p:spPr>
        <p:txBody>
          <a:bodyPr>
            <a:spAutoFit/>
          </a:bodyPr>
          <a:lstStyle/>
          <a:p>
            <a:pPr marL="182563" indent="-182563">
              <a:buFont typeface="Arial" pitchFamily="34" charset="0"/>
              <a:buChar char="•"/>
            </a:pPr>
            <a:r>
              <a:rPr lang="en-GB" altLang="en-US" sz="2800" smtClean="0">
                <a:solidFill>
                  <a:srgbClr val="3853A3"/>
                </a:solidFill>
                <a:ea typeface="ＭＳ Ｐゴシック" pitchFamily="34" charset="-128"/>
                <a:cs typeface="Arial" pitchFamily="34" charset="0"/>
              </a:rPr>
              <a:t>Re-design - the term </a:t>
            </a:r>
            <a:r>
              <a:rPr lang="en-GB" altLang="en-GB" sz="2800" smtClean="0">
                <a:solidFill>
                  <a:srgbClr val="3853A3"/>
                </a:solidFill>
                <a:ea typeface="ＭＳ Ｐゴシック" pitchFamily="34" charset="-128"/>
                <a:cs typeface="Arial" pitchFamily="34" charset="0"/>
              </a:rPr>
              <a:t>“</a:t>
            </a:r>
            <a:r>
              <a:rPr lang="en-GB" altLang="en-US" sz="2800" smtClean="0">
                <a:solidFill>
                  <a:srgbClr val="3853A3"/>
                </a:solidFill>
                <a:ea typeface="ＭＳ Ｐゴシック" pitchFamily="34" charset="-128"/>
                <a:cs typeface="Arial" pitchFamily="34" charset="0"/>
              </a:rPr>
              <a:t>Front Door</a:t>
            </a:r>
            <a:r>
              <a:rPr lang="en-GB" altLang="en-GB" sz="2800" smtClean="0">
                <a:solidFill>
                  <a:srgbClr val="3853A3"/>
                </a:solidFill>
                <a:ea typeface="ＭＳ Ｐゴシック" pitchFamily="34" charset="-128"/>
                <a:cs typeface="Arial" pitchFamily="34" charset="0"/>
              </a:rPr>
              <a:t>”</a:t>
            </a:r>
            <a:r>
              <a:rPr lang="en-GB" altLang="en-US" sz="2800" smtClean="0">
                <a:solidFill>
                  <a:srgbClr val="3853A3"/>
                </a:solidFill>
                <a:ea typeface="ＭＳ Ｐゴシック" pitchFamily="34" charset="-128"/>
                <a:cs typeface="Arial" pitchFamily="34" charset="0"/>
              </a:rPr>
              <a:t> is no longer used. All referrals come into the multi-agency safeguarding hub (MASH)</a:t>
            </a:r>
          </a:p>
          <a:p>
            <a:pPr marL="182563" indent="-182563"/>
            <a:endParaRPr lang="en-GB" altLang="en-US" sz="2800" smtClean="0">
              <a:solidFill>
                <a:srgbClr val="3853A3"/>
              </a:solidFill>
              <a:ea typeface="ＭＳ Ｐゴシック" pitchFamily="34" charset="-128"/>
              <a:cs typeface="Arial" pitchFamily="34" charset="0"/>
            </a:endParaRPr>
          </a:p>
          <a:p>
            <a:pPr marL="182563" indent="-182563">
              <a:buFont typeface="Arial" pitchFamily="34" charset="0"/>
              <a:buChar char="•"/>
            </a:pPr>
            <a:r>
              <a:rPr lang="en-GB" altLang="en-US" sz="2800" smtClean="0">
                <a:solidFill>
                  <a:srgbClr val="3853A3"/>
                </a:solidFill>
                <a:ea typeface="ＭＳ Ｐゴシック" pitchFamily="34" charset="-128"/>
                <a:cs typeface="Arial" pitchFamily="34" charset="0"/>
              </a:rPr>
              <a:t>Practitioner advice line is no longer operational. Ring the MASH </a:t>
            </a:r>
            <a:r>
              <a:rPr lang="mr-IN" altLang="en-US" sz="2800" smtClean="0">
                <a:solidFill>
                  <a:srgbClr val="3853A3"/>
                </a:solidFill>
                <a:ea typeface="ＭＳ Ｐゴシック" pitchFamily="34" charset="-128"/>
                <a:cs typeface="Arial" pitchFamily="34" charset="0"/>
              </a:rPr>
              <a:t>–</a:t>
            </a:r>
            <a:r>
              <a:rPr lang="en-GB" altLang="en-US" sz="2800" smtClean="0">
                <a:solidFill>
                  <a:srgbClr val="3853A3"/>
                </a:solidFill>
                <a:ea typeface="ＭＳ Ｐゴシック" pitchFamily="34" charset="-128"/>
                <a:cs typeface="Arial" pitchFamily="34" charset="0"/>
              </a:rPr>
              <a:t> 01452 426565</a:t>
            </a:r>
          </a:p>
          <a:p>
            <a:pPr marL="182563" indent="-182563"/>
            <a:endParaRPr lang="en-GB" altLang="en-US" sz="2800" smtClean="0">
              <a:solidFill>
                <a:srgbClr val="3853A3"/>
              </a:solidFill>
              <a:ea typeface="ＭＳ Ｐゴシック" pitchFamily="34" charset="-128"/>
              <a:cs typeface="Arial" pitchFamily="34" charset="0"/>
            </a:endParaRPr>
          </a:p>
          <a:p>
            <a:pPr marL="182563" indent="-182563">
              <a:buFont typeface="Arial" pitchFamily="34" charset="0"/>
              <a:buChar char="•"/>
            </a:pPr>
            <a:r>
              <a:rPr lang="en-GB" altLang="en-US" sz="2800" smtClean="0">
                <a:solidFill>
                  <a:srgbClr val="3853A3"/>
                </a:solidFill>
                <a:ea typeface="ＭＳ Ｐゴシック" pitchFamily="34" charset="-128"/>
                <a:cs typeface="Arial" pitchFamily="34" charset="0"/>
              </a:rPr>
              <a:t>On-line portal for multi-agency referrals (MARFs) </a:t>
            </a:r>
            <a:r>
              <a:rPr lang="mr-IN" altLang="en-US" sz="2800" smtClean="0">
                <a:solidFill>
                  <a:srgbClr val="3853A3"/>
                </a:solidFill>
                <a:ea typeface="ＭＳ Ｐゴシック" pitchFamily="34" charset="-128"/>
                <a:cs typeface="Arial" pitchFamily="34" charset="0"/>
              </a:rPr>
              <a:t>–</a:t>
            </a:r>
            <a:r>
              <a:rPr lang="en-GB" altLang="en-US" sz="2800" smtClean="0">
                <a:solidFill>
                  <a:srgbClr val="3853A3"/>
                </a:solidFill>
                <a:ea typeface="ＭＳ Ｐゴシック" pitchFamily="34" charset="-128"/>
                <a:cs typeface="Arial" pitchFamily="34" charset="0"/>
              </a:rPr>
              <a:t> make sure you register</a:t>
            </a:r>
          </a:p>
          <a:p>
            <a:pPr marL="182563" indent="-182563"/>
            <a:endParaRPr lang="en-GB" altLang="en-US" sz="2800" smtClean="0">
              <a:solidFill>
                <a:srgbClr val="3853A3"/>
              </a:solidFill>
              <a:ea typeface="ＭＳ Ｐゴシック" pitchFamily="34" charset="-128"/>
              <a:cs typeface="Arial" pitchFamily="34" charset="0"/>
            </a:endParaRPr>
          </a:p>
        </p:txBody>
      </p:sp>
    </p:spTree>
    <p:extLst>
      <p:ext uri="{BB962C8B-B14F-4D97-AF65-F5344CB8AC3E}">
        <p14:creationId xmlns:p14="http://schemas.microsoft.com/office/powerpoint/2010/main" val="2494592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pic>
        <p:nvPicPr>
          <p:cNvPr id="110594" name="Picture 4" descr="CHILlogo_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0"/>
            <a:ext cx="1581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Box 5"/>
          <p:cNvSpPr txBox="1">
            <a:spLocks noChangeArrowheads="1"/>
          </p:cNvSpPr>
          <p:nvPr/>
        </p:nvSpPr>
        <p:spPr bwMode="auto">
          <a:xfrm>
            <a:off x="357188" y="836613"/>
            <a:ext cx="7345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3600" b="1">
                <a:solidFill>
                  <a:srgbClr val="000000"/>
                </a:solidFill>
              </a:rPr>
              <a:t>Gloucestershire</a:t>
            </a:r>
            <a:endParaRPr lang="en-GB" altLang="en-US" sz="3600">
              <a:solidFill>
                <a:srgbClr val="000000"/>
              </a:solidFill>
            </a:endParaRPr>
          </a:p>
        </p:txBody>
      </p:sp>
      <p:sp>
        <p:nvSpPr>
          <p:cNvPr id="8" name="Content Placeholder 7"/>
          <p:cNvSpPr txBox="1">
            <a:spLocks noGrp="1"/>
          </p:cNvSpPr>
          <p:nvPr>
            <p:ph idx="1"/>
          </p:nvPr>
        </p:nvSpPr>
        <p:spPr>
          <a:xfrm>
            <a:off x="539750" y="1844675"/>
            <a:ext cx="8229600" cy="6126163"/>
          </a:xfrm>
        </p:spPr>
        <p:txBody>
          <a:bodyPr rtlCol="0">
            <a:spAutoFit/>
          </a:bodyPr>
          <a:lstStyle/>
          <a:p>
            <a:pPr marL="182563" indent="-182563">
              <a:buFont typeface="Arial" pitchFamily="34" charset="0"/>
              <a:buChar char="•"/>
              <a:defRPr/>
            </a:pPr>
            <a:r>
              <a:rPr lang="en-GB" dirty="0" smtClean="0">
                <a:solidFill>
                  <a:srgbClr val="3853A3"/>
                </a:solidFill>
                <a:cs typeface="Arial" pitchFamily="34" charset="0"/>
              </a:rPr>
              <a:t>New strategy discussions held in the multi-agency safeguarding hub</a:t>
            </a:r>
          </a:p>
          <a:p>
            <a:pPr marL="182563" indent="-182563">
              <a:buFont typeface="Arial" pitchFamily="34" charset="0"/>
              <a:buChar char="•"/>
              <a:defRPr/>
            </a:pPr>
            <a:endParaRPr lang="en-GB" dirty="0">
              <a:solidFill>
                <a:srgbClr val="3853A3"/>
              </a:solidFill>
              <a:cs typeface="Arial" pitchFamily="34" charset="0"/>
            </a:endParaRPr>
          </a:p>
          <a:p>
            <a:pPr marL="182563" indent="-182563">
              <a:buFont typeface="Arial" pitchFamily="34" charset="0"/>
              <a:buChar char="•"/>
              <a:defRPr/>
            </a:pPr>
            <a:r>
              <a:rPr lang="en-GB" dirty="0" smtClean="0">
                <a:solidFill>
                  <a:srgbClr val="3853A3"/>
                </a:solidFill>
                <a:cs typeface="Arial" pitchFamily="34" charset="0"/>
              </a:rPr>
              <a:t>Video/teleconference strategy discussions</a:t>
            </a:r>
          </a:p>
          <a:p>
            <a:pPr marL="182563" indent="-182563">
              <a:buFont typeface="Arial" pitchFamily="34" charset="0"/>
              <a:buChar char="•"/>
              <a:defRPr/>
            </a:pPr>
            <a:endParaRPr lang="en-GB" dirty="0">
              <a:solidFill>
                <a:srgbClr val="3853A3"/>
              </a:solidFill>
              <a:cs typeface="Arial" pitchFamily="34" charset="0"/>
            </a:endParaRPr>
          </a:p>
          <a:p>
            <a:pPr marL="182563" indent="-182563">
              <a:buFont typeface="Arial" pitchFamily="34" charset="0"/>
              <a:buChar char="•"/>
              <a:defRPr/>
            </a:pPr>
            <a:r>
              <a:rPr lang="en-GB" dirty="0">
                <a:solidFill>
                  <a:srgbClr val="3853A3"/>
                </a:solidFill>
                <a:cs typeface="Arial" pitchFamily="34" charset="0"/>
              </a:rPr>
              <a:t>Referral &amp; Assessment teams now called Child Assessment Teams. Children &amp; Families teams now called Safeguarding Teams. Teams are now smaller. </a:t>
            </a:r>
          </a:p>
          <a:p>
            <a:pPr marL="182563" indent="-182563">
              <a:buFont typeface="Arial" pitchFamily="34" charset="0"/>
              <a:buChar char="•"/>
              <a:defRPr/>
            </a:pPr>
            <a:endParaRPr lang="en-GB" dirty="0" smtClean="0">
              <a:solidFill>
                <a:srgbClr val="3853A3"/>
              </a:solidFill>
              <a:cs typeface="Arial" pitchFamily="34" charset="0"/>
            </a:endParaRPr>
          </a:p>
          <a:p>
            <a:pPr marL="182563" indent="-182563">
              <a:buFont typeface="Arial" pitchFamily="34" charset="0"/>
              <a:buChar char="•"/>
              <a:defRPr/>
            </a:pPr>
            <a:endParaRPr lang="en-GB" dirty="0">
              <a:solidFill>
                <a:srgbClr val="3853A3"/>
              </a:solidFill>
              <a:cs typeface="Arial" pitchFamily="34" charset="0"/>
            </a:endParaRPr>
          </a:p>
        </p:txBody>
      </p:sp>
    </p:spTree>
    <p:extLst>
      <p:ext uri="{BB962C8B-B14F-4D97-AF65-F5344CB8AC3E}">
        <p14:creationId xmlns:p14="http://schemas.microsoft.com/office/powerpoint/2010/main" val="33730373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pic>
        <p:nvPicPr>
          <p:cNvPr id="112642" name="Picture 4" descr="CHILlogo_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0"/>
            <a:ext cx="1581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Box 5"/>
          <p:cNvSpPr txBox="1">
            <a:spLocks noChangeArrowheads="1"/>
          </p:cNvSpPr>
          <p:nvPr/>
        </p:nvSpPr>
        <p:spPr bwMode="auto">
          <a:xfrm>
            <a:off x="357188" y="549275"/>
            <a:ext cx="7345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3200" b="1">
                <a:solidFill>
                  <a:srgbClr val="000000"/>
                </a:solidFill>
              </a:rPr>
              <a:t>Early Help Support</a:t>
            </a:r>
          </a:p>
        </p:txBody>
      </p:sp>
      <p:sp>
        <p:nvSpPr>
          <p:cNvPr id="8" name="Content Placeholder 7"/>
          <p:cNvSpPr txBox="1">
            <a:spLocks noGrp="1"/>
          </p:cNvSpPr>
          <p:nvPr>
            <p:ph idx="1"/>
          </p:nvPr>
        </p:nvSpPr>
        <p:spPr>
          <a:xfrm>
            <a:off x="323850" y="1609725"/>
            <a:ext cx="8229600" cy="4198938"/>
          </a:xfrm>
        </p:spPr>
        <p:txBody>
          <a:bodyPr>
            <a:spAutoFit/>
          </a:bodyPr>
          <a:lstStyle/>
          <a:p>
            <a:pPr marL="571500" indent="-571500">
              <a:buClr>
                <a:srgbClr val="31B6FD"/>
              </a:buClr>
              <a:buFont typeface="Arial" pitchFamily="34" charset="0"/>
              <a:buChar char="•"/>
            </a:pPr>
            <a:r>
              <a:rPr lang="en-GB" altLang="en-US" sz="2400" smtClean="0">
                <a:solidFill>
                  <a:srgbClr val="3853A3"/>
                </a:solidFill>
                <a:ea typeface="ＭＳ Ｐゴシック" pitchFamily="34" charset="-128"/>
                <a:cs typeface="Arial" pitchFamily="34" charset="0"/>
              </a:rPr>
              <a:t>Information, advice and guidance </a:t>
            </a:r>
            <a:r>
              <a:rPr lang="mr-IN" altLang="en-US" sz="2400" smtClean="0">
                <a:solidFill>
                  <a:srgbClr val="3853A3"/>
                </a:solidFill>
                <a:ea typeface="ＭＳ Ｐゴシック" pitchFamily="34" charset="-128"/>
                <a:cs typeface="Arial" pitchFamily="34" charset="0"/>
              </a:rPr>
              <a:t>–</a:t>
            </a:r>
            <a:r>
              <a:rPr lang="en-GB" altLang="en-US" sz="2400" smtClean="0">
                <a:solidFill>
                  <a:srgbClr val="3853A3"/>
                </a:solidFill>
                <a:ea typeface="ＭＳ Ｐゴシック" pitchFamily="34" charset="-128"/>
                <a:cs typeface="Arial" pitchFamily="34" charset="0"/>
              </a:rPr>
              <a:t> Family Information Service, Glos Families Directory</a:t>
            </a:r>
          </a:p>
          <a:p>
            <a:pPr marL="571500" indent="-571500">
              <a:buFont typeface="Arial" pitchFamily="34" charset="0"/>
              <a:buChar char="•"/>
            </a:pPr>
            <a:r>
              <a:rPr lang="en-GB" altLang="en-US" sz="2400" smtClean="0">
                <a:solidFill>
                  <a:srgbClr val="3853A3"/>
                </a:solidFill>
                <a:ea typeface="ＭＳ Ｐゴシック" pitchFamily="34" charset="-128"/>
                <a:cs typeface="Arial" pitchFamily="34" charset="0"/>
              </a:rPr>
              <a:t>Single early help assessment </a:t>
            </a:r>
            <a:r>
              <a:rPr lang="mr-IN" altLang="en-US" sz="2400" smtClean="0">
                <a:solidFill>
                  <a:srgbClr val="3853A3"/>
                </a:solidFill>
                <a:ea typeface="ＭＳ Ｐゴシック" pitchFamily="34" charset="-128"/>
                <a:cs typeface="Arial" pitchFamily="34" charset="0"/>
              </a:rPr>
              <a:t>–</a:t>
            </a:r>
            <a:r>
              <a:rPr lang="en-GB" altLang="en-US" sz="2400" smtClean="0">
                <a:solidFill>
                  <a:srgbClr val="3853A3"/>
                </a:solidFill>
                <a:ea typeface="ＭＳ Ｐゴシック" pitchFamily="34" charset="-128"/>
                <a:cs typeface="Arial" pitchFamily="34" charset="0"/>
              </a:rPr>
              <a:t> the graduated pathway</a:t>
            </a:r>
          </a:p>
          <a:p>
            <a:pPr marL="571500" indent="-571500">
              <a:buFont typeface="Arial" pitchFamily="34" charset="0"/>
              <a:buChar char="•"/>
            </a:pPr>
            <a:r>
              <a:rPr lang="en-GB" altLang="en-US" sz="2400" smtClean="0">
                <a:solidFill>
                  <a:srgbClr val="3853A3"/>
                </a:solidFill>
                <a:ea typeface="ＭＳ Ｐゴシック" pitchFamily="34" charset="-128"/>
                <a:cs typeface="Arial" pitchFamily="34" charset="0"/>
              </a:rPr>
              <a:t>Early help coordinators and community social workers based in Families First teams providing advice, support and training</a:t>
            </a:r>
          </a:p>
          <a:p>
            <a:pPr marL="571500" indent="-571500">
              <a:buFont typeface="Arial" pitchFamily="34" charset="0"/>
              <a:buChar char="•"/>
            </a:pPr>
            <a:r>
              <a:rPr lang="en-GB" altLang="en-US" sz="2400" smtClean="0">
                <a:solidFill>
                  <a:srgbClr val="3853A3"/>
                </a:solidFill>
                <a:ea typeface="ＭＳ Ｐゴシック" pitchFamily="34" charset="-128"/>
                <a:cs typeface="Arial" pitchFamily="34" charset="0"/>
              </a:rPr>
              <a:t>Family support, whole family work, parenting, employment support  - provided by Families First, Children and Family Centres and the voluntary sector </a:t>
            </a:r>
          </a:p>
          <a:p>
            <a:pPr marL="571500" indent="-571500">
              <a:buFont typeface="Arial" pitchFamily="34" charset="0"/>
              <a:buChar char="•"/>
            </a:pPr>
            <a:r>
              <a:rPr lang="en-GB" altLang="en-US" sz="2400" smtClean="0">
                <a:solidFill>
                  <a:srgbClr val="3853A3"/>
                </a:solidFill>
                <a:ea typeface="ＭＳ Ｐゴシック" pitchFamily="34" charset="-128"/>
                <a:cs typeface="Arial" pitchFamily="34" charset="0"/>
              </a:rPr>
              <a:t>Access early help through the MASH</a:t>
            </a:r>
          </a:p>
        </p:txBody>
      </p:sp>
    </p:spTree>
    <p:extLst>
      <p:ext uri="{BB962C8B-B14F-4D97-AF65-F5344CB8AC3E}">
        <p14:creationId xmlns:p14="http://schemas.microsoft.com/office/powerpoint/2010/main" val="3984504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0" y="214313"/>
            <a:ext cx="91440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9pPr>
          </a:lstStyle>
          <a:p>
            <a:pPr algn="ctr">
              <a:buClrTx/>
              <a:buFontTx/>
              <a:buNone/>
              <a:defRPr/>
            </a:pPr>
            <a:r>
              <a:rPr lang="en-GB" sz="1800" b="1" u="sng" dirty="0" smtClean="0">
                <a:solidFill>
                  <a:schemeClr val="bg1"/>
                </a:solidFill>
              </a:rPr>
              <a:t>Gloucestershire Social Care Referral Process</a:t>
            </a:r>
            <a:br>
              <a:rPr lang="en-GB" sz="1800" b="1" u="sng" dirty="0" smtClean="0">
                <a:solidFill>
                  <a:schemeClr val="bg1"/>
                </a:solidFill>
              </a:rPr>
            </a:br>
            <a:endParaRPr lang="en-GB" sz="1800" b="1" u="sng" dirty="0" smtClean="0">
              <a:solidFill>
                <a:schemeClr val="bg1"/>
              </a:solidFill>
            </a:endParaRPr>
          </a:p>
        </p:txBody>
      </p:sp>
      <p:sp>
        <p:nvSpPr>
          <p:cNvPr id="48130" name="Text Box 2"/>
          <p:cNvSpPr txBox="1">
            <a:spLocks noChangeArrowheads="1"/>
          </p:cNvSpPr>
          <p:nvPr/>
        </p:nvSpPr>
        <p:spPr bwMode="auto">
          <a:xfrm>
            <a:off x="0" y="785813"/>
            <a:ext cx="9144000"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9pPr>
          </a:lstStyle>
          <a:p>
            <a:pPr algn="ctr">
              <a:buClrTx/>
              <a:buFontTx/>
              <a:buNone/>
              <a:defRPr/>
            </a:pPr>
            <a:r>
              <a:rPr lang="en-GB" sz="1800" b="1" dirty="0" smtClean="0">
                <a:solidFill>
                  <a:srgbClr val="002060"/>
                </a:solidFill>
              </a:rPr>
              <a:t>Professional has concerns about child, or unborn baby </a:t>
            </a:r>
            <a:br>
              <a:rPr lang="en-GB" sz="1800" b="1" dirty="0" smtClean="0">
                <a:solidFill>
                  <a:srgbClr val="002060"/>
                </a:solidFill>
              </a:rPr>
            </a:br>
            <a:endParaRPr lang="en-GB" sz="1800" b="1" dirty="0" smtClean="0">
              <a:solidFill>
                <a:srgbClr val="002060"/>
              </a:solidFill>
            </a:endParaRPr>
          </a:p>
        </p:txBody>
      </p:sp>
      <p:sp>
        <p:nvSpPr>
          <p:cNvPr id="48131" name="AutoShape 3"/>
          <p:cNvSpPr>
            <a:spLocks noChangeArrowheads="1"/>
          </p:cNvSpPr>
          <p:nvPr/>
        </p:nvSpPr>
        <p:spPr bwMode="auto">
          <a:xfrm>
            <a:off x="4286250" y="1285875"/>
            <a:ext cx="571500" cy="571500"/>
          </a:xfrm>
          <a:prstGeom prst="downArrow">
            <a:avLst>
              <a:gd name="adj1" fmla="val 50000"/>
              <a:gd name="adj2" fmla="val 50000"/>
            </a:avLst>
          </a:prstGeom>
          <a:solidFill>
            <a:srgbClr val="BBE0E3"/>
          </a:solidFill>
          <a:ln w="25560">
            <a:solidFill>
              <a:srgbClr val="89A4A7"/>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a:latin typeface="Arial" charset="0"/>
              <a:ea typeface="SimSun" charset="0"/>
            </a:endParaRPr>
          </a:p>
        </p:txBody>
      </p:sp>
      <p:sp>
        <p:nvSpPr>
          <p:cNvPr id="48132" name="Text Box 4"/>
          <p:cNvSpPr txBox="1">
            <a:spLocks noChangeArrowheads="1"/>
          </p:cNvSpPr>
          <p:nvPr/>
        </p:nvSpPr>
        <p:spPr bwMode="auto">
          <a:xfrm>
            <a:off x="0" y="2000250"/>
            <a:ext cx="9144000"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0"/>
                <a:cs typeface="SimSun" charset="0"/>
              </a:defRPr>
            </a:lvl9pPr>
          </a:lstStyle>
          <a:p>
            <a:pPr algn="ctr">
              <a:buClrTx/>
              <a:buFontTx/>
              <a:buNone/>
              <a:defRPr/>
            </a:pPr>
            <a:r>
              <a:rPr lang="en-GB" sz="1800" b="1" dirty="0" smtClean="0">
                <a:solidFill>
                  <a:srgbClr val="002060"/>
                </a:solidFill>
              </a:rPr>
              <a:t> Consultation with supervisor / manager</a:t>
            </a:r>
            <a:br>
              <a:rPr lang="en-GB" sz="1800" b="1" dirty="0" smtClean="0">
                <a:solidFill>
                  <a:srgbClr val="002060"/>
                </a:solidFill>
              </a:rPr>
            </a:br>
            <a:endParaRPr lang="en-GB" sz="1800" b="1" dirty="0" smtClean="0">
              <a:solidFill>
                <a:srgbClr val="002060"/>
              </a:solidFill>
            </a:endParaRPr>
          </a:p>
        </p:txBody>
      </p:sp>
      <p:sp>
        <p:nvSpPr>
          <p:cNvPr id="48133" name="AutoShape 5"/>
          <p:cNvSpPr>
            <a:spLocks noChangeArrowheads="1"/>
          </p:cNvSpPr>
          <p:nvPr/>
        </p:nvSpPr>
        <p:spPr bwMode="auto">
          <a:xfrm>
            <a:off x="4284663" y="2708275"/>
            <a:ext cx="571500" cy="571500"/>
          </a:xfrm>
          <a:prstGeom prst="downArrow">
            <a:avLst>
              <a:gd name="adj1" fmla="val 50000"/>
              <a:gd name="adj2" fmla="val 50000"/>
            </a:avLst>
          </a:prstGeom>
          <a:solidFill>
            <a:srgbClr val="BBE0E3"/>
          </a:solidFill>
          <a:ln w="25560">
            <a:solidFill>
              <a:srgbClr val="89A4A7"/>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a:latin typeface="Arial" charset="0"/>
              <a:ea typeface="SimSun" charset="0"/>
            </a:endParaRPr>
          </a:p>
        </p:txBody>
      </p:sp>
      <p:sp>
        <p:nvSpPr>
          <p:cNvPr id="48134" name="Text Box 6"/>
          <p:cNvSpPr txBox="1">
            <a:spLocks noChangeArrowheads="1"/>
          </p:cNvSpPr>
          <p:nvPr/>
        </p:nvSpPr>
        <p:spPr bwMode="auto">
          <a:xfrm>
            <a:off x="0" y="3214688"/>
            <a:ext cx="9144000" cy="147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ctr" eaLnBrk="1" hangingPunct="1">
              <a:buClrTx/>
              <a:buFontTx/>
              <a:buNone/>
            </a:pPr>
            <a:endParaRPr lang="en-GB" altLang="en-US" sz="1800" b="1">
              <a:solidFill>
                <a:srgbClr val="002060"/>
              </a:solidFill>
              <a:ea typeface="SimSun" pitchFamily="2" charset="-122"/>
            </a:endParaRPr>
          </a:p>
          <a:p>
            <a:pPr algn="ctr" eaLnBrk="1" hangingPunct="1">
              <a:buClrTx/>
              <a:buFontTx/>
              <a:buNone/>
            </a:pPr>
            <a:r>
              <a:rPr lang="en-GB" altLang="en-US" sz="1800" b="1">
                <a:solidFill>
                  <a:srgbClr val="002060"/>
                </a:solidFill>
                <a:ea typeface="SimSun" pitchFamily="2" charset="-122"/>
              </a:rPr>
              <a:t>Discussion with parents</a:t>
            </a:r>
            <a:r>
              <a:rPr lang="en-US" altLang="en-US" sz="1800" b="1">
                <a:solidFill>
                  <a:srgbClr val="002060"/>
                </a:solidFill>
                <a:ea typeface="SimSun" pitchFamily="2" charset="-122"/>
              </a:rPr>
              <a:t/>
            </a:r>
            <a:br>
              <a:rPr lang="en-US" altLang="en-US" sz="1800" b="1">
                <a:solidFill>
                  <a:srgbClr val="002060"/>
                </a:solidFill>
                <a:ea typeface="SimSun" pitchFamily="2" charset="-122"/>
              </a:rPr>
            </a:br>
            <a:r>
              <a:rPr lang="en-US" altLang="en-US" sz="1800">
                <a:solidFill>
                  <a:srgbClr val="002060"/>
                </a:solidFill>
                <a:ea typeface="SimSun" pitchFamily="2" charset="-122"/>
              </a:rPr>
              <a:t>(as long as it does not put anyone at risk, or affect police investigation)</a:t>
            </a:r>
            <a:br>
              <a:rPr lang="en-US" altLang="en-US" sz="1800">
                <a:solidFill>
                  <a:srgbClr val="002060"/>
                </a:solidFill>
                <a:ea typeface="SimSun" pitchFamily="2" charset="-122"/>
              </a:rPr>
            </a:br>
            <a:r>
              <a:rPr lang="en-GB" altLang="en-US" sz="1800" b="1">
                <a:solidFill>
                  <a:srgbClr val="002060"/>
                </a:solidFill>
                <a:ea typeface="SimSun" pitchFamily="2" charset="-122"/>
              </a:rPr>
              <a:t/>
            </a:r>
            <a:br>
              <a:rPr lang="en-GB" altLang="en-US" sz="1800" b="1">
                <a:solidFill>
                  <a:srgbClr val="002060"/>
                </a:solidFill>
                <a:ea typeface="SimSun" pitchFamily="2" charset="-122"/>
              </a:rPr>
            </a:br>
            <a:endParaRPr lang="en-GB" altLang="en-US" sz="1800" b="1">
              <a:solidFill>
                <a:srgbClr val="002060"/>
              </a:solidFill>
              <a:ea typeface="SimSun" pitchFamily="2" charset="-122"/>
            </a:endParaRPr>
          </a:p>
        </p:txBody>
      </p:sp>
      <p:sp>
        <p:nvSpPr>
          <p:cNvPr id="48135" name="AutoShape 7"/>
          <p:cNvSpPr>
            <a:spLocks noChangeArrowheads="1"/>
          </p:cNvSpPr>
          <p:nvPr/>
        </p:nvSpPr>
        <p:spPr bwMode="auto">
          <a:xfrm>
            <a:off x="4284663" y="4221163"/>
            <a:ext cx="571500" cy="571500"/>
          </a:xfrm>
          <a:prstGeom prst="downArrow">
            <a:avLst>
              <a:gd name="adj1" fmla="val 50000"/>
              <a:gd name="adj2" fmla="val 50000"/>
            </a:avLst>
          </a:prstGeom>
          <a:solidFill>
            <a:srgbClr val="BBE0E3"/>
          </a:solidFill>
          <a:ln w="25560">
            <a:solidFill>
              <a:srgbClr val="89A4A7"/>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a:latin typeface="Arial" charset="0"/>
              <a:ea typeface="SimSun" charset="0"/>
            </a:endParaRPr>
          </a:p>
        </p:txBody>
      </p:sp>
      <p:sp>
        <p:nvSpPr>
          <p:cNvPr id="48136" name="Text Box 8"/>
          <p:cNvSpPr txBox="1">
            <a:spLocks noChangeArrowheads="1"/>
          </p:cNvSpPr>
          <p:nvPr/>
        </p:nvSpPr>
        <p:spPr bwMode="auto">
          <a:xfrm>
            <a:off x="0" y="4714875"/>
            <a:ext cx="9144000" cy="147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ctr" eaLnBrk="1" hangingPunct="1">
              <a:buClrTx/>
              <a:buFontTx/>
              <a:buNone/>
            </a:pPr>
            <a:endParaRPr lang="en-GB" altLang="en-US" sz="1800" b="1">
              <a:solidFill>
                <a:srgbClr val="002060"/>
              </a:solidFill>
              <a:ea typeface="SimSun" pitchFamily="2" charset="-122"/>
            </a:endParaRPr>
          </a:p>
          <a:p>
            <a:pPr algn="ctr" eaLnBrk="1" hangingPunct="1">
              <a:buClrTx/>
              <a:buFontTx/>
              <a:buNone/>
            </a:pPr>
            <a:r>
              <a:rPr lang="en-GB" altLang="en-US" sz="1800" b="1">
                <a:solidFill>
                  <a:srgbClr val="002060"/>
                </a:solidFill>
                <a:ea typeface="SimSun" pitchFamily="2" charset="-122"/>
              </a:rPr>
              <a:t>Make a request for service through the online portal. If you do not hear back </a:t>
            </a:r>
            <a:r>
              <a:rPr lang="mr-IN" altLang="en-US" sz="1800" b="1">
                <a:solidFill>
                  <a:srgbClr val="002060"/>
                </a:solidFill>
                <a:ea typeface="SimSun" pitchFamily="2" charset="-122"/>
              </a:rPr>
              <a:t>–</a:t>
            </a:r>
            <a:r>
              <a:rPr lang="en-GB" altLang="en-US" sz="1800" b="1">
                <a:solidFill>
                  <a:srgbClr val="002060"/>
                </a:solidFill>
                <a:ea typeface="SimSun" pitchFamily="2" charset="-122"/>
              </a:rPr>
              <a:t> follow it up</a:t>
            </a:r>
            <a:br>
              <a:rPr lang="en-GB" altLang="en-US" sz="1800" b="1">
                <a:solidFill>
                  <a:srgbClr val="002060"/>
                </a:solidFill>
                <a:ea typeface="SimSun" pitchFamily="2" charset="-122"/>
              </a:rPr>
            </a:br>
            <a:r>
              <a:rPr lang="en-GB" altLang="en-US" sz="1800" b="1">
                <a:solidFill>
                  <a:srgbClr val="002060"/>
                </a:solidFill>
                <a:ea typeface="SimSun" pitchFamily="2" charset="-122"/>
              </a:rPr>
              <a:t> </a:t>
            </a:r>
            <a:br>
              <a:rPr lang="en-GB" altLang="en-US" sz="1800" b="1">
                <a:solidFill>
                  <a:srgbClr val="002060"/>
                </a:solidFill>
                <a:ea typeface="SimSun" pitchFamily="2" charset="-122"/>
              </a:rPr>
            </a:br>
            <a:endParaRPr lang="en-GB" altLang="en-US" sz="1800" b="1">
              <a:solidFill>
                <a:srgbClr val="002060"/>
              </a:solidFill>
              <a:ea typeface="SimSun" pitchFamily="2" charset="-122"/>
            </a:endParaRPr>
          </a:p>
        </p:txBody>
      </p:sp>
      <p:sp>
        <p:nvSpPr>
          <p:cNvPr id="48138" name="Text Box 10"/>
          <p:cNvSpPr txBox="1">
            <a:spLocks noChangeArrowheads="1"/>
          </p:cNvSpPr>
          <p:nvPr/>
        </p:nvSpPr>
        <p:spPr bwMode="auto">
          <a:xfrm>
            <a:off x="0" y="6000750"/>
            <a:ext cx="9144000"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ctr" eaLnBrk="1" hangingPunct="1">
              <a:buClrTx/>
              <a:buFontTx/>
              <a:buNone/>
            </a:pPr>
            <a:r>
              <a:rPr lang="en-GB" altLang="en-US" sz="1800" b="1">
                <a:solidFill>
                  <a:srgbClr val="002060"/>
                </a:solidFill>
                <a:ea typeface="SimSun" pitchFamily="2" charset="-122"/>
              </a:rPr>
              <a:t/>
            </a:r>
            <a:br>
              <a:rPr lang="en-GB" altLang="en-US" sz="1800" b="1">
                <a:solidFill>
                  <a:srgbClr val="002060"/>
                </a:solidFill>
                <a:ea typeface="SimSun" pitchFamily="2" charset="-122"/>
              </a:rPr>
            </a:br>
            <a:endParaRPr lang="en-GB" altLang="en-US" sz="1800" b="1">
              <a:solidFill>
                <a:srgbClr val="002060"/>
              </a:solidFill>
              <a:ea typeface="SimSun" pitchFamily="2" charset="-122"/>
            </a:endParaRPr>
          </a:p>
        </p:txBody>
      </p:sp>
    </p:spTree>
    <p:extLst>
      <p:ext uri="{BB962C8B-B14F-4D97-AF65-F5344CB8AC3E}">
        <p14:creationId xmlns:p14="http://schemas.microsoft.com/office/powerpoint/2010/main" val="39307427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pic>
        <p:nvPicPr>
          <p:cNvPr id="116738" name="Picture 4" descr="CHILlogo_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0"/>
            <a:ext cx="1581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5"/>
          <p:cNvSpPr txBox="1">
            <a:spLocks noChangeArrowheads="1"/>
          </p:cNvSpPr>
          <p:nvPr/>
        </p:nvSpPr>
        <p:spPr bwMode="auto">
          <a:xfrm>
            <a:off x="357188" y="836613"/>
            <a:ext cx="7345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3200" b="1">
                <a:solidFill>
                  <a:srgbClr val="000000"/>
                </a:solidFill>
              </a:rPr>
              <a:t>Multi-agency Safeguarding Hub</a:t>
            </a:r>
            <a:endParaRPr lang="en-GB" altLang="en-US" sz="3200">
              <a:solidFill>
                <a:srgbClr val="000000"/>
              </a:solidFill>
            </a:endParaRPr>
          </a:p>
        </p:txBody>
      </p:sp>
      <p:sp>
        <p:nvSpPr>
          <p:cNvPr id="8" name="Content Placeholder 7"/>
          <p:cNvSpPr txBox="1">
            <a:spLocks noGrp="1"/>
          </p:cNvSpPr>
          <p:nvPr>
            <p:ph idx="1"/>
          </p:nvPr>
        </p:nvSpPr>
        <p:spPr>
          <a:xfrm>
            <a:off x="250825" y="1844675"/>
            <a:ext cx="8785225" cy="4691063"/>
          </a:xfrm>
        </p:spPr>
        <p:txBody>
          <a:bodyPr rtlCol="0">
            <a:spAutoFit/>
          </a:bodyPr>
          <a:lstStyle/>
          <a:p>
            <a:pPr marL="0" indent="0">
              <a:buFont typeface="Times New Roman" charset="0"/>
              <a:buNone/>
              <a:defRPr/>
            </a:pPr>
            <a:r>
              <a:rPr lang="en-GB" sz="2800" dirty="0" smtClean="0">
                <a:solidFill>
                  <a:srgbClr val="3853A3"/>
                </a:solidFill>
                <a:cs typeface="Arial" pitchFamily="34" charset="0"/>
              </a:rPr>
              <a:t>6 social work managers</a:t>
            </a:r>
          </a:p>
          <a:p>
            <a:pPr marL="0" indent="0">
              <a:buFont typeface="Times New Roman" charset="0"/>
              <a:buNone/>
              <a:defRPr/>
            </a:pPr>
            <a:r>
              <a:rPr lang="en-GB" sz="2800" dirty="0" smtClean="0">
                <a:solidFill>
                  <a:srgbClr val="3853A3"/>
                </a:solidFill>
                <a:cs typeface="Arial" pitchFamily="34" charset="0"/>
              </a:rPr>
              <a:t>12 social workers</a:t>
            </a:r>
          </a:p>
          <a:p>
            <a:pPr marL="0" indent="0">
              <a:buFont typeface="Times New Roman" charset="0"/>
              <a:buNone/>
              <a:defRPr/>
            </a:pPr>
            <a:r>
              <a:rPr lang="en-GB" sz="2800" dirty="0" smtClean="0">
                <a:solidFill>
                  <a:srgbClr val="3853A3"/>
                </a:solidFill>
                <a:cs typeface="Arial" pitchFamily="34" charset="0"/>
              </a:rPr>
              <a:t>Family Information Service</a:t>
            </a:r>
          </a:p>
          <a:p>
            <a:pPr marL="0" indent="0">
              <a:buFont typeface="Times New Roman" charset="0"/>
              <a:buNone/>
              <a:defRPr/>
            </a:pPr>
            <a:r>
              <a:rPr lang="en-GB" sz="2800" dirty="0" smtClean="0">
                <a:solidFill>
                  <a:srgbClr val="3853A3"/>
                </a:solidFill>
                <a:cs typeface="Arial" pitchFamily="34" charset="0"/>
              </a:rPr>
              <a:t>Gloucestershire Domestic Abuse Support Service</a:t>
            </a:r>
          </a:p>
          <a:p>
            <a:pPr marL="0" indent="0">
              <a:buFont typeface="Times New Roman" charset="0"/>
              <a:buNone/>
              <a:defRPr/>
            </a:pPr>
            <a:r>
              <a:rPr lang="en-GB" sz="2800" dirty="0" smtClean="0">
                <a:solidFill>
                  <a:srgbClr val="3853A3"/>
                </a:solidFill>
                <a:cs typeface="Arial" pitchFamily="34" charset="0"/>
              </a:rPr>
              <a:t>Police, 2 officers, researchers and domestic abuse officers</a:t>
            </a:r>
          </a:p>
          <a:p>
            <a:pPr marL="0" indent="0">
              <a:buFont typeface="Times New Roman" charset="0"/>
              <a:buNone/>
              <a:defRPr/>
            </a:pPr>
            <a:r>
              <a:rPr lang="en-GB" sz="2800" dirty="0" smtClean="0">
                <a:solidFill>
                  <a:srgbClr val="3853A3"/>
                </a:solidFill>
                <a:cs typeface="Arial" pitchFamily="34" charset="0"/>
              </a:rPr>
              <a:t>2 education researchers</a:t>
            </a:r>
          </a:p>
          <a:p>
            <a:pPr marL="0" indent="0">
              <a:buFont typeface="Times New Roman" charset="0"/>
              <a:buNone/>
              <a:defRPr/>
            </a:pPr>
            <a:r>
              <a:rPr lang="en-GB" sz="2800" dirty="0" smtClean="0">
                <a:solidFill>
                  <a:srgbClr val="3853A3"/>
                </a:solidFill>
                <a:cs typeface="Arial" pitchFamily="34" charset="0"/>
              </a:rPr>
              <a:t>2 specialist safeguarding nurses</a:t>
            </a:r>
          </a:p>
          <a:p>
            <a:pPr marL="0" indent="0">
              <a:buFont typeface="Times New Roman" charset="0"/>
              <a:buNone/>
              <a:defRPr/>
            </a:pPr>
            <a:endParaRPr lang="en-GB" sz="2800" dirty="0">
              <a:solidFill>
                <a:srgbClr val="3853A3"/>
              </a:solidFill>
              <a:cs typeface="Arial" pitchFamily="34" charset="0"/>
            </a:endParaRPr>
          </a:p>
        </p:txBody>
      </p:sp>
    </p:spTree>
    <p:extLst>
      <p:ext uri="{BB962C8B-B14F-4D97-AF65-F5344CB8AC3E}">
        <p14:creationId xmlns:p14="http://schemas.microsoft.com/office/powerpoint/2010/main" val="1900740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pic>
        <p:nvPicPr>
          <p:cNvPr id="118786" name="Picture 4" descr="CHILlogo_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0"/>
            <a:ext cx="1581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5"/>
          <p:cNvSpPr txBox="1">
            <a:spLocks noChangeArrowheads="1"/>
          </p:cNvSpPr>
          <p:nvPr/>
        </p:nvSpPr>
        <p:spPr bwMode="auto">
          <a:xfrm>
            <a:off x="357188" y="836613"/>
            <a:ext cx="7345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3600" b="1">
                <a:solidFill>
                  <a:srgbClr val="000000"/>
                </a:solidFill>
              </a:rPr>
              <a:t>Multi-agency Safeguarding Hub</a:t>
            </a:r>
            <a:endParaRPr lang="en-GB" altLang="en-US" sz="3600">
              <a:solidFill>
                <a:srgbClr val="000000"/>
              </a:solidFill>
            </a:endParaRPr>
          </a:p>
        </p:txBody>
      </p:sp>
      <p:sp>
        <p:nvSpPr>
          <p:cNvPr id="8" name="Content Placeholder 7"/>
          <p:cNvSpPr txBox="1">
            <a:spLocks noGrp="1"/>
          </p:cNvSpPr>
          <p:nvPr>
            <p:ph idx="1"/>
          </p:nvPr>
        </p:nvSpPr>
        <p:spPr>
          <a:xfrm>
            <a:off x="250825" y="1844675"/>
            <a:ext cx="8785225" cy="3624263"/>
          </a:xfrm>
        </p:spPr>
        <p:txBody>
          <a:bodyPr rtlCol="0">
            <a:spAutoFit/>
          </a:bodyPr>
          <a:lstStyle/>
          <a:p>
            <a:pPr marL="0" indent="0">
              <a:buFont typeface="Times New Roman" charset="0"/>
              <a:buNone/>
              <a:defRPr/>
            </a:pPr>
            <a:endParaRPr lang="en-GB" sz="2800" dirty="0" smtClean="0">
              <a:solidFill>
                <a:srgbClr val="3853A3"/>
              </a:solidFill>
              <a:cs typeface="Arial" pitchFamily="34" charset="0"/>
            </a:endParaRPr>
          </a:p>
          <a:p>
            <a:pPr marL="0" indent="0">
              <a:buFont typeface="Times New Roman" charset="0"/>
              <a:buNone/>
              <a:defRPr/>
            </a:pPr>
            <a:endParaRPr lang="en-GB" sz="2800" dirty="0">
              <a:solidFill>
                <a:srgbClr val="3853A3"/>
              </a:solidFill>
              <a:cs typeface="Arial" pitchFamily="34" charset="0"/>
            </a:endParaRPr>
          </a:p>
          <a:p>
            <a:pPr marL="0" indent="0">
              <a:buFont typeface="Times New Roman" charset="0"/>
              <a:buNone/>
              <a:defRPr/>
            </a:pPr>
            <a:r>
              <a:rPr lang="en-GB" dirty="0" smtClean="0">
                <a:solidFill>
                  <a:srgbClr val="3853A3"/>
                </a:solidFill>
                <a:cs typeface="Arial" pitchFamily="34" charset="0"/>
              </a:rPr>
              <a:t>As well as referrals they also deal with referrals to the Local Authority Designated Officer, private law cases, children who go missing, out of county cases and many other general enquiries</a:t>
            </a:r>
            <a:endParaRPr lang="en-GB" dirty="0">
              <a:solidFill>
                <a:srgbClr val="3853A3"/>
              </a:solidFill>
              <a:cs typeface="Arial" pitchFamily="34" charset="0"/>
            </a:endParaRPr>
          </a:p>
        </p:txBody>
      </p:sp>
    </p:spTree>
    <p:extLst>
      <p:ext uri="{BB962C8B-B14F-4D97-AF65-F5344CB8AC3E}">
        <p14:creationId xmlns:p14="http://schemas.microsoft.com/office/powerpoint/2010/main" val="3027531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pic>
        <p:nvPicPr>
          <p:cNvPr id="120834" name="Picture 4" descr="CHILlogo_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0"/>
            <a:ext cx="1581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5"/>
          <p:cNvSpPr txBox="1">
            <a:spLocks noChangeArrowheads="1"/>
          </p:cNvSpPr>
          <p:nvPr/>
        </p:nvSpPr>
        <p:spPr bwMode="auto">
          <a:xfrm>
            <a:off x="357188" y="836613"/>
            <a:ext cx="73453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4800" b="1">
                <a:solidFill>
                  <a:srgbClr val="000000"/>
                </a:solidFill>
              </a:rPr>
              <a:t>How many contacts does the MASH get a month? </a:t>
            </a:r>
            <a:endParaRPr lang="en-GB" altLang="en-US" sz="4800">
              <a:solidFill>
                <a:srgbClr val="000000"/>
              </a:solidFill>
            </a:endParaRPr>
          </a:p>
        </p:txBody>
      </p:sp>
      <p:sp>
        <p:nvSpPr>
          <p:cNvPr id="8" name="Content Placeholder 7"/>
          <p:cNvSpPr txBox="1">
            <a:spLocks noGrp="1"/>
          </p:cNvSpPr>
          <p:nvPr>
            <p:ph idx="1"/>
          </p:nvPr>
        </p:nvSpPr>
        <p:spPr>
          <a:xfrm>
            <a:off x="250825" y="1844675"/>
            <a:ext cx="8785225" cy="3034677"/>
          </a:xfrm>
        </p:spPr>
        <p:txBody>
          <a:bodyPr rtlCol="0">
            <a:spAutoFit/>
          </a:bodyPr>
          <a:lstStyle/>
          <a:p>
            <a:pPr marL="0" indent="0">
              <a:buFont typeface="Times New Roman" charset="0"/>
              <a:buNone/>
              <a:defRPr/>
            </a:pPr>
            <a:endParaRPr lang="en-GB" sz="2800" dirty="0" smtClean="0">
              <a:solidFill>
                <a:srgbClr val="3853A3"/>
              </a:solidFill>
              <a:cs typeface="Arial" pitchFamily="34" charset="0"/>
            </a:endParaRPr>
          </a:p>
          <a:p>
            <a:pPr marL="0" indent="0">
              <a:buFont typeface="Times New Roman" charset="0"/>
              <a:buNone/>
              <a:defRPr/>
            </a:pPr>
            <a:endParaRPr lang="en-GB" sz="2800" dirty="0">
              <a:solidFill>
                <a:srgbClr val="3853A3"/>
              </a:solidFill>
              <a:cs typeface="Arial" pitchFamily="34" charset="0"/>
            </a:endParaRPr>
          </a:p>
          <a:p>
            <a:pPr marL="400050" lvl="1" indent="0">
              <a:buFont typeface="Times New Roman" charset="0"/>
              <a:buNone/>
              <a:defRPr/>
            </a:pPr>
            <a:endParaRPr lang="en-GB" sz="5400" dirty="0" smtClean="0">
              <a:solidFill>
                <a:srgbClr val="3853A3"/>
              </a:solidFill>
              <a:cs typeface="Arial" pitchFamily="34" charset="0"/>
            </a:endParaRPr>
          </a:p>
          <a:p>
            <a:pPr marL="400050" lvl="1" indent="0">
              <a:buFont typeface="Times New Roman" charset="0"/>
              <a:buNone/>
              <a:defRPr/>
            </a:pPr>
            <a:r>
              <a:rPr lang="en-GB" sz="5400" dirty="0" smtClean="0">
                <a:solidFill>
                  <a:srgbClr val="3853A3"/>
                </a:solidFill>
                <a:cs typeface="Arial" pitchFamily="34" charset="0"/>
              </a:rPr>
              <a:t>2000 - 2500</a:t>
            </a:r>
            <a:endParaRPr lang="en-GB" sz="5400" dirty="0">
              <a:solidFill>
                <a:srgbClr val="3853A3"/>
              </a:solidFill>
              <a:cs typeface="Arial" pitchFamily="34" charset="0"/>
            </a:endParaRPr>
          </a:p>
        </p:txBody>
      </p:sp>
    </p:spTree>
    <p:extLst>
      <p:ext uri="{BB962C8B-B14F-4D97-AF65-F5344CB8AC3E}">
        <p14:creationId xmlns:p14="http://schemas.microsoft.com/office/powerpoint/2010/main" val="4108220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pic>
        <p:nvPicPr>
          <p:cNvPr id="122882" name="Picture 4" descr="CHILlogo_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0"/>
            <a:ext cx="1581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Box 5"/>
          <p:cNvSpPr txBox="1">
            <a:spLocks noChangeArrowheads="1"/>
          </p:cNvSpPr>
          <p:nvPr/>
        </p:nvSpPr>
        <p:spPr bwMode="auto">
          <a:xfrm>
            <a:off x="357188" y="836613"/>
            <a:ext cx="7345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3600" b="1">
                <a:solidFill>
                  <a:srgbClr val="000000"/>
                </a:solidFill>
              </a:rPr>
              <a:t>Multi-agency Safeguarding Hub</a:t>
            </a:r>
            <a:endParaRPr lang="en-GB" altLang="en-US" sz="3600">
              <a:solidFill>
                <a:srgbClr val="000000"/>
              </a:solidFill>
            </a:endParaRPr>
          </a:p>
        </p:txBody>
      </p:sp>
      <p:sp>
        <p:nvSpPr>
          <p:cNvPr id="8" name="Content Placeholder 7"/>
          <p:cNvSpPr txBox="1">
            <a:spLocks noGrp="1"/>
          </p:cNvSpPr>
          <p:nvPr>
            <p:ph idx="1"/>
          </p:nvPr>
        </p:nvSpPr>
        <p:spPr>
          <a:xfrm>
            <a:off x="250825" y="1844675"/>
            <a:ext cx="8785225" cy="4691063"/>
          </a:xfrm>
        </p:spPr>
        <p:txBody>
          <a:bodyPr>
            <a:spAutoFit/>
          </a:bodyPr>
          <a:lstStyle/>
          <a:p>
            <a:pPr marL="0" indent="0"/>
            <a:endParaRPr lang="en-GB" altLang="en-US" sz="2800" dirty="0" smtClean="0">
              <a:solidFill>
                <a:srgbClr val="3853A3"/>
              </a:solidFill>
              <a:ea typeface="ＭＳ Ｐゴシック" pitchFamily="34" charset="-128"/>
              <a:cs typeface="Arial" pitchFamily="34" charset="0"/>
            </a:endParaRPr>
          </a:p>
          <a:p>
            <a:pPr marL="0" indent="0"/>
            <a:r>
              <a:rPr lang="en-GB" altLang="en-US" sz="2800" dirty="0" smtClean="0">
                <a:solidFill>
                  <a:srgbClr val="3853A3"/>
                </a:solidFill>
                <a:ea typeface="ＭＳ Ｐゴシック" pitchFamily="34" charset="-128"/>
                <a:cs typeface="Arial" pitchFamily="34" charset="0"/>
              </a:rPr>
              <a:t>RAG rate every referral:</a:t>
            </a:r>
          </a:p>
          <a:p>
            <a:pPr marL="0" indent="0"/>
            <a:endParaRPr lang="en-GB" altLang="en-US" sz="2800" dirty="0" smtClean="0">
              <a:solidFill>
                <a:srgbClr val="3853A3"/>
              </a:solidFill>
              <a:ea typeface="ＭＳ Ｐゴシック" pitchFamily="34" charset="-128"/>
              <a:cs typeface="Arial" pitchFamily="34" charset="0"/>
            </a:endParaRPr>
          </a:p>
          <a:p>
            <a:pPr marL="0" indent="0"/>
            <a:r>
              <a:rPr lang="en-GB" altLang="en-US" sz="2800" dirty="0" smtClean="0">
                <a:solidFill>
                  <a:srgbClr val="FF0000"/>
                </a:solidFill>
                <a:ea typeface="ＭＳ Ｐゴシック" pitchFamily="34" charset="-128"/>
                <a:cs typeface="Arial" pitchFamily="34" charset="0"/>
              </a:rPr>
              <a:t>Red </a:t>
            </a:r>
            <a:r>
              <a:rPr lang="mr-IN" altLang="en-US" sz="2800" dirty="0" smtClean="0">
                <a:solidFill>
                  <a:srgbClr val="FF0000"/>
                </a:solidFill>
                <a:ea typeface="ＭＳ Ｐゴシック" pitchFamily="34" charset="-128"/>
                <a:cs typeface="Arial" pitchFamily="34" charset="0"/>
              </a:rPr>
              <a:t>–</a:t>
            </a:r>
            <a:r>
              <a:rPr lang="en-GB" altLang="en-US" sz="2800" dirty="0" smtClean="0">
                <a:solidFill>
                  <a:srgbClr val="FF0000"/>
                </a:solidFill>
                <a:ea typeface="ＭＳ Ｐゴシック" pitchFamily="34" charset="-128"/>
                <a:cs typeface="Arial" pitchFamily="34" charset="0"/>
              </a:rPr>
              <a:t> child protection</a:t>
            </a:r>
          </a:p>
          <a:p>
            <a:pPr marL="0" indent="0"/>
            <a:endParaRPr lang="en-GB" altLang="en-US" sz="2800" dirty="0" smtClean="0">
              <a:solidFill>
                <a:srgbClr val="3853A3"/>
              </a:solidFill>
              <a:ea typeface="ＭＳ Ｐゴシック" pitchFamily="34" charset="-128"/>
              <a:cs typeface="Arial" pitchFamily="34" charset="0"/>
            </a:endParaRPr>
          </a:p>
          <a:p>
            <a:pPr marL="0" indent="0"/>
            <a:r>
              <a:rPr lang="en-GB" altLang="en-US" sz="2800" dirty="0" smtClean="0">
                <a:solidFill>
                  <a:srgbClr val="F5800B"/>
                </a:solidFill>
                <a:ea typeface="ＭＳ Ｐゴシック" pitchFamily="34" charset="-128"/>
                <a:cs typeface="Arial" pitchFamily="34" charset="0"/>
              </a:rPr>
              <a:t>Amber </a:t>
            </a:r>
            <a:r>
              <a:rPr lang="mr-IN" altLang="en-US" sz="2800" dirty="0" smtClean="0">
                <a:solidFill>
                  <a:srgbClr val="F5800B"/>
                </a:solidFill>
                <a:ea typeface="ＭＳ Ｐゴシック" pitchFamily="34" charset="-128"/>
                <a:cs typeface="Arial" pitchFamily="34" charset="0"/>
              </a:rPr>
              <a:t>–</a:t>
            </a:r>
            <a:r>
              <a:rPr lang="en-GB" altLang="en-US" sz="2800" dirty="0" smtClean="0">
                <a:solidFill>
                  <a:srgbClr val="F5800B"/>
                </a:solidFill>
                <a:ea typeface="ＭＳ Ｐゴシック" pitchFamily="34" charset="-128"/>
                <a:cs typeface="Arial" pitchFamily="34" charset="0"/>
              </a:rPr>
              <a:t> need further enquiries </a:t>
            </a:r>
            <a:r>
              <a:rPr lang="mr-IN" altLang="en-US" sz="2800" dirty="0" smtClean="0">
                <a:solidFill>
                  <a:srgbClr val="F5800B"/>
                </a:solidFill>
                <a:ea typeface="ＭＳ Ｐゴシック" pitchFamily="34" charset="-128"/>
                <a:cs typeface="Arial" pitchFamily="34" charset="0"/>
              </a:rPr>
              <a:t>–</a:t>
            </a:r>
            <a:r>
              <a:rPr lang="en-GB" altLang="en-US" sz="2800" dirty="0" smtClean="0">
                <a:solidFill>
                  <a:srgbClr val="F5800B"/>
                </a:solidFill>
                <a:ea typeface="ＭＳ Ｐゴシック" pitchFamily="34" charset="-128"/>
                <a:cs typeface="Arial" pitchFamily="34" charset="0"/>
              </a:rPr>
              <a:t> only have 24 hours to respond</a:t>
            </a:r>
          </a:p>
          <a:p>
            <a:pPr marL="0" indent="0"/>
            <a:endParaRPr lang="en-GB" altLang="en-US" sz="2800" dirty="0" smtClean="0">
              <a:solidFill>
                <a:srgbClr val="3853A3"/>
              </a:solidFill>
              <a:ea typeface="ＭＳ Ｐゴシック" pitchFamily="34" charset="-128"/>
              <a:cs typeface="Arial" pitchFamily="34" charset="0"/>
            </a:endParaRPr>
          </a:p>
          <a:p>
            <a:pPr marL="0" indent="0"/>
            <a:r>
              <a:rPr lang="en-GB" altLang="en-US" sz="2800" dirty="0" smtClean="0">
                <a:solidFill>
                  <a:schemeClr val="accent4">
                    <a:lumMod val="75000"/>
                  </a:schemeClr>
                </a:solidFill>
                <a:ea typeface="ＭＳ Ｐゴシック" pitchFamily="34" charset="-128"/>
                <a:cs typeface="Arial" pitchFamily="34" charset="0"/>
              </a:rPr>
              <a:t>Green </a:t>
            </a:r>
            <a:r>
              <a:rPr lang="mr-IN" altLang="en-US" sz="2800" dirty="0" smtClean="0">
                <a:solidFill>
                  <a:schemeClr val="accent4">
                    <a:lumMod val="75000"/>
                  </a:schemeClr>
                </a:solidFill>
                <a:ea typeface="ＭＳ Ｐゴシック" pitchFamily="34" charset="-128"/>
                <a:cs typeface="Arial" pitchFamily="34" charset="0"/>
              </a:rPr>
              <a:t>–</a:t>
            </a:r>
            <a:r>
              <a:rPr lang="en-GB" altLang="en-US" sz="2800" dirty="0" smtClean="0">
                <a:solidFill>
                  <a:schemeClr val="accent4">
                    <a:lumMod val="75000"/>
                  </a:schemeClr>
                </a:solidFill>
                <a:ea typeface="ＭＳ Ｐゴシック" pitchFamily="34" charset="-128"/>
                <a:cs typeface="Arial" pitchFamily="34" charset="0"/>
              </a:rPr>
              <a:t> early help</a:t>
            </a:r>
          </a:p>
        </p:txBody>
      </p:sp>
    </p:spTree>
    <p:extLst>
      <p:ext uri="{BB962C8B-B14F-4D97-AF65-F5344CB8AC3E}">
        <p14:creationId xmlns:p14="http://schemas.microsoft.com/office/powerpoint/2010/main" val="81773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67AFBB-BC44-408C-850D-437FC63BA2B0}"/>
              </a:ext>
            </a:extLst>
          </p:cNvPr>
          <p:cNvSpPr>
            <a:spLocks noGrp="1"/>
          </p:cNvSpPr>
          <p:nvPr>
            <p:ph type="title"/>
          </p:nvPr>
        </p:nvSpPr>
        <p:spPr/>
        <p:txBody>
          <a:bodyPr/>
          <a:lstStyle/>
          <a:p>
            <a:r>
              <a:rPr lang="en-GB" dirty="0"/>
              <a:t>Making a referral</a:t>
            </a:r>
          </a:p>
        </p:txBody>
      </p:sp>
      <p:sp>
        <p:nvSpPr>
          <p:cNvPr id="3" name="Content Placeholder 2">
            <a:extLst>
              <a:ext uri="{FF2B5EF4-FFF2-40B4-BE49-F238E27FC236}">
                <a16:creationId xmlns:a16="http://schemas.microsoft.com/office/drawing/2014/main" xmlns="" id="{3F4E9B17-0626-4028-934E-B7C1445BF0C6}"/>
              </a:ext>
            </a:extLst>
          </p:cNvPr>
          <p:cNvSpPr>
            <a:spLocks noGrp="1"/>
          </p:cNvSpPr>
          <p:nvPr>
            <p:ph idx="1"/>
          </p:nvPr>
        </p:nvSpPr>
        <p:spPr/>
        <p:txBody>
          <a:bodyPr>
            <a:normAutofit fontScale="92500" lnSpcReduction="10000"/>
          </a:bodyPr>
          <a:lstStyle/>
          <a:p>
            <a:pPr marL="0" indent="0" algn="ctr">
              <a:buNone/>
            </a:pPr>
            <a:r>
              <a:rPr lang="en-GB" sz="3600" dirty="0"/>
              <a:t>CONSENT</a:t>
            </a:r>
          </a:p>
          <a:p>
            <a:pPr>
              <a:lnSpc>
                <a:spcPct val="200000"/>
              </a:lnSpc>
            </a:pPr>
            <a:r>
              <a:rPr lang="en-GB" dirty="0"/>
              <a:t>Are referrals accepted without consent?</a:t>
            </a:r>
          </a:p>
          <a:p>
            <a:pPr>
              <a:lnSpc>
                <a:spcPct val="200000"/>
              </a:lnSpc>
            </a:pPr>
            <a:r>
              <a:rPr lang="en-GB" dirty="0"/>
              <a:t>Seeking consent</a:t>
            </a:r>
          </a:p>
          <a:p>
            <a:pPr>
              <a:lnSpc>
                <a:spcPct val="200000"/>
              </a:lnSpc>
            </a:pPr>
            <a:r>
              <a:rPr lang="en-GB" dirty="0"/>
              <a:t>Time vs risk to child</a:t>
            </a:r>
          </a:p>
          <a:p>
            <a:pPr>
              <a:lnSpc>
                <a:spcPct val="200000"/>
              </a:lnSpc>
            </a:pPr>
            <a:r>
              <a:rPr lang="en-GB" dirty="0"/>
              <a:t>Parents’ understanding</a:t>
            </a:r>
          </a:p>
        </p:txBody>
      </p:sp>
    </p:spTree>
    <p:extLst>
      <p:ext uri="{BB962C8B-B14F-4D97-AF65-F5344CB8AC3E}">
        <p14:creationId xmlns:p14="http://schemas.microsoft.com/office/powerpoint/2010/main" val="824184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4"/>
          <p:cNvSpPr txBox="1">
            <a:spLocks noChangeArrowheads="1"/>
          </p:cNvSpPr>
          <p:nvPr/>
        </p:nvSpPr>
        <p:spPr bwMode="auto">
          <a:xfrm>
            <a:off x="539750" y="836613"/>
            <a:ext cx="8070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400">
                <a:solidFill>
                  <a:schemeClr val="bg1"/>
                </a:solidFill>
                <a:latin typeface="Arial" pitchFamily="34" charset="0"/>
                <a:ea typeface="ＭＳ Ｐゴシック" pitchFamily="34" charset="-128"/>
              </a:defRPr>
            </a:lvl1pPr>
            <a:lvl2pPr eaLnBrk="0" hangingPunct="0">
              <a:defRPr sz="2400">
                <a:solidFill>
                  <a:schemeClr val="bg1"/>
                </a:solidFill>
                <a:latin typeface="Arial" pitchFamily="34" charset="0"/>
                <a:ea typeface="ＭＳ Ｐゴシック" pitchFamily="34" charset="-128"/>
              </a:defRPr>
            </a:lvl2pPr>
            <a:lvl3pPr eaLnBrk="0" hangingPunct="0">
              <a:defRPr sz="2400">
                <a:solidFill>
                  <a:schemeClr val="bg1"/>
                </a:solidFill>
                <a:latin typeface="Arial" pitchFamily="34" charset="0"/>
                <a:ea typeface="ＭＳ Ｐゴシック" pitchFamily="34" charset="-128"/>
              </a:defRPr>
            </a:lvl3pPr>
            <a:lvl4pPr eaLnBrk="0" hangingPunct="0">
              <a:defRPr sz="2400">
                <a:solidFill>
                  <a:schemeClr val="bg1"/>
                </a:solidFill>
                <a:latin typeface="Arial" pitchFamily="34" charset="0"/>
                <a:ea typeface="ＭＳ Ｐゴシック" pitchFamily="34" charset="-128"/>
              </a:defRPr>
            </a:lvl4pPr>
            <a:lvl5pPr eaLnBrk="0" hangingPunct="0">
              <a:defRPr sz="2400">
                <a:solidFill>
                  <a:schemeClr val="bg1"/>
                </a:solidFill>
                <a:latin typeface="Arial" pitchFamily="34"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ＭＳ Ｐゴシック" pitchFamily="34" charset="-128"/>
              </a:defRPr>
            </a:lvl9pPr>
          </a:lstStyle>
          <a:p>
            <a:pPr algn="ctr" eaLnBrk="1" hangingPunct="1"/>
            <a:endParaRPr lang="en-GB" altLang="en-US" sz="1800" b="1"/>
          </a:p>
          <a:p>
            <a:pPr algn="ctr" eaLnBrk="1" hangingPunct="1"/>
            <a:endParaRPr lang="en-GB" altLang="en-US" sz="1800" b="1"/>
          </a:p>
          <a:p>
            <a:pPr algn="ctr" eaLnBrk="1" hangingPunct="1"/>
            <a:endParaRPr lang="en-GB" altLang="en-US" sz="1800" b="1"/>
          </a:p>
          <a:p>
            <a:pPr eaLnBrk="1" hangingPunct="1"/>
            <a:endParaRPr lang="en-GB" altLang="en-US" sz="3600"/>
          </a:p>
          <a:p>
            <a:pPr eaLnBrk="1" hangingPunct="1"/>
            <a:endParaRPr lang="en-GB" altLang="en-US" sz="2000"/>
          </a:p>
          <a:p>
            <a:pPr eaLnBrk="1" hangingPunct="1"/>
            <a:endParaRPr lang="en-GB" altLang="en-US" sz="2000"/>
          </a:p>
        </p:txBody>
      </p:sp>
      <p:sp>
        <p:nvSpPr>
          <p:cNvPr id="124931" name="TextBox 5"/>
          <p:cNvSpPr txBox="1">
            <a:spLocks noChangeArrowheads="1"/>
          </p:cNvSpPr>
          <p:nvPr/>
        </p:nvSpPr>
        <p:spPr bwMode="auto">
          <a:xfrm>
            <a:off x="357188" y="836613"/>
            <a:ext cx="7345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3200" b="1" dirty="0">
                <a:solidFill>
                  <a:schemeClr val="bg1"/>
                </a:solidFill>
              </a:rPr>
              <a:t>What Makes a Good Referral</a:t>
            </a:r>
            <a:endParaRPr lang="en-GB" altLang="en-US" sz="3200" dirty="0">
              <a:solidFill>
                <a:schemeClr val="bg1"/>
              </a:solidFill>
            </a:endParaRPr>
          </a:p>
        </p:txBody>
      </p:sp>
      <p:sp>
        <p:nvSpPr>
          <p:cNvPr id="8" name="Content Placeholder 7"/>
          <p:cNvSpPr txBox="1">
            <a:spLocks noGrp="1"/>
          </p:cNvSpPr>
          <p:nvPr>
            <p:ph idx="1"/>
          </p:nvPr>
        </p:nvSpPr>
        <p:spPr>
          <a:xfrm>
            <a:off x="107504" y="2276871"/>
            <a:ext cx="8928546" cy="4135041"/>
          </a:xfrm>
        </p:spPr>
        <p:txBody>
          <a:bodyPr wrap="square">
            <a:spAutoFit/>
          </a:bodyPr>
          <a:lstStyle/>
          <a:p>
            <a:pPr marL="457200" indent="-457200">
              <a:buFont typeface="Arial" pitchFamily="34" charset="0"/>
              <a:buChar char="•"/>
            </a:pPr>
            <a:r>
              <a:rPr lang="en-GB" altLang="en-US" sz="2400" dirty="0" smtClean="0">
                <a:solidFill>
                  <a:srgbClr val="3853A3"/>
                </a:solidFill>
                <a:ea typeface="ＭＳ Ｐゴシック" pitchFamily="34" charset="-128"/>
                <a:cs typeface="Arial" pitchFamily="34" charset="0"/>
              </a:rPr>
              <a:t>Explicit language (never appropriate, inappropriate, attachment, resilience, bond, love, challenging behaviour, sexualised behaviour, dirty, outcomes)</a:t>
            </a:r>
          </a:p>
          <a:p>
            <a:pPr marL="457200" indent="-457200">
              <a:buFont typeface="Arial" pitchFamily="34" charset="0"/>
              <a:buChar char="•"/>
            </a:pPr>
            <a:r>
              <a:rPr lang="en-GB" altLang="en-US" sz="2400" dirty="0" smtClean="0">
                <a:solidFill>
                  <a:srgbClr val="3853A3"/>
                </a:solidFill>
                <a:ea typeface="ＭＳ Ｐゴシック" pitchFamily="34" charset="-128"/>
                <a:cs typeface="Arial" pitchFamily="34" charset="0"/>
              </a:rPr>
              <a:t>Make it clear what is fact and what is professional opinion</a:t>
            </a:r>
          </a:p>
          <a:p>
            <a:pPr marL="457200" indent="-457200">
              <a:buFont typeface="Arial" pitchFamily="34" charset="0"/>
              <a:buChar char="•"/>
            </a:pPr>
            <a:r>
              <a:rPr lang="en-GB" altLang="en-US" sz="2400" dirty="0" smtClean="0">
                <a:solidFill>
                  <a:srgbClr val="3853A3"/>
                </a:solidFill>
                <a:ea typeface="ＭＳ Ｐゴシック" pitchFamily="34" charset="-128"/>
                <a:cs typeface="Arial" pitchFamily="34" charset="0"/>
              </a:rPr>
              <a:t>Make it clear how you know something </a:t>
            </a:r>
            <a:r>
              <a:rPr lang="mr-IN" altLang="en-US" sz="2400" dirty="0" smtClean="0">
                <a:solidFill>
                  <a:srgbClr val="3853A3"/>
                </a:solidFill>
                <a:ea typeface="ＭＳ Ｐゴシック" pitchFamily="34" charset="-128"/>
                <a:cs typeface="Arial" pitchFamily="34" charset="0"/>
              </a:rPr>
              <a:t>–</a:t>
            </a:r>
            <a:r>
              <a:rPr lang="en-GB" altLang="en-US" sz="2400" dirty="0" smtClean="0">
                <a:solidFill>
                  <a:srgbClr val="3853A3"/>
                </a:solidFill>
                <a:ea typeface="ＭＳ Ｐゴシック" pitchFamily="34" charset="-128"/>
                <a:cs typeface="Arial" pitchFamily="34" charset="0"/>
              </a:rPr>
              <a:t> different if you have seen something, rather than have been told it by someone else</a:t>
            </a:r>
          </a:p>
          <a:p>
            <a:pPr marL="457200" indent="-457200">
              <a:buFont typeface="Arial" pitchFamily="34" charset="0"/>
              <a:buChar char="•"/>
            </a:pPr>
            <a:r>
              <a:rPr lang="en-GB" altLang="en-US" sz="2400" dirty="0" smtClean="0">
                <a:solidFill>
                  <a:srgbClr val="3853A3"/>
                </a:solidFill>
                <a:ea typeface="ＭＳ Ｐゴシック" pitchFamily="34" charset="-128"/>
                <a:cs typeface="Arial" pitchFamily="34" charset="0"/>
              </a:rPr>
              <a:t>Make it clear how long you have had the concerns and have they escalated?</a:t>
            </a:r>
          </a:p>
          <a:p>
            <a:pPr marL="457200" indent="-457200">
              <a:buFont typeface="Arial" pitchFamily="34" charset="0"/>
              <a:buChar char="•"/>
            </a:pPr>
            <a:r>
              <a:rPr lang="en-GB" altLang="en-US" sz="2400" dirty="0" smtClean="0">
                <a:solidFill>
                  <a:srgbClr val="3853A3"/>
                </a:solidFill>
                <a:ea typeface="ＭＳ Ｐゴシック" pitchFamily="34" charset="-128"/>
                <a:cs typeface="Arial" pitchFamily="34" charset="0"/>
              </a:rPr>
              <a:t>Have there been any recent changes </a:t>
            </a:r>
            <a:r>
              <a:rPr lang="mr-IN" altLang="en-US" sz="2400" dirty="0" smtClean="0">
                <a:solidFill>
                  <a:srgbClr val="3853A3"/>
                </a:solidFill>
                <a:ea typeface="ＭＳ Ｐゴシック" pitchFamily="34" charset="-128"/>
                <a:cs typeface="Arial" pitchFamily="34" charset="0"/>
              </a:rPr>
              <a:t>–</a:t>
            </a:r>
            <a:r>
              <a:rPr lang="en-GB" altLang="en-US" sz="2400" dirty="0" smtClean="0">
                <a:solidFill>
                  <a:srgbClr val="3853A3"/>
                </a:solidFill>
                <a:ea typeface="ＭＳ Ｐゴシック" pitchFamily="34" charset="-128"/>
                <a:cs typeface="Arial" pitchFamily="34" charset="0"/>
              </a:rPr>
              <a:t> new partner/parents separating </a:t>
            </a:r>
            <a:r>
              <a:rPr lang="en-GB" altLang="en-US" sz="2400" dirty="0" err="1" smtClean="0">
                <a:solidFill>
                  <a:srgbClr val="3853A3"/>
                </a:solidFill>
                <a:ea typeface="ＭＳ Ｐゴシック" pitchFamily="34" charset="-128"/>
                <a:cs typeface="Arial" pitchFamily="34" charset="0"/>
              </a:rPr>
              <a:t>etc</a:t>
            </a:r>
            <a:endParaRPr lang="en-GB" altLang="en-US" sz="2400" dirty="0" smtClean="0">
              <a:solidFill>
                <a:srgbClr val="3853A3"/>
              </a:solidFill>
              <a:ea typeface="ＭＳ Ｐゴシック" pitchFamily="34" charset="-128"/>
              <a:cs typeface="Arial" pitchFamily="34" charset="0"/>
            </a:endParaRPr>
          </a:p>
        </p:txBody>
      </p:sp>
    </p:spTree>
    <p:extLst>
      <p:ext uri="{BB962C8B-B14F-4D97-AF65-F5344CB8AC3E}">
        <p14:creationId xmlns:p14="http://schemas.microsoft.com/office/powerpoint/2010/main" val="151156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Wavefor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Wavefor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Waveform</Template>
  <TotalTime>5592</TotalTime>
  <Words>9558</Words>
  <Application>Microsoft Office PowerPoint</Application>
  <PresentationFormat>On-screen Show (4:3)</PresentationFormat>
  <Paragraphs>1148</Paragraphs>
  <Slides>106</Slides>
  <Notes>105</Notes>
  <HiddenSlides>0</HiddenSlides>
  <MMClips>0</MMClips>
  <ScaleCrop>false</ScaleCrop>
  <HeadingPairs>
    <vt:vector size="4" baseType="variant">
      <vt:variant>
        <vt:lpstr>Theme</vt:lpstr>
      </vt:variant>
      <vt:variant>
        <vt:i4>4</vt:i4>
      </vt:variant>
      <vt:variant>
        <vt:lpstr>Slide Titles</vt:lpstr>
      </vt:variant>
      <vt:variant>
        <vt:i4>106</vt:i4>
      </vt:variant>
    </vt:vector>
  </HeadingPairs>
  <TitlesOfParts>
    <vt:vector size="110" baseType="lpstr">
      <vt:lpstr>Waveform</vt:lpstr>
      <vt:lpstr>Concourse</vt:lpstr>
      <vt:lpstr>1_Waveform</vt:lpstr>
      <vt:lpstr>Apex</vt:lpstr>
      <vt:lpstr>Neglect Early Help</vt:lpstr>
      <vt:lpstr>Housekeeping</vt:lpstr>
      <vt:lpstr>Evaluation Forms</vt:lpstr>
      <vt:lpstr>Neglect</vt:lpstr>
      <vt:lpstr>PowerPoint Presentation</vt:lpstr>
      <vt:lpstr>WHY NEGLECT </vt:lpstr>
      <vt:lpstr>WHY NEGLECT </vt:lpstr>
      <vt:lpstr>  What do all these SCRS tell us  </vt:lpstr>
      <vt:lpstr>What do Gloucestershire reviews tell us</vt:lpstr>
      <vt:lpstr>  Attachment and Bowlby Still Relevant   </vt:lpstr>
      <vt:lpstr> Identifying Neglect  </vt:lpstr>
      <vt:lpstr>Omission versus Commission </vt:lpstr>
      <vt:lpstr>PowerPoint Presentation</vt:lpstr>
      <vt:lpstr>Persistence – Cumulative Neglect. </vt:lpstr>
      <vt:lpstr>Professionals as change agents</vt:lpstr>
      <vt:lpstr>Professionals as change agents</vt:lpstr>
      <vt:lpstr>Parenting Skills Matrix</vt:lpstr>
      <vt:lpstr>PowerPoint Presentation</vt:lpstr>
      <vt:lpstr>The Issue of change is critical</vt:lpstr>
      <vt:lpstr>PowerPoint Presentation</vt:lpstr>
      <vt:lpstr>Effects on Children’s  development</vt:lpstr>
      <vt:lpstr>The impact of neglect on adolescents</vt:lpstr>
      <vt:lpstr>The impact of neglect on adolescents</vt:lpstr>
      <vt:lpstr>Disability and neglect</vt:lpstr>
      <vt:lpstr>What is the Impact on the child</vt:lpstr>
      <vt:lpstr>What other abuse is neglect driving or enabling</vt:lpstr>
      <vt:lpstr>Structured Judgement approach</vt:lpstr>
      <vt:lpstr>Finally it is the untold impact that should drive us towards change on neglect </vt:lpstr>
      <vt:lpstr>Finally it is the untold impact that should drive us towards change on neglect </vt:lpstr>
      <vt:lpstr>PowerPoint Presentation</vt:lpstr>
      <vt:lpstr>Who is at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ACTION ON ACES Gloucestershire  More than our  ACES  www.actionaces.org </vt:lpstr>
      <vt:lpstr>What is Early Help?</vt:lpstr>
      <vt:lpstr>Why Do Early Help?</vt:lpstr>
      <vt:lpstr>PowerPoint Presentation</vt:lpstr>
      <vt:lpstr>PowerPoint Presentation</vt:lpstr>
      <vt:lpstr>Working Together</vt:lpstr>
      <vt:lpstr>Team Around the Family Meetings – TAF </vt:lpstr>
      <vt:lpstr>Role of the Lead Practitioner </vt:lpstr>
      <vt:lpstr>Consent to Share   What is informed consent? </vt:lpstr>
      <vt:lpstr>PowerPoint Presentation</vt:lpstr>
      <vt:lpstr>Neglect </vt:lpstr>
      <vt:lpstr>What is neglect? </vt:lpstr>
      <vt:lpstr>Working Together to Safeguard Children 2018 </vt:lpstr>
      <vt:lpstr>PowerPoint Presentation</vt:lpstr>
      <vt:lpstr>“Blooming and Pruning”</vt:lpstr>
      <vt:lpstr>PowerPoint Presentation</vt:lpstr>
      <vt:lpstr>Peri-natal (pregnancy and early infancy)</vt:lpstr>
      <vt:lpstr>Clues: Baby to Pre-school</vt:lpstr>
      <vt:lpstr>PowerPoint Presentation</vt:lpstr>
      <vt:lpstr>Clues: The Primary School Years</vt:lpstr>
      <vt:lpstr>Head Lice</vt:lpstr>
      <vt:lpstr>Effects on Children’s  development</vt:lpstr>
      <vt:lpstr>Pre-Teens, Teens and beyond…</vt:lpstr>
      <vt:lpstr>Disability and neglect</vt:lpstr>
      <vt:lpstr>PowerPoint Presentation</vt:lpstr>
      <vt:lpstr>PowerPoint Presentation</vt:lpstr>
      <vt:lpstr>Recognising neglect and providing the right level of intervention at the right time</vt:lpstr>
      <vt:lpstr>A Multi-agency  co-ordinated approach </vt:lpstr>
      <vt:lpstr>Toolkit: Five Key Areas</vt:lpstr>
      <vt:lpstr>Using the Multi-Agency Neglect Toolkit</vt:lpstr>
      <vt:lpstr>PowerPoint Presentation</vt:lpstr>
      <vt:lpstr>PowerPoint Presentation</vt:lpstr>
      <vt:lpstr>PowerPoint Presentation</vt:lpstr>
      <vt:lpstr>PowerPoint Presentation</vt:lpstr>
      <vt:lpstr>PowerPoint Presentation</vt:lpstr>
      <vt:lpstr>Understanding Neglect</vt:lpstr>
      <vt:lpstr>Typologies of Neglect</vt:lpstr>
      <vt:lpstr>Type 1 - Passive</vt:lpstr>
      <vt:lpstr>An example of type one:</vt:lpstr>
      <vt:lpstr>Type 2 - Chaotic</vt:lpstr>
      <vt:lpstr>An example of type two:</vt:lpstr>
      <vt:lpstr>Both Type 1 and Type 2 neglect are examples of the slow-burning frog in the saucepan </vt:lpstr>
      <vt:lpstr>Type 3 - Active</vt:lpstr>
      <vt:lpstr>An example of type 3:</vt:lpstr>
      <vt:lpstr>PowerPoint Presentation</vt:lpstr>
      <vt:lpstr>Case Study </vt:lpstr>
      <vt:lpstr>PowerPoint Presentation</vt:lpstr>
      <vt:lpstr>MARF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a referral</vt:lpstr>
      <vt:lpstr>PowerPoint Presentation</vt:lpstr>
      <vt:lpstr>PowerPoint Presentation</vt:lpstr>
      <vt:lpstr>PowerPoint Presentation</vt:lpstr>
      <vt:lpstr>Making a referral</vt:lpstr>
      <vt:lpstr>PowerPoint Presentation</vt:lpstr>
      <vt:lpstr>Escalation of Professional Concerns Guidance</vt:lpstr>
      <vt:lpstr>Don’t drop the child!</vt:lpstr>
      <vt:lpstr>Family Information Service</vt:lpstr>
    </vt:vector>
  </TitlesOfParts>
  <Company>Gloucestershire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NEASON, Isobel</dc:creator>
  <cp:lastModifiedBy>DOUGAN, Isobel</cp:lastModifiedBy>
  <cp:revision>631</cp:revision>
  <cp:lastPrinted>2019-03-28T14:26:40Z</cp:lastPrinted>
  <dcterms:created xsi:type="dcterms:W3CDTF">2017-03-22T15:18:07Z</dcterms:created>
  <dcterms:modified xsi:type="dcterms:W3CDTF">2019-04-23T12:39:26Z</dcterms:modified>
</cp:coreProperties>
</file>