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3"/>
  </p:notesMasterIdLst>
  <p:handoutMasterIdLst>
    <p:handoutMasterId r:id="rId44"/>
  </p:handoutMasterIdLst>
  <p:sldIdLst>
    <p:sldId id="420" r:id="rId3"/>
    <p:sldId id="417" r:id="rId4"/>
    <p:sldId id="322" r:id="rId5"/>
    <p:sldId id="297" r:id="rId6"/>
    <p:sldId id="321" r:id="rId7"/>
    <p:sldId id="320" r:id="rId8"/>
    <p:sldId id="345" r:id="rId9"/>
    <p:sldId id="410" r:id="rId10"/>
    <p:sldId id="299" r:id="rId11"/>
    <p:sldId id="301" r:id="rId12"/>
    <p:sldId id="298" r:id="rId13"/>
    <p:sldId id="303" r:id="rId14"/>
    <p:sldId id="338" r:id="rId15"/>
    <p:sldId id="403" r:id="rId16"/>
    <p:sldId id="377" r:id="rId17"/>
    <p:sldId id="413" r:id="rId18"/>
    <p:sldId id="340" r:id="rId19"/>
    <p:sldId id="409" r:id="rId20"/>
    <p:sldId id="316" r:id="rId21"/>
    <p:sldId id="341" r:id="rId22"/>
    <p:sldId id="305" r:id="rId23"/>
    <p:sldId id="306" r:id="rId24"/>
    <p:sldId id="307" r:id="rId25"/>
    <p:sldId id="415" r:id="rId26"/>
    <p:sldId id="312" r:id="rId27"/>
    <p:sldId id="315" r:id="rId28"/>
    <p:sldId id="314" r:id="rId29"/>
    <p:sldId id="334" r:id="rId30"/>
    <p:sldId id="327" r:id="rId31"/>
    <p:sldId id="328" r:id="rId32"/>
    <p:sldId id="342" r:id="rId33"/>
    <p:sldId id="329" r:id="rId34"/>
    <p:sldId id="408" r:id="rId35"/>
    <p:sldId id="418" r:id="rId36"/>
    <p:sldId id="406" r:id="rId37"/>
    <p:sldId id="407" r:id="rId38"/>
    <p:sldId id="411" r:id="rId39"/>
    <p:sldId id="416" r:id="rId40"/>
    <p:sldId id="295" r:id="rId41"/>
    <p:sldId id="399" r:id="rId42"/>
  </p:sldIdLst>
  <p:sldSz cx="9144000" cy="6858000" type="screen4x3"/>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66FF"/>
    <a:srgbClr val="99CCFF"/>
    <a:srgbClr val="3333FF"/>
    <a:srgbClr val="FFD55D"/>
    <a:srgbClr val="333399"/>
    <a:srgbClr val="6699FF"/>
    <a:srgbClr val="6666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5" autoAdjust="0"/>
    <p:restoredTop sz="87169" autoAdjust="0"/>
  </p:normalViewPr>
  <p:slideViewPr>
    <p:cSldViewPr>
      <p:cViewPr varScale="1">
        <p:scale>
          <a:sx n="46" d="100"/>
          <a:sy n="46" d="100"/>
        </p:scale>
        <p:origin x="629" y="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5579"/>
    </p:cViewPr>
  </p:sorterViewPr>
  <p:notesViewPr>
    <p:cSldViewPr>
      <p:cViewPr varScale="1">
        <p:scale>
          <a:sx n="50" d="100"/>
          <a:sy n="50" d="100"/>
        </p:scale>
        <p:origin x="2004" y="32"/>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8451C8-4A8A-498E-8B06-4CFEFC67B638}" type="doc">
      <dgm:prSet loTypeId="urn:microsoft.com/office/officeart/2005/8/layout/radial4" loCatId="relationship" qsTypeId="urn:microsoft.com/office/officeart/2005/8/quickstyle/3d1" qsCatId="3D" csTypeId="urn:microsoft.com/office/officeart/2005/8/colors/accent0_1" csCatId="mainScheme" phldr="1"/>
      <dgm:spPr/>
      <dgm:t>
        <a:bodyPr/>
        <a:lstStyle/>
        <a:p>
          <a:endParaRPr lang="en-GB"/>
        </a:p>
      </dgm:t>
    </dgm:pt>
    <dgm:pt modelId="{F12A09A9-E77B-4A20-8FFB-CA46EEDC6685}">
      <dgm:prSet phldrT="[Text]"/>
      <dgm:spPr/>
      <dgm:t>
        <a:bodyPr/>
        <a:lstStyle/>
        <a:p>
          <a:r>
            <a:rPr lang="en-GB" dirty="0"/>
            <a:t>PINCH ME</a:t>
          </a:r>
        </a:p>
      </dgm:t>
    </dgm:pt>
    <dgm:pt modelId="{E16209D2-2586-4522-BCB2-B28C2DC18124}" type="parTrans" cxnId="{FEAB6218-0195-4725-AEF1-2684482B20EC}">
      <dgm:prSet/>
      <dgm:spPr/>
      <dgm:t>
        <a:bodyPr/>
        <a:lstStyle/>
        <a:p>
          <a:endParaRPr lang="en-GB"/>
        </a:p>
      </dgm:t>
    </dgm:pt>
    <dgm:pt modelId="{F758E0DC-4266-4CA4-BE35-2FF3ECD863D1}" type="sibTrans" cxnId="{FEAB6218-0195-4725-AEF1-2684482B20EC}">
      <dgm:prSet/>
      <dgm:spPr/>
      <dgm:t>
        <a:bodyPr/>
        <a:lstStyle/>
        <a:p>
          <a:endParaRPr lang="en-GB"/>
        </a:p>
      </dgm:t>
    </dgm:pt>
    <dgm:pt modelId="{750B7F5E-912A-49C4-BA74-87889B72D5D4}">
      <dgm:prSet phldrT="[Text]" custT="1"/>
      <dgm:spPr/>
      <dgm:t>
        <a:bodyPr/>
        <a:lstStyle/>
        <a:p>
          <a:r>
            <a:rPr lang="en-GB" sz="3600" dirty="0"/>
            <a:t>Pain</a:t>
          </a:r>
        </a:p>
      </dgm:t>
    </dgm:pt>
    <dgm:pt modelId="{61FA9916-A87E-414F-9C52-744F043A2D3E}" type="parTrans" cxnId="{A0BE7038-BC71-42FA-8C6D-3C30F6E412A2}">
      <dgm:prSet/>
      <dgm:spPr/>
      <dgm:t>
        <a:bodyPr/>
        <a:lstStyle/>
        <a:p>
          <a:endParaRPr lang="en-GB"/>
        </a:p>
      </dgm:t>
    </dgm:pt>
    <dgm:pt modelId="{F99B4230-0AF0-4A9C-A496-589EFDEDCD80}" type="sibTrans" cxnId="{A0BE7038-BC71-42FA-8C6D-3C30F6E412A2}">
      <dgm:prSet/>
      <dgm:spPr/>
      <dgm:t>
        <a:bodyPr/>
        <a:lstStyle/>
        <a:p>
          <a:endParaRPr lang="en-GB"/>
        </a:p>
      </dgm:t>
    </dgm:pt>
    <dgm:pt modelId="{75FB03F7-D7DD-4F91-8786-2C798677B218}">
      <dgm:prSet phldrT="[Text]" custT="1"/>
      <dgm:spPr/>
      <dgm:t>
        <a:bodyPr/>
        <a:lstStyle/>
        <a:p>
          <a:r>
            <a:rPr lang="en-GB" sz="3200" dirty="0"/>
            <a:t>Infection</a:t>
          </a:r>
          <a:endParaRPr lang="en-GB" sz="1800" dirty="0"/>
        </a:p>
      </dgm:t>
    </dgm:pt>
    <dgm:pt modelId="{FFA9E214-85EF-4BBB-A90B-0FBB6BEF5F31}" type="parTrans" cxnId="{B92C5E90-0262-469A-80F7-75D67E971062}">
      <dgm:prSet/>
      <dgm:spPr/>
      <dgm:t>
        <a:bodyPr/>
        <a:lstStyle/>
        <a:p>
          <a:endParaRPr lang="en-GB"/>
        </a:p>
      </dgm:t>
    </dgm:pt>
    <dgm:pt modelId="{35D14A0A-297F-476C-9729-1340C524DCBD}" type="sibTrans" cxnId="{B92C5E90-0262-469A-80F7-75D67E971062}">
      <dgm:prSet/>
      <dgm:spPr/>
      <dgm:t>
        <a:bodyPr/>
        <a:lstStyle/>
        <a:p>
          <a:endParaRPr lang="en-GB"/>
        </a:p>
      </dgm:t>
    </dgm:pt>
    <dgm:pt modelId="{D8781C0F-84BB-422B-B0DA-5E9C3F3FC796}">
      <dgm:prSet phldrT="[Text]" custT="1"/>
      <dgm:spPr/>
      <dgm:t>
        <a:bodyPr/>
        <a:lstStyle/>
        <a:p>
          <a:r>
            <a:rPr lang="en-GB" sz="2800" dirty="0"/>
            <a:t>(Poor)</a:t>
          </a:r>
        </a:p>
        <a:p>
          <a:r>
            <a:rPr lang="en-GB" sz="2800" dirty="0"/>
            <a:t>Nutrition</a:t>
          </a:r>
        </a:p>
      </dgm:t>
    </dgm:pt>
    <dgm:pt modelId="{0007309A-26A0-4A81-A3FE-9757C3F9B867}" type="parTrans" cxnId="{C2D6F885-4798-4FB3-8EBA-D6CACE97405C}">
      <dgm:prSet/>
      <dgm:spPr/>
      <dgm:t>
        <a:bodyPr/>
        <a:lstStyle/>
        <a:p>
          <a:endParaRPr lang="en-GB"/>
        </a:p>
      </dgm:t>
    </dgm:pt>
    <dgm:pt modelId="{A389247C-75E0-4A11-9394-5AFADC3900F6}" type="sibTrans" cxnId="{C2D6F885-4798-4FB3-8EBA-D6CACE97405C}">
      <dgm:prSet/>
      <dgm:spPr/>
      <dgm:t>
        <a:bodyPr/>
        <a:lstStyle/>
        <a:p>
          <a:endParaRPr lang="en-GB"/>
        </a:p>
      </dgm:t>
    </dgm:pt>
    <dgm:pt modelId="{523B9C67-DDF7-4399-BCC4-7B43009755AF}">
      <dgm:prSet phldrT="[Text]" custT="1"/>
      <dgm:spPr/>
      <dgm:t>
        <a:bodyPr/>
        <a:lstStyle/>
        <a:p>
          <a:r>
            <a:rPr lang="en-GB" sz="2800" dirty="0"/>
            <a:t>(Lack of)</a:t>
          </a:r>
        </a:p>
        <a:p>
          <a:r>
            <a:rPr lang="en-GB" sz="2800" dirty="0"/>
            <a:t>Hydration</a:t>
          </a:r>
          <a:endParaRPr lang="en-GB" sz="1800" dirty="0"/>
        </a:p>
      </dgm:t>
    </dgm:pt>
    <dgm:pt modelId="{76AA8FCC-7A37-4515-BF75-140FD82146AC}" type="parTrans" cxnId="{A1A14E0B-F853-4564-BF34-7101360A85A7}">
      <dgm:prSet/>
      <dgm:spPr/>
      <dgm:t>
        <a:bodyPr/>
        <a:lstStyle/>
        <a:p>
          <a:endParaRPr lang="en-GB"/>
        </a:p>
      </dgm:t>
    </dgm:pt>
    <dgm:pt modelId="{7AC0FED0-CEB6-4FAE-A9C6-ADA7FFD0524F}" type="sibTrans" cxnId="{A1A14E0B-F853-4564-BF34-7101360A85A7}">
      <dgm:prSet/>
      <dgm:spPr/>
      <dgm:t>
        <a:bodyPr/>
        <a:lstStyle/>
        <a:p>
          <a:endParaRPr lang="en-GB"/>
        </a:p>
      </dgm:t>
    </dgm:pt>
    <dgm:pt modelId="{B9D30A01-0C7B-4D1A-9316-1821282C9E82}">
      <dgm:prSet phldrT="[Text]" custT="1"/>
      <dgm:spPr/>
      <dgm:t>
        <a:bodyPr/>
        <a:lstStyle/>
        <a:p>
          <a:r>
            <a:rPr lang="en-GB" sz="2800" dirty="0"/>
            <a:t>Constipation</a:t>
          </a:r>
          <a:endParaRPr lang="en-GB" sz="1800" dirty="0"/>
        </a:p>
      </dgm:t>
    </dgm:pt>
    <dgm:pt modelId="{A85481BC-FDA4-44E3-BE64-0E5A16BF71A1}" type="parTrans" cxnId="{129499DF-7995-4800-BCBA-EC4F346144F5}">
      <dgm:prSet/>
      <dgm:spPr/>
      <dgm:t>
        <a:bodyPr/>
        <a:lstStyle/>
        <a:p>
          <a:endParaRPr lang="en-GB"/>
        </a:p>
      </dgm:t>
    </dgm:pt>
    <dgm:pt modelId="{918D348D-C95E-4BA4-A33A-C8D35D5FF91D}" type="sibTrans" cxnId="{129499DF-7995-4800-BCBA-EC4F346144F5}">
      <dgm:prSet/>
      <dgm:spPr/>
      <dgm:t>
        <a:bodyPr/>
        <a:lstStyle/>
        <a:p>
          <a:endParaRPr lang="en-GB"/>
        </a:p>
      </dgm:t>
    </dgm:pt>
    <dgm:pt modelId="{D885279A-AEE2-492A-9743-0C3323C20E95}">
      <dgm:prSet phldrT="[Text]" custT="1"/>
      <dgm:spPr/>
      <dgm:t>
        <a:bodyPr/>
        <a:lstStyle/>
        <a:p>
          <a:r>
            <a:rPr lang="en-GB" sz="2800" dirty="0"/>
            <a:t>Medication</a:t>
          </a:r>
        </a:p>
        <a:p>
          <a:r>
            <a:rPr lang="en-GB" sz="2800" dirty="0"/>
            <a:t>(intolerance)</a:t>
          </a:r>
          <a:endParaRPr lang="en-GB" sz="1800" dirty="0"/>
        </a:p>
      </dgm:t>
    </dgm:pt>
    <dgm:pt modelId="{065B5095-5D79-4115-8DFF-0A3F7BBBB4E1}" type="parTrans" cxnId="{7004CBF4-D20C-42E9-B37F-B6024FE45F56}">
      <dgm:prSet/>
      <dgm:spPr/>
      <dgm:t>
        <a:bodyPr/>
        <a:lstStyle/>
        <a:p>
          <a:endParaRPr lang="en-GB"/>
        </a:p>
      </dgm:t>
    </dgm:pt>
    <dgm:pt modelId="{7DB910FF-FB98-4B56-BBE1-D10C9B8DB11E}" type="sibTrans" cxnId="{7004CBF4-D20C-42E9-B37F-B6024FE45F56}">
      <dgm:prSet/>
      <dgm:spPr/>
      <dgm:t>
        <a:bodyPr/>
        <a:lstStyle/>
        <a:p>
          <a:endParaRPr lang="en-GB"/>
        </a:p>
      </dgm:t>
    </dgm:pt>
    <dgm:pt modelId="{9C7E9B43-E47F-4727-9F24-E2178D277610}">
      <dgm:prSet phldrT="[Text]" custT="1"/>
      <dgm:spPr/>
      <dgm:t>
        <a:bodyPr/>
        <a:lstStyle/>
        <a:p>
          <a:r>
            <a:rPr lang="en-GB" sz="2800" dirty="0"/>
            <a:t>Environment</a:t>
          </a:r>
          <a:endParaRPr lang="en-GB" sz="1800" dirty="0"/>
        </a:p>
      </dgm:t>
    </dgm:pt>
    <dgm:pt modelId="{57F91BA3-CAB8-448A-9F90-BB7AAA56FA93}" type="parTrans" cxnId="{2ECC45CD-8800-412D-9E1D-C3052EBBE9A9}">
      <dgm:prSet/>
      <dgm:spPr/>
      <dgm:t>
        <a:bodyPr/>
        <a:lstStyle/>
        <a:p>
          <a:endParaRPr lang="en-GB"/>
        </a:p>
      </dgm:t>
    </dgm:pt>
    <dgm:pt modelId="{EF01F08B-AF26-4383-B989-F0C3FB5D9D3E}" type="sibTrans" cxnId="{2ECC45CD-8800-412D-9E1D-C3052EBBE9A9}">
      <dgm:prSet/>
      <dgm:spPr/>
      <dgm:t>
        <a:bodyPr/>
        <a:lstStyle/>
        <a:p>
          <a:endParaRPr lang="en-GB"/>
        </a:p>
      </dgm:t>
    </dgm:pt>
    <dgm:pt modelId="{A752417E-B009-4341-87E6-9F4B4B704CC2}" type="pres">
      <dgm:prSet presAssocID="{848451C8-4A8A-498E-8B06-4CFEFC67B638}" presName="cycle" presStyleCnt="0">
        <dgm:presLayoutVars>
          <dgm:chMax val="1"/>
          <dgm:dir/>
          <dgm:animLvl val="ctr"/>
          <dgm:resizeHandles val="exact"/>
        </dgm:presLayoutVars>
      </dgm:prSet>
      <dgm:spPr/>
    </dgm:pt>
    <dgm:pt modelId="{2AA058DA-9EB7-4830-8E58-0951F0812507}" type="pres">
      <dgm:prSet presAssocID="{F12A09A9-E77B-4A20-8FFB-CA46EEDC6685}" presName="centerShape" presStyleLbl="node0" presStyleIdx="0" presStyleCnt="1"/>
      <dgm:spPr/>
    </dgm:pt>
    <dgm:pt modelId="{5919EDD0-F528-4BCB-B496-5765EAA69BAF}" type="pres">
      <dgm:prSet presAssocID="{61FA9916-A87E-414F-9C52-744F043A2D3E}" presName="parTrans" presStyleLbl="bgSibTrans2D1" presStyleIdx="0" presStyleCnt="7"/>
      <dgm:spPr/>
    </dgm:pt>
    <dgm:pt modelId="{4E82977D-BD0E-45F5-A742-07DBEA374381}" type="pres">
      <dgm:prSet presAssocID="{750B7F5E-912A-49C4-BA74-87889B72D5D4}" presName="node" presStyleLbl="node1" presStyleIdx="0" presStyleCnt="7">
        <dgm:presLayoutVars>
          <dgm:bulletEnabled val="1"/>
        </dgm:presLayoutVars>
      </dgm:prSet>
      <dgm:spPr/>
    </dgm:pt>
    <dgm:pt modelId="{2E005AC2-C04F-4ADE-A2E6-65680E9AAC54}" type="pres">
      <dgm:prSet presAssocID="{FFA9E214-85EF-4BBB-A90B-0FBB6BEF5F31}" presName="parTrans" presStyleLbl="bgSibTrans2D1" presStyleIdx="1" presStyleCnt="7"/>
      <dgm:spPr/>
    </dgm:pt>
    <dgm:pt modelId="{B63B674C-500D-4EEB-810D-600FCC4AD286}" type="pres">
      <dgm:prSet presAssocID="{75FB03F7-D7DD-4F91-8786-2C798677B218}" presName="node" presStyleLbl="node1" presStyleIdx="1" presStyleCnt="7" custScaleX="154015">
        <dgm:presLayoutVars>
          <dgm:bulletEnabled val="1"/>
        </dgm:presLayoutVars>
      </dgm:prSet>
      <dgm:spPr/>
    </dgm:pt>
    <dgm:pt modelId="{8B359D13-6385-45CF-892A-A4F8CF237A1A}" type="pres">
      <dgm:prSet presAssocID="{0007309A-26A0-4A81-A3FE-9757C3F9B867}" presName="parTrans" presStyleLbl="bgSibTrans2D1" presStyleIdx="2" presStyleCnt="7"/>
      <dgm:spPr/>
    </dgm:pt>
    <dgm:pt modelId="{0EA4C839-519F-4740-A693-C779826C1F59}" type="pres">
      <dgm:prSet presAssocID="{D8781C0F-84BB-422B-B0DA-5E9C3F3FC796}" presName="node" presStyleLbl="node1" presStyleIdx="2" presStyleCnt="7" custScaleX="117101" custRadScaleRad="117896" custRadScaleInc="-36763">
        <dgm:presLayoutVars>
          <dgm:bulletEnabled val="1"/>
        </dgm:presLayoutVars>
      </dgm:prSet>
      <dgm:spPr/>
    </dgm:pt>
    <dgm:pt modelId="{3ADCAB9A-B7E2-4213-9D72-7E0B13504111}" type="pres">
      <dgm:prSet presAssocID="{A85481BC-FDA4-44E3-BE64-0E5A16BF71A1}" presName="parTrans" presStyleLbl="bgSibTrans2D1" presStyleIdx="3" presStyleCnt="7"/>
      <dgm:spPr/>
    </dgm:pt>
    <dgm:pt modelId="{11F0C998-F893-4C24-876C-FAEB88866363}" type="pres">
      <dgm:prSet presAssocID="{B9D30A01-0C7B-4D1A-9316-1821282C9E82}" presName="node" presStyleLbl="node1" presStyleIdx="3" presStyleCnt="7" custScaleX="172191">
        <dgm:presLayoutVars>
          <dgm:bulletEnabled val="1"/>
        </dgm:presLayoutVars>
      </dgm:prSet>
      <dgm:spPr/>
    </dgm:pt>
    <dgm:pt modelId="{3CFCC0C3-68D9-4C3E-9673-7DB3C1324E29}" type="pres">
      <dgm:prSet presAssocID="{76AA8FCC-7A37-4515-BF75-140FD82146AC}" presName="parTrans" presStyleLbl="bgSibTrans2D1" presStyleIdx="4" presStyleCnt="7"/>
      <dgm:spPr/>
    </dgm:pt>
    <dgm:pt modelId="{18CD66BF-83C3-4C65-88F4-C50D6F57B678}" type="pres">
      <dgm:prSet presAssocID="{523B9C67-DDF7-4399-BCC4-7B43009755AF}" presName="node" presStyleLbl="node1" presStyleIdx="4" presStyleCnt="7" custScaleX="127864" custRadScaleRad="116074" custRadScaleInc="32463">
        <dgm:presLayoutVars>
          <dgm:bulletEnabled val="1"/>
        </dgm:presLayoutVars>
      </dgm:prSet>
      <dgm:spPr/>
    </dgm:pt>
    <dgm:pt modelId="{D6983C6E-6D91-4353-A3FF-456AAEF69197}" type="pres">
      <dgm:prSet presAssocID="{065B5095-5D79-4115-8DFF-0A3F7BBBB4E1}" presName="parTrans" presStyleLbl="bgSibTrans2D1" presStyleIdx="5" presStyleCnt="7"/>
      <dgm:spPr/>
    </dgm:pt>
    <dgm:pt modelId="{142C1245-6320-4360-A9AB-76931B4485BB}" type="pres">
      <dgm:prSet presAssocID="{D885279A-AEE2-492A-9743-0C3323C20E95}" presName="node" presStyleLbl="node1" presStyleIdx="5" presStyleCnt="7" custScaleX="158081">
        <dgm:presLayoutVars>
          <dgm:bulletEnabled val="1"/>
        </dgm:presLayoutVars>
      </dgm:prSet>
      <dgm:spPr/>
    </dgm:pt>
    <dgm:pt modelId="{B52E350B-5415-4D99-B247-5A8DD088C461}" type="pres">
      <dgm:prSet presAssocID="{57F91BA3-CAB8-448A-9F90-BB7AAA56FA93}" presName="parTrans" presStyleLbl="bgSibTrans2D1" presStyleIdx="6" presStyleCnt="7"/>
      <dgm:spPr/>
    </dgm:pt>
    <dgm:pt modelId="{16FC54F5-4851-4E4B-BF89-42E52DFF76EA}" type="pres">
      <dgm:prSet presAssocID="{9C7E9B43-E47F-4727-9F24-E2178D277610}" presName="node" presStyleLbl="node1" presStyleIdx="6" presStyleCnt="7" custScaleX="207036">
        <dgm:presLayoutVars>
          <dgm:bulletEnabled val="1"/>
        </dgm:presLayoutVars>
      </dgm:prSet>
      <dgm:spPr/>
    </dgm:pt>
  </dgm:ptLst>
  <dgm:cxnLst>
    <dgm:cxn modelId="{A1A14E0B-F853-4564-BF34-7101360A85A7}" srcId="{F12A09A9-E77B-4A20-8FFB-CA46EEDC6685}" destId="{523B9C67-DDF7-4399-BCC4-7B43009755AF}" srcOrd="4" destOrd="0" parTransId="{76AA8FCC-7A37-4515-BF75-140FD82146AC}" sibTransId="{7AC0FED0-CEB6-4FAE-A9C6-ADA7FFD0524F}"/>
    <dgm:cxn modelId="{FEAB6218-0195-4725-AEF1-2684482B20EC}" srcId="{848451C8-4A8A-498E-8B06-4CFEFC67B638}" destId="{F12A09A9-E77B-4A20-8FFB-CA46EEDC6685}" srcOrd="0" destOrd="0" parTransId="{E16209D2-2586-4522-BCB2-B28C2DC18124}" sibTransId="{F758E0DC-4266-4CA4-BE35-2FF3ECD863D1}"/>
    <dgm:cxn modelId="{A0BE7038-BC71-42FA-8C6D-3C30F6E412A2}" srcId="{F12A09A9-E77B-4A20-8FFB-CA46EEDC6685}" destId="{750B7F5E-912A-49C4-BA74-87889B72D5D4}" srcOrd="0" destOrd="0" parTransId="{61FA9916-A87E-414F-9C52-744F043A2D3E}" sibTransId="{F99B4230-0AF0-4A9C-A496-589EFDEDCD80}"/>
    <dgm:cxn modelId="{6709D35C-1633-41D2-ADC5-E0221A193EE8}" type="presOf" srcId="{D885279A-AEE2-492A-9743-0C3323C20E95}" destId="{142C1245-6320-4360-A9AB-76931B4485BB}" srcOrd="0" destOrd="0" presId="urn:microsoft.com/office/officeart/2005/8/layout/radial4"/>
    <dgm:cxn modelId="{539D655F-988E-4566-9FCE-ECC08D4BBBC9}" type="presOf" srcId="{F12A09A9-E77B-4A20-8FFB-CA46EEDC6685}" destId="{2AA058DA-9EB7-4830-8E58-0951F0812507}" srcOrd="0" destOrd="0" presId="urn:microsoft.com/office/officeart/2005/8/layout/radial4"/>
    <dgm:cxn modelId="{B1E8DB6E-8099-4590-9D8D-8859CD1627F3}" type="presOf" srcId="{848451C8-4A8A-498E-8B06-4CFEFC67B638}" destId="{A752417E-B009-4341-87E6-9F4B4B704CC2}" srcOrd="0" destOrd="0" presId="urn:microsoft.com/office/officeart/2005/8/layout/radial4"/>
    <dgm:cxn modelId="{A6104D52-0AE3-4513-A14E-DB797816EC5B}" type="presOf" srcId="{57F91BA3-CAB8-448A-9F90-BB7AAA56FA93}" destId="{B52E350B-5415-4D99-B247-5A8DD088C461}" srcOrd="0" destOrd="0" presId="urn:microsoft.com/office/officeart/2005/8/layout/radial4"/>
    <dgm:cxn modelId="{84DEAD75-F4AE-450C-B697-D9F0CF1F00A9}" type="presOf" srcId="{065B5095-5D79-4115-8DFF-0A3F7BBBB4E1}" destId="{D6983C6E-6D91-4353-A3FF-456AAEF69197}" srcOrd="0" destOrd="0" presId="urn:microsoft.com/office/officeart/2005/8/layout/radial4"/>
    <dgm:cxn modelId="{68A0CE80-40E6-4FF2-B59B-88D04975C23B}" type="presOf" srcId="{B9D30A01-0C7B-4D1A-9316-1821282C9E82}" destId="{11F0C998-F893-4C24-876C-FAEB88866363}" srcOrd="0" destOrd="0" presId="urn:microsoft.com/office/officeart/2005/8/layout/radial4"/>
    <dgm:cxn modelId="{9D180482-5818-47F9-BE24-01DB74C31274}" type="presOf" srcId="{D8781C0F-84BB-422B-B0DA-5E9C3F3FC796}" destId="{0EA4C839-519F-4740-A693-C779826C1F59}" srcOrd="0" destOrd="0" presId="urn:microsoft.com/office/officeart/2005/8/layout/radial4"/>
    <dgm:cxn modelId="{6C0EA885-7FDF-4F6F-94D7-6C78D65D632C}" type="presOf" srcId="{76AA8FCC-7A37-4515-BF75-140FD82146AC}" destId="{3CFCC0C3-68D9-4C3E-9673-7DB3C1324E29}" srcOrd="0" destOrd="0" presId="urn:microsoft.com/office/officeart/2005/8/layout/radial4"/>
    <dgm:cxn modelId="{C2D6F885-4798-4FB3-8EBA-D6CACE97405C}" srcId="{F12A09A9-E77B-4A20-8FFB-CA46EEDC6685}" destId="{D8781C0F-84BB-422B-B0DA-5E9C3F3FC796}" srcOrd="2" destOrd="0" parTransId="{0007309A-26A0-4A81-A3FE-9757C3F9B867}" sibTransId="{A389247C-75E0-4A11-9394-5AFADC3900F6}"/>
    <dgm:cxn modelId="{D979228E-DC5C-4CF8-AAE5-54D79FD35247}" type="presOf" srcId="{9C7E9B43-E47F-4727-9F24-E2178D277610}" destId="{16FC54F5-4851-4E4B-BF89-42E52DFF76EA}" srcOrd="0" destOrd="0" presId="urn:microsoft.com/office/officeart/2005/8/layout/radial4"/>
    <dgm:cxn modelId="{B92C5E90-0262-469A-80F7-75D67E971062}" srcId="{F12A09A9-E77B-4A20-8FFB-CA46EEDC6685}" destId="{75FB03F7-D7DD-4F91-8786-2C798677B218}" srcOrd="1" destOrd="0" parTransId="{FFA9E214-85EF-4BBB-A90B-0FBB6BEF5F31}" sibTransId="{35D14A0A-297F-476C-9729-1340C524DCBD}"/>
    <dgm:cxn modelId="{CC5B6593-0800-4836-90CD-9E1C53B17056}" type="presOf" srcId="{523B9C67-DDF7-4399-BCC4-7B43009755AF}" destId="{18CD66BF-83C3-4C65-88F4-C50D6F57B678}" srcOrd="0" destOrd="0" presId="urn:microsoft.com/office/officeart/2005/8/layout/radial4"/>
    <dgm:cxn modelId="{250B1C9A-5147-4C92-919C-01F8D2C19AAD}" type="presOf" srcId="{0007309A-26A0-4A81-A3FE-9757C3F9B867}" destId="{8B359D13-6385-45CF-892A-A4F8CF237A1A}" srcOrd="0" destOrd="0" presId="urn:microsoft.com/office/officeart/2005/8/layout/radial4"/>
    <dgm:cxn modelId="{7F7734B7-297E-4573-85ED-E784B824640C}" type="presOf" srcId="{FFA9E214-85EF-4BBB-A90B-0FBB6BEF5F31}" destId="{2E005AC2-C04F-4ADE-A2E6-65680E9AAC54}" srcOrd="0" destOrd="0" presId="urn:microsoft.com/office/officeart/2005/8/layout/radial4"/>
    <dgm:cxn modelId="{920D54C7-BC62-4C55-A83F-97E1BC952DA0}" type="presOf" srcId="{61FA9916-A87E-414F-9C52-744F043A2D3E}" destId="{5919EDD0-F528-4BCB-B496-5765EAA69BAF}" srcOrd="0" destOrd="0" presId="urn:microsoft.com/office/officeart/2005/8/layout/radial4"/>
    <dgm:cxn modelId="{2ECC45CD-8800-412D-9E1D-C3052EBBE9A9}" srcId="{F12A09A9-E77B-4A20-8FFB-CA46EEDC6685}" destId="{9C7E9B43-E47F-4727-9F24-E2178D277610}" srcOrd="6" destOrd="0" parTransId="{57F91BA3-CAB8-448A-9F90-BB7AAA56FA93}" sibTransId="{EF01F08B-AF26-4383-B989-F0C3FB5D9D3E}"/>
    <dgm:cxn modelId="{129499DF-7995-4800-BCBA-EC4F346144F5}" srcId="{F12A09A9-E77B-4A20-8FFB-CA46EEDC6685}" destId="{B9D30A01-0C7B-4D1A-9316-1821282C9E82}" srcOrd="3" destOrd="0" parTransId="{A85481BC-FDA4-44E3-BE64-0E5A16BF71A1}" sibTransId="{918D348D-C95E-4BA4-A33A-C8D35D5FF91D}"/>
    <dgm:cxn modelId="{0DDF65E5-D932-42E6-A061-77FF6204BD67}" type="presOf" srcId="{A85481BC-FDA4-44E3-BE64-0E5A16BF71A1}" destId="{3ADCAB9A-B7E2-4213-9D72-7E0B13504111}" srcOrd="0" destOrd="0" presId="urn:microsoft.com/office/officeart/2005/8/layout/radial4"/>
    <dgm:cxn modelId="{026280ED-0C1F-4EBA-9D90-7A4D21D192E8}" type="presOf" srcId="{75FB03F7-D7DD-4F91-8786-2C798677B218}" destId="{B63B674C-500D-4EEB-810D-600FCC4AD286}" srcOrd="0" destOrd="0" presId="urn:microsoft.com/office/officeart/2005/8/layout/radial4"/>
    <dgm:cxn modelId="{3A0F47F0-C0D9-4C1B-B98D-0C9C899C00BA}" type="presOf" srcId="{750B7F5E-912A-49C4-BA74-87889B72D5D4}" destId="{4E82977D-BD0E-45F5-A742-07DBEA374381}" srcOrd="0" destOrd="0" presId="urn:microsoft.com/office/officeart/2005/8/layout/radial4"/>
    <dgm:cxn modelId="{7004CBF4-D20C-42E9-B37F-B6024FE45F56}" srcId="{F12A09A9-E77B-4A20-8FFB-CA46EEDC6685}" destId="{D885279A-AEE2-492A-9743-0C3323C20E95}" srcOrd="5" destOrd="0" parTransId="{065B5095-5D79-4115-8DFF-0A3F7BBBB4E1}" sibTransId="{7DB910FF-FB98-4B56-BBE1-D10C9B8DB11E}"/>
    <dgm:cxn modelId="{36590B73-4732-4C75-8908-FAF489FDF44D}" type="presParOf" srcId="{A752417E-B009-4341-87E6-9F4B4B704CC2}" destId="{2AA058DA-9EB7-4830-8E58-0951F0812507}" srcOrd="0" destOrd="0" presId="urn:microsoft.com/office/officeart/2005/8/layout/radial4"/>
    <dgm:cxn modelId="{AA9EB9B4-87C9-4512-830D-901EF0D2BAA2}" type="presParOf" srcId="{A752417E-B009-4341-87E6-9F4B4B704CC2}" destId="{5919EDD0-F528-4BCB-B496-5765EAA69BAF}" srcOrd="1" destOrd="0" presId="urn:microsoft.com/office/officeart/2005/8/layout/radial4"/>
    <dgm:cxn modelId="{92905AD5-0F8C-4BBE-8EE9-6C2628CDFBE9}" type="presParOf" srcId="{A752417E-B009-4341-87E6-9F4B4B704CC2}" destId="{4E82977D-BD0E-45F5-A742-07DBEA374381}" srcOrd="2" destOrd="0" presId="urn:microsoft.com/office/officeart/2005/8/layout/radial4"/>
    <dgm:cxn modelId="{31A88D91-E506-4BF2-BED7-7CDAFC2457B0}" type="presParOf" srcId="{A752417E-B009-4341-87E6-9F4B4B704CC2}" destId="{2E005AC2-C04F-4ADE-A2E6-65680E9AAC54}" srcOrd="3" destOrd="0" presId="urn:microsoft.com/office/officeart/2005/8/layout/radial4"/>
    <dgm:cxn modelId="{B4B2B45A-8F94-4ED7-BA4D-BEF6A9F1E02D}" type="presParOf" srcId="{A752417E-B009-4341-87E6-9F4B4B704CC2}" destId="{B63B674C-500D-4EEB-810D-600FCC4AD286}" srcOrd="4" destOrd="0" presId="urn:microsoft.com/office/officeart/2005/8/layout/radial4"/>
    <dgm:cxn modelId="{9E58C571-FA80-4E1F-99DC-7672525E0B39}" type="presParOf" srcId="{A752417E-B009-4341-87E6-9F4B4B704CC2}" destId="{8B359D13-6385-45CF-892A-A4F8CF237A1A}" srcOrd="5" destOrd="0" presId="urn:microsoft.com/office/officeart/2005/8/layout/radial4"/>
    <dgm:cxn modelId="{86225962-0CCF-4154-8E6F-29E3E9982008}" type="presParOf" srcId="{A752417E-B009-4341-87E6-9F4B4B704CC2}" destId="{0EA4C839-519F-4740-A693-C779826C1F59}" srcOrd="6" destOrd="0" presId="urn:microsoft.com/office/officeart/2005/8/layout/radial4"/>
    <dgm:cxn modelId="{24478242-CCD7-4C5F-9102-5F94C48AA5EF}" type="presParOf" srcId="{A752417E-B009-4341-87E6-9F4B4B704CC2}" destId="{3ADCAB9A-B7E2-4213-9D72-7E0B13504111}" srcOrd="7" destOrd="0" presId="urn:microsoft.com/office/officeart/2005/8/layout/radial4"/>
    <dgm:cxn modelId="{2F13C6FC-3B68-4DD2-9838-380E1D10321B}" type="presParOf" srcId="{A752417E-B009-4341-87E6-9F4B4B704CC2}" destId="{11F0C998-F893-4C24-876C-FAEB88866363}" srcOrd="8" destOrd="0" presId="urn:microsoft.com/office/officeart/2005/8/layout/radial4"/>
    <dgm:cxn modelId="{27B09906-39A3-459D-95B9-108794A79C8F}" type="presParOf" srcId="{A752417E-B009-4341-87E6-9F4B4B704CC2}" destId="{3CFCC0C3-68D9-4C3E-9673-7DB3C1324E29}" srcOrd="9" destOrd="0" presId="urn:microsoft.com/office/officeart/2005/8/layout/radial4"/>
    <dgm:cxn modelId="{6EE53D72-5298-4F76-8502-9B2CA2D7870A}" type="presParOf" srcId="{A752417E-B009-4341-87E6-9F4B4B704CC2}" destId="{18CD66BF-83C3-4C65-88F4-C50D6F57B678}" srcOrd="10" destOrd="0" presId="urn:microsoft.com/office/officeart/2005/8/layout/radial4"/>
    <dgm:cxn modelId="{E5E0C689-8F56-4816-830D-85073AC19566}" type="presParOf" srcId="{A752417E-B009-4341-87E6-9F4B4B704CC2}" destId="{D6983C6E-6D91-4353-A3FF-456AAEF69197}" srcOrd="11" destOrd="0" presId="urn:microsoft.com/office/officeart/2005/8/layout/radial4"/>
    <dgm:cxn modelId="{239A1044-05B4-41C3-B3E7-9487C26C3C7B}" type="presParOf" srcId="{A752417E-B009-4341-87E6-9F4B4B704CC2}" destId="{142C1245-6320-4360-A9AB-76931B4485BB}" srcOrd="12" destOrd="0" presId="urn:microsoft.com/office/officeart/2005/8/layout/radial4"/>
    <dgm:cxn modelId="{C662E212-B282-43A5-9E0E-C60A073B969C}" type="presParOf" srcId="{A752417E-B009-4341-87E6-9F4B4B704CC2}" destId="{B52E350B-5415-4D99-B247-5A8DD088C461}" srcOrd="13" destOrd="0" presId="urn:microsoft.com/office/officeart/2005/8/layout/radial4"/>
    <dgm:cxn modelId="{2BB29AAC-1307-4D61-BF76-B0AC7F6116F1}" type="presParOf" srcId="{A752417E-B009-4341-87E6-9F4B4B704CC2}" destId="{16FC54F5-4851-4E4B-BF89-42E52DFF76EA}"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B0964B-1BB5-4E22-8E31-7A489CF7CE61}" type="doc">
      <dgm:prSet loTypeId="urn:microsoft.com/office/officeart/2005/8/layout/hList1" loCatId="list" qsTypeId="urn:microsoft.com/office/officeart/2005/8/quickstyle/3d1" qsCatId="3D" csTypeId="urn:microsoft.com/office/officeart/2005/8/colors/colorful3" csCatId="colorful" phldr="1"/>
      <dgm:spPr/>
      <dgm:t>
        <a:bodyPr/>
        <a:lstStyle/>
        <a:p>
          <a:endParaRPr lang="en-GB"/>
        </a:p>
      </dgm:t>
    </dgm:pt>
    <dgm:pt modelId="{80D15B69-1A58-4A78-9693-D2E49E18CA92}">
      <dgm:prSet phldrT="[Text]" custT="1"/>
      <dgm:spPr>
        <a:solidFill>
          <a:schemeClr val="tx2">
            <a:lumMod val="40000"/>
            <a:lumOff val="60000"/>
          </a:schemeClr>
        </a:solidFill>
      </dgm:spPr>
      <dgm:t>
        <a:bodyPr/>
        <a:lstStyle/>
        <a:p>
          <a:r>
            <a:rPr lang="en-GB" sz="2800" b="1" dirty="0">
              <a:solidFill>
                <a:schemeClr val="tx1"/>
              </a:solidFill>
            </a:rPr>
            <a:t>We see (incident reports</a:t>
          </a:r>
          <a:r>
            <a:rPr lang="en-GB" sz="2400" b="1" dirty="0">
              <a:solidFill>
                <a:schemeClr val="tx1"/>
              </a:solidFill>
            </a:rPr>
            <a:t>)</a:t>
          </a:r>
        </a:p>
      </dgm:t>
    </dgm:pt>
    <dgm:pt modelId="{BE029425-4583-404E-ABD2-B1D919BF4454}" type="parTrans" cxnId="{7F8A50AD-6A52-4E2A-AC73-CDA8DAC91CDD}">
      <dgm:prSet/>
      <dgm:spPr/>
      <dgm:t>
        <a:bodyPr/>
        <a:lstStyle/>
        <a:p>
          <a:endParaRPr lang="en-GB"/>
        </a:p>
      </dgm:t>
    </dgm:pt>
    <dgm:pt modelId="{1ED77B37-051B-40E1-8974-D2E1E22A9487}" type="sibTrans" cxnId="{7F8A50AD-6A52-4E2A-AC73-CDA8DAC91CDD}">
      <dgm:prSet/>
      <dgm:spPr/>
      <dgm:t>
        <a:bodyPr/>
        <a:lstStyle/>
        <a:p>
          <a:endParaRPr lang="en-GB"/>
        </a:p>
      </dgm:t>
    </dgm:pt>
    <dgm:pt modelId="{0F6F797D-FFA3-4DFB-A631-578CBF930709}">
      <dgm:prSet phldrT="[Text]" custT="1"/>
      <dgm:spPr>
        <a:solidFill>
          <a:schemeClr val="tx2">
            <a:lumMod val="40000"/>
            <a:lumOff val="60000"/>
            <a:alpha val="90000"/>
          </a:schemeClr>
        </a:solidFill>
      </dgm:spPr>
      <dgm:t>
        <a:bodyPr/>
        <a:lstStyle/>
        <a:p>
          <a:r>
            <a:rPr lang="en-GB" sz="3200" b="1" i="1" dirty="0">
              <a:solidFill>
                <a:schemeClr val="tx1"/>
              </a:solidFill>
            </a:rPr>
            <a:t>‘Shouting’</a:t>
          </a:r>
        </a:p>
      </dgm:t>
    </dgm:pt>
    <dgm:pt modelId="{D07D65AB-D392-482A-93D2-98E1E5D728E6}" type="parTrans" cxnId="{FF6FEC82-00FE-4A04-91D3-C7E395C9772E}">
      <dgm:prSet/>
      <dgm:spPr/>
      <dgm:t>
        <a:bodyPr/>
        <a:lstStyle/>
        <a:p>
          <a:endParaRPr lang="en-GB"/>
        </a:p>
      </dgm:t>
    </dgm:pt>
    <dgm:pt modelId="{0EA6006F-6883-42A9-831D-D55BE23A37BC}" type="sibTrans" cxnId="{FF6FEC82-00FE-4A04-91D3-C7E395C9772E}">
      <dgm:prSet/>
      <dgm:spPr/>
      <dgm:t>
        <a:bodyPr/>
        <a:lstStyle/>
        <a:p>
          <a:endParaRPr lang="en-GB"/>
        </a:p>
      </dgm:t>
    </dgm:pt>
    <dgm:pt modelId="{29AAA5C0-8FBB-4DEC-8274-748459879955}">
      <dgm:prSet phldrT="[Text]" custT="1"/>
      <dgm:spPr>
        <a:solidFill>
          <a:schemeClr val="tx2">
            <a:lumMod val="40000"/>
            <a:lumOff val="60000"/>
            <a:alpha val="90000"/>
          </a:schemeClr>
        </a:solidFill>
      </dgm:spPr>
      <dgm:t>
        <a:bodyPr/>
        <a:lstStyle/>
        <a:p>
          <a:r>
            <a:rPr lang="en-GB" sz="3200" b="1" i="1" dirty="0">
              <a:solidFill>
                <a:schemeClr val="tx1"/>
              </a:solidFill>
            </a:rPr>
            <a:t>‘Wandering’</a:t>
          </a:r>
        </a:p>
      </dgm:t>
    </dgm:pt>
    <dgm:pt modelId="{8D674222-50D3-4020-BB08-E3BEF6876512}" type="parTrans" cxnId="{DBF6899C-B62D-4A51-B1E5-EAC7FD62EE12}">
      <dgm:prSet/>
      <dgm:spPr/>
      <dgm:t>
        <a:bodyPr/>
        <a:lstStyle/>
        <a:p>
          <a:endParaRPr lang="en-GB"/>
        </a:p>
      </dgm:t>
    </dgm:pt>
    <dgm:pt modelId="{3E76AC50-3985-4E58-935E-5712ADB904DA}" type="sibTrans" cxnId="{DBF6899C-B62D-4A51-B1E5-EAC7FD62EE12}">
      <dgm:prSet/>
      <dgm:spPr/>
      <dgm:t>
        <a:bodyPr/>
        <a:lstStyle/>
        <a:p>
          <a:endParaRPr lang="en-GB"/>
        </a:p>
      </dgm:t>
    </dgm:pt>
    <dgm:pt modelId="{73DE9EA2-7A7A-4076-B113-0D7807DFD49B}">
      <dgm:prSet phldrT="[Text]" custT="1"/>
      <dgm:spPr>
        <a:solidFill>
          <a:schemeClr val="tx2">
            <a:lumMod val="40000"/>
            <a:lumOff val="60000"/>
            <a:alpha val="90000"/>
          </a:schemeClr>
        </a:solidFill>
      </dgm:spPr>
      <dgm:t>
        <a:bodyPr/>
        <a:lstStyle/>
        <a:p>
          <a:r>
            <a:rPr lang="en-GB" sz="3200" b="1" i="1" dirty="0">
              <a:solidFill>
                <a:schemeClr val="tx1"/>
              </a:solidFill>
            </a:rPr>
            <a:t>‘Hitting out’</a:t>
          </a:r>
        </a:p>
      </dgm:t>
    </dgm:pt>
    <dgm:pt modelId="{1DB38CD8-D6AB-4F0A-BC32-47FA5C9C48A5}" type="parTrans" cxnId="{0A7BD530-5766-44BF-ACA8-23631909408B}">
      <dgm:prSet/>
      <dgm:spPr/>
      <dgm:t>
        <a:bodyPr/>
        <a:lstStyle/>
        <a:p>
          <a:endParaRPr lang="en-GB"/>
        </a:p>
      </dgm:t>
    </dgm:pt>
    <dgm:pt modelId="{F106F610-F9C5-40B0-B2D2-215C66109140}" type="sibTrans" cxnId="{0A7BD530-5766-44BF-ACA8-23631909408B}">
      <dgm:prSet/>
      <dgm:spPr/>
      <dgm:t>
        <a:bodyPr/>
        <a:lstStyle/>
        <a:p>
          <a:endParaRPr lang="en-GB"/>
        </a:p>
      </dgm:t>
    </dgm:pt>
    <dgm:pt modelId="{C8DF154E-1BC2-43BE-A6BB-BA3DE676C329}">
      <dgm:prSet phldrT="[Text]" custT="1"/>
      <dgm:spPr>
        <a:solidFill>
          <a:schemeClr val="tx2">
            <a:lumMod val="40000"/>
            <a:lumOff val="60000"/>
            <a:alpha val="90000"/>
          </a:schemeClr>
        </a:solidFill>
      </dgm:spPr>
      <dgm:t>
        <a:bodyPr/>
        <a:lstStyle/>
        <a:p>
          <a:r>
            <a:rPr lang="en-GB" sz="3200" b="1" i="1" dirty="0">
              <a:solidFill>
                <a:schemeClr val="tx1"/>
              </a:solidFill>
            </a:rPr>
            <a:t>‘Refusing care’</a:t>
          </a:r>
        </a:p>
      </dgm:t>
    </dgm:pt>
    <dgm:pt modelId="{01ED460D-FFF2-496F-8BDC-11653139498E}" type="parTrans" cxnId="{2372B603-04C0-44EE-95C0-821C4D426A8A}">
      <dgm:prSet/>
      <dgm:spPr/>
      <dgm:t>
        <a:bodyPr/>
        <a:lstStyle/>
        <a:p>
          <a:endParaRPr lang="en-GB"/>
        </a:p>
      </dgm:t>
    </dgm:pt>
    <dgm:pt modelId="{33587ED0-5F87-48F3-BC87-8735D8037377}" type="sibTrans" cxnId="{2372B603-04C0-44EE-95C0-821C4D426A8A}">
      <dgm:prSet/>
      <dgm:spPr/>
      <dgm:t>
        <a:bodyPr/>
        <a:lstStyle/>
        <a:p>
          <a:endParaRPr lang="en-GB"/>
        </a:p>
      </dgm:t>
    </dgm:pt>
    <dgm:pt modelId="{D36B027D-B315-4271-9ED6-A359C87A5F44}">
      <dgm:prSet phldrT="[Text]" custT="1"/>
      <dgm:spPr>
        <a:solidFill>
          <a:schemeClr val="tx2">
            <a:lumMod val="40000"/>
            <a:lumOff val="60000"/>
            <a:alpha val="90000"/>
          </a:schemeClr>
        </a:solidFill>
      </dgm:spPr>
      <dgm:t>
        <a:bodyPr/>
        <a:lstStyle/>
        <a:p>
          <a:r>
            <a:rPr lang="en-GB" sz="3200" b="1" i="1" dirty="0">
              <a:solidFill>
                <a:schemeClr val="tx1"/>
              </a:solidFill>
            </a:rPr>
            <a:t>‘Constantly calling out’</a:t>
          </a:r>
        </a:p>
      </dgm:t>
    </dgm:pt>
    <dgm:pt modelId="{C5B2D821-721B-4B99-AD16-A3BF95D50DE6}" type="parTrans" cxnId="{5E956A0B-301D-48BE-A62F-CFE76FD012FC}">
      <dgm:prSet/>
      <dgm:spPr/>
      <dgm:t>
        <a:bodyPr/>
        <a:lstStyle/>
        <a:p>
          <a:endParaRPr lang="en-GB"/>
        </a:p>
      </dgm:t>
    </dgm:pt>
    <dgm:pt modelId="{5F1D2166-AF72-4A67-86C7-40FCB0320A1B}" type="sibTrans" cxnId="{5E956A0B-301D-48BE-A62F-CFE76FD012FC}">
      <dgm:prSet/>
      <dgm:spPr/>
      <dgm:t>
        <a:bodyPr/>
        <a:lstStyle/>
        <a:p>
          <a:endParaRPr lang="en-GB"/>
        </a:p>
      </dgm:t>
    </dgm:pt>
    <dgm:pt modelId="{3555CB0D-A4EE-4860-A897-C524252C1655}">
      <dgm:prSet phldrT="[Text]" custT="1"/>
      <dgm:spPr>
        <a:solidFill>
          <a:schemeClr val="tx2">
            <a:lumMod val="40000"/>
            <a:lumOff val="60000"/>
            <a:alpha val="90000"/>
          </a:schemeClr>
        </a:solidFill>
      </dgm:spPr>
      <dgm:t>
        <a:bodyPr/>
        <a:lstStyle/>
        <a:p>
          <a:r>
            <a:rPr lang="en-GB" sz="3200" b="1" i="1" dirty="0">
              <a:solidFill>
                <a:schemeClr val="tx1"/>
              </a:solidFill>
            </a:rPr>
            <a:t>‘Aggressive’</a:t>
          </a:r>
          <a:endParaRPr lang="en-GB" sz="2800" b="1" dirty="0">
            <a:solidFill>
              <a:schemeClr val="tx1"/>
            </a:solidFill>
          </a:endParaRPr>
        </a:p>
      </dgm:t>
    </dgm:pt>
    <dgm:pt modelId="{9227E03B-0683-4207-AD45-52D6DCFD89E5}" type="parTrans" cxnId="{A897F416-AFA4-4789-901E-8B674F859256}">
      <dgm:prSet/>
      <dgm:spPr/>
      <dgm:t>
        <a:bodyPr/>
        <a:lstStyle/>
        <a:p>
          <a:endParaRPr lang="en-GB"/>
        </a:p>
      </dgm:t>
    </dgm:pt>
    <dgm:pt modelId="{8C5EC765-80AA-4AA8-84B2-9D4D9613668C}" type="sibTrans" cxnId="{A897F416-AFA4-4789-901E-8B674F859256}">
      <dgm:prSet/>
      <dgm:spPr/>
      <dgm:t>
        <a:bodyPr/>
        <a:lstStyle/>
        <a:p>
          <a:endParaRPr lang="en-GB"/>
        </a:p>
      </dgm:t>
    </dgm:pt>
    <dgm:pt modelId="{33F03385-C967-4E41-86DB-9B8F1363561D}" type="pres">
      <dgm:prSet presAssocID="{22B0964B-1BB5-4E22-8E31-7A489CF7CE61}" presName="Name0" presStyleCnt="0">
        <dgm:presLayoutVars>
          <dgm:dir/>
          <dgm:animLvl val="lvl"/>
          <dgm:resizeHandles val="exact"/>
        </dgm:presLayoutVars>
      </dgm:prSet>
      <dgm:spPr/>
    </dgm:pt>
    <dgm:pt modelId="{32F40382-3186-4219-9829-6FC245A40A59}" type="pres">
      <dgm:prSet presAssocID="{80D15B69-1A58-4A78-9693-D2E49E18CA92}" presName="composite" presStyleCnt="0"/>
      <dgm:spPr/>
    </dgm:pt>
    <dgm:pt modelId="{D7694782-9DA8-46F5-BE0F-4A58CEF4667E}" type="pres">
      <dgm:prSet presAssocID="{80D15B69-1A58-4A78-9693-D2E49E18CA92}" presName="parTx" presStyleLbl="alignNode1" presStyleIdx="0" presStyleCnt="1" custScaleY="100000">
        <dgm:presLayoutVars>
          <dgm:chMax val="0"/>
          <dgm:chPref val="0"/>
          <dgm:bulletEnabled val="1"/>
        </dgm:presLayoutVars>
      </dgm:prSet>
      <dgm:spPr/>
    </dgm:pt>
    <dgm:pt modelId="{86E1A32D-3E52-4C5E-94C3-89972744E594}" type="pres">
      <dgm:prSet presAssocID="{80D15B69-1A58-4A78-9693-D2E49E18CA92}" presName="desTx" presStyleLbl="alignAccFollowNode1" presStyleIdx="0" presStyleCnt="1" custScaleX="100000" custScaleY="100000" custLinFactNeighborX="947" custLinFactNeighborY="953">
        <dgm:presLayoutVars>
          <dgm:bulletEnabled val="1"/>
        </dgm:presLayoutVars>
      </dgm:prSet>
      <dgm:spPr/>
    </dgm:pt>
  </dgm:ptLst>
  <dgm:cxnLst>
    <dgm:cxn modelId="{2372B603-04C0-44EE-95C0-821C4D426A8A}" srcId="{80D15B69-1A58-4A78-9693-D2E49E18CA92}" destId="{C8DF154E-1BC2-43BE-A6BB-BA3DE676C329}" srcOrd="4" destOrd="0" parTransId="{01ED460D-FFF2-496F-8BDC-11653139498E}" sibTransId="{33587ED0-5F87-48F3-BC87-8735D8037377}"/>
    <dgm:cxn modelId="{5E956A0B-301D-48BE-A62F-CFE76FD012FC}" srcId="{80D15B69-1A58-4A78-9693-D2E49E18CA92}" destId="{D36B027D-B315-4271-9ED6-A359C87A5F44}" srcOrd="5" destOrd="0" parTransId="{C5B2D821-721B-4B99-AD16-A3BF95D50DE6}" sibTransId="{5F1D2166-AF72-4A67-86C7-40FCB0320A1B}"/>
    <dgm:cxn modelId="{A897F416-AFA4-4789-901E-8B674F859256}" srcId="{80D15B69-1A58-4A78-9693-D2E49E18CA92}" destId="{3555CB0D-A4EE-4860-A897-C524252C1655}" srcOrd="0" destOrd="0" parTransId="{9227E03B-0683-4207-AD45-52D6DCFD89E5}" sibTransId="{8C5EC765-80AA-4AA8-84B2-9D4D9613668C}"/>
    <dgm:cxn modelId="{0A7BD530-5766-44BF-ACA8-23631909408B}" srcId="{80D15B69-1A58-4A78-9693-D2E49E18CA92}" destId="{73DE9EA2-7A7A-4076-B113-0D7807DFD49B}" srcOrd="3" destOrd="0" parTransId="{1DB38CD8-D6AB-4F0A-BC32-47FA5C9C48A5}" sibTransId="{F106F610-F9C5-40B0-B2D2-215C66109140}"/>
    <dgm:cxn modelId="{F0601049-0FEF-4D90-BFDF-673E7B5F4D49}" type="presOf" srcId="{C8DF154E-1BC2-43BE-A6BB-BA3DE676C329}" destId="{86E1A32D-3E52-4C5E-94C3-89972744E594}" srcOrd="0" destOrd="4" presId="urn:microsoft.com/office/officeart/2005/8/layout/hList1"/>
    <dgm:cxn modelId="{0DCAEC49-8F6F-461C-B4F9-D64718FA91EB}" type="presOf" srcId="{29AAA5C0-8FBB-4DEC-8274-748459879955}" destId="{86E1A32D-3E52-4C5E-94C3-89972744E594}" srcOrd="0" destOrd="2" presId="urn:microsoft.com/office/officeart/2005/8/layout/hList1"/>
    <dgm:cxn modelId="{BCF77F73-95D3-4BA9-B6E4-A665D3796085}" type="presOf" srcId="{0F6F797D-FFA3-4DFB-A631-578CBF930709}" destId="{86E1A32D-3E52-4C5E-94C3-89972744E594}" srcOrd="0" destOrd="1" presId="urn:microsoft.com/office/officeart/2005/8/layout/hList1"/>
    <dgm:cxn modelId="{F733F475-136D-47D9-B009-6A15A579FF3D}" type="presOf" srcId="{D36B027D-B315-4271-9ED6-A359C87A5F44}" destId="{86E1A32D-3E52-4C5E-94C3-89972744E594}" srcOrd="0" destOrd="5" presId="urn:microsoft.com/office/officeart/2005/8/layout/hList1"/>
    <dgm:cxn modelId="{FF6FEC82-00FE-4A04-91D3-C7E395C9772E}" srcId="{80D15B69-1A58-4A78-9693-D2E49E18CA92}" destId="{0F6F797D-FFA3-4DFB-A631-578CBF930709}" srcOrd="1" destOrd="0" parTransId="{D07D65AB-D392-482A-93D2-98E1E5D728E6}" sibTransId="{0EA6006F-6883-42A9-831D-D55BE23A37BC}"/>
    <dgm:cxn modelId="{DBF6899C-B62D-4A51-B1E5-EAC7FD62EE12}" srcId="{80D15B69-1A58-4A78-9693-D2E49E18CA92}" destId="{29AAA5C0-8FBB-4DEC-8274-748459879955}" srcOrd="2" destOrd="0" parTransId="{8D674222-50D3-4020-BB08-E3BEF6876512}" sibTransId="{3E76AC50-3985-4E58-935E-5712ADB904DA}"/>
    <dgm:cxn modelId="{7097779E-B213-4C14-B7EE-6CEC89705F45}" type="presOf" srcId="{22B0964B-1BB5-4E22-8E31-7A489CF7CE61}" destId="{33F03385-C967-4E41-86DB-9B8F1363561D}" srcOrd="0" destOrd="0" presId="urn:microsoft.com/office/officeart/2005/8/layout/hList1"/>
    <dgm:cxn modelId="{7F8A50AD-6A52-4E2A-AC73-CDA8DAC91CDD}" srcId="{22B0964B-1BB5-4E22-8E31-7A489CF7CE61}" destId="{80D15B69-1A58-4A78-9693-D2E49E18CA92}" srcOrd="0" destOrd="0" parTransId="{BE029425-4583-404E-ABD2-B1D919BF4454}" sibTransId="{1ED77B37-051B-40E1-8974-D2E1E22A9487}"/>
    <dgm:cxn modelId="{4F6698BA-41E8-48CA-A998-D38FCE23BF02}" type="presOf" srcId="{3555CB0D-A4EE-4860-A897-C524252C1655}" destId="{86E1A32D-3E52-4C5E-94C3-89972744E594}" srcOrd="0" destOrd="0" presId="urn:microsoft.com/office/officeart/2005/8/layout/hList1"/>
    <dgm:cxn modelId="{B1205ABD-7BA2-4DEA-A90C-AF1120F15829}" type="presOf" srcId="{73DE9EA2-7A7A-4076-B113-0D7807DFD49B}" destId="{86E1A32D-3E52-4C5E-94C3-89972744E594}" srcOrd="0" destOrd="3" presId="urn:microsoft.com/office/officeart/2005/8/layout/hList1"/>
    <dgm:cxn modelId="{A04DC2F2-5BD8-43B2-9D84-0F8DB1593B11}" type="presOf" srcId="{80D15B69-1A58-4A78-9693-D2E49E18CA92}" destId="{D7694782-9DA8-46F5-BE0F-4A58CEF4667E}" srcOrd="0" destOrd="0" presId="urn:microsoft.com/office/officeart/2005/8/layout/hList1"/>
    <dgm:cxn modelId="{371C4EA1-C1F4-4AC3-9671-156B7087DE3F}" type="presParOf" srcId="{33F03385-C967-4E41-86DB-9B8F1363561D}" destId="{32F40382-3186-4219-9829-6FC245A40A59}" srcOrd="0" destOrd="0" presId="urn:microsoft.com/office/officeart/2005/8/layout/hList1"/>
    <dgm:cxn modelId="{2A108884-C275-47F9-ABB9-8F86BBB21FE5}" type="presParOf" srcId="{32F40382-3186-4219-9829-6FC245A40A59}" destId="{D7694782-9DA8-46F5-BE0F-4A58CEF4667E}" srcOrd="0" destOrd="0" presId="urn:microsoft.com/office/officeart/2005/8/layout/hList1"/>
    <dgm:cxn modelId="{FE9F643B-58A8-4996-BEB4-363A6B3ADEA2}" type="presParOf" srcId="{32F40382-3186-4219-9829-6FC245A40A59}" destId="{86E1A32D-3E52-4C5E-94C3-89972744E59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058DA-9EB7-4830-8E58-0951F0812507}">
      <dsp:nvSpPr>
        <dsp:cNvPr id="0" name=""/>
        <dsp:cNvSpPr/>
      </dsp:nvSpPr>
      <dsp:spPr>
        <a:xfrm>
          <a:off x="2718504" y="2766855"/>
          <a:ext cx="1911711" cy="191171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GB" sz="3900" kern="1200" dirty="0"/>
            <a:t>PINCH ME</a:t>
          </a:r>
        </a:p>
      </dsp:txBody>
      <dsp:txXfrm>
        <a:off x="2998468" y="3046819"/>
        <a:ext cx="1351783" cy="1351783"/>
      </dsp:txXfrm>
    </dsp:sp>
    <dsp:sp modelId="{5919EDD0-F528-4BCB-B496-5765EAA69BAF}">
      <dsp:nvSpPr>
        <dsp:cNvPr id="0" name=""/>
        <dsp:cNvSpPr/>
      </dsp:nvSpPr>
      <dsp:spPr>
        <a:xfrm rot="10800000">
          <a:off x="488881" y="3450291"/>
          <a:ext cx="2106993" cy="544837"/>
        </a:xfrm>
        <a:prstGeom prst="lef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E82977D-BD0E-45F5-A742-07DBEA374381}">
      <dsp:nvSpPr>
        <dsp:cNvPr id="0" name=""/>
        <dsp:cNvSpPr/>
      </dsp:nvSpPr>
      <dsp:spPr>
        <a:xfrm>
          <a:off x="-180217" y="3187431"/>
          <a:ext cx="1338197" cy="107055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Pain</a:t>
          </a:r>
        </a:p>
      </dsp:txBody>
      <dsp:txXfrm>
        <a:off x="-148861" y="3218787"/>
        <a:ext cx="1275485" cy="1007846"/>
      </dsp:txXfrm>
    </dsp:sp>
    <dsp:sp modelId="{2E005AC2-C04F-4ADE-A2E6-65680E9AAC54}">
      <dsp:nvSpPr>
        <dsp:cNvPr id="0" name=""/>
        <dsp:cNvSpPr/>
      </dsp:nvSpPr>
      <dsp:spPr>
        <a:xfrm rot="12600000">
          <a:off x="774513" y="2384301"/>
          <a:ext cx="2106993" cy="544837"/>
        </a:xfrm>
        <a:prstGeom prst="lef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63B674C-500D-4EEB-810D-600FCC4AD286}">
      <dsp:nvSpPr>
        <dsp:cNvPr id="0" name=""/>
        <dsp:cNvSpPr/>
      </dsp:nvSpPr>
      <dsp:spPr>
        <a:xfrm>
          <a:off x="-114857" y="1594692"/>
          <a:ext cx="2061025" cy="107055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Infection</a:t>
          </a:r>
          <a:endParaRPr lang="en-GB" sz="1800" kern="1200" dirty="0"/>
        </a:p>
      </dsp:txBody>
      <dsp:txXfrm>
        <a:off x="-83501" y="1626048"/>
        <a:ext cx="1998313" cy="1007846"/>
      </dsp:txXfrm>
    </dsp:sp>
    <dsp:sp modelId="{8B359D13-6385-45CF-892A-A4F8CF237A1A}">
      <dsp:nvSpPr>
        <dsp:cNvPr id="0" name=""/>
        <dsp:cNvSpPr/>
      </dsp:nvSpPr>
      <dsp:spPr>
        <a:xfrm rot="13832799">
          <a:off x="805648" y="1571905"/>
          <a:ext cx="2645712" cy="544837"/>
        </a:xfrm>
        <a:prstGeom prst="lef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EA4C839-519F-4740-A693-C779826C1F59}">
      <dsp:nvSpPr>
        <dsp:cNvPr id="0" name=""/>
        <dsp:cNvSpPr/>
      </dsp:nvSpPr>
      <dsp:spPr>
        <a:xfrm>
          <a:off x="504374" y="287611"/>
          <a:ext cx="1567043" cy="107055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(Poor)</a:t>
          </a:r>
        </a:p>
        <a:p>
          <a:pPr marL="0" lvl="0" indent="0" algn="ctr" defTabSz="1244600">
            <a:lnSpc>
              <a:spcPct val="90000"/>
            </a:lnSpc>
            <a:spcBef>
              <a:spcPct val="0"/>
            </a:spcBef>
            <a:spcAft>
              <a:spcPct val="35000"/>
            </a:spcAft>
            <a:buNone/>
          </a:pPr>
          <a:r>
            <a:rPr lang="en-GB" sz="2800" kern="1200" dirty="0"/>
            <a:t>Nutrition</a:t>
          </a:r>
        </a:p>
      </dsp:txBody>
      <dsp:txXfrm>
        <a:off x="535730" y="318967"/>
        <a:ext cx="1504331" cy="1007846"/>
      </dsp:txXfrm>
    </dsp:sp>
    <dsp:sp modelId="{3ADCAB9A-B7E2-4213-9D72-7E0B13504111}">
      <dsp:nvSpPr>
        <dsp:cNvPr id="0" name=""/>
        <dsp:cNvSpPr/>
      </dsp:nvSpPr>
      <dsp:spPr>
        <a:xfrm rot="16200000">
          <a:off x="2620863" y="1318310"/>
          <a:ext cx="2106993" cy="544837"/>
        </a:xfrm>
        <a:prstGeom prst="lef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1F0C998-F893-4C24-876C-FAEB88866363}">
      <dsp:nvSpPr>
        <dsp:cNvPr id="0" name=""/>
        <dsp:cNvSpPr/>
      </dsp:nvSpPr>
      <dsp:spPr>
        <a:xfrm>
          <a:off x="2522231" y="1953"/>
          <a:ext cx="2304256" cy="107055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Constipation</a:t>
          </a:r>
          <a:endParaRPr lang="en-GB" sz="1800" kern="1200" dirty="0"/>
        </a:p>
      </dsp:txBody>
      <dsp:txXfrm>
        <a:off x="2553587" y="33309"/>
        <a:ext cx="2241544" cy="1007846"/>
      </dsp:txXfrm>
    </dsp:sp>
    <dsp:sp modelId="{3CFCC0C3-68D9-4C3E-9673-7DB3C1324E29}">
      <dsp:nvSpPr>
        <dsp:cNvPr id="0" name=""/>
        <dsp:cNvSpPr/>
      </dsp:nvSpPr>
      <dsp:spPr>
        <a:xfrm rot="18500858">
          <a:off x="3869251" y="1566435"/>
          <a:ext cx="2590864" cy="544837"/>
        </a:xfrm>
        <a:prstGeom prst="lef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8CD66BF-83C3-4C65-88F4-C50D6F57B678}">
      <dsp:nvSpPr>
        <dsp:cNvPr id="0" name=""/>
        <dsp:cNvSpPr/>
      </dsp:nvSpPr>
      <dsp:spPr>
        <a:xfrm>
          <a:off x="5112874" y="287617"/>
          <a:ext cx="1711073" cy="107055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(Lack of)</a:t>
          </a:r>
        </a:p>
        <a:p>
          <a:pPr marL="0" lvl="0" indent="0" algn="ctr" defTabSz="1244600">
            <a:lnSpc>
              <a:spcPct val="90000"/>
            </a:lnSpc>
            <a:spcBef>
              <a:spcPct val="0"/>
            </a:spcBef>
            <a:spcAft>
              <a:spcPct val="35000"/>
            </a:spcAft>
            <a:buNone/>
          </a:pPr>
          <a:r>
            <a:rPr lang="en-GB" sz="2800" kern="1200" dirty="0"/>
            <a:t>Hydration</a:t>
          </a:r>
          <a:endParaRPr lang="en-GB" sz="1800" kern="1200" dirty="0"/>
        </a:p>
      </dsp:txBody>
      <dsp:txXfrm>
        <a:off x="5144230" y="318973"/>
        <a:ext cx="1648361" cy="1007846"/>
      </dsp:txXfrm>
    </dsp:sp>
    <dsp:sp modelId="{D6983C6E-6D91-4353-A3FF-456AAEF69197}">
      <dsp:nvSpPr>
        <dsp:cNvPr id="0" name=""/>
        <dsp:cNvSpPr/>
      </dsp:nvSpPr>
      <dsp:spPr>
        <a:xfrm rot="19800000">
          <a:off x="4467213" y="2384301"/>
          <a:ext cx="2106993" cy="544837"/>
        </a:xfrm>
        <a:prstGeom prst="lef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42C1245-6320-4360-A9AB-76931B4485BB}">
      <dsp:nvSpPr>
        <dsp:cNvPr id="0" name=""/>
        <dsp:cNvSpPr/>
      </dsp:nvSpPr>
      <dsp:spPr>
        <a:xfrm>
          <a:off x="5375346" y="1594692"/>
          <a:ext cx="2115436" cy="107055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Medication</a:t>
          </a:r>
        </a:p>
        <a:p>
          <a:pPr marL="0" lvl="0" indent="0" algn="ctr" defTabSz="1244600">
            <a:lnSpc>
              <a:spcPct val="90000"/>
            </a:lnSpc>
            <a:spcBef>
              <a:spcPct val="0"/>
            </a:spcBef>
            <a:spcAft>
              <a:spcPct val="35000"/>
            </a:spcAft>
            <a:buNone/>
          </a:pPr>
          <a:r>
            <a:rPr lang="en-GB" sz="2800" kern="1200" dirty="0"/>
            <a:t>(intolerance)</a:t>
          </a:r>
          <a:endParaRPr lang="en-GB" sz="1800" kern="1200" dirty="0"/>
        </a:p>
      </dsp:txBody>
      <dsp:txXfrm>
        <a:off x="5406702" y="1626048"/>
        <a:ext cx="2052724" cy="1007846"/>
      </dsp:txXfrm>
    </dsp:sp>
    <dsp:sp modelId="{B52E350B-5415-4D99-B247-5A8DD088C461}">
      <dsp:nvSpPr>
        <dsp:cNvPr id="0" name=""/>
        <dsp:cNvSpPr/>
      </dsp:nvSpPr>
      <dsp:spPr>
        <a:xfrm>
          <a:off x="4752844" y="3450291"/>
          <a:ext cx="2106993" cy="544837"/>
        </a:xfrm>
        <a:prstGeom prst="lef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6FC54F5-4851-4E4B-BF89-42E52DFF76EA}">
      <dsp:nvSpPr>
        <dsp:cNvPr id="0" name=""/>
        <dsp:cNvSpPr/>
      </dsp:nvSpPr>
      <dsp:spPr>
        <a:xfrm>
          <a:off x="5474561" y="3187431"/>
          <a:ext cx="2770551" cy="107055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Environment</a:t>
          </a:r>
          <a:endParaRPr lang="en-GB" sz="1800" kern="1200" dirty="0"/>
        </a:p>
      </dsp:txBody>
      <dsp:txXfrm>
        <a:off x="5505917" y="3218787"/>
        <a:ext cx="2707839" cy="1007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94782-9DA8-46F5-BE0F-4A58CEF4667E}">
      <dsp:nvSpPr>
        <dsp:cNvPr id="0" name=""/>
        <dsp:cNvSpPr/>
      </dsp:nvSpPr>
      <dsp:spPr>
        <a:xfrm>
          <a:off x="0" y="5381"/>
          <a:ext cx="4652935" cy="979200"/>
        </a:xfrm>
        <a:prstGeom prst="rect">
          <a:avLst/>
        </a:prstGeom>
        <a:solidFill>
          <a:schemeClr val="tx2">
            <a:lumMod val="40000"/>
            <a:lumOff val="60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chemeClr val="tx1"/>
              </a:solidFill>
            </a:rPr>
            <a:t>We see (incident reports</a:t>
          </a:r>
          <a:r>
            <a:rPr lang="en-GB" sz="2400" b="1" kern="1200" dirty="0">
              <a:solidFill>
                <a:schemeClr val="tx1"/>
              </a:solidFill>
            </a:rPr>
            <a:t>)</a:t>
          </a:r>
        </a:p>
      </dsp:txBody>
      <dsp:txXfrm>
        <a:off x="0" y="5381"/>
        <a:ext cx="4652935" cy="979200"/>
      </dsp:txXfrm>
    </dsp:sp>
    <dsp:sp modelId="{86E1A32D-3E52-4C5E-94C3-89972744E594}">
      <dsp:nvSpPr>
        <dsp:cNvPr id="0" name=""/>
        <dsp:cNvSpPr/>
      </dsp:nvSpPr>
      <dsp:spPr>
        <a:xfrm>
          <a:off x="0" y="989964"/>
          <a:ext cx="4652935" cy="3546540"/>
        </a:xfrm>
        <a:prstGeom prst="rect">
          <a:avLst/>
        </a:prstGeom>
        <a:solidFill>
          <a:schemeClr val="tx2">
            <a:lumMod val="40000"/>
            <a:lumOff val="60000"/>
            <a:alpha val="9000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GB" sz="3200" b="1" i="1" kern="1200" dirty="0">
              <a:solidFill>
                <a:schemeClr val="tx1"/>
              </a:solidFill>
            </a:rPr>
            <a:t>‘Aggressive’</a:t>
          </a:r>
          <a:endParaRPr lang="en-GB" sz="2800" b="1" kern="1200" dirty="0">
            <a:solidFill>
              <a:schemeClr val="tx1"/>
            </a:solidFill>
          </a:endParaRPr>
        </a:p>
        <a:p>
          <a:pPr marL="285750" lvl="1" indent="-285750" algn="l" defTabSz="1422400">
            <a:lnSpc>
              <a:spcPct val="90000"/>
            </a:lnSpc>
            <a:spcBef>
              <a:spcPct val="0"/>
            </a:spcBef>
            <a:spcAft>
              <a:spcPct val="15000"/>
            </a:spcAft>
            <a:buChar char="•"/>
          </a:pPr>
          <a:r>
            <a:rPr lang="en-GB" sz="3200" b="1" i="1" kern="1200" dirty="0">
              <a:solidFill>
                <a:schemeClr val="tx1"/>
              </a:solidFill>
            </a:rPr>
            <a:t>‘Shouting’</a:t>
          </a:r>
        </a:p>
        <a:p>
          <a:pPr marL="285750" lvl="1" indent="-285750" algn="l" defTabSz="1422400">
            <a:lnSpc>
              <a:spcPct val="90000"/>
            </a:lnSpc>
            <a:spcBef>
              <a:spcPct val="0"/>
            </a:spcBef>
            <a:spcAft>
              <a:spcPct val="15000"/>
            </a:spcAft>
            <a:buChar char="•"/>
          </a:pPr>
          <a:r>
            <a:rPr lang="en-GB" sz="3200" b="1" i="1" kern="1200" dirty="0">
              <a:solidFill>
                <a:schemeClr val="tx1"/>
              </a:solidFill>
            </a:rPr>
            <a:t>‘Wandering’</a:t>
          </a:r>
        </a:p>
        <a:p>
          <a:pPr marL="285750" lvl="1" indent="-285750" algn="l" defTabSz="1422400">
            <a:lnSpc>
              <a:spcPct val="90000"/>
            </a:lnSpc>
            <a:spcBef>
              <a:spcPct val="0"/>
            </a:spcBef>
            <a:spcAft>
              <a:spcPct val="15000"/>
            </a:spcAft>
            <a:buChar char="•"/>
          </a:pPr>
          <a:r>
            <a:rPr lang="en-GB" sz="3200" b="1" i="1" kern="1200" dirty="0">
              <a:solidFill>
                <a:schemeClr val="tx1"/>
              </a:solidFill>
            </a:rPr>
            <a:t>‘Hitting out’</a:t>
          </a:r>
        </a:p>
        <a:p>
          <a:pPr marL="285750" lvl="1" indent="-285750" algn="l" defTabSz="1422400">
            <a:lnSpc>
              <a:spcPct val="90000"/>
            </a:lnSpc>
            <a:spcBef>
              <a:spcPct val="0"/>
            </a:spcBef>
            <a:spcAft>
              <a:spcPct val="15000"/>
            </a:spcAft>
            <a:buChar char="•"/>
          </a:pPr>
          <a:r>
            <a:rPr lang="en-GB" sz="3200" b="1" i="1" kern="1200" dirty="0">
              <a:solidFill>
                <a:schemeClr val="tx1"/>
              </a:solidFill>
            </a:rPr>
            <a:t>‘Refusing care’</a:t>
          </a:r>
        </a:p>
        <a:p>
          <a:pPr marL="285750" lvl="1" indent="-285750" algn="l" defTabSz="1422400">
            <a:lnSpc>
              <a:spcPct val="90000"/>
            </a:lnSpc>
            <a:spcBef>
              <a:spcPct val="0"/>
            </a:spcBef>
            <a:spcAft>
              <a:spcPct val="15000"/>
            </a:spcAft>
            <a:buChar char="•"/>
          </a:pPr>
          <a:r>
            <a:rPr lang="en-GB" sz="3200" b="1" i="1" kern="1200" dirty="0">
              <a:solidFill>
                <a:schemeClr val="tx1"/>
              </a:solidFill>
            </a:rPr>
            <a:t>‘Constantly calling out’</a:t>
          </a:r>
        </a:p>
      </dsp:txBody>
      <dsp:txXfrm>
        <a:off x="0" y="989964"/>
        <a:ext cx="4652935" cy="354654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ECBA28C5-9B83-4FF2-AB62-573566101D21}" type="datetimeFigureOut">
              <a:rPr lang="en-GB" smtClean="0"/>
              <a:t>28/07/2021</a:t>
            </a:fld>
            <a:endParaRPr lang="en-GB"/>
          </a:p>
        </p:txBody>
      </p:sp>
      <p:sp>
        <p:nvSpPr>
          <p:cNvPr id="4" name="Footer Placeholder 3"/>
          <p:cNvSpPr>
            <a:spLocks noGrp="1"/>
          </p:cNvSpPr>
          <p:nvPr>
            <p:ph type="ftr" sz="quarter" idx="2"/>
          </p:nvPr>
        </p:nvSpPr>
        <p:spPr>
          <a:xfrm>
            <a:off x="0" y="9264229"/>
            <a:ext cx="2889938" cy="48937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264229"/>
            <a:ext cx="2889938" cy="489373"/>
          </a:xfrm>
          <a:prstGeom prst="rect">
            <a:avLst/>
          </a:prstGeom>
        </p:spPr>
        <p:txBody>
          <a:bodyPr vert="horz" lIns="91440" tIns="45720" rIns="91440" bIns="45720" rtlCol="0" anchor="b"/>
          <a:lstStyle>
            <a:lvl1pPr algn="r">
              <a:defRPr sz="1200"/>
            </a:lvl1pPr>
          </a:lstStyle>
          <a:p>
            <a:fld id="{A814BA00-EBEC-42C8-860E-5A045C27CEDD}" type="slidenum">
              <a:rPr lang="en-GB" smtClean="0"/>
              <a:t>‹#›</a:t>
            </a:fld>
            <a:endParaRPr lang="en-GB"/>
          </a:p>
        </p:txBody>
      </p:sp>
    </p:spTree>
    <p:extLst>
      <p:ext uri="{BB962C8B-B14F-4D97-AF65-F5344CB8AC3E}">
        <p14:creationId xmlns:p14="http://schemas.microsoft.com/office/powerpoint/2010/main" val="2554231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87680"/>
          </a:xfrm>
          <a:prstGeom prst="rect">
            <a:avLst/>
          </a:prstGeom>
        </p:spPr>
        <p:txBody>
          <a:bodyPr vert="horz" lIns="91440" tIns="45720" rIns="91440" bIns="45720" rtlCol="0"/>
          <a:lstStyle>
            <a:lvl1pPr algn="r">
              <a:defRPr sz="1200"/>
            </a:lvl1pPr>
          </a:lstStyle>
          <a:p>
            <a:fld id="{0B9E6B1D-7861-4A14-A0CA-5D1433AE94F2}" type="datetimeFigureOut">
              <a:rPr lang="en-GB" smtClean="0"/>
              <a:t>28/07/2021</a:t>
            </a:fld>
            <a:endParaRPr lang="en-GB"/>
          </a:p>
        </p:txBody>
      </p:sp>
      <p:sp>
        <p:nvSpPr>
          <p:cNvPr id="4" name="Slide Image Placeholder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a:defRPr sz="1200"/>
            </a:lvl1pPr>
          </a:lstStyle>
          <a:p>
            <a:fld id="{795121BB-B24D-4C75-9DEF-384EAE4A1E6B}" type="slidenum">
              <a:rPr lang="en-GB" smtClean="0"/>
              <a:t>‹#›</a:t>
            </a:fld>
            <a:endParaRPr lang="en-GB"/>
          </a:p>
        </p:txBody>
      </p:sp>
    </p:spTree>
    <p:extLst>
      <p:ext uri="{BB962C8B-B14F-4D97-AF65-F5344CB8AC3E}">
        <p14:creationId xmlns:p14="http://schemas.microsoft.com/office/powerpoint/2010/main" val="167847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R0C2ug7AbT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tymonline.com/word/dement?ref=etymonline_crossreferenc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psychologytoday.com/us/conditions/neurocognitive-disorders-mild-and-major" TargetMode="External"/><Relationship Id="rId5" Type="http://schemas.openxmlformats.org/officeDocument/2006/relationships/hyperlink" Target="https://www.etymonline.com/word/dement" TargetMode="External"/><Relationship Id="rId4" Type="http://schemas.openxmlformats.org/officeDocument/2006/relationships/hyperlink" Target="https://www.etymonline.com/word/-ia?ref=etymonline_crossreferenc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 today’s session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6C1EF-73F5-4FA7-ADE5-9023A4E9D6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463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121BB-B24D-4C75-9DEF-384EAE4A1E6B}" type="slidenum">
              <a:rPr lang="en-GB" smtClean="0"/>
              <a:t>12</a:t>
            </a:fld>
            <a:endParaRPr lang="en-GB"/>
          </a:p>
        </p:txBody>
      </p:sp>
    </p:spTree>
    <p:extLst>
      <p:ext uri="{BB962C8B-B14F-4D97-AF65-F5344CB8AC3E}">
        <p14:creationId xmlns:p14="http://schemas.microsoft.com/office/powerpoint/2010/main" val="4101297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Know what is meant by the term dementia</a:t>
            </a:r>
          </a:p>
          <a:p>
            <a:endParaRPr lang="en-GB" sz="1200" b="1" i="0" kern="1200" dirty="0">
              <a:solidFill>
                <a:schemeClr val="tx1"/>
              </a:solidFill>
              <a:effectLst/>
              <a:latin typeface="+mn-lt"/>
              <a:ea typeface="+mn-ea"/>
              <a:cs typeface="+mn-cs"/>
            </a:endParaRPr>
          </a:p>
          <a:p>
            <a:r>
              <a:rPr lang="en-GB" b="0" i="0" dirty="0"/>
              <a:t>Dementia is a condition resulting from a disease such as Alzheimer’s disease or vascular dementia. The disease causes permanent and progressive damage to the brain.</a:t>
            </a:r>
          </a:p>
          <a:p>
            <a:r>
              <a:rPr lang="en-GB" b="0" i="0" dirty="0"/>
              <a:t>Cognitive functioning becomes impaired in many different ways, and people experience a range of difficulties in everyday life. However it is vitally important to  remember that there is much that can still be positive in the lives of people living with dementia. Although the person may lose certain skills other skills and abilities will remain</a:t>
            </a:r>
            <a:r>
              <a:rPr lang="en-GB" b="0" i="0" baseline="0" dirty="0"/>
              <a:t>.</a:t>
            </a:r>
            <a:endParaRPr lang="en-GB" b="0" i="0" dirty="0"/>
          </a:p>
          <a:p>
            <a:r>
              <a:rPr lang="en-GB" b="0" i="0" dirty="0"/>
              <a:t>There are definitions of dementia at varying levels of complexity. They</a:t>
            </a:r>
            <a:r>
              <a:rPr lang="en-GB" b="0" i="0" baseline="0" dirty="0"/>
              <a:t> will mostly include the four symptom areas</a:t>
            </a:r>
          </a:p>
          <a:p>
            <a:r>
              <a:rPr lang="en-GB" b="0" i="1" dirty="0"/>
              <a:t>To diagnose dementia</a:t>
            </a:r>
            <a:r>
              <a:rPr lang="en-GB" b="0" i="1" baseline="0" dirty="0"/>
              <a:t> more than one of the above symptoms needs to</a:t>
            </a:r>
            <a:r>
              <a:rPr lang="en-GB" b="0" i="1" dirty="0"/>
              <a:t> </a:t>
            </a:r>
            <a:r>
              <a:rPr lang="en-GB" b="0" i="1" baseline="0" dirty="0"/>
              <a:t>be present and severe enough to impact on day to day life.</a:t>
            </a:r>
            <a:r>
              <a:rPr lang="en-GB" b="0" i="1" dirty="0"/>
              <a:t> </a:t>
            </a:r>
          </a:p>
          <a:p>
            <a:r>
              <a:rPr lang="en-GB" b="0" i="1" dirty="0"/>
              <a:t>An important point to make is that</a:t>
            </a:r>
            <a:r>
              <a:rPr lang="en-GB" b="0" i="1" baseline="0" dirty="0"/>
              <a:t> dementia is a term that describes a group of symptoms common to a range of diseases. It is not a disease in it’s own right.</a:t>
            </a:r>
            <a:endParaRPr lang="en-GB" b="0" i="1" dirty="0"/>
          </a:p>
          <a:p>
            <a:r>
              <a:rPr lang="en-GB" b="0" i="1" dirty="0"/>
              <a:t>The dementias are progressive over time, beginning with subtle changes but eventually leading to severe disruption of function </a:t>
            </a:r>
          </a:p>
          <a:p>
            <a:r>
              <a:rPr lang="en-GB" b="0" i="1" dirty="0"/>
              <a:t>The course</a:t>
            </a:r>
            <a:r>
              <a:rPr lang="en-GB" b="0" i="1" baseline="0" dirty="0"/>
              <a:t> of progression depends not solely on the type of dementia but on psychological and social factors unique to the individual</a:t>
            </a:r>
          </a:p>
          <a:p>
            <a:r>
              <a:rPr lang="en-GB" b="0" i="1" baseline="0" dirty="0"/>
              <a:t>Dawn Brooker and Sue </a:t>
            </a:r>
            <a:r>
              <a:rPr lang="en-GB" b="0" i="1" baseline="0" dirty="0" err="1"/>
              <a:t>Lillyman</a:t>
            </a:r>
            <a:r>
              <a:rPr lang="en-GB" b="0" i="1" baseline="0" dirty="0"/>
              <a:t> (2013) Nursing and Health Dementia Care Survival Guide</a:t>
            </a:r>
            <a:endParaRPr lang="en-GB" b="0" baseline="0" dirty="0"/>
          </a:p>
          <a:p>
            <a:pPr defTabSz="914178">
              <a:defRPr/>
            </a:pPr>
            <a:r>
              <a:rPr lang="en-GB" b="1" baseline="0" dirty="0"/>
              <a:t>TIP : </a:t>
            </a:r>
            <a:r>
              <a:rPr lang="en-GB" b="0" baseline="0" dirty="0"/>
              <a:t>Disorientation and Cognitive difficulties are more helpful descriptions than the constant use of the term confusion – The word confusion can be confusing - it describes so many different things &amp; can be a catch all term to describe symptoms of dementia and delirium.</a:t>
            </a:r>
            <a:endParaRPr lang="en-GB" b="0" dirty="0"/>
          </a:p>
          <a:p>
            <a:endParaRPr lang="en-GB" dirty="0">
              <a:solidFill>
                <a:schemeClr val="tx2"/>
              </a:solidFill>
            </a:endParaRPr>
          </a:p>
        </p:txBody>
      </p:sp>
      <p:sp>
        <p:nvSpPr>
          <p:cNvPr id="4" name="Slide Number Placeholder 3"/>
          <p:cNvSpPr>
            <a:spLocks noGrp="1"/>
          </p:cNvSpPr>
          <p:nvPr>
            <p:ph type="sldNum" sz="quarter" idx="10"/>
          </p:nvPr>
        </p:nvSpPr>
        <p:spPr/>
        <p:txBody>
          <a:bodyPr/>
          <a:lstStyle/>
          <a:p>
            <a:fld id="{2043F945-1A63-43D5-90E0-484A7AA72E5A}" type="slidenum">
              <a:rPr lang="en-GB" smtClean="0"/>
              <a:t>13</a:t>
            </a:fld>
            <a:endParaRPr lang="en-GB"/>
          </a:p>
        </p:txBody>
      </p:sp>
    </p:spTree>
    <p:extLst>
      <p:ext uri="{BB962C8B-B14F-4D97-AF65-F5344CB8AC3E}">
        <p14:creationId xmlns:p14="http://schemas.microsoft.com/office/powerpoint/2010/main" val="1564895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7B7153-6B50-4E6F-810F-49A9D0F007EA}" type="slidenum">
              <a:rPr lang="en-GB" smtClean="0"/>
              <a:t>14</a:t>
            </a:fld>
            <a:endParaRPr lang="en-GB" dirty="0"/>
          </a:p>
        </p:txBody>
      </p:sp>
    </p:spTree>
    <p:extLst>
      <p:ext uri="{BB962C8B-B14F-4D97-AF65-F5344CB8AC3E}">
        <p14:creationId xmlns:p14="http://schemas.microsoft.com/office/powerpoint/2010/main" val="3732225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accent2"/>
          </a:lnRef>
          <a:fillRef idx="1">
            <a:schemeClr val="lt1"/>
          </a:fillRef>
          <a:effectRef idx="0">
            <a:schemeClr val="accent2"/>
          </a:effectRef>
          <a:fontRef idx="minor">
            <a:schemeClr val="dk1"/>
          </a:fontRef>
        </p:style>
        <p:txBody>
          <a:bodyPr/>
          <a:lstStyle/>
          <a:p>
            <a:r>
              <a:rPr lang="en-GB" sz="900" dirty="0">
                <a:hlinkClick r:id="rId3"/>
              </a:rPr>
              <a:t>Fundamental needs in dementia - an animation from the CAIT and Newcastle Model series - YouTube</a:t>
            </a:r>
            <a:endParaRPr lang="en-GB" sz="900" dirty="0"/>
          </a:p>
        </p:txBody>
      </p:sp>
      <p:sp>
        <p:nvSpPr>
          <p:cNvPr id="4" name="Slide Number Placeholder 3"/>
          <p:cNvSpPr>
            <a:spLocks noGrp="1"/>
          </p:cNvSpPr>
          <p:nvPr>
            <p:ph type="sldNum" sz="quarter" idx="10"/>
          </p:nvPr>
        </p:nvSpPr>
        <p:spPr/>
        <p:txBody>
          <a:bodyPr/>
          <a:lstStyle/>
          <a:p>
            <a:fld id="{795121BB-B24D-4C75-9DEF-384EAE4A1E6B}" type="slidenum">
              <a:rPr lang="en-GB" smtClean="0"/>
              <a:t>17</a:t>
            </a:fld>
            <a:endParaRPr lang="en-GB"/>
          </a:p>
        </p:txBody>
      </p:sp>
      <p:sp>
        <p:nvSpPr>
          <p:cNvPr id="5" name="Oval 4"/>
          <p:cNvSpPr/>
          <p:nvPr/>
        </p:nvSpPr>
        <p:spPr>
          <a:xfrm>
            <a:off x="2354202" y="5030417"/>
            <a:ext cx="889212" cy="9753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7" name="Straight Connector 6"/>
          <p:cNvCxnSpPr/>
          <p:nvPr/>
        </p:nvCxnSpPr>
        <p:spPr>
          <a:xfrm>
            <a:off x="1583933" y="5409591"/>
            <a:ext cx="889212" cy="975360"/>
          </a:xfrm>
          <a:prstGeom prst="line">
            <a:avLst/>
          </a:prstGeom>
          <a:ln w="76200"/>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3141730" y="5409591"/>
            <a:ext cx="840293" cy="975360"/>
          </a:xfrm>
          <a:prstGeom prst="line">
            <a:avLst/>
          </a:prstGeom>
          <a:ln w="7620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1851801" y="6005777"/>
            <a:ext cx="852523" cy="2327407"/>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914397" y="6005777"/>
            <a:ext cx="910318" cy="2327407"/>
          </a:xfrm>
          <a:prstGeom prst="line">
            <a:avLst/>
          </a:prstGeom>
          <a:ln w="7620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2267510" y="7257865"/>
            <a:ext cx="1158756" cy="0"/>
          </a:xfrm>
          <a:prstGeom prst="line">
            <a:avLst/>
          </a:prstGeom>
          <a:ln w="76200"/>
        </p:spPr>
        <p:style>
          <a:lnRef idx="1">
            <a:schemeClr val="dk1"/>
          </a:lnRef>
          <a:fillRef idx="0">
            <a:schemeClr val="dk1"/>
          </a:fillRef>
          <a:effectRef idx="0">
            <a:schemeClr val="dk1"/>
          </a:effectRef>
          <a:fontRef idx="minor">
            <a:schemeClr val="tx1"/>
          </a:fontRef>
        </p:style>
      </p:cxnSp>
      <p:sp>
        <p:nvSpPr>
          <p:cNvPr id="20" name="Arc 19"/>
          <p:cNvSpPr/>
          <p:nvPr/>
        </p:nvSpPr>
        <p:spPr>
          <a:xfrm rot="12316893">
            <a:off x="2494250" y="5491268"/>
            <a:ext cx="420147" cy="384043"/>
          </a:xfrm>
          <a:prstGeom prst="arc">
            <a:avLst>
              <a:gd name="adj1" fmla="val 10232929"/>
              <a:gd name="adj2" fmla="val 3535489"/>
            </a:avLst>
          </a:prstGeom>
          <a:ln w="762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882134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121BB-B24D-4C75-9DEF-384EAE4A1E6B}" type="slidenum">
              <a:rPr lang="en-GB" smtClean="0"/>
              <a:t>19</a:t>
            </a:fld>
            <a:endParaRPr lang="en-GB"/>
          </a:p>
        </p:txBody>
      </p:sp>
    </p:spTree>
    <p:extLst>
      <p:ext uri="{BB962C8B-B14F-4D97-AF65-F5344CB8AC3E}">
        <p14:creationId xmlns:p14="http://schemas.microsoft.com/office/powerpoint/2010/main" val="287002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5121BB-B24D-4C75-9DEF-384EAE4A1E6B}" type="slidenum">
              <a:rPr lang="en-GB" smtClean="0"/>
              <a:t>20</a:t>
            </a:fld>
            <a:endParaRPr lang="en-GB"/>
          </a:p>
        </p:txBody>
      </p:sp>
    </p:spTree>
    <p:extLst>
      <p:ext uri="{BB962C8B-B14F-4D97-AF65-F5344CB8AC3E}">
        <p14:creationId xmlns:p14="http://schemas.microsoft.com/office/powerpoint/2010/main" val="997915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5121BB-B24D-4C75-9DEF-384EAE4A1E6B}" type="slidenum">
              <a:rPr lang="en-GB" smtClean="0"/>
              <a:t>21</a:t>
            </a:fld>
            <a:endParaRPr lang="en-GB"/>
          </a:p>
        </p:txBody>
      </p:sp>
    </p:spTree>
    <p:extLst>
      <p:ext uri="{BB962C8B-B14F-4D97-AF65-F5344CB8AC3E}">
        <p14:creationId xmlns:p14="http://schemas.microsoft.com/office/powerpoint/2010/main" val="1514124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5121BB-B24D-4C75-9DEF-384EAE4A1E6B}" type="slidenum">
              <a:rPr lang="en-GB" smtClean="0"/>
              <a:t>22</a:t>
            </a:fld>
            <a:endParaRPr lang="en-GB"/>
          </a:p>
        </p:txBody>
      </p:sp>
    </p:spTree>
    <p:extLst>
      <p:ext uri="{BB962C8B-B14F-4D97-AF65-F5344CB8AC3E}">
        <p14:creationId xmlns:p14="http://schemas.microsoft.com/office/powerpoint/2010/main" val="3410292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5121BB-B24D-4C75-9DEF-384EAE4A1E6B}" type="slidenum">
              <a:rPr lang="en-GB" smtClean="0"/>
              <a:t>23</a:t>
            </a:fld>
            <a:endParaRPr lang="en-GB"/>
          </a:p>
        </p:txBody>
      </p:sp>
    </p:spTree>
    <p:extLst>
      <p:ext uri="{BB962C8B-B14F-4D97-AF65-F5344CB8AC3E}">
        <p14:creationId xmlns:p14="http://schemas.microsoft.com/office/powerpoint/2010/main" val="253900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fundamentals for approaching a person with dementia- see first , hear second , touch third.</a:t>
            </a:r>
          </a:p>
        </p:txBody>
      </p:sp>
      <p:sp>
        <p:nvSpPr>
          <p:cNvPr id="4" name="Slide Number Placeholder 3"/>
          <p:cNvSpPr>
            <a:spLocks noGrp="1"/>
          </p:cNvSpPr>
          <p:nvPr>
            <p:ph type="sldNum" sz="quarter" idx="10"/>
          </p:nvPr>
        </p:nvSpPr>
        <p:spPr/>
        <p:txBody>
          <a:bodyPr/>
          <a:lstStyle/>
          <a:p>
            <a:fld id="{795121BB-B24D-4C75-9DEF-384EAE4A1E6B}" type="slidenum">
              <a:rPr lang="en-GB" smtClean="0"/>
              <a:t>24</a:t>
            </a:fld>
            <a:endParaRPr lang="en-GB"/>
          </a:p>
        </p:txBody>
      </p:sp>
    </p:spTree>
    <p:extLst>
      <p:ext uri="{BB962C8B-B14F-4D97-AF65-F5344CB8AC3E}">
        <p14:creationId xmlns:p14="http://schemas.microsoft.com/office/powerpoint/2010/main" val="4145770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9279" indent="-284337" eaLnBrk="0" hangingPunct="0">
              <a:defRPr>
                <a:solidFill>
                  <a:schemeClr val="tx1"/>
                </a:solidFill>
                <a:latin typeface="Arial" charset="0"/>
              </a:defRPr>
            </a:lvl2pPr>
            <a:lvl3pPr marL="1137351" indent="-227471" eaLnBrk="0" hangingPunct="0">
              <a:defRPr>
                <a:solidFill>
                  <a:schemeClr val="tx1"/>
                </a:solidFill>
                <a:latin typeface="Arial" charset="0"/>
              </a:defRPr>
            </a:lvl3pPr>
            <a:lvl4pPr marL="1592291" indent="-227471" eaLnBrk="0" hangingPunct="0">
              <a:defRPr>
                <a:solidFill>
                  <a:schemeClr val="tx1"/>
                </a:solidFill>
                <a:latin typeface="Arial" charset="0"/>
              </a:defRPr>
            </a:lvl4pPr>
            <a:lvl5pPr marL="2047232" indent="-227471" eaLnBrk="0" hangingPunct="0">
              <a:defRPr>
                <a:solidFill>
                  <a:schemeClr val="tx1"/>
                </a:solidFill>
                <a:latin typeface="Arial" charset="0"/>
              </a:defRPr>
            </a:lvl5pPr>
            <a:lvl6pPr marL="2502172" indent="-227471" eaLnBrk="0" fontAlgn="base" hangingPunct="0">
              <a:spcBef>
                <a:spcPct val="0"/>
              </a:spcBef>
              <a:spcAft>
                <a:spcPct val="0"/>
              </a:spcAft>
              <a:defRPr>
                <a:solidFill>
                  <a:schemeClr val="tx1"/>
                </a:solidFill>
                <a:latin typeface="Arial" charset="0"/>
              </a:defRPr>
            </a:lvl6pPr>
            <a:lvl7pPr marL="2957113" indent="-227471" eaLnBrk="0" fontAlgn="base" hangingPunct="0">
              <a:spcBef>
                <a:spcPct val="0"/>
              </a:spcBef>
              <a:spcAft>
                <a:spcPct val="0"/>
              </a:spcAft>
              <a:defRPr>
                <a:solidFill>
                  <a:schemeClr val="tx1"/>
                </a:solidFill>
                <a:latin typeface="Arial" charset="0"/>
              </a:defRPr>
            </a:lvl7pPr>
            <a:lvl8pPr marL="3412054" indent="-227471" eaLnBrk="0" fontAlgn="base" hangingPunct="0">
              <a:spcBef>
                <a:spcPct val="0"/>
              </a:spcBef>
              <a:spcAft>
                <a:spcPct val="0"/>
              </a:spcAft>
              <a:defRPr>
                <a:solidFill>
                  <a:schemeClr val="tx1"/>
                </a:solidFill>
                <a:latin typeface="Arial" charset="0"/>
              </a:defRPr>
            </a:lvl8pPr>
            <a:lvl9pPr marL="3866994" indent="-227471" eaLnBrk="0" fontAlgn="base" hangingPunct="0">
              <a:spcBef>
                <a:spcPct val="0"/>
              </a:spcBef>
              <a:spcAft>
                <a:spcPct val="0"/>
              </a:spcAft>
              <a:defRPr>
                <a:solidFill>
                  <a:schemeClr val="tx1"/>
                </a:solidFill>
                <a:latin typeface="Arial" charset="0"/>
              </a:defRPr>
            </a:lvl9pPr>
          </a:lstStyle>
          <a:p>
            <a:pPr eaLnBrk="1" hangingPunct="1"/>
            <a:fld id="{A08746D7-8EF1-4995-B3BB-C2A428143D7D}" type="slidenum">
              <a:rPr lang="en-GB" altLang="en-US" smtClean="0"/>
              <a:pPr eaLnBrk="1" hangingPunct="1"/>
              <a:t>3</a:t>
            </a:fld>
            <a:endParaRPr lang="en-GB" alt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aseline="0" dirty="0"/>
              <a:t>9000 in </a:t>
            </a:r>
            <a:r>
              <a:rPr lang="en-GB" altLang="en-US" baseline="0" dirty="0" err="1"/>
              <a:t>glos</a:t>
            </a:r>
            <a:endParaRPr lang="en-GB" altLang="en-US" baseline="0" dirty="0"/>
          </a:p>
          <a:p>
            <a:pPr eaLnBrk="1" hangingPunct="1"/>
            <a:r>
              <a:rPr lang="en-GB" altLang="en-US" baseline="0" dirty="0"/>
              <a:t>67%</a:t>
            </a:r>
          </a:p>
          <a:p>
            <a:pPr eaLnBrk="1" hangingPunct="1"/>
            <a:endParaRPr lang="en-GB" altLang="en-US" baseline="0" dirty="0"/>
          </a:p>
        </p:txBody>
      </p:sp>
    </p:spTree>
    <p:extLst>
      <p:ext uri="{BB962C8B-B14F-4D97-AF65-F5344CB8AC3E}">
        <p14:creationId xmlns:p14="http://schemas.microsoft.com/office/powerpoint/2010/main" val="1914704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5121BB-B24D-4C75-9DEF-384EAE4A1E6B}" type="slidenum">
              <a:rPr lang="en-GB" smtClean="0"/>
              <a:t>25</a:t>
            </a:fld>
            <a:endParaRPr lang="en-GB"/>
          </a:p>
        </p:txBody>
      </p:sp>
    </p:spTree>
    <p:extLst>
      <p:ext uri="{BB962C8B-B14F-4D97-AF65-F5344CB8AC3E}">
        <p14:creationId xmlns:p14="http://schemas.microsoft.com/office/powerpoint/2010/main" val="898324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5121BB-B24D-4C75-9DEF-384EAE4A1E6B}" type="slidenum">
              <a:rPr lang="en-GB" smtClean="0"/>
              <a:t>26</a:t>
            </a:fld>
            <a:endParaRPr lang="en-GB"/>
          </a:p>
        </p:txBody>
      </p:sp>
    </p:spTree>
    <p:extLst>
      <p:ext uri="{BB962C8B-B14F-4D97-AF65-F5344CB8AC3E}">
        <p14:creationId xmlns:p14="http://schemas.microsoft.com/office/powerpoint/2010/main" val="759002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5121BB-B24D-4C75-9DEF-384EAE4A1E6B}" type="slidenum">
              <a:rPr lang="en-GB" smtClean="0"/>
              <a:t>27</a:t>
            </a:fld>
            <a:endParaRPr lang="en-GB"/>
          </a:p>
        </p:txBody>
      </p:sp>
    </p:spTree>
    <p:extLst>
      <p:ext uri="{BB962C8B-B14F-4D97-AF65-F5344CB8AC3E}">
        <p14:creationId xmlns:p14="http://schemas.microsoft.com/office/powerpoint/2010/main" val="1427780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Examples- use of polish that might be familiar and reminder of home within a persons room (ref also room centred care – Graham Stokes) </a:t>
            </a:r>
          </a:p>
        </p:txBody>
      </p:sp>
      <p:sp>
        <p:nvSpPr>
          <p:cNvPr id="4" name="Slide Number Placeholder 3"/>
          <p:cNvSpPr>
            <a:spLocks noGrp="1"/>
          </p:cNvSpPr>
          <p:nvPr>
            <p:ph type="sldNum" sz="quarter" idx="10"/>
          </p:nvPr>
        </p:nvSpPr>
        <p:spPr/>
        <p:txBody>
          <a:bodyPr/>
          <a:lstStyle/>
          <a:p>
            <a:fld id="{35973C92-BAC6-4F85-BA47-E694CD9CE0E0}" type="slidenum">
              <a:rPr lang="en-GB" smtClean="0"/>
              <a:t>28</a:t>
            </a:fld>
            <a:endParaRPr lang="en-GB"/>
          </a:p>
        </p:txBody>
      </p:sp>
    </p:spTree>
    <p:extLst>
      <p:ext uri="{BB962C8B-B14F-4D97-AF65-F5344CB8AC3E}">
        <p14:creationId xmlns:p14="http://schemas.microsoft.com/office/powerpoint/2010/main" val="1561152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5121BB-B24D-4C75-9DEF-384EAE4A1E6B}" type="slidenum">
              <a:rPr lang="en-GB" smtClean="0"/>
              <a:t>29</a:t>
            </a:fld>
            <a:endParaRPr lang="en-GB"/>
          </a:p>
        </p:txBody>
      </p:sp>
    </p:spTree>
    <p:extLst>
      <p:ext uri="{BB962C8B-B14F-4D97-AF65-F5344CB8AC3E}">
        <p14:creationId xmlns:p14="http://schemas.microsoft.com/office/powerpoint/2010/main" val="3373967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5121BB-B24D-4C75-9DEF-384EAE4A1E6B}" type="slidenum">
              <a:rPr lang="en-GB" smtClean="0"/>
              <a:t>30</a:t>
            </a:fld>
            <a:endParaRPr lang="en-GB"/>
          </a:p>
        </p:txBody>
      </p:sp>
    </p:spTree>
    <p:extLst>
      <p:ext uri="{BB962C8B-B14F-4D97-AF65-F5344CB8AC3E}">
        <p14:creationId xmlns:p14="http://schemas.microsoft.com/office/powerpoint/2010/main" val="203104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5121BB-B24D-4C75-9DEF-384EAE4A1E6B}" type="slidenum">
              <a:rPr lang="en-GB" smtClean="0"/>
              <a:t>31</a:t>
            </a:fld>
            <a:endParaRPr lang="en-GB"/>
          </a:p>
        </p:txBody>
      </p:sp>
    </p:spTree>
    <p:extLst>
      <p:ext uri="{BB962C8B-B14F-4D97-AF65-F5344CB8AC3E}">
        <p14:creationId xmlns:p14="http://schemas.microsoft.com/office/powerpoint/2010/main" val="1096643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121BB-B24D-4C75-9DEF-384EAE4A1E6B}" type="slidenum">
              <a:rPr lang="en-GB" smtClean="0"/>
              <a:t>32</a:t>
            </a:fld>
            <a:endParaRPr lang="en-GB"/>
          </a:p>
        </p:txBody>
      </p:sp>
    </p:spTree>
    <p:extLst>
      <p:ext uri="{BB962C8B-B14F-4D97-AF65-F5344CB8AC3E}">
        <p14:creationId xmlns:p14="http://schemas.microsoft.com/office/powerpoint/2010/main" val="2210934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121BB-B24D-4C75-9DEF-384EAE4A1E6B}" type="slidenum">
              <a:rPr lang="en-GB" smtClean="0"/>
              <a:t>33</a:t>
            </a:fld>
            <a:endParaRPr lang="en-GB"/>
          </a:p>
        </p:txBody>
      </p:sp>
    </p:spTree>
    <p:extLst>
      <p:ext uri="{BB962C8B-B14F-4D97-AF65-F5344CB8AC3E}">
        <p14:creationId xmlns:p14="http://schemas.microsoft.com/office/powerpoint/2010/main" val="3438263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5121BB-B24D-4C75-9DEF-384EAE4A1E6B}" type="slidenum">
              <a:rPr lang="en-GB" smtClean="0"/>
              <a:t>36</a:t>
            </a:fld>
            <a:endParaRPr lang="en-GB"/>
          </a:p>
        </p:txBody>
      </p:sp>
    </p:spTree>
    <p:extLst>
      <p:ext uri="{BB962C8B-B14F-4D97-AF65-F5344CB8AC3E}">
        <p14:creationId xmlns:p14="http://schemas.microsoft.com/office/powerpoint/2010/main" val="2310493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5121BB-B24D-4C75-9DEF-384EAE4A1E6B}" type="slidenum">
              <a:rPr lang="en-GB" smtClean="0"/>
              <a:t>4</a:t>
            </a:fld>
            <a:endParaRPr lang="en-GB"/>
          </a:p>
        </p:txBody>
      </p:sp>
    </p:spTree>
    <p:extLst>
      <p:ext uri="{BB962C8B-B14F-4D97-AF65-F5344CB8AC3E}">
        <p14:creationId xmlns:p14="http://schemas.microsoft.com/office/powerpoint/2010/main" val="4190397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9279" indent="-284337" eaLnBrk="0" hangingPunct="0">
              <a:defRPr>
                <a:solidFill>
                  <a:schemeClr val="tx1"/>
                </a:solidFill>
                <a:latin typeface="Arial" charset="0"/>
              </a:defRPr>
            </a:lvl2pPr>
            <a:lvl3pPr marL="1137351" indent="-227471" eaLnBrk="0" hangingPunct="0">
              <a:defRPr>
                <a:solidFill>
                  <a:schemeClr val="tx1"/>
                </a:solidFill>
                <a:latin typeface="Arial" charset="0"/>
              </a:defRPr>
            </a:lvl3pPr>
            <a:lvl4pPr marL="1592291" indent="-227471" eaLnBrk="0" hangingPunct="0">
              <a:defRPr>
                <a:solidFill>
                  <a:schemeClr val="tx1"/>
                </a:solidFill>
                <a:latin typeface="Arial" charset="0"/>
              </a:defRPr>
            </a:lvl4pPr>
            <a:lvl5pPr marL="2047232" indent="-227471" eaLnBrk="0" hangingPunct="0">
              <a:defRPr>
                <a:solidFill>
                  <a:schemeClr val="tx1"/>
                </a:solidFill>
                <a:latin typeface="Arial" charset="0"/>
              </a:defRPr>
            </a:lvl5pPr>
            <a:lvl6pPr marL="2502172" indent="-227471" eaLnBrk="0" fontAlgn="base" hangingPunct="0">
              <a:spcBef>
                <a:spcPct val="0"/>
              </a:spcBef>
              <a:spcAft>
                <a:spcPct val="0"/>
              </a:spcAft>
              <a:defRPr>
                <a:solidFill>
                  <a:schemeClr val="tx1"/>
                </a:solidFill>
                <a:latin typeface="Arial" charset="0"/>
              </a:defRPr>
            </a:lvl6pPr>
            <a:lvl7pPr marL="2957113" indent="-227471" eaLnBrk="0" fontAlgn="base" hangingPunct="0">
              <a:spcBef>
                <a:spcPct val="0"/>
              </a:spcBef>
              <a:spcAft>
                <a:spcPct val="0"/>
              </a:spcAft>
              <a:defRPr>
                <a:solidFill>
                  <a:schemeClr val="tx1"/>
                </a:solidFill>
                <a:latin typeface="Arial" charset="0"/>
              </a:defRPr>
            </a:lvl7pPr>
            <a:lvl8pPr marL="3412054" indent="-227471" eaLnBrk="0" fontAlgn="base" hangingPunct="0">
              <a:spcBef>
                <a:spcPct val="0"/>
              </a:spcBef>
              <a:spcAft>
                <a:spcPct val="0"/>
              </a:spcAft>
              <a:defRPr>
                <a:solidFill>
                  <a:schemeClr val="tx1"/>
                </a:solidFill>
                <a:latin typeface="Arial" charset="0"/>
              </a:defRPr>
            </a:lvl8pPr>
            <a:lvl9pPr marL="3866994" indent="-227471" eaLnBrk="0" fontAlgn="base" hangingPunct="0">
              <a:spcBef>
                <a:spcPct val="0"/>
              </a:spcBef>
              <a:spcAft>
                <a:spcPct val="0"/>
              </a:spcAft>
              <a:defRPr>
                <a:solidFill>
                  <a:schemeClr val="tx1"/>
                </a:solidFill>
                <a:latin typeface="Arial" charset="0"/>
              </a:defRPr>
            </a:lvl9pPr>
          </a:lstStyle>
          <a:p>
            <a:pPr eaLnBrk="1" hangingPunct="1"/>
            <a:fld id="{A08746D7-8EF1-4995-B3BB-C2A428143D7D}" type="slidenum">
              <a:rPr lang="en-GB" altLang="en-US" smtClean="0"/>
              <a:pPr eaLnBrk="1" hangingPunct="1"/>
              <a:t>37</a:t>
            </a:fld>
            <a:endParaRPr lang="en-GB" alt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aseline="0" dirty="0"/>
              <a:t>9000 in </a:t>
            </a:r>
            <a:r>
              <a:rPr lang="en-GB" altLang="en-US" baseline="0" dirty="0" err="1"/>
              <a:t>glos</a:t>
            </a:r>
            <a:endParaRPr lang="en-GB" altLang="en-US" baseline="0" dirty="0"/>
          </a:p>
          <a:p>
            <a:pPr eaLnBrk="1" hangingPunct="1"/>
            <a:r>
              <a:rPr lang="en-GB" altLang="en-US" baseline="0" dirty="0"/>
              <a:t>67%</a:t>
            </a:r>
          </a:p>
          <a:p>
            <a:pPr eaLnBrk="1" hangingPunct="1"/>
            <a:endParaRPr lang="en-GB" altLang="en-US" baseline="0" dirty="0"/>
          </a:p>
        </p:txBody>
      </p:sp>
    </p:spTree>
    <p:extLst>
      <p:ext uri="{BB962C8B-B14F-4D97-AF65-F5344CB8AC3E}">
        <p14:creationId xmlns:p14="http://schemas.microsoft.com/office/powerpoint/2010/main" val="3642178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795121BB-B24D-4C75-9DEF-384EAE4A1E6B}" type="slidenum">
              <a:rPr lang="en-GB" smtClean="0"/>
              <a:t>39</a:t>
            </a:fld>
            <a:endParaRPr lang="en-GB" dirty="0"/>
          </a:p>
        </p:txBody>
      </p:sp>
    </p:spTree>
    <p:extLst>
      <p:ext uri="{BB962C8B-B14F-4D97-AF65-F5344CB8AC3E}">
        <p14:creationId xmlns:p14="http://schemas.microsoft.com/office/powerpoint/2010/main" val="1697122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key point </a:t>
            </a:r>
            <a:r>
              <a:rPr lang="en-GB" baseline="0" dirty="0"/>
              <a:t>for the group and i</a:t>
            </a:r>
            <a:r>
              <a:rPr lang="en-GB" dirty="0"/>
              <a:t>t is useful to stop and consider how useful the term dementia is. Comes from the Latin ’de </a:t>
            </a:r>
            <a:r>
              <a:rPr lang="en-GB" dirty="0" err="1"/>
              <a:t>mens</a:t>
            </a:r>
            <a:r>
              <a:rPr lang="en-GB" dirty="0"/>
              <a:t>’ : ‘out of mind’</a:t>
            </a:r>
          </a:p>
          <a:p>
            <a:r>
              <a:rPr lang="en-GB" baseline="0" dirty="0"/>
              <a:t>Someone might ask what is the difference between Alzheimer’s disease and Dementia ? Alzheimer’s disease is just one type of dementia – there are many more. 2 other main types: Lewy body and vascular.</a:t>
            </a:r>
          </a:p>
          <a:p>
            <a:endParaRPr lang="en-GB" baseline="0" dirty="0"/>
          </a:p>
          <a:p>
            <a:r>
              <a:rPr lang="en-GB" baseline="0" dirty="0"/>
              <a:t>Neuro cognitive disorder is how the USA describes it- is this an improvement?</a:t>
            </a:r>
          </a:p>
          <a:p>
            <a:endParaRPr lang="en-GB" dirty="0"/>
          </a:p>
        </p:txBody>
      </p:sp>
      <p:sp>
        <p:nvSpPr>
          <p:cNvPr id="4" name="Slide Number Placeholder 3"/>
          <p:cNvSpPr>
            <a:spLocks noGrp="1"/>
          </p:cNvSpPr>
          <p:nvPr>
            <p:ph type="sldNum" sz="quarter" idx="10"/>
          </p:nvPr>
        </p:nvSpPr>
        <p:spPr/>
        <p:txBody>
          <a:bodyPr/>
          <a:lstStyle/>
          <a:p>
            <a:fld id="{2043F945-1A63-43D5-90E0-484A7AA72E5A}" type="slidenum">
              <a:rPr lang="en-GB" smtClean="0"/>
              <a:t>5</a:t>
            </a:fld>
            <a:endParaRPr lang="en-GB"/>
          </a:p>
        </p:txBody>
      </p:sp>
    </p:spTree>
    <p:extLst>
      <p:ext uri="{BB962C8B-B14F-4D97-AF65-F5344CB8AC3E}">
        <p14:creationId xmlns:p14="http://schemas.microsoft.com/office/powerpoint/2010/main" val="363360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43F945-1A63-43D5-90E0-484A7AA72E5A}" type="slidenum">
              <a:rPr lang="en-GB" smtClean="0"/>
              <a:t>6</a:t>
            </a:fld>
            <a:endParaRPr lang="en-GB"/>
          </a:p>
        </p:txBody>
      </p:sp>
    </p:spTree>
    <p:extLst>
      <p:ext uri="{BB962C8B-B14F-4D97-AF65-F5344CB8AC3E}">
        <p14:creationId xmlns:p14="http://schemas.microsoft.com/office/powerpoint/2010/main" val="146606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dirty="0"/>
              <a:t>dementia (n.)</a:t>
            </a:r>
          </a:p>
          <a:p>
            <a:r>
              <a:rPr lang="en-GB" dirty="0"/>
              <a:t>"extremely low condition of mental function, mental incapacity," 1806, from Latin </a:t>
            </a:r>
            <a:r>
              <a:rPr lang="en-GB" i="1" dirty="0"/>
              <a:t>dementia</a:t>
            </a:r>
            <a:r>
              <a:rPr lang="en-GB" dirty="0"/>
              <a:t> "madness, insanity," literally "a being out of one's mind," from </a:t>
            </a:r>
            <a:r>
              <a:rPr lang="en-GB" i="1" dirty="0"/>
              <a:t>dement-</a:t>
            </a:r>
            <a:r>
              <a:rPr lang="en-GB" dirty="0"/>
              <a:t>, stem of </a:t>
            </a:r>
            <a:r>
              <a:rPr lang="en-GB" i="1" dirty="0" err="1"/>
              <a:t>demens</a:t>
            </a:r>
            <a:r>
              <a:rPr lang="en-GB" dirty="0"/>
              <a:t> "mad, raving" (see </a:t>
            </a:r>
            <a:r>
              <a:rPr lang="en-GB" b="1" dirty="0">
                <a:hlinkClick r:id="rId3"/>
              </a:rPr>
              <a:t>dement</a:t>
            </a:r>
            <a:r>
              <a:rPr lang="en-GB" dirty="0"/>
              <a:t>) + abstract noun suffix </a:t>
            </a:r>
            <a:r>
              <a:rPr lang="en-GB" b="1" dirty="0">
                <a:hlinkClick r:id="rId4"/>
              </a:rPr>
              <a:t>-</a:t>
            </a:r>
            <a:r>
              <a:rPr lang="en-GB" b="1" dirty="0" err="1">
                <a:hlinkClick r:id="rId4"/>
              </a:rPr>
              <a:t>ia</a:t>
            </a:r>
            <a:r>
              <a:rPr lang="en-GB" dirty="0" err="1"/>
              <a:t>.</a:t>
            </a:r>
            <a:endParaRPr lang="en-GB" dirty="0"/>
          </a:p>
          <a:p>
            <a:endParaRPr lang="en-GB" dirty="0">
              <a:hlinkClick r:id="rId5"/>
            </a:endParaRPr>
          </a:p>
          <a:p>
            <a:endParaRPr lang="en-GB" dirty="0">
              <a:hlinkClick r:id="rId5"/>
            </a:endParaRPr>
          </a:p>
          <a:p>
            <a:r>
              <a:rPr lang="en-GB" dirty="0">
                <a:hlinkClick r:id="rId5"/>
              </a:rPr>
              <a:t>dement | Origin and meaning of dement by Online Etymology Dictionary (etymonline.com)</a:t>
            </a:r>
            <a:endParaRPr lang="en-GB" dirty="0"/>
          </a:p>
          <a:p>
            <a:endParaRPr lang="en-GB" dirty="0"/>
          </a:p>
          <a:p>
            <a:r>
              <a:rPr lang="en-GB" dirty="0">
                <a:hlinkClick r:id="rId6"/>
              </a:rPr>
              <a:t>Neurocognitive Disorders (Mild and Major) | Psychology Today</a:t>
            </a:r>
            <a:endParaRPr lang="en-GB" dirty="0"/>
          </a:p>
          <a:p>
            <a:r>
              <a:rPr lang="en-GB" dirty="0"/>
              <a:t>4/4/2019</a:t>
            </a:r>
          </a:p>
        </p:txBody>
      </p:sp>
      <p:sp>
        <p:nvSpPr>
          <p:cNvPr id="4" name="Slide Number Placeholder 3"/>
          <p:cNvSpPr>
            <a:spLocks noGrp="1"/>
          </p:cNvSpPr>
          <p:nvPr>
            <p:ph type="sldNum" sz="quarter" idx="5"/>
          </p:nvPr>
        </p:nvSpPr>
        <p:spPr/>
        <p:txBody>
          <a:bodyPr/>
          <a:lstStyle/>
          <a:p>
            <a:fld id="{795121BB-B24D-4C75-9DEF-384EAE4A1E6B}" type="slidenum">
              <a:rPr lang="en-GB" smtClean="0"/>
              <a:t>7</a:t>
            </a:fld>
            <a:endParaRPr lang="en-GB"/>
          </a:p>
        </p:txBody>
      </p:sp>
    </p:spTree>
    <p:extLst>
      <p:ext uri="{BB962C8B-B14F-4D97-AF65-F5344CB8AC3E}">
        <p14:creationId xmlns:p14="http://schemas.microsoft.com/office/powerpoint/2010/main" val="985807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Number of people in glos-9000</a:t>
            </a:r>
          </a:p>
        </p:txBody>
      </p:sp>
      <p:sp>
        <p:nvSpPr>
          <p:cNvPr id="4" name="Slide Number Placeholder 3"/>
          <p:cNvSpPr>
            <a:spLocks noGrp="1"/>
          </p:cNvSpPr>
          <p:nvPr>
            <p:ph type="sldNum" sz="quarter" idx="10"/>
          </p:nvPr>
        </p:nvSpPr>
        <p:spPr/>
        <p:txBody>
          <a:bodyPr/>
          <a:lstStyle/>
          <a:p>
            <a:fld id="{795121BB-B24D-4C75-9DEF-384EAE4A1E6B}" type="slidenum">
              <a:rPr lang="en-GB" smtClean="0"/>
              <a:t>9</a:t>
            </a:fld>
            <a:endParaRPr lang="en-GB"/>
          </a:p>
        </p:txBody>
      </p:sp>
    </p:spTree>
    <p:extLst>
      <p:ext uri="{BB962C8B-B14F-4D97-AF65-F5344CB8AC3E}">
        <p14:creationId xmlns:p14="http://schemas.microsoft.com/office/powerpoint/2010/main" val="898571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FF0000"/>
                </a:solidFill>
              </a:rPr>
              <a:t>Depends on personality, history, health, type of dementia and social support.</a:t>
            </a:r>
          </a:p>
        </p:txBody>
      </p:sp>
      <p:sp>
        <p:nvSpPr>
          <p:cNvPr id="4" name="Slide Number Placeholder 3"/>
          <p:cNvSpPr>
            <a:spLocks noGrp="1"/>
          </p:cNvSpPr>
          <p:nvPr>
            <p:ph type="sldNum" sz="quarter" idx="10"/>
          </p:nvPr>
        </p:nvSpPr>
        <p:spPr/>
        <p:txBody>
          <a:bodyPr/>
          <a:lstStyle/>
          <a:p>
            <a:fld id="{795121BB-B24D-4C75-9DEF-384EAE4A1E6B}" type="slidenum">
              <a:rPr lang="en-GB" smtClean="0"/>
              <a:t>10</a:t>
            </a:fld>
            <a:endParaRPr lang="en-GB"/>
          </a:p>
        </p:txBody>
      </p:sp>
    </p:spTree>
    <p:extLst>
      <p:ext uri="{BB962C8B-B14F-4D97-AF65-F5344CB8AC3E}">
        <p14:creationId xmlns:p14="http://schemas.microsoft.com/office/powerpoint/2010/main" val="37419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solidFill>
                <a:srgbClr val="002060"/>
              </a:solidFill>
            </a:endParaRPr>
          </a:p>
        </p:txBody>
      </p:sp>
      <p:sp>
        <p:nvSpPr>
          <p:cNvPr id="4" name="Slide Number Placeholder 3"/>
          <p:cNvSpPr>
            <a:spLocks noGrp="1"/>
          </p:cNvSpPr>
          <p:nvPr>
            <p:ph type="sldNum" sz="quarter" idx="10"/>
          </p:nvPr>
        </p:nvSpPr>
        <p:spPr/>
        <p:txBody>
          <a:bodyPr/>
          <a:lstStyle/>
          <a:p>
            <a:fld id="{795121BB-B24D-4C75-9DEF-384EAE4A1E6B}" type="slidenum">
              <a:rPr lang="en-GB" smtClean="0"/>
              <a:t>11</a:t>
            </a:fld>
            <a:endParaRPr lang="en-GB"/>
          </a:p>
        </p:txBody>
      </p:sp>
    </p:spTree>
    <p:extLst>
      <p:ext uri="{BB962C8B-B14F-4D97-AF65-F5344CB8AC3E}">
        <p14:creationId xmlns:p14="http://schemas.microsoft.com/office/powerpoint/2010/main" val="1261990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2469" y="315437"/>
            <a:ext cx="3484179" cy="79485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8166" y="6385566"/>
            <a:ext cx="8786648" cy="260404"/>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8372" y="315437"/>
            <a:ext cx="1432843" cy="72690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24752" y="3185918"/>
            <a:ext cx="3130062" cy="2841093"/>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8372" y="1477372"/>
            <a:ext cx="2764855" cy="2698973"/>
          </a:xfrm>
          <a:prstGeom prst="rect">
            <a:avLst/>
          </a:prstGeom>
        </p:spPr>
      </p:pic>
    </p:spTree>
    <p:extLst>
      <p:ext uri="{BB962C8B-B14F-4D97-AF65-F5344CB8AC3E}">
        <p14:creationId xmlns:p14="http://schemas.microsoft.com/office/powerpoint/2010/main" val="1239997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544" y="659587"/>
            <a:ext cx="8229600" cy="1143000"/>
          </a:xfr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844824"/>
            <a:ext cx="8229600" cy="42813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9547" y="315437"/>
            <a:ext cx="3017101" cy="68830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481" y="6494938"/>
            <a:ext cx="5559973" cy="16477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88869" y="6093758"/>
            <a:ext cx="1097779" cy="556922"/>
          </a:xfrm>
          <a:prstGeom prst="rect">
            <a:avLst/>
          </a:prstGeom>
        </p:spPr>
      </p:pic>
    </p:spTree>
    <p:extLst>
      <p:ext uri="{BB962C8B-B14F-4D97-AF65-F5344CB8AC3E}">
        <p14:creationId xmlns:p14="http://schemas.microsoft.com/office/powerpoint/2010/main" val="374239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24745"/>
            <a:ext cx="2057400" cy="4896544"/>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457200" y="1124744"/>
            <a:ext cx="6019800" cy="50014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9547" y="315437"/>
            <a:ext cx="3017101" cy="68830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481" y="6494938"/>
            <a:ext cx="5559973" cy="16477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88869" y="6093758"/>
            <a:ext cx="1097779" cy="556922"/>
          </a:xfrm>
          <a:prstGeom prst="rect">
            <a:avLst/>
          </a:prstGeom>
        </p:spPr>
      </p:pic>
    </p:spTree>
    <p:extLst>
      <p:ext uri="{BB962C8B-B14F-4D97-AF65-F5344CB8AC3E}">
        <p14:creationId xmlns:p14="http://schemas.microsoft.com/office/powerpoint/2010/main" val="919648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ner 1">
    <p:spTree>
      <p:nvGrpSpPr>
        <p:cNvPr id="1" name=""/>
        <p:cNvGrpSpPr/>
        <p:nvPr/>
      </p:nvGrpSpPr>
      <p:grpSpPr>
        <a:xfrm>
          <a:off x="0" y="0"/>
          <a:ext cx="0" cy="0"/>
          <a:chOff x="0" y="0"/>
          <a:chExt cx="0" cy="0"/>
        </a:xfrm>
      </p:grpSpPr>
      <p:pic>
        <p:nvPicPr>
          <p:cNvPr id="4" name="Picture 6" descr="Powerpoint Templates Inner 1.jpg">
            <a:extLst>
              <a:ext uri="{FF2B5EF4-FFF2-40B4-BE49-F238E27FC236}">
                <a16:creationId xmlns:a16="http://schemas.microsoft.com/office/drawing/2014/main" id="{D26997A9-5723-4F7A-B9B1-4593EC7A36BF}"/>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323528" y="908720"/>
            <a:ext cx="8496944" cy="503485"/>
          </a:xfrm>
          <a:prstGeom prst="rect">
            <a:avLst/>
          </a:prstGeom>
        </p:spPr>
        <p:txBody>
          <a:bodyPr/>
          <a:lstStyle>
            <a:lvl1pPr>
              <a:buNone/>
              <a:defRPr sz="2400" b="1">
                <a:solidFill>
                  <a:srgbClr val="0070C0"/>
                </a:solidFill>
                <a:latin typeface="Arial" pitchFamily="34" charset="0"/>
                <a:cs typeface="Arial" pitchFamily="34" charset="0"/>
              </a:defRPr>
            </a:lvl1pPr>
          </a:lstStyle>
          <a:p>
            <a:pPr lvl="0"/>
            <a:r>
              <a:rPr lang="en-US"/>
              <a:t>Click to edit Master text styles</a:t>
            </a:r>
          </a:p>
        </p:txBody>
      </p:sp>
      <p:sp>
        <p:nvSpPr>
          <p:cNvPr id="8" name="Text Placeholder 7"/>
          <p:cNvSpPr>
            <a:spLocks noGrp="1"/>
          </p:cNvSpPr>
          <p:nvPr>
            <p:ph type="body" sz="quarter" idx="11"/>
          </p:nvPr>
        </p:nvSpPr>
        <p:spPr>
          <a:xfrm>
            <a:off x="323528" y="1412776"/>
            <a:ext cx="8496944" cy="914400"/>
          </a:xfrm>
          <a:prstGeom prst="rect">
            <a:avLst/>
          </a:prstGeom>
        </p:spPr>
        <p:txBody>
          <a:bodyPr/>
          <a:lstStyle>
            <a:lvl1pPr algn="l">
              <a:buNone/>
              <a:defRPr sz="1600">
                <a:solidFill>
                  <a:schemeClr val="tx1"/>
                </a:solidFill>
                <a:latin typeface="Arial" pitchFamily="34" charset="0"/>
                <a:cs typeface="Arial" pitchFamily="34" charset="0"/>
              </a:defRPr>
            </a:lvl1pPr>
            <a:lvl2pPr algn="l">
              <a:buNone/>
              <a:defRPr sz="1600">
                <a:solidFill>
                  <a:schemeClr val="tx1"/>
                </a:solidFill>
                <a:latin typeface="Arial" pitchFamily="34" charset="0"/>
                <a:cs typeface="Arial" pitchFamily="34" charset="0"/>
              </a:defRPr>
            </a:lvl2pPr>
            <a:lvl3pPr algn="l">
              <a:buNone/>
              <a:defRPr sz="1600">
                <a:solidFill>
                  <a:schemeClr val="tx1"/>
                </a:solidFill>
                <a:latin typeface="Arial" pitchFamily="34" charset="0"/>
                <a:cs typeface="Arial" pitchFamily="34" charset="0"/>
              </a:defRPr>
            </a:lvl3pPr>
            <a:lvl4pPr algn="l">
              <a:buNone/>
              <a:defRPr sz="1600">
                <a:solidFill>
                  <a:schemeClr val="tx1"/>
                </a:solidFill>
                <a:latin typeface="Arial" pitchFamily="34" charset="0"/>
                <a:cs typeface="Arial" pitchFamily="34" charset="0"/>
              </a:defRPr>
            </a:lvl4pPr>
            <a:lvl5pPr algn="l">
              <a:buNone/>
              <a:defRPr sz="1600">
                <a:solidFill>
                  <a:schemeClr val="tx1"/>
                </a:solidFill>
                <a:latin typeface="Arial" pitchFamily="34" charset="0"/>
                <a:cs typeface="Arial" pitchFamily="34" charset="0"/>
              </a:defRPr>
            </a:lvl5pPr>
          </a:lstStyle>
          <a:p>
            <a:pPr lvl="0"/>
            <a:r>
              <a:rPr lang="en-US"/>
              <a:t>Click to edit Master text styles</a:t>
            </a:r>
          </a:p>
        </p:txBody>
      </p:sp>
    </p:spTree>
    <p:extLst>
      <p:ext uri="{BB962C8B-B14F-4D97-AF65-F5344CB8AC3E}">
        <p14:creationId xmlns:p14="http://schemas.microsoft.com/office/powerpoint/2010/main" val="160656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F11F8-E936-4C30-A4A0-EC51B9CF2D0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F7D10D9-6978-4FF1-B136-0D703DCA090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AAEA3E-EF6D-4262-8D10-DCF8F32F924D}"/>
              </a:ext>
            </a:extLst>
          </p:cNvPr>
          <p:cNvSpPr>
            <a:spLocks noGrp="1"/>
          </p:cNvSpPr>
          <p:nvPr>
            <p:ph type="dt" sz="half" idx="10"/>
          </p:nvPr>
        </p:nvSpPr>
        <p:spPr/>
        <p:txBody>
          <a:bodyPr/>
          <a:lstStyle/>
          <a:p>
            <a:fld id="{18212A56-0BE1-434B-9AC7-1930128DF540}" type="datetimeFigureOut">
              <a:rPr lang="en-GB" smtClean="0"/>
              <a:t>28/07/2021</a:t>
            </a:fld>
            <a:endParaRPr lang="en-GB"/>
          </a:p>
        </p:txBody>
      </p:sp>
      <p:sp>
        <p:nvSpPr>
          <p:cNvPr id="5" name="Footer Placeholder 4">
            <a:extLst>
              <a:ext uri="{FF2B5EF4-FFF2-40B4-BE49-F238E27FC236}">
                <a16:creationId xmlns:a16="http://schemas.microsoft.com/office/drawing/2014/main" id="{5CB68D91-3E38-4DF5-AC77-9B861C9E82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98A472-3D92-47B0-8B02-F25CB232BDC8}"/>
              </a:ext>
            </a:extLst>
          </p:cNvPr>
          <p:cNvSpPr>
            <a:spLocks noGrp="1"/>
          </p:cNvSpPr>
          <p:nvPr>
            <p:ph type="sldNum" sz="quarter" idx="12"/>
          </p:nvPr>
        </p:nvSpPr>
        <p:spPr/>
        <p:txBody>
          <a:bodyPr/>
          <a:lstStyle/>
          <a:p>
            <a:fld id="{C03F9E35-899F-49D1-BAFF-0335DA20C518}" type="slidenum">
              <a:rPr lang="en-GB" smtClean="0"/>
              <a:t>‹#›</a:t>
            </a:fld>
            <a:endParaRPr lang="en-GB"/>
          </a:p>
        </p:txBody>
      </p:sp>
    </p:spTree>
    <p:extLst>
      <p:ext uri="{BB962C8B-B14F-4D97-AF65-F5344CB8AC3E}">
        <p14:creationId xmlns:p14="http://schemas.microsoft.com/office/powerpoint/2010/main" val="1842230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F360-9CF8-45B0-845D-54421251B8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36C822-40D1-47AE-8F80-90B76CD05BB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F052C3-9468-42CC-A53C-AA2D7D49DCE6}"/>
              </a:ext>
            </a:extLst>
          </p:cNvPr>
          <p:cNvSpPr>
            <a:spLocks noGrp="1"/>
          </p:cNvSpPr>
          <p:nvPr>
            <p:ph type="dt" sz="half" idx="10"/>
          </p:nvPr>
        </p:nvSpPr>
        <p:spPr/>
        <p:txBody>
          <a:bodyPr/>
          <a:lstStyle/>
          <a:p>
            <a:fld id="{18212A56-0BE1-434B-9AC7-1930128DF540}" type="datetimeFigureOut">
              <a:rPr lang="en-GB" smtClean="0"/>
              <a:t>28/07/2021</a:t>
            </a:fld>
            <a:endParaRPr lang="en-GB"/>
          </a:p>
        </p:txBody>
      </p:sp>
      <p:sp>
        <p:nvSpPr>
          <p:cNvPr id="5" name="Footer Placeholder 4">
            <a:extLst>
              <a:ext uri="{FF2B5EF4-FFF2-40B4-BE49-F238E27FC236}">
                <a16:creationId xmlns:a16="http://schemas.microsoft.com/office/drawing/2014/main" id="{353A34BA-6573-461A-928A-551B4E0E99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586E98-1255-4719-A933-5A6B0E96EECB}"/>
              </a:ext>
            </a:extLst>
          </p:cNvPr>
          <p:cNvSpPr>
            <a:spLocks noGrp="1"/>
          </p:cNvSpPr>
          <p:nvPr>
            <p:ph type="sldNum" sz="quarter" idx="12"/>
          </p:nvPr>
        </p:nvSpPr>
        <p:spPr/>
        <p:txBody>
          <a:bodyPr/>
          <a:lstStyle/>
          <a:p>
            <a:fld id="{C03F9E35-899F-49D1-BAFF-0335DA20C518}" type="slidenum">
              <a:rPr lang="en-GB" smtClean="0"/>
              <a:t>‹#›</a:t>
            </a:fld>
            <a:endParaRPr lang="en-GB"/>
          </a:p>
        </p:txBody>
      </p:sp>
    </p:spTree>
    <p:extLst>
      <p:ext uri="{BB962C8B-B14F-4D97-AF65-F5344CB8AC3E}">
        <p14:creationId xmlns:p14="http://schemas.microsoft.com/office/powerpoint/2010/main" val="1711190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E7473-FBDC-4374-87B9-8D01497D507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170D76-CF0F-495D-8AF2-8E8F42A9D8B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33A897-A0F2-40DF-95C0-8FEDC9CD2090}"/>
              </a:ext>
            </a:extLst>
          </p:cNvPr>
          <p:cNvSpPr>
            <a:spLocks noGrp="1"/>
          </p:cNvSpPr>
          <p:nvPr>
            <p:ph type="dt" sz="half" idx="10"/>
          </p:nvPr>
        </p:nvSpPr>
        <p:spPr/>
        <p:txBody>
          <a:bodyPr/>
          <a:lstStyle/>
          <a:p>
            <a:fld id="{18212A56-0BE1-434B-9AC7-1930128DF540}" type="datetimeFigureOut">
              <a:rPr lang="en-GB" smtClean="0"/>
              <a:t>28/07/2021</a:t>
            </a:fld>
            <a:endParaRPr lang="en-GB"/>
          </a:p>
        </p:txBody>
      </p:sp>
      <p:sp>
        <p:nvSpPr>
          <p:cNvPr id="5" name="Footer Placeholder 4">
            <a:extLst>
              <a:ext uri="{FF2B5EF4-FFF2-40B4-BE49-F238E27FC236}">
                <a16:creationId xmlns:a16="http://schemas.microsoft.com/office/drawing/2014/main" id="{2B8345DA-73A9-4A7E-AE49-C831FFC0F3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E5215D-10D2-400A-8578-FC51C723777E}"/>
              </a:ext>
            </a:extLst>
          </p:cNvPr>
          <p:cNvSpPr>
            <a:spLocks noGrp="1"/>
          </p:cNvSpPr>
          <p:nvPr>
            <p:ph type="sldNum" sz="quarter" idx="12"/>
          </p:nvPr>
        </p:nvSpPr>
        <p:spPr/>
        <p:txBody>
          <a:bodyPr/>
          <a:lstStyle/>
          <a:p>
            <a:fld id="{C03F9E35-899F-49D1-BAFF-0335DA20C518}" type="slidenum">
              <a:rPr lang="en-GB" smtClean="0"/>
              <a:t>‹#›</a:t>
            </a:fld>
            <a:endParaRPr lang="en-GB"/>
          </a:p>
        </p:txBody>
      </p:sp>
    </p:spTree>
    <p:extLst>
      <p:ext uri="{BB962C8B-B14F-4D97-AF65-F5344CB8AC3E}">
        <p14:creationId xmlns:p14="http://schemas.microsoft.com/office/powerpoint/2010/main" val="189463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AD65-AF94-4134-A523-1F2BDF14BC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ED5E59-904C-4C9D-B045-6641F8EEFE4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7A9873-9B2D-4076-8AD4-D8E51848B2C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5DA18F-FAD7-4318-A58C-80D6BBF11C58}"/>
              </a:ext>
            </a:extLst>
          </p:cNvPr>
          <p:cNvSpPr>
            <a:spLocks noGrp="1"/>
          </p:cNvSpPr>
          <p:nvPr>
            <p:ph type="dt" sz="half" idx="10"/>
          </p:nvPr>
        </p:nvSpPr>
        <p:spPr/>
        <p:txBody>
          <a:bodyPr/>
          <a:lstStyle/>
          <a:p>
            <a:fld id="{18212A56-0BE1-434B-9AC7-1930128DF540}" type="datetimeFigureOut">
              <a:rPr lang="en-GB" smtClean="0"/>
              <a:t>28/07/2021</a:t>
            </a:fld>
            <a:endParaRPr lang="en-GB"/>
          </a:p>
        </p:txBody>
      </p:sp>
      <p:sp>
        <p:nvSpPr>
          <p:cNvPr id="6" name="Footer Placeholder 5">
            <a:extLst>
              <a:ext uri="{FF2B5EF4-FFF2-40B4-BE49-F238E27FC236}">
                <a16:creationId xmlns:a16="http://schemas.microsoft.com/office/drawing/2014/main" id="{F7109DB4-EED1-4883-A942-3EF4903053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E433FF-79A9-4F72-BF45-3DFEA3CE03A0}"/>
              </a:ext>
            </a:extLst>
          </p:cNvPr>
          <p:cNvSpPr>
            <a:spLocks noGrp="1"/>
          </p:cNvSpPr>
          <p:nvPr>
            <p:ph type="sldNum" sz="quarter" idx="12"/>
          </p:nvPr>
        </p:nvSpPr>
        <p:spPr/>
        <p:txBody>
          <a:bodyPr/>
          <a:lstStyle/>
          <a:p>
            <a:fld id="{C03F9E35-899F-49D1-BAFF-0335DA20C518}" type="slidenum">
              <a:rPr lang="en-GB" smtClean="0"/>
              <a:t>‹#›</a:t>
            </a:fld>
            <a:endParaRPr lang="en-GB"/>
          </a:p>
        </p:txBody>
      </p:sp>
    </p:spTree>
    <p:extLst>
      <p:ext uri="{BB962C8B-B14F-4D97-AF65-F5344CB8AC3E}">
        <p14:creationId xmlns:p14="http://schemas.microsoft.com/office/powerpoint/2010/main" val="2106930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072C-F091-423B-8369-EBBCC9131CB7}"/>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0CACBF-2A1F-4A58-B22A-B9BB0FF367B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B6C74E-1916-43A6-9F97-B6FFBB9D741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22565F-B63C-4272-B51F-E2B22D28CAE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F3B4EE7-01AB-4673-ABF8-052DCAC7523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79FA8DF-550D-497E-82C1-7687A823E08C}"/>
              </a:ext>
            </a:extLst>
          </p:cNvPr>
          <p:cNvSpPr>
            <a:spLocks noGrp="1"/>
          </p:cNvSpPr>
          <p:nvPr>
            <p:ph type="dt" sz="half" idx="10"/>
          </p:nvPr>
        </p:nvSpPr>
        <p:spPr/>
        <p:txBody>
          <a:bodyPr/>
          <a:lstStyle/>
          <a:p>
            <a:fld id="{18212A56-0BE1-434B-9AC7-1930128DF540}" type="datetimeFigureOut">
              <a:rPr lang="en-GB" smtClean="0"/>
              <a:t>28/07/2021</a:t>
            </a:fld>
            <a:endParaRPr lang="en-GB"/>
          </a:p>
        </p:txBody>
      </p:sp>
      <p:sp>
        <p:nvSpPr>
          <p:cNvPr id="8" name="Footer Placeholder 7">
            <a:extLst>
              <a:ext uri="{FF2B5EF4-FFF2-40B4-BE49-F238E27FC236}">
                <a16:creationId xmlns:a16="http://schemas.microsoft.com/office/drawing/2014/main" id="{FECE75A7-FAD3-4D96-88AA-E21EC26816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F2E9EA7-A491-4E54-8938-2DB6E0116659}"/>
              </a:ext>
            </a:extLst>
          </p:cNvPr>
          <p:cNvSpPr>
            <a:spLocks noGrp="1"/>
          </p:cNvSpPr>
          <p:nvPr>
            <p:ph type="sldNum" sz="quarter" idx="12"/>
          </p:nvPr>
        </p:nvSpPr>
        <p:spPr/>
        <p:txBody>
          <a:bodyPr/>
          <a:lstStyle/>
          <a:p>
            <a:fld id="{C03F9E35-899F-49D1-BAFF-0335DA20C518}" type="slidenum">
              <a:rPr lang="en-GB" smtClean="0"/>
              <a:t>‹#›</a:t>
            </a:fld>
            <a:endParaRPr lang="en-GB"/>
          </a:p>
        </p:txBody>
      </p:sp>
    </p:spTree>
    <p:extLst>
      <p:ext uri="{BB962C8B-B14F-4D97-AF65-F5344CB8AC3E}">
        <p14:creationId xmlns:p14="http://schemas.microsoft.com/office/powerpoint/2010/main" val="2825756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7169-0071-42EB-AF0C-FB291BF525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F3EA5B-C7A8-445E-82FA-DE2A65D196E8}"/>
              </a:ext>
            </a:extLst>
          </p:cNvPr>
          <p:cNvSpPr>
            <a:spLocks noGrp="1"/>
          </p:cNvSpPr>
          <p:nvPr>
            <p:ph type="dt" sz="half" idx="10"/>
          </p:nvPr>
        </p:nvSpPr>
        <p:spPr/>
        <p:txBody>
          <a:bodyPr/>
          <a:lstStyle/>
          <a:p>
            <a:fld id="{18212A56-0BE1-434B-9AC7-1930128DF540}" type="datetimeFigureOut">
              <a:rPr lang="en-GB" smtClean="0"/>
              <a:t>28/07/2021</a:t>
            </a:fld>
            <a:endParaRPr lang="en-GB"/>
          </a:p>
        </p:txBody>
      </p:sp>
      <p:sp>
        <p:nvSpPr>
          <p:cNvPr id="4" name="Footer Placeholder 3">
            <a:extLst>
              <a:ext uri="{FF2B5EF4-FFF2-40B4-BE49-F238E27FC236}">
                <a16:creationId xmlns:a16="http://schemas.microsoft.com/office/drawing/2014/main" id="{64BFB793-5DC6-4B6A-951F-6461A8ADA1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EEEB9B-92E5-43A9-8AA3-1762A8D31360}"/>
              </a:ext>
            </a:extLst>
          </p:cNvPr>
          <p:cNvSpPr>
            <a:spLocks noGrp="1"/>
          </p:cNvSpPr>
          <p:nvPr>
            <p:ph type="sldNum" sz="quarter" idx="12"/>
          </p:nvPr>
        </p:nvSpPr>
        <p:spPr/>
        <p:txBody>
          <a:bodyPr/>
          <a:lstStyle/>
          <a:p>
            <a:fld id="{C03F9E35-899F-49D1-BAFF-0335DA20C518}" type="slidenum">
              <a:rPr lang="en-GB" smtClean="0"/>
              <a:t>‹#›</a:t>
            </a:fld>
            <a:endParaRPr lang="en-GB"/>
          </a:p>
        </p:txBody>
      </p:sp>
    </p:spTree>
    <p:extLst>
      <p:ext uri="{BB962C8B-B14F-4D97-AF65-F5344CB8AC3E}">
        <p14:creationId xmlns:p14="http://schemas.microsoft.com/office/powerpoint/2010/main" val="271711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64D017-E259-4045-AD88-DC9A6E302071}"/>
              </a:ext>
            </a:extLst>
          </p:cNvPr>
          <p:cNvSpPr>
            <a:spLocks noGrp="1"/>
          </p:cNvSpPr>
          <p:nvPr>
            <p:ph type="dt" sz="half" idx="10"/>
          </p:nvPr>
        </p:nvSpPr>
        <p:spPr/>
        <p:txBody>
          <a:bodyPr/>
          <a:lstStyle/>
          <a:p>
            <a:fld id="{18212A56-0BE1-434B-9AC7-1930128DF540}" type="datetimeFigureOut">
              <a:rPr lang="en-GB" smtClean="0"/>
              <a:t>28/07/2021</a:t>
            </a:fld>
            <a:endParaRPr lang="en-GB"/>
          </a:p>
        </p:txBody>
      </p:sp>
      <p:sp>
        <p:nvSpPr>
          <p:cNvPr id="3" name="Footer Placeholder 2">
            <a:extLst>
              <a:ext uri="{FF2B5EF4-FFF2-40B4-BE49-F238E27FC236}">
                <a16:creationId xmlns:a16="http://schemas.microsoft.com/office/drawing/2014/main" id="{F7E7A3F5-0317-4F1B-8579-21B1008D68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313151-3834-4A15-923C-34D199C514AA}"/>
              </a:ext>
            </a:extLst>
          </p:cNvPr>
          <p:cNvSpPr>
            <a:spLocks noGrp="1"/>
          </p:cNvSpPr>
          <p:nvPr>
            <p:ph type="sldNum" sz="quarter" idx="12"/>
          </p:nvPr>
        </p:nvSpPr>
        <p:spPr/>
        <p:txBody>
          <a:bodyPr/>
          <a:lstStyle/>
          <a:p>
            <a:fld id="{C03F9E35-899F-49D1-BAFF-0335DA20C518}" type="slidenum">
              <a:rPr lang="en-GB" smtClean="0"/>
              <a:t>‹#›</a:t>
            </a:fld>
            <a:endParaRPr lang="en-GB"/>
          </a:p>
        </p:txBody>
      </p:sp>
    </p:spTree>
    <p:extLst>
      <p:ext uri="{BB962C8B-B14F-4D97-AF65-F5344CB8AC3E}">
        <p14:creationId xmlns:p14="http://schemas.microsoft.com/office/powerpoint/2010/main" val="121846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2204864"/>
            <a:ext cx="8229600" cy="3921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9547" y="315437"/>
            <a:ext cx="3017101" cy="68830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481" y="6494938"/>
            <a:ext cx="5559973" cy="16477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88869" y="6093758"/>
            <a:ext cx="1097779" cy="556922"/>
          </a:xfrm>
          <a:prstGeom prst="rect">
            <a:avLst/>
          </a:prstGeom>
        </p:spPr>
      </p:pic>
    </p:spTree>
    <p:extLst>
      <p:ext uri="{BB962C8B-B14F-4D97-AF65-F5344CB8AC3E}">
        <p14:creationId xmlns:p14="http://schemas.microsoft.com/office/powerpoint/2010/main" val="1275798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8A3E-3873-4FD0-A447-23BE3250883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10A4AC-C9EB-4374-B307-DF10C392235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4ACE21-171B-479D-AE29-F8210A4FB9F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37FA458-E74F-41B6-8E25-58DB6D3AB4A8}"/>
              </a:ext>
            </a:extLst>
          </p:cNvPr>
          <p:cNvSpPr>
            <a:spLocks noGrp="1"/>
          </p:cNvSpPr>
          <p:nvPr>
            <p:ph type="dt" sz="half" idx="10"/>
          </p:nvPr>
        </p:nvSpPr>
        <p:spPr/>
        <p:txBody>
          <a:bodyPr/>
          <a:lstStyle/>
          <a:p>
            <a:fld id="{18212A56-0BE1-434B-9AC7-1930128DF540}" type="datetimeFigureOut">
              <a:rPr lang="en-GB" smtClean="0"/>
              <a:t>28/07/2021</a:t>
            </a:fld>
            <a:endParaRPr lang="en-GB"/>
          </a:p>
        </p:txBody>
      </p:sp>
      <p:sp>
        <p:nvSpPr>
          <p:cNvPr id="6" name="Footer Placeholder 5">
            <a:extLst>
              <a:ext uri="{FF2B5EF4-FFF2-40B4-BE49-F238E27FC236}">
                <a16:creationId xmlns:a16="http://schemas.microsoft.com/office/drawing/2014/main" id="{CF081C16-CC6C-427E-AD46-FD40FAC9FB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B959B-2125-4AE2-A918-3918C2318EC2}"/>
              </a:ext>
            </a:extLst>
          </p:cNvPr>
          <p:cNvSpPr>
            <a:spLocks noGrp="1"/>
          </p:cNvSpPr>
          <p:nvPr>
            <p:ph type="sldNum" sz="quarter" idx="12"/>
          </p:nvPr>
        </p:nvSpPr>
        <p:spPr/>
        <p:txBody>
          <a:bodyPr/>
          <a:lstStyle/>
          <a:p>
            <a:fld id="{C03F9E35-899F-49D1-BAFF-0335DA20C518}" type="slidenum">
              <a:rPr lang="en-GB" smtClean="0"/>
              <a:t>‹#›</a:t>
            </a:fld>
            <a:endParaRPr lang="en-GB"/>
          </a:p>
        </p:txBody>
      </p:sp>
    </p:spTree>
    <p:extLst>
      <p:ext uri="{BB962C8B-B14F-4D97-AF65-F5344CB8AC3E}">
        <p14:creationId xmlns:p14="http://schemas.microsoft.com/office/powerpoint/2010/main" val="759392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59EA-492D-407A-97A1-AACB90E365A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58DA46-50BD-40F5-AAEC-49227C703D2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DAAD7A6E-0684-47FF-8D87-1E38853D910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1A3008F-B917-4D2D-9EFD-CB2877C84B6F}"/>
              </a:ext>
            </a:extLst>
          </p:cNvPr>
          <p:cNvSpPr>
            <a:spLocks noGrp="1"/>
          </p:cNvSpPr>
          <p:nvPr>
            <p:ph type="dt" sz="half" idx="10"/>
          </p:nvPr>
        </p:nvSpPr>
        <p:spPr/>
        <p:txBody>
          <a:bodyPr/>
          <a:lstStyle/>
          <a:p>
            <a:fld id="{18212A56-0BE1-434B-9AC7-1930128DF540}" type="datetimeFigureOut">
              <a:rPr lang="en-GB" smtClean="0"/>
              <a:t>28/07/2021</a:t>
            </a:fld>
            <a:endParaRPr lang="en-GB"/>
          </a:p>
        </p:txBody>
      </p:sp>
      <p:sp>
        <p:nvSpPr>
          <p:cNvPr id="6" name="Footer Placeholder 5">
            <a:extLst>
              <a:ext uri="{FF2B5EF4-FFF2-40B4-BE49-F238E27FC236}">
                <a16:creationId xmlns:a16="http://schemas.microsoft.com/office/drawing/2014/main" id="{A6A7C0BA-D53A-44ED-9BDA-9BB8A67680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FC1789-E60D-4170-B971-F548C7170551}"/>
              </a:ext>
            </a:extLst>
          </p:cNvPr>
          <p:cNvSpPr>
            <a:spLocks noGrp="1"/>
          </p:cNvSpPr>
          <p:nvPr>
            <p:ph type="sldNum" sz="quarter" idx="12"/>
          </p:nvPr>
        </p:nvSpPr>
        <p:spPr/>
        <p:txBody>
          <a:bodyPr/>
          <a:lstStyle/>
          <a:p>
            <a:fld id="{C03F9E35-899F-49D1-BAFF-0335DA20C518}" type="slidenum">
              <a:rPr lang="en-GB" smtClean="0"/>
              <a:t>‹#›</a:t>
            </a:fld>
            <a:endParaRPr lang="en-GB"/>
          </a:p>
        </p:txBody>
      </p:sp>
    </p:spTree>
    <p:extLst>
      <p:ext uri="{BB962C8B-B14F-4D97-AF65-F5344CB8AC3E}">
        <p14:creationId xmlns:p14="http://schemas.microsoft.com/office/powerpoint/2010/main" val="984588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6EB2-DCFC-41D9-B581-05E55E634C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63F28C-D95C-479D-B34D-57A5F9A1DB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9015DC-2EC3-40EE-BD72-E024F04E293D}"/>
              </a:ext>
            </a:extLst>
          </p:cNvPr>
          <p:cNvSpPr>
            <a:spLocks noGrp="1"/>
          </p:cNvSpPr>
          <p:nvPr>
            <p:ph type="dt" sz="half" idx="10"/>
          </p:nvPr>
        </p:nvSpPr>
        <p:spPr/>
        <p:txBody>
          <a:bodyPr/>
          <a:lstStyle/>
          <a:p>
            <a:fld id="{18212A56-0BE1-434B-9AC7-1930128DF540}" type="datetimeFigureOut">
              <a:rPr lang="en-GB" smtClean="0"/>
              <a:t>28/07/2021</a:t>
            </a:fld>
            <a:endParaRPr lang="en-GB"/>
          </a:p>
        </p:txBody>
      </p:sp>
      <p:sp>
        <p:nvSpPr>
          <p:cNvPr id="5" name="Footer Placeholder 4">
            <a:extLst>
              <a:ext uri="{FF2B5EF4-FFF2-40B4-BE49-F238E27FC236}">
                <a16:creationId xmlns:a16="http://schemas.microsoft.com/office/drawing/2014/main" id="{F59492F6-766A-4894-873F-E1145F649E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6BA5F9-EF38-4B65-AC72-0FEBEE540619}"/>
              </a:ext>
            </a:extLst>
          </p:cNvPr>
          <p:cNvSpPr>
            <a:spLocks noGrp="1"/>
          </p:cNvSpPr>
          <p:nvPr>
            <p:ph type="sldNum" sz="quarter" idx="12"/>
          </p:nvPr>
        </p:nvSpPr>
        <p:spPr/>
        <p:txBody>
          <a:bodyPr/>
          <a:lstStyle/>
          <a:p>
            <a:fld id="{C03F9E35-899F-49D1-BAFF-0335DA20C518}" type="slidenum">
              <a:rPr lang="en-GB" smtClean="0"/>
              <a:t>‹#›</a:t>
            </a:fld>
            <a:endParaRPr lang="en-GB"/>
          </a:p>
        </p:txBody>
      </p:sp>
    </p:spTree>
    <p:extLst>
      <p:ext uri="{BB962C8B-B14F-4D97-AF65-F5344CB8AC3E}">
        <p14:creationId xmlns:p14="http://schemas.microsoft.com/office/powerpoint/2010/main" val="374141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F45919-2FEC-4787-8FE2-433B136E2FC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E2B6DA-AE50-4E9B-9392-8B28368A4F8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06200B-2E60-457C-AA45-CCF0455360DA}"/>
              </a:ext>
            </a:extLst>
          </p:cNvPr>
          <p:cNvSpPr>
            <a:spLocks noGrp="1"/>
          </p:cNvSpPr>
          <p:nvPr>
            <p:ph type="dt" sz="half" idx="10"/>
          </p:nvPr>
        </p:nvSpPr>
        <p:spPr/>
        <p:txBody>
          <a:bodyPr/>
          <a:lstStyle/>
          <a:p>
            <a:fld id="{18212A56-0BE1-434B-9AC7-1930128DF540}" type="datetimeFigureOut">
              <a:rPr lang="en-GB" smtClean="0"/>
              <a:t>28/07/2021</a:t>
            </a:fld>
            <a:endParaRPr lang="en-GB"/>
          </a:p>
        </p:txBody>
      </p:sp>
      <p:sp>
        <p:nvSpPr>
          <p:cNvPr id="5" name="Footer Placeholder 4">
            <a:extLst>
              <a:ext uri="{FF2B5EF4-FFF2-40B4-BE49-F238E27FC236}">
                <a16:creationId xmlns:a16="http://schemas.microsoft.com/office/drawing/2014/main" id="{EABFFF0B-D333-4214-81E3-01DF28D3E8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B31701-45B8-4E73-9D17-77D5B2E99946}"/>
              </a:ext>
            </a:extLst>
          </p:cNvPr>
          <p:cNvSpPr>
            <a:spLocks noGrp="1"/>
          </p:cNvSpPr>
          <p:nvPr>
            <p:ph type="sldNum" sz="quarter" idx="12"/>
          </p:nvPr>
        </p:nvSpPr>
        <p:spPr/>
        <p:txBody>
          <a:bodyPr/>
          <a:lstStyle/>
          <a:p>
            <a:fld id="{C03F9E35-899F-49D1-BAFF-0335DA20C518}" type="slidenum">
              <a:rPr lang="en-GB" smtClean="0"/>
              <a:t>‹#›</a:t>
            </a:fld>
            <a:endParaRPr lang="en-GB"/>
          </a:p>
        </p:txBody>
      </p:sp>
    </p:spTree>
    <p:extLst>
      <p:ext uri="{BB962C8B-B14F-4D97-AF65-F5344CB8AC3E}">
        <p14:creationId xmlns:p14="http://schemas.microsoft.com/office/powerpoint/2010/main" val="227301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9547" y="315437"/>
            <a:ext cx="3017101" cy="68830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481" y="6494938"/>
            <a:ext cx="5559973" cy="16477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88869" y="6093758"/>
            <a:ext cx="1097779" cy="556922"/>
          </a:xfrm>
          <a:prstGeom prst="rect">
            <a:avLst/>
          </a:prstGeom>
        </p:spPr>
      </p:pic>
    </p:spTree>
    <p:extLst>
      <p:ext uri="{BB962C8B-B14F-4D97-AF65-F5344CB8AC3E}">
        <p14:creationId xmlns:p14="http://schemas.microsoft.com/office/powerpoint/2010/main" val="114361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9547" y="315437"/>
            <a:ext cx="3017101" cy="68830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481" y="6494938"/>
            <a:ext cx="5559973" cy="16477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88869" y="6093758"/>
            <a:ext cx="1097779" cy="556922"/>
          </a:xfrm>
          <a:prstGeom prst="rect">
            <a:avLst/>
          </a:prstGeom>
        </p:spPr>
      </p:pic>
    </p:spTree>
    <p:extLst>
      <p:ext uri="{BB962C8B-B14F-4D97-AF65-F5344CB8AC3E}">
        <p14:creationId xmlns:p14="http://schemas.microsoft.com/office/powerpoint/2010/main" val="373911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67544" y="213285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780928"/>
            <a:ext cx="4040188" cy="33452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4008" y="2132856"/>
            <a:ext cx="4041775" cy="5677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80927"/>
            <a:ext cx="4041775" cy="33452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9547" y="315437"/>
            <a:ext cx="3017101" cy="68830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481" y="6494938"/>
            <a:ext cx="5559973" cy="164777"/>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88869" y="6093758"/>
            <a:ext cx="1097779" cy="556922"/>
          </a:xfrm>
          <a:prstGeom prst="rect">
            <a:avLst/>
          </a:prstGeom>
        </p:spPr>
      </p:pic>
    </p:spTree>
    <p:extLst>
      <p:ext uri="{BB962C8B-B14F-4D97-AF65-F5344CB8AC3E}">
        <p14:creationId xmlns:p14="http://schemas.microsoft.com/office/powerpoint/2010/main" val="328704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1143000"/>
          </a:xfrm>
        </p:spPr>
        <p:txBody>
          <a:bodyPr/>
          <a:lstStyle/>
          <a:p>
            <a:r>
              <a:rPr lang="en-US"/>
              <a:t>Click to edit Master title style</a:t>
            </a:r>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9547" y="315437"/>
            <a:ext cx="3017101" cy="688301"/>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481" y="6494938"/>
            <a:ext cx="5559973" cy="16477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88869" y="6093758"/>
            <a:ext cx="1097779" cy="556922"/>
          </a:xfrm>
          <a:prstGeom prst="rect">
            <a:avLst/>
          </a:prstGeom>
        </p:spPr>
      </p:pic>
    </p:spTree>
    <p:extLst>
      <p:ext uri="{BB962C8B-B14F-4D97-AF65-F5344CB8AC3E}">
        <p14:creationId xmlns:p14="http://schemas.microsoft.com/office/powerpoint/2010/main" val="2702085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9547" y="315437"/>
            <a:ext cx="3017101" cy="688301"/>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481" y="6494938"/>
            <a:ext cx="5559973" cy="164777"/>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88869" y="6093758"/>
            <a:ext cx="1097779" cy="556922"/>
          </a:xfrm>
          <a:prstGeom prst="rect">
            <a:avLst/>
          </a:prstGeom>
        </p:spPr>
      </p:pic>
    </p:spTree>
    <p:extLst>
      <p:ext uri="{BB962C8B-B14F-4D97-AF65-F5344CB8AC3E}">
        <p14:creationId xmlns:p14="http://schemas.microsoft.com/office/powerpoint/2010/main" val="3781197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268760"/>
            <a:ext cx="5111750"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9547" y="315437"/>
            <a:ext cx="3017101" cy="68830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481" y="6494938"/>
            <a:ext cx="5559973" cy="16477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88869" y="6093758"/>
            <a:ext cx="1097779" cy="556922"/>
          </a:xfrm>
          <a:prstGeom prst="rect">
            <a:avLst/>
          </a:prstGeom>
        </p:spPr>
      </p:pic>
    </p:spTree>
    <p:extLst>
      <p:ext uri="{BB962C8B-B14F-4D97-AF65-F5344CB8AC3E}">
        <p14:creationId xmlns:p14="http://schemas.microsoft.com/office/powerpoint/2010/main" val="367139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97" y="4941168"/>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63430" y="83671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822425" y="555034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9547" y="315437"/>
            <a:ext cx="3017101" cy="68830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481" y="6494938"/>
            <a:ext cx="5559973" cy="16477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88869" y="6093758"/>
            <a:ext cx="1097779" cy="556922"/>
          </a:xfrm>
          <a:prstGeom prst="rect">
            <a:avLst/>
          </a:prstGeom>
        </p:spPr>
      </p:pic>
    </p:spTree>
    <p:extLst>
      <p:ext uri="{BB962C8B-B14F-4D97-AF65-F5344CB8AC3E}">
        <p14:creationId xmlns:p14="http://schemas.microsoft.com/office/powerpoint/2010/main" val="142398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220D-5C54-479E-A901-B7EB8B578F48}" type="datetimeFigureOut">
              <a:rPr lang="en-GB" smtClean="0">
                <a:solidFill>
                  <a:prstClr val="black">
                    <a:tint val="75000"/>
                  </a:prstClr>
                </a:solidFill>
              </a:rPr>
              <a:pPr/>
              <a:t>28/07/2021</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D2206-A5B2-4A64-AE59-37589BAF0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8375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b="1" kern="1200">
          <a:solidFill>
            <a:srgbClr val="0070C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A47C45-79B5-4D7B-8A0F-586133BCBEB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D34006-293F-407A-82A8-BC1B4288A02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F62583-B2D4-4B33-ACBB-6DD2902864C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212A56-0BE1-434B-9AC7-1930128DF540}" type="datetimeFigureOut">
              <a:rPr lang="en-GB" smtClean="0"/>
              <a:t>28/07/2021</a:t>
            </a:fld>
            <a:endParaRPr lang="en-GB"/>
          </a:p>
        </p:txBody>
      </p:sp>
      <p:sp>
        <p:nvSpPr>
          <p:cNvPr id="5" name="Footer Placeholder 4">
            <a:extLst>
              <a:ext uri="{FF2B5EF4-FFF2-40B4-BE49-F238E27FC236}">
                <a16:creationId xmlns:a16="http://schemas.microsoft.com/office/drawing/2014/main" id="{D78B3DC1-5680-47FC-8F9A-9E269F4017E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28D4B1-1955-47F5-ADF3-201F6FD2A1D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3F9E35-899F-49D1-BAFF-0335DA20C518}" type="slidenum">
              <a:rPr lang="en-GB" smtClean="0"/>
              <a:t>‹#›</a:t>
            </a:fld>
            <a:endParaRPr lang="en-GB"/>
          </a:p>
        </p:txBody>
      </p:sp>
    </p:spTree>
    <p:extLst>
      <p:ext uri="{BB962C8B-B14F-4D97-AF65-F5344CB8AC3E}">
        <p14:creationId xmlns:p14="http://schemas.microsoft.com/office/powerpoint/2010/main" val="36739315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emf"/><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cid:c892910d-3774-4aa2-a675-fa774f8d8c4b" TargetMode="External"/><Relationship Id="rId9"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c3e29k7bWAhWCXRoKHXDwCHwQjRwIBw&amp;url=http://www.istockphoto.com/photos/umbrella&amp;psig=AFQjCNENwDYjGy_AtmzAOdJE2TN8PeuhFw&amp;ust=150607879349868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2s4qbxM_XAhWBbhQKHZ8nBKIQjRwIBw&amp;url=https://www.123rf.com/photo_10387727_confused-3d-man-in-the-middle-of-question-marks.html&amp;psig=AOvVaw0hhuIc6cAaaJW-y5iHKW5w&amp;ust=151134894754362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R0C2ug7AbT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hnryxzs_XAhVLXRQKHQoWAp0QjRwIBw&amp;url=http://www.guysandstthomas.nhs.uk/education-and-training/staff-training/Barbaras-story.aspx&amp;psig=AOvVaw2M329SVUK-gplxKQmCFP-k&amp;ust=151135179730446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2yN6j0c_XAhUNlxQKHTv1ALoQjRwIBw&amp;url=http://www.guysandstthomas.nhs.uk/news-and-events/2014-news/20140331-barbaras-story-youtube.aspx&amp;psig=AOvVaw2M329SVUK-gplxKQmCFP-k&amp;ust=151135179730446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bing.com/videos/search?q=youtube+barbara's+story&amp;&amp;view=detail&amp;mid=25AF09A916E0E7B5FDDE25AF09A916E0E7B5FDDE&amp;&amp;FORM=VRDGAR&amp;ru=/videos/search?q%3Dyoutube%2Bbarbara%27s%2Bstory%26%26FORM%3DVDVVXX" TargetMode="Externa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2yN6j0c_XAhUNlxQKHTv1ALoQjRwIBw&amp;url=http://www.guysandstthomas.nhs.uk/news-and-events/2014-news/20140331-barbaras-story-youtube.aspx&amp;psig=AOvVaw2M329SVUK-gplxKQmCFP-k&amp;ust=151135179730446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G4Lfhk9LXAhUBOBoKHRw1AK4QjRwIBw&amp;url=https://emojiisland.com/products/slightly-smiling-face-emoji-icon&amp;psig=AOvVaw0d__F1Dm645MS5TuxwueKP&amp;ust=151143914679089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www.google.co.uk/url?sa=i&amp;rct=j&amp;q=&amp;esrc=s&amp;source=images&amp;cd=&amp;cad=rja&amp;uact=8&amp;ved=0ahUKEwjUtOWKlNLXAhXLuxQKHaH-DJkQjRwIBw&amp;url=http://www.motherjones.com/kevin-drum/2012/12/midnight-loud-tv-commercials-will-go-away/&amp;psig=AOvVaw1vjzjvAk68cZT2ZXR_h8xY&amp;ust=1511439216615599" TargetMode="Externa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0ahUKEwjcp6a7ltLXAhUFxxQKHexlAz4QjRwIBw&amp;url=https://www.dreamstime.com/stock-illustration-elderly-women-park-bench-vector-drawing-two-old-talking-image45654345&amp;psig=AOvVaw2sJbN-AFWN7dMG3EeZuGTc&amp;ust=1511439755308707"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s://www.google.co.uk/url?sa=i&amp;rct=j&amp;q=&amp;esrc=s&amp;source=images&amp;cd=&amp;cad=rja&amp;uact=8&amp;ved=0ahUKEwigx5TCl9LXAhUDyRQKHVfgCl4QjRwIBw&amp;url=https://www.aol.co.uk/living/2017/04/21/the-perfect-colour-for-a-cup-of-tea-according-to-the-nation/&amp;psig=AOvVaw1c3pWMPbWOElR8rPB8b-aq&amp;ust=1511440140911546" TargetMode="Externa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Um_i1lNLXAhWBoRQKHam-BREQjRwIBw&amp;url=https://www.nhs.uk/Livewell/hearing-problems/Pages/hearing-aids.aspx&amp;psig=AOvVaw1t3pzaHtuZBBp9yyUhPawG&amp;ust=1511439298928278"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hyperlink" Target="https://www.google.co.uk/url?sa=i&amp;rct=j&amp;q=&amp;esrc=s&amp;source=images&amp;cd=&amp;cad=rja&amp;uact=8&amp;ved=0ahUKEwix0eXtlNLXAhXE0hoKHZdsAPYQjRwIBw&amp;url=https://www.pinterest.com/pin/26951297748211189/&amp;psig=AOvVaw1iBGA4X0zh4CVzs7SI1zoH&amp;ust=1511439408073154" TargetMode="Externa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google.co.uk/url?sa=i&amp;rct=j&amp;q=&amp;esrc=s&amp;source=images&amp;cd=&amp;cad=rja&amp;uact=8&amp;ved=0ahUKEwi5jMv0mtLXAhVExxQKHUELC0cQjRwIBw&amp;url=https://www.alzheimers.org.uk/&amp;psig=AOvVaw1BcWSzgGbGrdtq1A93fBMz&amp;ust=1511441054154018" TargetMode="External"/><Relationship Id="rId1" Type="http://schemas.openxmlformats.org/officeDocument/2006/relationships/slideLayout" Target="../slideLayouts/slideLayout7.xml"/><Relationship Id="rId4" Type="http://schemas.openxmlformats.org/officeDocument/2006/relationships/hyperlink" Target="mailto:managingmemory@ghc.nhs.u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dementiaaction.org.uk/" TargetMode="Externa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hyperlink" Target="mailto:carers@peopleplus.co.u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youtu.be/uQub5iuxAe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c3e29k7bWAhWCXRoKHXDwCHwQjRwIBw&amp;url=http://www.istockphoto.com/photos/umbrella&amp;psig=AFQjCNENwDYjGy_AtmzAOdJE2TN8PeuhFw&amp;ust=150607879349868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0.xml.rels><?xml version="1.0" encoding="UTF-8" standalone="yes"?>
<Relationships xmlns="http://schemas.openxmlformats.org/package/2006/relationships"><Relationship Id="rId3" Type="http://schemas.openxmlformats.org/officeDocument/2006/relationships/hyperlink" Target="mailto:mailtto:proudtolearn@gloucestershire.gov.uk" TargetMode="External"/><Relationship Id="rId2" Type="http://schemas.openxmlformats.org/officeDocument/2006/relationships/hyperlink" Target="https://www.gloucestershire.gov.uk/health-and-social-care/training-for-health-and-social-care-professionals/multi-agency-training/dementia-training-and-education-strategy-for-gloucestershire/#:~:text=Dementia%20Training%20and%20Education%20Strategy%20for%20Gloucestershire%20A,who%20are%20caring%20for%20a%20person%20with%20dementi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alzheimers.org.uk/about-us/news-and-media/facts-medi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youngdementia.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1BEB01-6B5F-4852-8D1F-7629214A850C}"/>
              </a:ext>
            </a:extLst>
          </p:cNvPr>
          <p:cNvSpPr/>
          <p:nvPr/>
        </p:nvSpPr>
        <p:spPr>
          <a:xfrm>
            <a:off x="44150" y="1412626"/>
            <a:ext cx="6720878" cy="3795257"/>
          </a:xfrm>
          <a:prstGeom prst="rect">
            <a:avLst/>
          </a:prstGeom>
          <a:solidFill>
            <a:srgbClr val="D8D1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9" name="Frame 18">
            <a:extLst>
              <a:ext uri="{FF2B5EF4-FFF2-40B4-BE49-F238E27FC236}">
                <a16:creationId xmlns:a16="http://schemas.microsoft.com/office/drawing/2014/main" id="{8671C326-EFD9-49D4-ACD5-509C264BF1DD}"/>
              </a:ext>
            </a:extLst>
          </p:cNvPr>
          <p:cNvSpPr/>
          <p:nvPr/>
        </p:nvSpPr>
        <p:spPr>
          <a:xfrm>
            <a:off x="0" y="1412626"/>
            <a:ext cx="6765028" cy="3807738"/>
          </a:xfrm>
          <a:prstGeom prst="frame">
            <a:avLst>
              <a:gd name="adj1" fmla="val 1359"/>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 name="Title 1">
            <a:extLst>
              <a:ext uri="{FF2B5EF4-FFF2-40B4-BE49-F238E27FC236}">
                <a16:creationId xmlns:a16="http://schemas.microsoft.com/office/drawing/2014/main" id="{4BB0EB4D-C49B-44A3-930E-01C409E1576C}"/>
              </a:ext>
            </a:extLst>
          </p:cNvPr>
          <p:cNvSpPr>
            <a:spLocks noGrp="1"/>
          </p:cNvSpPr>
          <p:nvPr>
            <p:ph type="ctrTitle"/>
          </p:nvPr>
        </p:nvSpPr>
        <p:spPr>
          <a:xfrm>
            <a:off x="383185" y="2780927"/>
            <a:ext cx="5750980" cy="1668051"/>
          </a:xfrm>
        </p:spPr>
        <p:txBody>
          <a:bodyPr>
            <a:normAutofit fontScale="90000"/>
          </a:bodyPr>
          <a:lstStyle/>
          <a:p>
            <a:pPr algn="l"/>
            <a:r>
              <a:rPr lang="en-GB" dirty="0"/>
              <a:t>Tier 1 Self- Assessment </a:t>
            </a:r>
            <a:br>
              <a:rPr lang="en-GB" dirty="0"/>
            </a:br>
            <a:r>
              <a:rPr lang="en-GB" dirty="0"/>
              <a:t>Dementia Awareness Training</a:t>
            </a:r>
            <a:br>
              <a:rPr lang="en-GB" dirty="0"/>
            </a:br>
            <a:br>
              <a:rPr lang="en-GB" dirty="0"/>
            </a:br>
            <a:endParaRPr lang="en-GB" dirty="0"/>
          </a:p>
        </p:txBody>
      </p:sp>
      <p:sp>
        <p:nvSpPr>
          <p:cNvPr id="3" name="Subtitle 2">
            <a:extLst>
              <a:ext uri="{FF2B5EF4-FFF2-40B4-BE49-F238E27FC236}">
                <a16:creationId xmlns:a16="http://schemas.microsoft.com/office/drawing/2014/main" id="{BD633419-CB34-4E6A-A170-DCD305557289}"/>
              </a:ext>
            </a:extLst>
          </p:cNvPr>
          <p:cNvSpPr>
            <a:spLocks noGrp="1"/>
          </p:cNvSpPr>
          <p:nvPr>
            <p:ph type="subTitle" idx="1"/>
          </p:nvPr>
        </p:nvSpPr>
        <p:spPr>
          <a:xfrm>
            <a:off x="343449" y="4225079"/>
            <a:ext cx="5486400" cy="685800"/>
          </a:xfrm>
        </p:spPr>
        <p:txBody>
          <a:bodyPr>
            <a:normAutofit fontScale="85000" lnSpcReduction="20000"/>
          </a:bodyPr>
          <a:lstStyle/>
          <a:p>
            <a:pPr algn="l"/>
            <a:r>
              <a:rPr lang="en-GB" sz="3000" b="1" dirty="0">
                <a:ln>
                  <a:solidFill>
                    <a:srgbClr val="7030A0"/>
                  </a:solidFill>
                </a:ln>
                <a:solidFill>
                  <a:srgbClr val="800080"/>
                </a:solidFill>
                <a:effectLst>
                  <a:outerShdw blurRad="38100" dist="38100" dir="2700000" algn="tl">
                    <a:srgbClr val="000000">
                      <a:alpha val="43137"/>
                    </a:srgbClr>
                  </a:outerShdw>
                </a:effectLst>
              </a:rPr>
              <a:t>1 ½ Hours</a:t>
            </a:r>
            <a:br>
              <a:rPr lang="en-GB" sz="3000" b="1" dirty="0">
                <a:ln>
                  <a:solidFill>
                    <a:srgbClr val="7030A0"/>
                  </a:solidFill>
                </a:ln>
                <a:solidFill>
                  <a:srgbClr val="800080"/>
                </a:solidFill>
                <a:effectLst>
                  <a:outerShdw blurRad="38100" dist="38100" dir="2700000" algn="tl">
                    <a:srgbClr val="000000">
                      <a:alpha val="43137"/>
                    </a:srgbClr>
                  </a:outerShdw>
                </a:effectLst>
              </a:rPr>
            </a:br>
            <a:endParaRPr lang="en-GB" sz="3000" b="1" dirty="0">
              <a:ln>
                <a:solidFill>
                  <a:srgbClr val="7030A0"/>
                </a:solidFill>
              </a:ln>
              <a:solidFill>
                <a:srgbClr val="800080"/>
              </a:solidFill>
              <a:effectLst>
                <a:outerShdw blurRad="38100" dist="38100" dir="2700000" algn="tl">
                  <a:srgbClr val="000000">
                    <a:alpha val="43137"/>
                  </a:srgbClr>
                </a:outerShdw>
              </a:effectLst>
            </a:endParaRPr>
          </a:p>
        </p:txBody>
      </p:sp>
      <p:pic>
        <p:nvPicPr>
          <p:cNvPr id="4" name="Picture 3" descr="cid:c892910d-3774-4aa2-a675-fa774f8d8c4b">
            <a:extLst>
              <a:ext uri="{FF2B5EF4-FFF2-40B4-BE49-F238E27FC236}">
                <a16:creationId xmlns:a16="http://schemas.microsoft.com/office/drawing/2014/main" id="{34B16775-8704-4224-99F5-DC25539D203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2964" y="120070"/>
            <a:ext cx="5847068" cy="863946"/>
          </a:xfrm>
          <a:prstGeom prst="rect">
            <a:avLst/>
          </a:prstGeom>
          <a:solidFill>
            <a:schemeClr val="accent1">
              <a:lumMod val="40000"/>
              <a:lumOff val="60000"/>
            </a:schemeClr>
          </a:solidFill>
          <a:ln>
            <a:noFill/>
          </a:ln>
          <a:extLst/>
        </p:spPr>
      </p:pic>
      <p:pic>
        <p:nvPicPr>
          <p:cNvPr id="7" name="Picture 6">
            <a:extLst>
              <a:ext uri="{FF2B5EF4-FFF2-40B4-BE49-F238E27FC236}">
                <a16:creationId xmlns:a16="http://schemas.microsoft.com/office/drawing/2014/main" id="{7DD7A79A-2E0E-47B2-B428-1F38C65EB36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955471" y="1671371"/>
            <a:ext cx="1988210" cy="1419339"/>
          </a:xfrm>
          <a:prstGeom prst="rect">
            <a:avLst/>
          </a:prstGeom>
          <a:ln w="38100">
            <a:solidFill>
              <a:schemeClr val="tx1"/>
            </a:solidFill>
          </a:ln>
        </p:spPr>
      </p:pic>
      <p:pic>
        <p:nvPicPr>
          <p:cNvPr id="12" name="Picture 9">
            <a:extLst>
              <a:ext uri="{FF2B5EF4-FFF2-40B4-BE49-F238E27FC236}">
                <a16:creationId xmlns:a16="http://schemas.microsoft.com/office/drawing/2014/main" id="{CAC4F951-574B-4897-B2CB-860CA1C943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8026" y="6273320"/>
            <a:ext cx="1621298" cy="39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a:extLst>
              <a:ext uri="{FF2B5EF4-FFF2-40B4-BE49-F238E27FC236}">
                <a16:creationId xmlns:a16="http://schemas.microsoft.com/office/drawing/2014/main" id="{E63B38AC-C24A-4D53-AE83-6BA62B346C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5276" y="5831198"/>
            <a:ext cx="1293153" cy="39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a:extLst>
              <a:ext uri="{FF2B5EF4-FFF2-40B4-BE49-F238E27FC236}">
                <a16:creationId xmlns:a16="http://schemas.microsoft.com/office/drawing/2014/main" id="{07475A8F-E912-488D-A25F-62CB4C70D9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6881" y="6237312"/>
            <a:ext cx="1408682" cy="39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a:extLst>
              <a:ext uri="{FF2B5EF4-FFF2-40B4-BE49-F238E27FC236}">
                <a16:creationId xmlns:a16="http://schemas.microsoft.com/office/drawing/2014/main" id="{89256C80-E0D6-41D2-9421-4D2C688164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9173" y="6237312"/>
            <a:ext cx="1454827" cy="60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Joined up care">
            <a:extLst>
              <a:ext uri="{FF2B5EF4-FFF2-40B4-BE49-F238E27FC236}">
                <a16:creationId xmlns:a16="http://schemas.microsoft.com/office/drawing/2014/main" id="{FFDE622C-574A-4466-93E7-06B7557E34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3058" y="5864658"/>
            <a:ext cx="1198960" cy="3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a:extLst>
              <a:ext uri="{FF2B5EF4-FFF2-40B4-BE49-F238E27FC236}">
                <a16:creationId xmlns:a16="http://schemas.microsoft.com/office/drawing/2014/main" id="{7DDE08A1-8F72-409A-8106-08FCB34CF65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6314158"/>
            <a:ext cx="1426197" cy="34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
            <a:extLst>
              <a:ext uri="{FF2B5EF4-FFF2-40B4-BE49-F238E27FC236}">
                <a16:creationId xmlns:a16="http://schemas.microsoft.com/office/drawing/2014/main" id="{C9C8549E-4382-4FB6-AE3D-69A04350734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81788" y="5817279"/>
            <a:ext cx="1032818" cy="34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6A8E109-AAAE-49F2-8CBE-1576BEDAEC39}"/>
              </a:ext>
            </a:extLst>
          </p:cNvPr>
          <p:cNvSpPr txBox="1"/>
          <p:nvPr/>
        </p:nvSpPr>
        <p:spPr>
          <a:xfrm>
            <a:off x="227045" y="6001856"/>
            <a:ext cx="1947575" cy="584775"/>
          </a:xfrm>
          <a:prstGeom prst="rect">
            <a:avLst/>
          </a:prstGeom>
          <a:noFill/>
        </p:spPr>
        <p:txBody>
          <a:bodyPr wrap="square" rtlCol="0">
            <a:spAutoFit/>
          </a:bodyPr>
          <a:lstStyle/>
          <a:p>
            <a:pPr defTabSz="685800"/>
            <a:r>
              <a:rPr lang="en-GB" sz="1600" dirty="0">
                <a:solidFill>
                  <a:prstClr val="black"/>
                </a:solidFill>
                <a:latin typeface="Calibri" panose="020F0502020204030204"/>
              </a:rPr>
              <a:t>Working Together in </a:t>
            </a:r>
          </a:p>
          <a:p>
            <a:pPr defTabSz="685800"/>
            <a:r>
              <a:rPr lang="en-GB" sz="1600" dirty="0">
                <a:solidFill>
                  <a:prstClr val="black"/>
                </a:solidFill>
                <a:latin typeface="Calibri" panose="020F0502020204030204"/>
              </a:rPr>
              <a:t>Partnership with</a:t>
            </a:r>
            <a:r>
              <a:rPr lang="en-GB" sz="1350" dirty="0">
                <a:solidFill>
                  <a:prstClr val="black"/>
                </a:solidFill>
                <a:latin typeface="Calibri" panose="020F0502020204030204"/>
              </a:rPr>
              <a:t>:</a:t>
            </a:r>
          </a:p>
        </p:txBody>
      </p:sp>
      <p:pic>
        <p:nvPicPr>
          <p:cNvPr id="10" name="Picture 9">
            <a:extLst>
              <a:ext uri="{FF2B5EF4-FFF2-40B4-BE49-F238E27FC236}">
                <a16:creationId xmlns:a16="http://schemas.microsoft.com/office/drawing/2014/main" id="{FFDA22F7-2680-4390-BF89-BBC025AD2E3C}"/>
              </a:ext>
            </a:extLst>
          </p:cNvPr>
          <p:cNvPicPr>
            <a:picLocks noChangeAspect="1"/>
          </p:cNvPicPr>
          <p:nvPr/>
        </p:nvPicPr>
        <p:blipFill rotWithShape="1">
          <a:blip r:embed="rId13"/>
          <a:srcRect l="33170" t="23919" r="34862" b="18486"/>
          <a:stretch/>
        </p:blipFill>
        <p:spPr>
          <a:xfrm>
            <a:off x="7010942" y="3316780"/>
            <a:ext cx="1845081" cy="1869849"/>
          </a:xfrm>
          <a:prstGeom prst="flowChartConnector">
            <a:avLst/>
          </a:prstGeom>
        </p:spPr>
      </p:pic>
    </p:spTree>
    <p:extLst>
      <p:ext uri="{BB962C8B-B14F-4D97-AF65-F5344CB8AC3E}">
        <p14:creationId xmlns:p14="http://schemas.microsoft.com/office/powerpoint/2010/main" val="3343105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32656"/>
            <a:ext cx="3246365" cy="30910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31840" y="625155"/>
            <a:ext cx="5589573" cy="1938992"/>
          </a:xfrm>
          <a:prstGeom prst="rect">
            <a:avLst/>
          </a:prstGeom>
        </p:spPr>
        <p:txBody>
          <a:bodyPr wrap="square">
            <a:spAutoFit/>
          </a:bodyPr>
          <a:lstStyle/>
          <a:p>
            <a:pPr marL="342900" lvl="0" indent="-342900">
              <a:spcBef>
                <a:spcPct val="20000"/>
              </a:spcBef>
              <a:defRPr/>
            </a:pPr>
            <a:r>
              <a:rPr lang="en-GB" sz="4000" b="1" dirty="0">
                <a:solidFill>
                  <a:prstClr val="black"/>
                </a:solidFill>
              </a:rPr>
              <a:t>   Each person</a:t>
            </a:r>
            <a:r>
              <a:rPr lang="en-GB" sz="4000" b="1" dirty="0">
                <a:solidFill>
                  <a:srgbClr val="002060"/>
                </a:solidFill>
              </a:rPr>
              <a:t> will experience dementia  differently…………</a:t>
            </a:r>
          </a:p>
        </p:txBody>
      </p:sp>
      <p:sp>
        <p:nvSpPr>
          <p:cNvPr id="6" name="TextBox 5"/>
          <p:cNvSpPr txBox="1"/>
          <p:nvPr/>
        </p:nvSpPr>
        <p:spPr>
          <a:xfrm>
            <a:off x="614561" y="3861048"/>
            <a:ext cx="2232249" cy="2215991"/>
          </a:xfrm>
          <a:prstGeom prst="rect">
            <a:avLst/>
          </a:prstGeom>
          <a:noFill/>
        </p:spPr>
        <p:txBody>
          <a:bodyPr wrap="square" rtlCol="0">
            <a:spAutoFit/>
          </a:bodyPr>
          <a:lstStyle/>
          <a:p>
            <a:r>
              <a:rPr lang="en-GB" sz="13800" b="1" dirty="0">
                <a:solidFill>
                  <a:srgbClr val="0070C0"/>
                </a:solidFill>
              </a:rPr>
              <a:t>P</a:t>
            </a:r>
            <a:r>
              <a:rPr lang="en-GB" sz="8000" b="1" dirty="0">
                <a:solidFill>
                  <a:srgbClr val="0070C0"/>
                </a:solidFill>
              </a:rPr>
              <a:t>d</a:t>
            </a:r>
          </a:p>
        </p:txBody>
      </p:sp>
      <p:sp>
        <p:nvSpPr>
          <p:cNvPr id="7" name="TextBox 6"/>
          <p:cNvSpPr txBox="1"/>
          <p:nvPr/>
        </p:nvSpPr>
        <p:spPr>
          <a:xfrm>
            <a:off x="2939866" y="3140968"/>
            <a:ext cx="5589573" cy="3108543"/>
          </a:xfrm>
          <a:prstGeom prst="rect">
            <a:avLst/>
          </a:prstGeom>
          <a:noFill/>
          <a:ln>
            <a:solidFill>
              <a:srgbClr val="0070C0"/>
            </a:solidFill>
          </a:ln>
        </p:spPr>
        <p:txBody>
          <a:bodyPr wrap="square" rtlCol="0">
            <a:spAutoFit/>
          </a:bodyPr>
          <a:lstStyle/>
          <a:p>
            <a:r>
              <a:rPr lang="en-GB" sz="2800" dirty="0">
                <a:solidFill>
                  <a:srgbClr val="0070C0"/>
                </a:solidFill>
              </a:rPr>
              <a:t>Seeing the person as a ‘</a:t>
            </a:r>
            <a:r>
              <a:rPr lang="en-GB" sz="2800" i="1" dirty="0">
                <a:solidFill>
                  <a:srgbClr val="0070C0"/>
                </a:solidFill>
              </a:rPr>
              <a:t>person with dementia</a:t>
            </a:r>
            <a:r>
              <a:rPr lang="en-GB" sz="2800" dirty="0">
                <a:solidFill>
                  <a:srgbClr val="0070C0"/>
                </a:solidFill>
              </a:rPr>
              <a:t>’,  each with an individual lived history, including lifestyle choices, past and present relationships, &amp; everyday preferences is vitally important for person centred approaches</a:t>
            </a:r>
          </a:p>
        </p:txBody>
      </p:sp>
    </p:spTree>
    <p:extLst>
      <p:ext uri="{BB962C8B-B14F-4D97-AF65-F5344CB8AC3E}">
        <p14:creationId xmlns:p14="http://schemas.microsoft.com/office/powerpoint/2010/main" val="1463905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5792" y="620688"/>
            <a:ext cx="5660344" cy="648072"/>
          </a:xfrm>
        </p:spPr>
        <p:txBody>
          <a:bodyPr>
            <a:normAutofit fontScale="90000"/>
          </a:bodyPr>
          <a:lstStyle/>
          <a:p>
            <a:br>
              <a:rPr lang="en-GB" dirty="0"/>
            </a:br>
            <a:r>
              <a:rPr lang="en-GB" dirty="0">
                <a:solidFill>
                  <a:schemeClr val="tx1"/>
                </a:solidFill>
              </a:rPr>
              <a:t>Recap; </a:t>
            </a:r>
            <a:r>
              <a:rPr lang="en-GB" dirty="0">
                <a:solidFill>
                  <a:srgbClr val="002060"/>
                </a:solidFill>
              </a:rPr>
              <a:t>Dementia is:</a:t>
            </a:r>
            <a:br>
              <a:rPr lang="en-GB" dirty="0">
                <a:solidFill>
                  <a:srgbClr val="002060"/>
                </a:solidFill>
              </a:rPr>
            </a:br>
            <a:endParaRPr lang="en-GB" dirty="0">
              <a:solidFill>
                <a:srgbClr val="002060"/>
              </a:solidFill>
            </a:endParaRPr>
          </a:p>
        </p:txBody>
      </p:sp>
      <p:pic>
        <p:nvPicPr>
          <p:cNvPr id="4" name="Picture 2" descr="Image result for umbrell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8233" y="79810"/>
            <a:ext cx="2293199" cy="17298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532014"/>
            <a:ext cx="3131486" cy="231104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35792" y="1772816"/>
            <a:ext cx="8820046" cy="4824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47916" y="2333884"/>
            <a:ext cx="5087956" cy="3903504"/>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en-GB" sz="2800" dirty="0">
                <a:solidFill>
                  <a:srgbClr val="002060"/>
                </a:solidFill>
              </a:rPr>
              <a:t>Excessive death of brain cells </a:t>
            </a:r>
          </a:p>
          <a:p>
            <a:pPr marL="457200" indent="-457200" algn="just">
              <a:lnSpc>
                <a:spcPct val="150000"/>
              </a:lnSpc>
              <a:buFont typeface="Arial" panose="020B0604020202020204" pitchFamily="34" charset="0"/>
              <a:buChar char="•"/>
            </a:pPr>
            <a:r>
              <a:rPr lang="en-GB" sz="2800" dirty="0">
                <a:solidFill>
                  <a:srgbClr val="002060"/>
                </a:solidFill>
              </a:rPr>
              <a:t>Loss of cell connections</a:t>
            </a:r>
          </a:p>
          <a:p>
            <a:pPr marL="457200" indent="-457200">
              <a:buFont typeface="Arial" panose="020B0604020202020204" pitchFamily="34" charset="0"/>
              <a:buChar char="•"/>
            </a:pPr>
            <a:r>
              <a:rPr lang="en-GB" sz="2800" dirty="0">
                <a:solidFill>
                  <a:srgbClr val="002060"/>
                </a:solidFill>
              </a:rPr>
              <a:t>Progressive damage to the brain that is greater than expected in ‘normal ageing’</a:t>
            </a:r>
          </a:p>
          <a:p>
            <a:pPr marL="457200" indent="-457200" algn="just">
              <a:lnSpc>
                <a:spcPct val="150000"/>
              </a:lnSpc>
              <a:buFont typeface="Arial" panose="020B0604020202020204" pitchFamily="34" charset="0"/>
              <a:buChar char="•"/>
            </a:pPr>
            <a:r>
              <a:rPr lang="en-GB" sz="2800" dirty="0">
                <a:solidFill>
                  <a:srgbClr val="002060"/>
                </a:solidFill>
              </a:rPr>
              <a:t>Progressive and life limiting</a:t>
            </a:r>
          </a:p>
          <a:p>
            <a:pPr marL="457200" indent="-457200" algn="just">
              <a:lnSpc>
                <a:spcPct val="150000"/>
              </a:lnSpc>
              <a:buFont typeface="Arial" panose="020B0604020202020204" pitchFamily="34" charset="0"/>
              <a:buChar char="•"/>
            </a:pPr>
            <a:r>
              <a:rPr lang="en-GB" sz="2800" dirty="0">
                <a:solidFill>
                  <a:srgbClr val="002060"/>
                </a:solidFill>
              </a:rPr>
              <a:t>It is a terminal condition</a:t>
            </a:r>
          </a:p>
        </p:txBody>
      </p:sp>
      <p:sp>
        <p:nvSpPr>
          <p:cNvPr id="6" name="TextBox 5"/>
          <p:cNvSpPr txBox="1"/>
          <p:nvPr/>
        </p:nvSpPr>
        <p:spPr>
          <a:xfrm>
            <a:off x="5335872" y="5034465"/>
            <a:ext cx="3428096" cy="830997"/>
          </a:xfrm>
          <a:prstGeom prst="rect">
            <a:avLst/>
          </a:prstGeom>
          <a:noFill/>
          <a:ln>
            <a:solidFill>
              <a:srgbClr val="006699"/>
            </a:solidFill>
          </a:ln>
        </p:spPr>
        <p:txBody>
          <a:bodyPr wrap="square" rtlCol="0">
            <a:spAutoFit/>
          </a:bodyPr>
          <a:lstStyle/>
          <a:p>
            <a:r>
              <a:rPr lang="en-GB" sz="2400" dirty="0"/>
              <a:t>Healthy brain (L) vs </a:t>
            </a:r>
          </a:p>
          <a:p>
            <a:r>
              <a:rPr lang="en-GB" sz="2400" dirty="0"/>
              <a:t>affected by dementia (R</a:t>
            </a:r>
            <a:r>
              <a:rPr lang="en-GB" dirty="0"/>
              <a:t>)</a:t>
            </a:r>
          </a:p>
        </p:txBody>
      </p:sp>
    </p:spTree>
    <p:extLst>
      <p:ext uri="{BB962C8B-B14F-4D97-AF65-F5344CB8AC3E}">
        <p14:creationId xmlns:p14="http://schemas.microsoft.com/office/powerpoint/2010/main" val="3528862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0782" y="188640"/>
            <a:ext cx="8583666" cy="2653034"/>
          </a:xfrm>
          <a:prstGeom prst="rect">
            <a:avLst/>
          </a:prstGeom>
        </p:spPr>
        <p:txBody>
          <a:bodyPr wrap="square">
            <a:spAutoFit/>
          </a:bodyPr>
          <a:lstStyle/>
          <a:p>
            <a:pPr marL="342900" lvl="0" indent="-342900" algn="ctr">
              <a:spcBef>
                <a:spcPct val="20000"/>
              </a:spcBef>
              <a:defRPr/>
            </a:pPr>
            <a:r>
              <a:rPr lang="en-GB" sz="3200" dirty="0"/>
              <a:t>What do you think are the 4 main symptoms of dementia and what difficulties do people living with dementia experience?- </a:t>
            </a:r>
          </a:p>
          <a:p>
            <a:pPr marL="342900" lvl="0" indent="-342900" algn="ctr">
              <a:spcBef>
                <a:spcPct val="20000"/>
              </a:spcBef>
              <a:defRPr/>
            </a:pPr>
            <a:r>
              <a:rPr lang="en-GB" sz="3200" dirty="0"/>
              <a:t>Write down your thoughts before moving to the next slide</a:t>
            </a:r>
          </a:p>
        </p:txBody>
      </p:sp>
      <p:sp>
        <p:nvSpPr>
          <p:cNvPr id="2" name="Rounded Rectangle 1"/>
          <p:cNvSpPr/>
          <p:nvPr/>
        </p:nvSpPr>
        <p:spPr>
          <a:xfrm>
            <a:off x="1403648" y="3387924"/>
            <a:ext cx="6552727" cy="3065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8" descr="Image result for confused pers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734371"/>
            <a:ext cx="3960440" cy="2466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410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7"/>
          <p:cNvSpPr>
            <a:spLocks noChangeArrowheads="1"/>
          </p:cNvSpPr>
          <p:nvPr/>
        </p:nvSpPr>
        <p:spPr bwMode="auto">
          <a:xfrm>
            <a:off x="1" y="332656"/>
            <a:ext cx="8964488" cy="838200"/>
          </a:xfrm>
          <a:prstGeom prst="rect">
            <a:avLst/>
          </a:prstGeom>
          <a:solidFill>
            <a:schemeClr val="bg1"/>
          </a:solid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4400" b="1" dirty="0">
                <a:solidFill>
                  <a:srgbClr val="002060"/>
                </a:solidFill>
              </a:rPr>
              <a:t>4 Main Symptoms of Dementia </a:t>
            </a:r>
          </a:p>
        </p:txBody>
      </p:sp>
      <p:sp>
        <p:nvSpPr>
          <p:cNvPr id="3" name="Rounded Rectangle 2"/>
          <p:cNvSpPr/>
          <p:nvPr/>
        </p:nvSpPr>
        <p:spPr>
          <a:xfrm>
            <a:off x="466899" y="1516212"/>
            <a:ext cx="8497590" cy="50091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84212" y="1742407"/>
            <a:ext cx="8123886" cy="4832092"/>
          </a:xfrm>
          <a:prstGeom prst="rect">
            <a:avLst/>
          </a:prstGeom>
        </p:spPr>
        <p:txBody>
          <a:bodyPr wrap="square">
            <a:spAutoFit/>
          </a:bodyPr>
          <a:lstStyle/>
          <a:p>
            <a:pPr lvl="0"/>
            <a:r>
              <a:rPr lang="en-GB" sz="2800" b="1" u="sng" dirty="0"/>
              <a:t>Memory Difficulties:</a:t>
            </a:r>
            <a:r>
              <a:rPr lang="en-GB" sz="2800" dirty="0"/>
              <a:t> short term at the beginning. Orientating to time, place and person becomes harder</a:t>
            </a:r>
          </a:p>
          <a:p>
            <a:pPr lvl="0"/>
            <a:endParaRPr lang="en-GB" sz="2800" dirty="0"/>
          </a:p>
          <a:p>
            <a:pPr lvl="0"/>
            <a:r>
              <a:rPr lang="en-GB" sz="2800" b="1" u="sng" dirty="0"/>
              <a:t>Communication difficulties:</a:t>
            </a:r>
            <a:r>
              <a:rPr lang="en-GB" sz="2800" b="1" dirty="0"/>
              <a:t> </a:t>
            </a:r>
            <a:r>
              <a:rPr lang="en-GB" sz="2800" dirty="0"/>
              <a:t>finding words, forming sentences and understanding what people are saying.</a:t>
            </a:r>
          </a:p>
          <a:p>
            <a:pPr lvl="0"/>
            <a:endParaRPr lang="en-GB" sz="2800" dirty="0"/>
          </a:p>
          <a:p>
            <a:pPr lvl="0"/>
            <a:r>
              <a:rPr lang="en-GB" sz="2800" b="1" u="sng" dirty="0"/>
              <a:t>Functional</a:t>
            </a:r>
            <a:r>
              <a:rPr lang="en-GB" sz="2800" u="sng" dirty="0"/>
              <a:t> </a:t>
            </a:r>
            <a:r>
              <a:rPr lang="en-GB" sz="2800" b="1" u="sng" dirty="0"/>
              <a:t>difficulties</a:t>
            </a:r>
            <a:r>
              <a:rPr lang="en-GB" sz="2800" dirty="0"/>
              <a:t>: following a recipe or using a debit card, cooking, dressing, writing, washing.</a:t>
            </a:r>
          </a:p>
          <a:p>
            <a:pPr lvl="0"/>
            <a:endParaRPr lang="en-GB" sz="2800" dirty="0"/>
          </a:p>
          <a:p>
            <a:pPr lvl="0"/>
            <a:r>
              <a:rPr lang="en-GB" sz="2800" b="1" u="sng" dirty="0"/>
              <a:t>Cognitive</a:t>
            </a:r>
            <a:r>
              <a:rPr lang="en-GB" sz="2800" u="sng" dirty="0"/>
              <a:t> </a:t>
            </a:r>
            <a:r>
              <a:rPr lang="en-GB" sz="2800" b="1" u="sng" dirty="0"/>
              <a:t>difficulties</a:t>
            </a:r>
            <a:r>
              <a:rPr lang="en-GB" sz="2800" dirty="0"/>
              <a:t>: difficulty thinking things through, planning &amp; making sense of information.</a:t>
            </a:r>
          </a:p>
        </p:txBody>
      </p:sp>
    </p:spTree>
    <p:extLst>
      <p:ext uri="{BB962C8B-B14F-4D97-AF65-F5344CB8AC3E}">
        <p14:creationId xmlns:p14="http://schemas.microsoft.com/office/powerpoint/2010/main" val="1569821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484452"/>
            <a:ext cx="8229600" cy="1143000"/>
          </a:xfrm>
          <a:noFill/>
        </p:spPr>
        <p:txBody>
          <a:bodyPr>
            <a:normAutofit/>
          </a:bodyPr>
          <a:lstStyle/>
          <a:p>
            <a:pPr algn="l"/>
            <a:r>
              <a:rPr lang="en-GB" sz="3200" dirty="0">
                <a:solidFill>
                  <a:srgbClr val="002060"/>
                </a:solidFill>
              </a:rPr>
              <a:t>Other conditions can have</a:t>
            </a:r>
            <a:br>
              <a:rPr lang="en-GB" sz="3200" dirty="0">
                <a:solidFill>
                  <a:srgbClr val="002060"/>
                </a:solidFill>
              </a:rPr>
            </a:br>
            <a:r>
              <a:rPr lang="en-GB" sz="3200" dirty="0">
                <a:solidFill>
                  <a:srgbClr val="002060"/>
                </a:solidFill>
              </a:rPr>
              <a:t>similar symptoms but </a:t>
            </a:r>
            <a:r>
              <a:rPr lang="en-GB" sz="3200" u="sng" dirty="0">
                <a:solidFill>
                  <a:srgbClr val="002060"/>
                </a:solidFill>
              </a:rPr>
              <a:t>are not dementia</a:t>
            </a:r>
            <a:endParaRPr lang="en-GB" sz="3200" b="1" u="sng" dirty="0">
              <a:solidFill>
                <a:srgbClr val="002060"/>
              </a:solidFill>
            </a:endParaRPr>
          </a:p>
        </p:txBody>
      </p:sp>
      <p:sp>
        <p:nvSpPr>
          <p:cNvPr id="6" name="Content Placeholder 5"/>
          <p:cNvSpPr>
            <a:spLocks noGrp="1"/>
          </p:cNvSpPr>
          <p:nvPr>
            <p:ph idx="1"/>
          </p:nvPr>
        </p:nvSpPr>
        <p:spPr>
          <a:xfrm>
            <a:off x="467544" y="1700808"/>
            <a:ext cx="8229600" cy="4525963"/>
          </a:xfrm>
        </p:spPr>
        <p:txBody>
          <a:bodyPr>
            <a:normAutofit/>
          </a:bodyPr>
          <a:lstStyle/>
          <a:p>
            <a:pPr marL="0" indent="0">
              <a:buNone/>
            </a:pPr>
            <a:endParaRPr lang="en-GB" dirty="0"/>
          </a:p>
          <a:p>
            <a:endParaRPr lang="en-GB" dirty="0"/>
          </a:p>
        </p:txBody>
      </p:sp>
      <p:sp>
        <p:nvSpPr>
          <p:cNvPr id="3" name="Rounded Rectangle 2"/>
          <p:cNvSpPr/>
          <p:nvPr/>
        </p:nvSpPr>
        <p:spPr>
          <a:xfrm>
            <a:off x="467544" y="2132856"/>
            <a:ext cx="3538737" cy="38884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62880" y="2368912"/>
            <a:ext cx="3405064" cy="3508360"/>
          </a:xfrm>
          <a:prstGeom prst="rect">
            <a:avLst/>
          </a:prstGeom>
        </p:spPr>
        <p:txBody>
          <a:bodyPr wrap="square">
            <a:spAutoFit/>
          </a:bodyPr>
          <a:lstStyle/>
          <a:p>
            <a:r>
              <a:rPr lang="en-GB" altLang="en-US" sz="2400" b="1" dirty="0">
                <a:solidFill>
                  <a:schemeClr val="tx2"/>
                </a:solidFill>
              </a:rPr>
              <a:t>Depression  </a:t>
            </a:r>
          </a:p>
          <a:p>
            <a:r>
              <a:rPr lang="en-GB" altLang="en-US" sz="2400" b="1" dirty="0">
                <a:solidFill>
                  <a:schemeClr val="tx2"/>
                </a:solidFill>
              </a:rPr>
              <a:t>Anxiety conditions</a:t>
            </a:r>
          </a:p>
          <a:p>
            <a:r>
              <a:rPr lang="en-GB" altLang="en-US" sz="2400" b="1" dirty="0">
                <a:solidFill>
                  <a:schemeClr val="tx2"/>
                </a:solidFill>
              </a:rPr>
              <a:t>Bereavement</a:t>
            </a:r>
          </a:p>
          <a:p>
            <a:r>
              <a:rPr lang="en-GB" altLang="en-US" sz="2400" b="1" dirty="0">
                <a:solidFill>
                  <a:schemeClr val="tx2"/>
                </a:solidFill>
              </a:rPr>
              <a:t>Thyroid changes Diabetes </a:t>
            </a:r>
          </a:p>
          <a:p>
            <a:r>
              <a:rPr lang="en-GB" altLang="en-US" sz="2400" b="1" dirty="0">
                <a:solidFill>
                  <a:schemeClr val="tx2"/>
                </a:solidFill>
              </a:rPr>
              <a:t>Vitamin B12 deficiency</a:t>
            </a:r>
          </a:p>
          <a:p>
            <a:r>
              <a:rPr lang="en-GB" altLang="en-US" sz="2400" b="1" dirty="0">
                <a:solidFill>
                  <a:schemeClr val="tx2"/>
                </a:solidFill>
              </a:rPr>
              <a:t>Brain tumour</a:t>
            </a:r>
          </a:p>
          <a:p>
            <a:r>
              <a:rPr lang="en-GB" altLang="en-US" sz="2400" b="1" dirty="0">
                <a:solidFill>
                  <a:schemeClr val="tx2"/>
                </a:solidFill>
              </a:rPr>
              <a:t>Failing sight </a:t>
            </a:r>
          </a:p>
          <a:p>
            <a:r>
              <a:rPr lang="en-GB" altLang="en-US" sz="2400" b="1" dirty="0">
                <a:solidFill>
                  <a:schemeClr val="tx2"/>
                </a:solidFill>
              </a:rPr>
              <a:t>Loss of hearing </a:t>
            </a:r>
            <a:endParaRPr lang="en-GB" altLang="en-US" sz="2400" b="1" dirty="0"/>
          </a:p>
        </p:txBody>
      </p:sp>
      <p:sp>
        <p:nvSpPr>
          <p:cNvPr id="7" name="Rectangle 6">
            <a:extLst>
              <a:ext uri="{FF2B5EF4-FFF2-40B4-BE49-F238E27FC236}">
                <a16:creationId xmlns:a16="http://schemas.microsoft.com/office/drawing/2014/main" id="{4C3A118F-97D8-4184-AA44-A45B3AA91D45}"/>
              </a:ext>
            </a:extLst>
          </p:cNvPr>
          <p:cNvSpPr/>
          <p:nvPr/>
        </p:nvSpPr>
        <p:spPr>
          <a:xfrm>
            <a:off x="4303120" y="1614859"/>
            <a:ext cx="4320479" cy="4924425"/>
          </a:xfrm>
          <a:prstGeom prst="rect">
            <a:avLst/>
          </a:prstGeom>
          <a:ln>
            <a:solidFill>
              <a:schemeClr val="accent1">
                <a:lumMod val="50000"/>
              </a:schemeClr>
            </a:solidFill>
          </a:ln>
        </p:spPr>
        <p:txBody>
          <a:bodyPr wrap="square">
            <a:spAutoFit/>
          </a:bodyPr>
          <a:lstStyle/>
          <a:p>
            <a:pPr algn="ctr"/>
            <a:r>
              <a:rPr lang="en-GB" altLang="en-US" sz="2400" b="1" u="sng" dirty="0">
                <a:solidFill>
                  <a:schemeClr val="tx2"/>
                </a:solidFill>
              </a:rPr>
              <a:t>Delirium </a:t>
            </a:r>
          </a:p>
          <a:p>
            <a:r>
              <a:rPr lang="en-GB" altLang="en-US" sz="2000" dirty="0">
                <a:solidFill>
                  <a:schemeClr val="tx2"/>
                </a:solidFill>
              </a:rPr>
              <a:t>(also known as ‘</a:t>
            </a:r>
            <a:r>
              <a:rPr lang="en-GB" altLang="en-US" i="1" dirty="0">
                <a:solidFill>
                  <a:schemeClr val="tx2"/>
                </a:solidFill>
              </a:rPr>
              <a:t>toxic </a:t>
            </a:r>
            <a:r>
              <a:rPr lang="en-GB" altLang="en-US" i="1" dirty="0" err="1">
                <a:solidFill>
                  <a:schemeClr val="tx2"/>
                </a:solidFill>
              </a:rPr>
              <a:t>confusional</a:t>
            </a:r>
            <a:r>
              <a:rPr lang="en-GB" altLang="en-US" i="1" dirty="0">
                <a:solidFill>
                  <a:schemeClr val="tx2"/>
                </a:solidFill>
              </a:rPr>
              <a:t> state</a:t>
            </a:r>
            <a:r>
              <a:rPr lang="en-GB" altLang="en-US" sz="2000" dirty="0">
                <a:solidFill>
                  <a:schemeClr val="tx2"/>
                </a:solidFill>
              </a:rPr>
              <a:t>’)</a:t>
            </a:r>
          </a:p>
          <a:p>
            <a:r>
              <a:rPr lang="en-GB" altLang="en-US" sz="2000" dirty="0">
                <a:solidFill>
                  <a:schemeClr val="tx2"/>
                </a:solidFill>
              </a:rPr>
              <a:t>It usually is acute</a:t>
            </a:r>
          </a:p>
          <a:p>
            <a:r>
              <a:rPr lang="en-GB" altLang="en-US" sz="2000" dirty="0">
                <a:solidFill>
                  <a:schemeClr val="tx2"/>
                </a:solidFill>
              </a:rPr>
              <a:t>(changes happen suddenly)</a:t>
            </a:r>
          </a:p>
          <a:p>
            <a:endParaRPr lang="en-GB" altLang="en-US" sz="2000" dirty="0">
              <a:solidFill>
                <a:schemeClr val="tx2"/>
              </a:solidFill>
            </a:endParaRPr>
          </a:p>
          <a:p>
            <a:r>
              <a:rPr lang="en-GB" altLang="en-US" sz="2400" b="1" dirty="0">
                <a:solidFill>
                  <a:schemeClr val="tx2"/>
                </a:solidFill>
              </a:rPr>
              <a:t>What causes delirium?</a:t>
            </a:r>
          </a:p>
          <a:p>
            <a:endParaRPr lang="en-GB" altLang="en-US" dirty="0">
              <a:solidFill>
                <a:schemeClr val="tx2"/>
              </a:solidFill>
            </a:endParaRPr>
          </a:p>
          <a:p>
            <a:r>
              <a:rPr lang="en-GB" altLang="en-US" dirty="0">
                <a:solidFill>
                  <a:schemeClr val="tx2"/>
                </a:solidFill>
              </a:rPr>
              <a:t>See next slide for an acronym that helps you remember the possible causes  of delirium when a person presents with:</a:t>
            </a:r>
          </a:p>
          <a:p>
            <a:endParaRPr lang="en-GB" altLang="en-US" dirty="0">
              <a:solidFill>
                <a:schemeClr val="tx2"/>
              </a:solidFill>
            </a:endParaRPr>
          </a:p>
          <a:p>
            <a:pPr marL="285750" indent="-285750">
              <a:buFont typeface="Wingdings" panose="05000000000000000000" pitchFamily="2" charset="2"/>
              <a:buChar char="Ø"/>
            </a:pPr>
            <a:r>
              <a:rPr lang="en-GB" altLang="en-US" sz="2000" dirty="0">
                <a:solidFill>
                  <a:schemeClr val="tx2"/>
                </a:solidFill>
              </a:rPr>
              <a:t>Difficulty focussing attention</a:t>
            </a:r>
          </a:p>
          <a:p>
            <a:pPr marL="285750" indent="-285750">
              <a:buFont typeface="Wingdings" panose="05000000000000000000" pitchFamily="2" charset="2"/>
              <a:buChar char="Ø"/>
            </a:pPr>
            <a:r>
              <a:rPr lang="en-GB" altLang="en-US" sz="2000" dirty="0">
                <a:solidFill>
                  <a:schemeClr val="tx2"/>
                </a:solidFill>
              </a:rPr>
              <a:t>Hallucinations- usually visual </a:t>
            </a:r>
          </a:p>
          <a:p>
            <a:pPr marL="285750" indent="-285750">
              <a:buFont typeface="Wingdings" panose="05000000000000000000" pitchFamily="2" charset="2"/>
              <a:buChar char="Ø"/>
            </a:pPr>
            <a:r>
              <a:rPr lang="en-GB" altLang="en-US" sz="2000" dirty="0">
                <a:solidFill>
                  <a:schemeClr val="tx2"/>
                </a:solidFill>
              </a:rPr>
              <a:t>Disorganised thinking</a:t>
            </a:r>
          </a:p>
          <a:p>
            <a:pPr marL="285750" indent="-285750">
              <a:buFont typeface="Wingdings" panose="05000000000000000000" pitchFamily="2" charset="2"/>
              <a:buChar char="Ø"/>
            </a:pPr>
            <a:r>
              <a:rPr lang="en-GB" altLang="en-US" sz="2000" dirty="0">
                <a:solidFill>
                  <a:schemeClr val="tx2"/>
                </a:solidFill>
              </a:rPr>
              <a:t>Altered level of consciousness </a:t>
            </a:r>
          </a:p>
          <a:p>
            <a:endParaRPr lang="en-GB" altLang="en-US" dirty="0">
              <a:solidFill>
                <a:schemeClr val="tx2"/>
              </a:solidFill>
            </a:endParaRPr>
          </a:p>
        </p:txBody>
      </p:sp>
    </p:spTree>
    <p:extLst>
      <p:ext uri="{BB962C8B-B14F-4D97-AF65-F5344CB8AC3E}">
        <p14:creationId xmlns:p14="http://schemas.microsoft.com/office/powerpoint/2010/main" val="2130892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 Placeholder 1">
            <a:extLst>
              <a:ext uri="{FF2B5EF4-FFF2-40B4-BE49-F238E27FC236}">
                <a16:creationId xmlns:a16="http://schemas.microsoft.com/office/drawing/2014/main" id="{4AD9D39E-BA7C-45F5-9E3D-7C5E506D9456}"/>
              </a:ext>
            </a:extLst>
          </p:cNvPr>
          <p:cNvSpPr>
            <a:spLocks noGrp="1"/>
          </p:cNvSpPr>
          <p:nvPr>
            <p:ph type="body" sz="quarter" idx="10"/>
          </p:nvPr>
        </p:nvSpPr>
        <p:spPr>
          <a:xfrm>
            <a:off x="323850" y="470891"/>
            <a:ext cx="8064896" cy="936625"/>
          </a:xfrm>
        </p:spPr>
        <p:txBody>
          <a:bodyPr>
            <a:normAutofit/>
          </a:bodyPr>
          <a:lstStyle/>
          <a:p>
            <a:pPr algn="ctr"/>
            <a:r>
              <a:rPr lang="en-GB" altLang="en-US" dirty="0"/>
              <a:t>Possible Causes – P.I.N.C.H  M.E is a useful way to remember them</a:t>
            </a:r>
          </a:p>
        </p:txBody>
      </p:sp>
      <p:graphicFrame>
        <p:nvGraphicFramePr>
          <p:cNvPr id="4" name="Diagram 3">
            <a:extLst>
              <a:ext uri="{FF2B5EF4-FFF2-40B4-BE49-F238E27FC236}">
                <a16:creationId xmlns:a16="http://schemas.microsoft.com/office/drawing/2014/main" id="{88C362D9-298D-4508-9EE5-A6C84DE69CE7}"/>
              </a:ext>
            </a:extLst>
          </p:cNvPr>
          <p:cNvGraphicFramePr/>
          <p:nvPr>
            <p:extLst>
              <p:ext uri="{D42A27DB-BD31-4B8C-83A1-F6EECF244321}">
                <p14:modId xmlns:p14="http://schemas.microsoft.com/office/powerpoint/2010/main" val="3473935695"/>
              </p:ext>
            </p:extLst>
          </p:nvPr>
        </p:nvGraphicFramePr>
        <p:xfrm>
          <a:off x="755254" y="1701230"/>
          <a:ext cx="806489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9C37-4391-4AF8-8F09-C949C6124DE4}"/>
              </a:ext>
            </a:extLst>
          </p:cNvPr>
          <p:cNvSpPr>
            <a:spLocks noGrp="1"/>
          </p:cNvSpPr>
          <p:nvPr>
            <p:ph type="title"/>
          </p:nvPr>
        </p:nvSpPr>
        <p:spPr>
          <a:xfrm>
            <a:off x="683568" y="476672"/>
            <a:ext cx="8229600" cy="1143000"/>
          </a:xfrm>
        </p:spPr>
        <p:txBody>
          <a:bodyPr>
            <a:normAutofit/>
          </a:bodyPr>
          <a:lstStyle/>
          <a:p>
            <a:r>
              <a:rPr lang="en-GB" sz="4000" dirty="0"/>
              <a:t>Be Aware……..</a:t>
            </a:r>
          </a:p>
        </p:txBody>
      </p:sp>
      <p:sp>
        <p:nvSpPr>
          <p:cNvPr id="3" name="Content Placeholder 2">
            <a:extLst>
              <a:ext uri="{FF2B5EF4-FFF2-40B4-BE49-F238E27FC236}">
                <a16:creationId xmlns:a16="http://schemas.microsoft.com/office/drawing/2014/main" id="{D5314E61-CF0E-48C3-8387-8EB12E388DC0}"/>
              </a:ext>
            </a:extLst>
          </p:cNvPr>
          <p:cNvSpPr>
            <a:spLocks noGrp="1"/>
          </p:cNvSpPr>
          <p:nvPr>
            <p:ph idx="1"/>
          </p:nvPr>
        </p:nvSpPr>
        <p:spPr/>
        <p:txBody>
          <a:bodyPr>
            <a:normAutofit/>
          </a:bodyPr>
          <a:lstStyle/>
          <a:p>
            <a:r>
              <a:rPr lang="en-GB" sz="2400" dirty="0"/>
              <a:t>Some people with dementia may also have delirium</a:t>
            </a:r>
          </a:p>
          <a:p>
            <a:pPr marL="0" indent="0">
              <a:buNone/>
            </a:pPr>
            <a:endParaRPr lang="en-GB" sz="2400" dirty="0"/>
          </a:p>
          <a:p>
            <a:r>
              <a:rPr lang="en-GB" sz="2400" dirty="0"/>
              <a:t>Delirium can be hard to spot when a person is living with dementia and the person already may be having difficulties with cognitive abilities</a:t>
            </a:r>
          </a:p>
          <a:p>
            <a:endParaRPr lang="en-GB" sz="2400" dirty="0"/>
          </a:p>
          <a:p>
            <a:r>
              <a:rPr lang="en-GB" sz="2400" dirty="0"/>
              <a:t>Some people with delirium may also have dementia that has not yet been diagnosed</a:t>
            </a:r>
          </a:p>
          <a:p>
            <a:endParaRPr lang="en-GB" dirty="0"/>
          </a:p>
        </p:txBody>
      </p:sp>
    </p:spTree>
    <p:extLst>
      <p:ext uri="{BB962C8B-B14F-4D97-AF65-F5344CB8AC3E}">
        <p14:creationId xmlns:p14="http://schemas.microsoft.com/office/powerpoint/2010/main" val="1483461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44" y="332656"/>
            <a:ext cx="9034152" cy="1143000"/>
          </a:xfrm>
        </p:spPr>
        <p:txBody>
          <a:bodyPr>
            <a:noAutofit/>
          </a:bodyPr>
          <a:lstStyle/>
          <a:p>
            <a:r>
              <a:rPr lang="en-GB" sz="3200" dirty="0">
                <a:solidFill>
                  <a:srgbClr val="002060"/>
                </a:solidFill>
              </a:rPr>
              <a:t>People with dementia may have </a:t>
            </a:r>
            <a:br>
              <a:rPr lang="en-GB" sz="3200" dirty="0">
                <a:solidFill>
                  <a:srgbClr val="002060"/>
                </a:solidFill>
              </a:rPr>
            </a:br>
            <a:r>
              <a:rPr lang="en-GB" sz="3200" dirty="0">
                <a:solidFill>
                  <a:srgbClr val="002060"/>
                </a:solidFill>
              </a:rPr>
              <a:t>unmet needs; </a:t>
            </a:r>
            <a:br>
              <a:rPr lang="en-GB" sz="3200" dirty="0">
                <a:solidFill>
                  <a:srgbClr val="002060"/>
                </a:solidFill>
              </a:rPr>
            </a:br>
            <a:r>
              <a:rPr lang="en-GB" sz="3200" dirty="0">
                <a:solidFill>
                  <a:srgbClr val="002060"/>
                </a:solidFill>
              </a:rPr>
              <a:t>These may be physical and/or psychological</a:t>
            </a:r>
          </a:p>
        </p:txBody>
      </p:sp>
      <p:sp>
        <p:nvSpPr>
          <p:cNvPr id="3" name="Rounded Rectangle 2"/>
          <p:cNvSpPr/>
          <p:nvPr/>
        </p:nvSpPr>
        <p:spPr>
          <a:xfrm>
            <a:off x="1043608" y="2100342"/>
            <a:ext cx="3140287" cy="424149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Think Physical Needs:</a:t>
            </a:r>
          </a:p>
          <a:p>
            <a:pPr algn="ctr"/>
            <a:r>
              <a:rPr lang="en-GB" dirty="0"/>
              <a:t> </a:t>
            </a:r>
          </a:p>
          <a:p>
            <a:pPr marL="285750" indent="-285750" algn="ctr">
              <a:buFont typeface="Arial" panose="020B0604020202020204" pitchFamily="34" charset="0"/>
              <a:buChar char="•"/>
            </a:pPr>
            <a:r>
              <a:rPr lang="en-GB" sz="2400" dirty="0"/>
              <a:t>Eating and drinking</a:t>
            </a:r>
          </a:p>
          <a:p>
            <a:pPr marL="285750" indent="-285750" algn="ctr">
              <a:buFont typeface="Arial" panose="020B0604020202020204" pitchFamily="34" charset="0"/>
              <a:buChar char="•"/>
            </a:pPr>
            <a:r>
              <a:rPr lang="en-GB" sz="2400" dirty="0"/>
              <a:t>Sleep</a:t>
            </a:r>
          </a:p>
          <a:p>
            <a:pPr marL="285750" indent="-285750" algn="ctr">
              <a:buFont typeface="Arial" panose="020B0604020202020204" pitchFamily="34" charset="0"/>
              <a:buChar char="•"/>
            </a:pPr>
            <a:r>
              <a:rPr lang="en-GB" sz="2400" dirty="0"/>
              <a:t>Freedom from pain</a:t>
            </a:r>
          </a:p>
          <a:p>
            <a:pPr marL="285750" indent="-285750" algn="ctr">
              <a:buFont typeface="Arial" panose="020B0604020202020204" pitchFamily="34" charset="0"/>
              <a:buChar char="•"/>
            </a:pPr>
            <a:r>
              <a:rPr lang="en-GB" sz="2400" dirty="0"/>
              <a:t>Physical comfort</a:t>
            </a:r>
          </a:p>
          <a:p>
            <a:pPr marL="285750" indent="-285750" algn="ctr">
              <a:buFont typeface="Arial" panose="020B0604020202020204" pitchFamily="34" charset="0"/>
              <a:buChar char="•"/>
            </a:pPr>
            <a:r>
              <a:rPr lang="en-GB" sz="2400" dirty="0"/>
              <a:t>To feel physically safe</a:t>
            </a:r>
          </a:p>
          <a:p>
            <a:pPr algn="ctr"/>
            <a:endParaRPr lang="en-GB" dirty="0"/>
          </a:p>
        </p:txBody>
      </p:sp>
      <p:sp>
        <p:nvSpPr>
          <p:cNvPr id="8" name="Rounded Rectangle 7"/>
          <p:cNvSpPr/>
          <p:nvPr/>
        </p:nvSpPr>
        <p:spPr>
          <a:xfrm>
            <a:off x="4716017" y="1772816"/>
            <a:ext cx="3744416" cy="489654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Think Psychological Needs</a:t>
            </a:r>
            <a:r>
              <a:rPr lang="en-GB" b="1" dirty="0"/>
              <a:t>:</a:t>
            </a:r>
          </a:p>
          <a:p>
            <a:pPr marL="285750" indent="-285750" algn="ctr">
              <a:buFont typeface="Wingdings" panose="05000000000000000000" pitchFamily="2" charset="2"/>
              <a:buChar char="v"/>
            </a:pPr>
            <a:r>
              <a:rPr lang="en-GB" sz="2400" dirty="0"/>
              <a:t>Sense of belonging- feeling included within a group</a:t>
            </a:r>
          </a:p>
          <a:p>
            <a:pPr marL="285750" indent="-285750" algn="ctr">
              <a:buFont typeface="Wingdings" panose="05000000000000000000" pitchFamily="2" charset="2"/>
              <a:buChar char="v"/>
            </a:pPr>
            <a:r>
              <a:rPr lang="en-GB" sz="2400" dirty="0"/>
              <a:t>Esteem needs- feeling respected</a:t>
            </a:r>
          </a:p>
          <a:p>
            <a:pPr marL="285750" indent="-285750" algn="ctr">
              <a:buFont typeface="Wingdings" panose="05000000000000000000" pitchFamily="2" charset="2"/>
              <a:buChar char="v"/>
            </a:pPr>
            <a:r>
              <a:rPr lang="en-GB" sz="2400" dirty="0"/>
              <a:t>Need for fun</a:t>
            </a:r>
          </a:p>
          <a:p>
            <a:pPr marL="285750" indent="-285750" algn="ctr">
              <a:buFont typeface="Wingdings" panose="05000000000000000000" pitchFamily="2" charset="2"/>
              <a:buChar char="v"/>
            </a:pPr>
            <a:r>
              <a:rPr lang="en-GB" sz="2400" dirty="0"/>
              <a:t>Need for occupation</a:t>
            </a:r>
          </a:p>
          <a:p>
            <a:pPr marL="285750" indent="-285750" algn="ctr">
              <a:buFont typeface="Wingdings" panose="05000000000000000000" pitchFamily="2" charset="2"/>
              <a:buChar char="v"/>
            </a:pPr>
            <a:r>
              <a:rPr lang="en-GB" sz="2400" dirty="0"/>
              <a:t>Need for close relationships with significant others </a:t>
            </a:r>
          </a:p>
          <a:p>
            <a:pPr marL="285750" indent="-285750" algn="ctr">
              <a:buFont typeface="Wingdings" panose="05000000000000000000" pitchFamily="2" charset="2"/>
              <a:buChar char="Ø"/>
            </a:pPr>
            <a:endParaRPr lang="en-GB" dirty="0"/>
          </a:p>
        </p:txBody>
      </p:sp>
    </p:spTree>
    <p:extLst>
      <p:ext uri="{BB962C8B-B14F-4D97-AF65-F5344CB8AC3E}">
        <p14:creationId xmlns:p14="http://schemas.microsoft.com/office/powerpoint/2010/main" val="16826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46BAA-EBF2-41B6-A662-0412AAC20004}"/>
              </a:ext>
            </a:extLst>
          </p:cNvPr>
          <p:cNvSpPr>
            <a:spLocks noGrp="1"/>
          </p:cNvSpPr>
          <p:nvPr>
            <p:ph type="title"/>
          </p:nvPr>
        </p:nvSpPr>
        <p:spPr/>
        <p:txBody>
          <a:bodyPr>
            <a:normAutofit fontScale="90000"/>
          </a:bodyPr>
          <a:lstStyle/>
          <a:p>
            <a:r>
              <a:rPr lang="en-GB" dirty="0"/>
              <a:t>Watch the following </a:t>
            </a:r>
            <a:r>
              <a:rPr lang="en-GB" dirty="0" err="1"/>
              <a:t>utube</a:t>
            </a:r>
            <a:r>
              <a:rPr lang="en-GB" dirty="0"/>
              <a:t> clip:</a:t>
            </a:r>
            <a:br>
              <a:rPr lang="en-GB" dirty="0"/>
            </a:br>
            <a:endParaRPr lang="en-GB" dirty="0"/>
          </a:p>
        </p:txBody>
      </p:sp>
      <p:sp>
        <p:nvSpPr>
          <p:cNvPr id="3" name="Content Placeholder 2">
            <a:extLst>
              <a:ext uri="{FF2B5EF4-FFF2-40B4-BE49-F238E27FC236}">
                <a16:creationId xmlns:a16="http://schemas.microsoft.com/office/drawing/2014/main" id="{F6178E78-051C-4186-9D0E-947897C6524C}"/>
              </a:ext>
            </a:extLst>
          </p:cNvPr>
          <p:cNvSpPr>
            <a:spLocks noGrp="1"/>
          </p:cNvSpPr>
          <p:nvPr>
            <p:ph idx="1"/>
          </p:nvPr>
        </p:nvSpPr>
        <p:spPr/>
        <p:txBody>
          <a:bodyPr>
            <a:normAutofit/>
          </a:bodyPr>
          <a:lstStyle/>
          <a:p>
            <a:pPr marL="0" indent="0">
              <a:buNone/>
            </a:pPr>
            <a:r>
              <a:rPr lang="en-GB" sz="2400" dirty="0">
                <a:hlinkClick r:id="rId2"/>
              </a:rPr>
              <a:t>Fundamental needs in dementia - an animation from the CAIT and Newcastle Model series – YouTube</a:t>
            </a:r>
            <a:endParaRPr lang="en-GB" sz="2400" dirty="0"/>
          </a:p>
          <a:p>
            <a:endParaRPr lang="en-GB" dirty="0"/>
          </a:p>
          <a:p>
            <a:pPr marL="0" indent="0">
              <a:buNone/>
            </a:pPr>
            <a:r>
              <a:rPr lang="en-GB" sz="2400" dirty="0"/>
              <a:t>It takes 5 minutes to watch- look out for the needs identified in the previous slide</a:t>
            </a:r>
          </a:p>
          <a:p>
            <a:pPr marL="0" indent="0">
              <a:buNone/>
            </a:pPr>
            <a:r>
              <a:rPr lang="en-GB" sz="2400" dirty="0"/>
              <a:t>Consider: </a:t>
            </a:r>
          </a:p>
          <a:p>
            <a:pPr>
              <a:buFont typeface="Wingdings" panose="05000000000000000000" pitchFamily="2" charset="2"/>
              <a:buChar char="Ø"/>
            </a:pPr>
            <a:r>
              <a:rPr lang="en-GB" sz="2400" dirty="0"/>
              <a:t>What was most important to you to have on the desert island?</a:t>
            </a:r>
          </a:p>
          <a:p>
            <a:pPr>
              <a:buFont typeface="Wingdings" panose="05000000000000000000" pitchFamily="2" charset="2"/>
              <a:buChar char="Ø"/>
            </a:pPr>
            <a:r>
              <a:rPr lang="en-GB" sz="2400" dirty="0"/>
              <a:t>Which of the needs are most important to you?</a:t>
            </a:r>
          </a:p>
          <a:p>
            <a:endParaRPr lang="en-GB" dirty="0"/>
          </a:p>
        </p:txBody>
      </p:sp>
    </p:spTree>
    <p:extLst>
      <p:ext uri="{BB962C8B-B14F-4D97-AF65-F5344CB8AC3E}">
        <p14:creationId xmlns:p14="http://schemas.microsoft.com/office/powerpoint/2010/main" val="2279980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08520" y="162506"/>
            <a:ext cx="9145015" cy="1766637"/>
          </a:xfrm>
          <a:prstGeom prst="rect">
            <a:avLst/>
          </a:prstGeom>
        </p:spPr>
        <p:txBody>
          <a:bodyPr wrap="square">
            <a:spAutoFit/>
          </a:bodyPr>
          <a:lstStyle/>
          <a:p>
            <a:pPr marL="342900" lvl="0" indent="-342900" algn="ctr">
              <a:spcBef>
                <a:spcPct val="20000"/>
              </a:spcBef>
              <a:defRPr/>
            </a:pPr>
            <a:r>
              <a:rPr lang="en-GB" sz="3200" b="1" dirty="0">
                <a:solidFill>
                  <a:srgbClr val="002060"/>
                </a:solidFill>
              </a:rPr>
              <a:t>Understanding signs of </a:t>
            </a:r>
            <a:r>
              <a:rPr lang="en-GB" sz="3200" b="1" u="sng" dirty="0">
                <a:solidFill>
                  <a:srgbClr val="002060"/>
                </a:solidFill>
              </a:rPr>
              <a:t>distress</a:t>
            </a:r>
          </a:p>
          <a:p>
            <a:pPr marL="342900" lvl="0" indent="-342900" algn="ctr">
              <a:spcBef>
                <a:spcPct val="20000"/>
              </a:spcBef>
              <a:defRPr/>
            </a:pPr>
            <a:r>
              <a:rPr lang="en-GB" sz="3200" b="1" dirty="0">
                <a:solidFill>
                  <a:srgbClr val="002060"/>
                </a:solidFill>
              </a:rPr>
              <a:t> or </a:t>
            </a:r>
            <a:r>
              <a:rPr lang="en-GB" sz="3200" b="1" u="sng" dirty="0">
                <a:solidFill>
                  <a:srgbClr val="002060"/>
                </a:solidFill>
              </a:rPr>
              <a:t>unmet needs </a:t>
            </a:r>
          </a:p>
          <a:p>
            <a:pPr marL="342900" lvl="0" indent="-342900" algn="ctr">
              <a:spcBef>
                <a:spcPct val="20000"/>
              </a:spcBef>
              <a:defRPr/>
            </a:pPr>
            <a:r>
              <a:rPr lang="en-GB" sz="3200" b="1" dirty="0">
                <a:solidFill>
                  <a:srgbClr val="002060"/>
                </a:solidFill>
              </a:rPr>
              <a:t>through behaviours that challenge us</a:t>
            </a:r>
          </a:p>
        </p:txBody>
      </p:sp>
      <p:graphicFrame>
        <p:nvGraphicFramePr>
          <p:cNvPr id="5" name="Diagram 4"/>
          <p:cNvGraphicFramePr/>
          <p:nvPr>
            <p:extLst>
              <p:ext uri="{D42A27DB-BD31-4B8C-83A1-F6EECF244321}">
                <p14:modId xmlns:p14="http://schemas.microsoft.com/office/powerpoint/2010/main" val="2725991846"/>
              </p:ext>
            </p:extLst>
          </p:nvPr>
        </p:nvGraphicFramePr>
        <p:xfrm>
          <a:off x="179512" y="1916832"/>
          <a:ext cx="4652935"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xplosion 2 5"/>
          <p:cNvSpPr/>
          <p:nvPr/>
        </p:nvSpPr>
        <p:spPr>
          <a:xfrm rot="216042">
            <a:off x="3288878" y="1458654"/>
            <a:ext cx="6857988" cy="5216594"/>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What might the person be </a:t>
            </a:r>
            <a:r>
              <a:rPr lang="en-GB" sz="2800" u="sng" dirty="0"/>
              <a:t>FEELING</a:t>
            </a:r>
            <a:r>
              <a:rPr lang="en-GB" sz="2800" dirty="0"/>
              <a:t> that could cause them to react like this?</a:t>
            </a:r>
          </a:p>
        </p:txBody>
      </p:sp>
    </p:spTree>
    <p:extLst>
      <p:ext uri="{BB962C8B-B14F-4D97-AF65-F5344CB8AC3E}">
        <p14:creationId xmlns:p14="http://schemas.microsoft.com/office/powerpoint/2010/main" val="417696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5D9F-2E0D-439E-B7BB-186294D611D5}"/>
              </a:ext>
            </a:extLst>
          </p:cNvPr>
          <p:cNvSpPr>
            <a:spLocks noGrp="1"/>
          </p:cNvSpPr>
          <p:nvPr>
            <p:ph type="title"/>
          </p:nvPr>
        </p:nvSpPr>
        <p:spPr>
          <a:xfrm>
            <a:off x="179512" y="764704"/>
            <a:ext cx="8136904" cy="749388"/>
          </a:xfrm>
        </p:spPr>
        <p:txBody>
          <a:bodyPr>
            <a:noAutofit/>
          </a:bodyPr>
          <a:lstStyle/>
          <a:p>
            <a:r>
              <a:rPr lang="en-GB" sz="3600" dirty="0"/>
              <a:t>Welcome from the </a:t>
            </a:r>
            <a:br>
              <a:rPr lang="en-GB" sz="3600" dirty="0"/>
            </a:br>
            <a:r>
              <a:rPr lang="en-GB" sz="3600" dirty="0"/>
              <a:t>Dementia Education Team.</a:t>
            </a:r>
            <a:br>
              <a:rPr lang="en-GB" sz="3600" dirty="0"/>
            </a:br>
            <a:endParaRPr lang="en-GB" sz="3600" dirty="0"/>
          </a:p>
        </p:txBody>
      </p:sp>
      <p:sp>
        <p:nvSpPr>
          <p:cNvPr id="3" name="Content Placeholder 2">
            <a:extLst>
              <a:ext uri="{FF2B5EF4-FFF2-40B4-BE49-F238E27FC236}">
                <a16:creationId xmlns:a16="http://schemas.microsoft.com/office/drawing/2014/main" id="{E95DBCCD-AB02-4642-8345-85B4D741C827}"/>
              </a:ext>
            </a:extLst>
          </p:cNvPr>
          <p:cNvSpPr>
            <a:spLocks noGrp="1"/>
          </p:cNvSpPr>
          <p:nvPr>
            <p:ph idx="1"/>
          </p:nvPr>
        </p:nvSpPr>
        <p:spPr>
          <a:xfrm>
            <a:off x="192769" y="1586100"/>
            <a:ext cx="8568952" cy="1872208"/>
          </a:xfrm>
        </p:spPr>
        <p:txBody>
          <a:bodyPr>
            <a:normAutofit fontScale="70000" lnSpcReduction="20000"/>
          </a:bodyPr>
          <a:lstStyle/>
          <a:p>
            <a:pPr marL="0" indent="0" algn="ctr">
              <a:buNone/>
            </a:pPr>
            <a:endParaRPr lang="en-GB" sz="2300" dirty="0"/>
          </a:p>
          <a:p>
            <a:pPr marL="0" indent="0" algn="ctr">
              <a:lnSpc>
                <a:spcPct val="120000"/>
              </a:lnSpc>
              <a:buNone/>
            </a:pPr>
            <a:r>
              <a:rPr lang="en-GB" sz="2900" dirty="0"/>
              <a:t>Please work your way through the slides of the presentation, and where needed come out of the presentation to watch the 2 videos which form part of the course.</a:t>
            </a:r>
          </a:p>
          <a:p>
            <a:pPr marL="0" indent="0" algn="ctr">
              <a:buNone/>
            </a:pPr>
            <a:endParaRPr lang="en-GB" sz="2900" dirty="0"/>
          </a:p>
          <a:p>
            <a:pPr marL="0" indent="0" algn="ctr">
              <a:buNone/>
            </a:pPr>
            <a:r>
              <a:rPr lang="en-GB" sz="2900" dirty="0"/>
              <a:t>It will take around an hour and a half to complete</a:t>
            </a:r>
            <a:r>
              <a:rPr lang="en-GB" sz="2300" dirty="0"/>
              <a:t>.</a:t>
            </a:r>
          </a:p>
          <a:p>
            <a:pPr marL="0" indent="0">
              <a:buNone/>
            </a:pPr>
            <a:endParaRPr lang="en-GB" dirty="0"/>
          </a:p>
        </p:txBody>
      </p:sp>
      <p:pic>
        <p:nvPicPr>
          <p:cNvPr id="5" name="Picture 4">
            <a:extLst>
              <a:ext uri="{FF2B5EF4-FFF2-40B4-BE49-F238E27FC236}">
                <a16:creationId xmlns:a16="http://schemas.microsoft.com/office/drawing/2014/main" id="{570B4521-0D39-4751-9F9F-54845BDFED12}"/>
              </a:ext>
            </a:extLst>
          </p:cNvPr>
          <p:cNvPicPr/>
          <p:nvPr/>
        </p:nvPicPr>
        <p:blipFill rotWithShape="1">
          <a:blip r:embed="rId2"/>
          <a:srcRect t="16667" r="50676" b="5555"/>
          <a:stretch/>
        </p:blipFill>
        <p:spPr bwMode="auto">
          <a:xfrm>
            <a:off x="1979712" y="3861048"/>
            <a:ext cx="5184576" cy="24482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2414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14936"/>
            <a:ext cx="7704856" cy="1143000"/>
          </a:xfrm>
        </p:spPr>
        <p:txBody>
          <a:bodyPr>
            <a:normAutofit fontScale="90000"/>
          </a:bodyPr>
          <a:lstStyle/>
          <a:p>
            <a:r>
              <a:rPr lang="en-GB" sz="3200" dirty="0">
                <a:solidFill>
                  <a:srgbClr val="002060"/>
                </a:solidFill>
              </a:rPr>
              <a:t>Take a few minutes to imagine YOU are experience difficulties in communicating and/or meeting your needs :</a:t>
            </a:r>
          </a:p>
        </p:txBody>
      </p:sp>
      <p:sp>
        <p:nvSpPr>
          <p:cNvPr id="3" name="Content Placeholder 2"/>
          <p:cNvSpPr>
            <a:spLocks noGrp="1"/>
          </p:cNvSpPr>
          <p:nvPr>
            <p:ph idx="1"/>
          </p:nvPr>
        </p:nvSpPr>
        <p:spPr>
          <a:xfrm>
            <a:off x="395536" y="1844824"/>
            <a:ext cx="8229600" cy="4569371"/>
          </a:xfrm>
        </p:spPr>
        <p:txBody>
          <a:bodyPr>
            <a:normAutofit fontScale="92500" lnSpcReduction="20000"/>
          </a:bodyPr>
          <a:lstStyle/>
          <a:p>
            <a:pPr marL="0" indent="0" algn="just">
              <a:lnSpc>
                <a:spcPct val="120000"/>
              </a:lnSpc>
              <a:buNone/>
            </a:pPr>
            <a:r>
              <a:rPr lang="en-GB" dirty="0">
                <a:solidFill>
                  <a:schemeClr val="tx1"/>
                </a:solidFill>
              </a:rPr>
              <a:t>Which of the following feelings might you experience?:</a:t>
            </a:r>
          </a:p>
          <a:p>
            <a:pPr marL="0" indent="0">
              <a:buNone/>
            </a:pPr>
            <a:endParaRPr lang="en-GB" dirty="0">
              <a:solidFill>
                <a:schemeClr val="tx1"/>
              </a:solidFill>
            </a:endParaRPr>
          </a:p>
          <a:p>
            <a:pPr marL="0" lvl="0" indent="0">
              <a:buNone/>
            </a:pPr>
            <a:r>
              <a:rPr lang="en-GB" i="1" dirty="0">
                <a:solidFill>
                  <a:schemeClr val="tx1"/>
                </a:solidFill>
              </a:rPr>
              <a:t>Feeling angry?</a:t>
            </a:r>
          </a:p>
          <a:p>
            <a:pPr marL="0" lvl="0" indent="0">
              <a:buNone/>
            </a:pPr>
            <a:r>
              <a:rPr lang="en-GB" i="1" dirty="0">
                <a:solidFill>
                  <a:schemeClr val="tx1"/>
                </a:solidFill>
              </a:rPr>
              <a:t>Upset?</a:t>
            </a:r>
          </a:p>
          <a:p>
            <a:pPr marL="0" lvl="0" indent="0">
              <a:buNone/>
            </a:pPr>
            <a:r>
              <a:rPr lang="en-GB" i="1" dirty="0">
                <a:solidFill>
                  <a:schemeClr val="tx1"/>
                </a:solidFill>
              </a:rPr>
              <a:t>Lonely?</a:t>
            </a:r>
          </a:p>
          <a:p>
            <a:pPr marL="0" lvl="0" indent="0">
              <a:buNone/>
            </a:pPr>
            <a:r>
              <a:rPr lang="en-GB" i="1" dirty="0">
                <a:solidFill>
                  <a:schemeClr val="tx1"/>
                </a:solidFill>
              </a:rPr>
              <a:t>Distressed?</a:t>
            </a:r>
          </a:p>
          <a:p>
            <a:pPr marL="0" lvl="0" indent="0">
              <a:buNone/>
            </a:pPr>
            <a:r>
              <a:rPr lang="en-GB" i="1" dirty="0">
                <a:solidFill>
                  <a:schemeClr val="tx1"/>
                </a:solidFill>
              </a:rPr>
              <a:t>Humiliated?</a:t>
            </a:r>
          </a:p>
          <a:p>
            <a:pPr marL="0" lvl="0" indent="0">
              <a:buNone/>
            </a:pPr>
            <a:r>
              <a:rPr lang="en-GB" i="1" dirty="0">
                <a:solidFill>
                  <a:schemeClr val="tx1"/>
                </a:solidFill>
              </a:rPr>
              <a:t>Frustrated?</a:t>
            </a:r>
            <a:endParaRPr lang="en-GB" dirty="0">
              <a:solidFill>
                <a:schemeClr val="tx1"/>
              </a:solidFill>
            </a:endParaRPr>
          </a:p>
          <a:p>
            <a:pPr marL="514350" indent="-514350">
              <a:buFont typeface="+mj-lt"/>
              <a:buAutoNum type="arabicPeriod"/>
            </a:pPr>
            <a:endParaRPr lang="en-GB" dirty="0"/>
          </a:p>
        </p:txBody>
      </p:sp>
      <p:sp>
        <p:nvSpPr>
          <p:cNvPr id="5" name="Explosion 2 4"/>
          <p:cNvSpPr/>
          <p:nvPr/>
        </p:nvSpPr>
        <p:spPr>
          <a:xfrm rot="216042">
            <a:off x="3140947" y="2267786"/>
            <a:ext cx="6193417" cy="3955831"/>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Think </a:t>
            </a:r>
            <a:r>
              <a:rPr lang="en-GB" sz="2800" u="sng" dirty="0"/>
              <a:t>FEELINGS!</a:t>
            </a:r>
          </a:p>
        </p:txBody>
      </p:sp>
    </p:spTree>
    <p:extLst>
      <p:ext uri="{BB962C8B-B14F-4D97-AF65-F5344CB8AC3E}">
        <p14:creationId xmlns:p14="http://schemas.microsoft.com/office/powerpoint/2010/main" val="184863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75436" y="264986"/>
            <a:ext cx="3725123" cy="769441"/>
          </a:xfrm>
          <a:prstGeom prst="rect">
            <a:avLst/>
          </a:prstGeom>
        </p:spPr>
        <p:txBody>
          <a:bodyPr wrap="none">
            <a:spAutoFit/>
          </a:bodyPr>
          <a:lstStyle/>
          <a:p>
            <a:pPr marL="342900" lvl="0" indent="-342900" algn="ctr">
              <a:spcBef>
                <a:spcPct val="20000"/>
              </a:spcBef>
              <a:defRPr/>
            </a:pPr>
            <a:r>
              <a:rPr lang="en-GB" sz="4400" b="1" dirty="0">
                <a:solidFill>
                  <a:srgbClr val="333399"/>
                </a:solidFill>
              </a:rPr>
              <a:t>Barbara’s Story</a:t>
            </a:r>
          </a:p>
        </p:txBody>
      </p:sp>
      <p:pic>
        <p:nvPicPr>
          <p:cNvPr id="5" name="Picture 2" descr="Image result for barbara's stor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395015"/>
            <a:ext cx="3611932" cy="2029906"/>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55336" y="4110007"/>
            <a:ext cx="8537144" cy="25051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95536" y="4110010"/>
            <a:ext cx="8364460" cy="2308324"/>
          </a:xfrm>
          <a:prstGeom prst="rect">
            <a:avLst/>
          </a:prstGeom>
        </p:spPr>
        <p:txBody>
          <a:bodyPr wrap="square">
            <a:spAutoFit/>
          </a:bodyPr>
          <a:lstStyle/>
          <a:p>
            <a:pPr algn="just"/>
            <a:r>
              <a:rPr lang="en-GB" sz="2400" dirty="0">
                <a:solidFill>
                  <a:srgbClr val="002060"/>
                </a:solidFill>
              </a:rPr>
              <a:t>This video is well worth watching; it was commissioned in 2012 by Guys and St Thomas NHS foundation Trust with the aim of having an impact on the workforce; </a:t>
            </a:r>
            <a:r>
              <a:rPr lang="en-GB" sz="2400" i="1" dirty="0">
                <a:solidFill>
                  <a:srgbClr val="002060"/>
                </a:solidFill>
              </a:rPr>
              <a:t>‘we wanted to create something that nobody would ever forget …. to prick the conscience of our workforce…. where people felt emotional when they watched it………I never expected the response it had…’</a:t>
            </a:r>
          </a:p>
        </p:txBody>
      </p:sp>
      <p:sp>
        <p:nvSpPr>
          <p:cNvPr id="8" name="TextBox 7"/>
          <p:cNvSpPr txBox="1"/>
          <p:nvPr/>
        </p:nvSpPr>
        <p:spPr>
          <a:xfrm>
            <a:off x="355337" y="1152023"/>
            <a:ext cx="4432688" cy="2677656"/>
          </a:xfrm>
          <a:prstGeom prst="rect">
            <a:avLst/>
          </a:prstGeom>
          <a:noFill/>
        </p:spPr>
        <p:txBody>
          <a:bodyPr wrap="square" rtlCol="0">
            <a:spAutoFit/>
          </a:bodyPr>
          <a:lstStyle/>
          <a:p>
            <a:pPr lvl="0" algn="ctr"/>
            <a:r>
              <a:rPr lang="en-US" altLang="en-US" sz="2400" b="1" dirty="0">
                <a:cs typeface="Arial" pitchFamily="34" charset="0"/>
              </a:rPr>
              <a:t>On the next slide is a link to a 13 minute video of a longer story about an older woman called Barbara (played by a very good actress) through her healthcare journey as her dementia gradually advances</a:t>
            </a:r>
          </a:p>
        </p:txBody>
      </p:sp>
      <p:sp>
        <p:nvSpPr>
          <p:cNvPr id="9" name="Rounded Rectangle 8"/>
          <p:cNvSpPr/>
          <p:nvPr/>
        </p:nvSpPr>
        <p:spPr>
          <a:xfrm>
            <a:off x="355336" y="1152022"/>
            <a:ext cx="4432688" cy="26776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9718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1"/>
          <p:cNvSpPr txBox="1">
            <a:spLocks/>
          </p:cNvSpPr>
          <p:nvPr/>
        </p:nvSpPr>
        <p:spPr>
          <a:xfrm>
            <a:off x="1706" y="476672"/>
            <a:ext cx="5472608" cy="700648"/>
          </a:xfrm>
          <a:prstGeom prst="rect">
            <a:avLst/>
          </a:prstGeom>
        </p:spPr>
        <p:txBody>
          <a:bodyPr/>
          <a:lstStyle>
            <a:lvl1pPr marL="342900" indent="-342900" algn="l" defTabSz="914400" rtl="0" eaLnBrk="1" latinLnBrk="0" hangingPunct="1">
              <a:spcBef>
                <a:spcPct val="20000"/>
              </a:spcBef>
              <a:buFont typeface="Arial" pitchFamily="34" charset="0"/>
              <a:buNone/>
              <a:defRPr sz="2400" b="1" kern="1200">
                <a:solidFill>
                  <a:srgbClr val="0070C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3600" noProof="0" dirty="0">
                <a:solidFill>
                  <a:schemeClr val="accent1">
                    <a:lumMod val="50000"/>
                  </a:schemeClr>
                </a:solidFill>
                <a:latin typeface="+mj-lt"/>
              </a:rPr>
              <a:t>Barbara’s Story - reflections</a:t>
            </a:r>
            <a:endParaRPr kumimoji="0" lang="en-GB" sz="3600" b="1" i="0" u="none" strike="noStrike" kern="1200" cap="none" spc="0" normalizeH="0" baseline="0" noProof="0" dirty="0">
              <a:ln>
                <a:noFill/>
              </a:ln>
              <a:solidFill>
                <a:schemeClr val="accent1">
                  <a:lumMod val="50000"/>
                </a:schemeClr>
              </a:solidFill>
              <a:effectLst/>
              <a:uLnTx/>
              <a:uFillTx/>
              <a:latin typeface="+mj-lt"/>
            </a:endParaRPr>
          </a:p>
        </p:txBody>
      </p:sp>
      <p:pic>
        <p:nvPicPr>
          <p:cNvPr id="5" name="Picture 2" descr="Image result for barbara's stor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502" y="1623325"/>
            <a:ext cx="4396477" cy="26241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7989" y="5013176"/>
            <a:ext cx="7828254" cy="1477328"/>
          </a:xfrm>
          <a:prstGeom prst="rect">
            <a:avLst/>
          </a:prstGeom>
          <a:noFill/>
        </p:spPr>
        <p:txBody>
          <a:bodyPr wrap="square" rtlCol="0">
            <a:spAutoFit/>
          </a:bodyPr>
          <a:lstStyle/>
          <a:p>
            <a:r>
              <a:rPr lang="en-GB" dirty="0">
                <a:hlinkClick r:id="rId5"/>
              </a:rPr>
              <a:t>https://www.bing.com/videos/search?q=youtube+barbara%27s+story&amp;&amp;view=detail&amp;mid=25AF09A916E0E7B5FDDE25AF09A916E0E7B5FDDE&amp;&amp;FORM=VRDGAR&amp;ru=%2Fvideos%2Fsearch%3Fq%3Dyoutube%2Bbarbara%2527s%2Bstory%26%26FORM%3DVDVVXX</a:t>
            </a:r>
            <a:endParaRPr lang="en-GB" dirty="0"/>
          </a:p>
          <a:p>
            <a:endParaRPr lang="en-GB" dirty="0"/>
          </a:p>
        </p:txBody>
      </p:sp>
      <p:sp>
        <p:nvSpPr>
          <p:cNvPr id="2" name="Rectangle 1"/>
          <p:cNvSpPr/>
          <p:nvPr/>
        </p:nvSpPr>
        <p:spPr>
          <a:xfrm>
            <a:off x="5292080" y="1322916"/>
            <a:ext cx="3672408" cy="1938992"/>
          </a:xfrm>
          <a:prstGeom prst="rect">
            <a:avLst/>
          </a:prstGeom>
        </p:spPr>
        <p:txBody>
          <a:bodyPr wrap="square">
            <a:spAutoFit/>
          </a:bodyPr>
          <a:lstStyle/>
          <a:p>
            <a:pPr marL="285750" indent="-342900">
              <a:buFont typeface="Arial" panose="020B0604020202020204" pitchFamily="34" charset="0"/>
              <a:buChar char="•"/>
            </a:pPr>
            <a:r>
              <a:rPr lang="en-GB" sz="2400" dirty="0">
                <a:solidFill>
                  <a:srgbClr val="002060"/>
                </a:solidFill>
                <a:cs typeface="Arial" panose="020B0604020202020204" pitchFamily="34" charset="0"/>
              </a:rPr>
              <a:t>What contributes to a poor experience for Barbara?</a:t>
            </a:r>
          </a:p>
          <a:p>
            <a:pPr indent="-57150"/>
            <a:endParaRPr lang="en-GB" sz="2400" dirty="0">
              <a:solidFill>
                <a:srgbClr val="002060"/>
              </a:solidFill>
              <a:cs typeface="Arial" panose="020B0604020202020204" pitchFamily="34" charset="0"/>
            </a:endParaRPr>
          </a:p>
          <a:p>
            <a:pPr indent="-57150"/>
            <a:endParaRPr lang="en-GB" sz="2400" dirty="0">
              <a:solidFill>
                <a:srgbClr val="002060"/>
              </a:solidFill>
              <a:cs typeface="Arial" panose="020B0604020202020204" pitchFamily="34" charset="0"/>
            </a:endParaRPr>
          </a:p>
        </p:txBody>
      </p:sp>
      <p:sp>
        <p:nvSpPr>
          <p:cNvPr id="3" name="Rectangle 2"/>
          <p:cNvSpPr/>
          <p:nvPr/>
        </p:nvSpPr>
        <p:spPr>
          <a:xfrm>
            <a:off x="5205491" y="2190600"/>
            <a:ext cx="3938509" cy="2585323"/>
          </a:xfrm>
          <a:prstGeom prst="rect">
            <a:avLst/>
          </a:prstGeom>
        </p:spPr>
        <p:txBody>
          <a:bodyPr wrap="square">
            <a:spAutoFit/>
          </a:bodyPr>
          <a:lstStyle/>
          <a:p>
            <a:endParaRPr lang="en-GB" sz="2400" dirty="0">
              <a:solidFill>
                <a:srgbClr val="002060"/>
              </a:solidFill>
              <a:cs typeface="Arial" panose="020B0604020202020204" pitchFamily="34" charset="0"/>
            </a:endParaRPr>
          </a:p>
          <a:p>
            <a:pPr marL="342900" indent="-342900">
              <a:buFont typeface="Arial" panose="020B0604020202020204" pitchFamily="34" charset="0"/>
              <a:buChar char="•"/>
            </a:pPr>
            <a:r>
              <a:rPr lang="en-GB" sz="2400" dirty="0">
                <a:solidFill>
                  <a:srgbClr val="002060"/>
                </a:solidFill>
                <a:cs typeface="Arial" panose="020B0604020202020204" pitchFamily="34" charset="0"/>
              </a:rPr>
              <a:t>What enhances Barbara’s experience?</a:t>
            </a:r>
          </a:p>
          <a:p>
            <a:pPr marL="342900" indent="-342900">
              <a:buFont typeface="Arial" panose="020B0604020202020204" pitchFamily="34" charset="0"/>
              <a:buChar char="•"/>
            </a:pPr>
            <a:endParaRPr lang="en-GB" sz="2400" dirty="0">
              <a:solidFill>
                <a:srgbClr val="002060"/>
              </a:solidFill>
              <a:cs typeface="Arial" panose="020B0604020202020204" pitchFamily="34" charset="0"/>
            </a:endParaRPr>
          </a:p>
          <a:p>
            <a:pPr marL="342900" indent="-342900">
              <a:buFont typeface="Arial" panose="020B0604020202020204" pitchFamily="34" charset="0"/>
              <a:buChar char="•"/>
            </a:pPr>
            <a:r>
              <a:rPr lang="en-GB" sz="2400" dirty="0">
                <a:solidFill>
                  <a:srgbClr val="002060"/>
                </a:solidFill>
                <a:cs typeface="Arial" panose="020B0604020202020204" pitchFamily="34" charset="0"/>
              </a:rPr>
              <a:t>Write them down as </a:t>
            </a:r>
          </a:p>
          <a:p>
            <a:r>
              <a:rPr lang="en-GB" sz="2400" dirty="0">
                <a:solidFill>
                  <a:srgbClr val="002060"/>
                </a:solidFill>
                <a:cs typeface="Arial" panose="020B0604020202020204" pitchFamily="34" charset="0"/>
              </a:rPr>
              <a:t>      you see them</a:t>
            </a:r>
          </a:p>
          <a:p>
            <a:pPr lvl="0"/>
            <a:endParaRPr lang="en-GB" dirty="0">
              <a:solidFill>
                <a:srgbClr val="002060"/>
              </a:solidFill>
              <a:cs typeface="Arial" panose="020B0604020202020204" pitchFamily="34" charset="0"/>
            </a:endParaRPr>
          </a:p>
        </p:txBody>
      </p:sp>
      <p:sp>
        <p:nvSpPr>
          <p:cNvPr id="9" name="Rounded Rectangle 8"/>
          <p:cNvSpPr/>
          <p:nvPr/>
        </p:nvSpPr>
        <p:spPr>
          <a:xfrm>
            <a:off x="5154132" y="1177320"/>
            <a:ext cx="3780928" cy="33613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2972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90197" y="332656"/>
            <a:ext cx="8442243" cy="523220"/>
          </a:xfrm>
          <a:prstGeom prst="rect">
            <a:avLst/>
          </a:prstGeom>
        </p:spPr>
        <p:txBody>
          <a:bodyPr wrap="square">
            <a:spAutoFit/>
          </a:bodyPr>
          <a:lstStyle/>
          <a:p>
            <a:pPr marL="342900" lvl="0" indent="-342900" algn="ctr">
              <a:spcBef>
                <a:spcPct val="20000"/>
              </a:spcBef>
              <a:defRPr/>
            </a:pPr>
            <a:r>
              <a:rPr lang="en-GB" sz="2800" b="1" dirty="0">
                <a:solidFill>
                  <a:srgbClr val="002060"/>
                </a:solidFill>
              </a:rPr>
              <a:t>Barbara’s Story – check your reflections against these:</a:t>
            </a:r>
          </a:p>
        </p:txBody>
      </p:sp>
      <p:pic>
        <p:nvPicPr>
          <p:cNvPr id="5" name="Picture 2" descr="Image result for barbara's stor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860461"/>
            <a:ext cx="4392488" cy="203911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509427" y="3284984"/>
            <a:ext cx="4278597" cy="29523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93768" y="3319883"/>
            <a:ext cx="4572000" cy="2677656"/>
          </a:xfrm>
          <a:prstGeom prst="rect">
            <a:avLst/>
          </a:prstGeom>
        </p:spPr>
        <p:txBody>
          <a:bodyPr>
            <a:spAutoFit/>
          </a:bodyPr>
          <a:lstStyle/>
          <a:p>
            <a:pPr indent="-57150"/>
            <a:r>
              <a:rPr lang="en-GB" sz="2400" b="1" dirty="0">
                <a:solidFill>
                  <a:srgbClr val="002060"/>
                </a:solidFill>
                <a:cs typeface="Arial" panose="020B0604020202020204" pitchFamily="34" charset="0"/>
              </a:rPr>
              <a:t>What contributed to a poor experience for Barbara?</a:t>
            </a:r>
          </a:p>
          <a:p>
            <a:pPr indent="-57150"/>
            <a:endParaRPr lang="en-GB" sz="2400" b="1" dirty="0">
              <a:solidFill>
                <a:srgbClr val="002060"/>
              </a:solidFill>
              <a:cs typeface="Arial" panose="020B0604020202020204" pitchFamily="34" charset="0"/>
            </a:endParaRPr>
          </a:p>
          <a:p>
            <a:pPr marL="342900" indent="-342900">
              <a:buFont typeface="Arial" panose="020B0604020202020204" pitchFamily="34" charset="0"/>
              <a:buChar char="•"/>
            </a:pPr>
            <a:r>
              <a:rPr lang="en-GB" sz="2400" dirty="0">
                <a:solidFill>
                  <a:srgbClr val="002060"/>
                </a:solidFill>
                <a:cs typeface="Arial" panose="020B0604020202020204" pitchFamily="34" charset="0"/>
              </a:rPr>
              <a:t>Lack of dignity and respect</a:t>
            </a:r>
          </a:p>
          <a:p>
            <a:pPr marL="342900" indent="-342900">
              <a:buFont typeface="Arial" panose="020B0604020202020204" pitchFamily="34" charset="0"/>
              <a:buChar char="•"/>
            </a:pPr>
            <a:r>
              <a:rPr lang="en-GB" sz="2400" dirty="0">
                <a:solidFill>
                  <a:srgbClr val="002060"/>
                </a:solidFill>
                <a:cs typeface="Arial" panose="020B0604020202020204" pitchFamily="34" charset="0"/>
              </a:rPr>
              <a:t>Poor communication skills</a:t>
            </a:r>
          </a:p>
          <a:p>
            <a:pPr marL="342900" indent="-342900">
              <a:buFont typeface="Arial" panose="020B0604020202020204" pitchFamily="34" charset="0"/>
              <a:buChar char="•"/>
            </a:pPr>
            <a:r>
              <a:rPr lang="en-GB" sz="2400" dirty="0">
                <a:solidFill>
                  <a:srgbClr val="002060"/>
                </a:solidFill>
                <a:cs typeface="Arial" panose="020B0604020202020204" pitchFamily="34" charset="0"/>
              </a:rPr>
              <a:t>Physical barriers</a:t>
            </a:r>
          </a:p>
          <a:p>
            <a:pPr marL="342900" indent="-342900">
              <a:buFont typeface="Arial" panose="020B0604020202020204" pitchFamily="34" charset="0"/>
              <a:buChar char="•"/>
            </a:pPr>
            <a:r>
              <a:rPr lang="en-GB" sz="2400" dirty="0">
                <a:solidFill>
                  <a:srgbClr val="002060"/>
                </a:solidFill>
                <a:cs typeface="Arial" panose="020B0604020202020204" pitchFamily="34" charset="0"/>
              </a:rPr>
              <a:t>Poor signage</a:t>
            </a:r>
          </a:p>
        </p:txBody>
      </p:sp>
      <p:sp>
        <p:nvSpPr>
          <p:cNvPr id="10" name="Rounded Rectangle 9"/>
          <p:cNvSpPr/>
          <p:nvPr/>
        </p:nvSpPr>
        <p:spPr>
          <a:xfrm>
            <a:off x="5183560" y="1052737"/>
            <a:ext cx="3564904" cy="5184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286186" y="1252602"/>
            <a:ext cx="3878232" cy="4524315"/>
          </a:xfrm>
          <a:prstGeom prst="rect">
            <a:avLst/>
          </a:prstGeom>
        </p:spPr>
        <p:txBody>
          <a:bodyPr wrap="square">
            <a:spAutoFit/>
          </a:bodyPr>
          <a:lstStyle/>
          <a:p>
            <a:pPr lvl="0"/>
            <a:r>
              <a:rPr lang="en-GB" sz="2400" b="1" dirty="0">
                <a:solidFill>
                  <a:srgbClr val="002060"/>
                </a:solidFill>
                <a:cs typeface="Arial" panose="020B0604020202020204" pitchFamily="34" charset="0"/>
              </a:rPr>
              <a:t>What enhanced Barbara’s experience?</a:t>
            </a:r>
          </a:p>
          <a:p>
            <a:pPr lvl="0"/>
            <a:endParaRPr lang="en-GB" sz="2400" b="1" dirty="0">
              <a:solidFill>
                <a:srgbClr val="002060"/>
              </a:solidFill>
              <a:cs typeface="Arial" panose="020B0604020202020204" pitchFamily="34" charset="0"/>
            </a:endParaRPr>
          </a:p>
          <a:p>
            <a:r>
              <a:rPr lang="en-GB" sz="2400" dirty="0">
                <a:solidFill>
                  <a:srgbClr val="002060"/>
                </a:solidFill>
                <a:cs typeface="Arial" panose="020B0604020202020204" pitchFamily="34" charset="0"/>
              </a:rPr>
              <a:t>Nurse Jane;</a:t>
            </a:r>
          </a:p>
          <a:p>
            <a:pPr marL="285750" indent="-342900">
              <a:buFont typeface="Arial" panose="020B0604020202020204" pitchFamily="34" charset="0"/>
              <a:buChar char="•"/>
            </a:pPr>
            <a:r>
              <a:rPr lang="en-GB" sz="2400" dirty="0">
                <a:solidFill>
                  <a:srgbClr val="002060"/>
                </a:solidFill>
                <a:cs typeface="Arial" panose="020B0604020202020204" pitchFamily="34" charset="0"/>
              </a:rPr>
              <a:t>Introduced herself.</a:t>
            </a:r>
          </a:p>
          <a:p>
            <a:pPr marL="285750" indent="-342900">
              <a:buFont typeface="Arial" panose="020B0604020202020204" pitchFamily="34" charset="0"/>
              <a:buChar char="•"/>
            </a:pPr>
            <a:r>
              <a:rPr lang="en-GB" sz="2400" dirty="0">
                <a:solidFill>
                  <a:srgbClr val="002060"/>
                </a:solidFill>
                <a:cs typeface="Arial" panose="020B0604020202020204" pitchFamily="34" charset="0"/>
              </a:rPr>
              <a:t>Validated how Barbara    was feeling </a:t>
            </a:r>
          </a:p>
          <a:p>
            <a:pPr marL="285750" indent="-342900">
              <a:buFont typeface="Arial" panose="020B0604020202020204" pitchFamily="34" charset="0"/>
              <a:buChar char="•"/>
            </a:pPr>
            <a:r>
              <a:rPr lang="en-GB" sz="2400" dirty="0">
                <a:solidFill>
                  <a:srgbClr val="002060"/>
                </a:solidFill>
                <a:cs typeface="Arial" panose="020B0604020202020204" pitchFamily="34" charset="0"/>
              </a:rPr>
              <a:t>Was caring and compassionate.</a:t>
            </a:r>
          </a:p>
          <a:p>
            <a:pPr marL="285750" indent="-342900">
              <a:buFont typeface="Arial" panose="020B0604020202020204" pitchFamily="34" charset="0"/>
              <a:buChar char="•"/>
            </a:pPr>
            <a:r>
              <a:rPr lang="en-GB" sz="2400" dirty="0">
                <a:solidFill>
                  <a:srgbClr val="002060"/>
                </a:solidFill>
                <a:cs typeface="Arial" panose="020B0604020202020204" pitchFamily="34" charset="0"/>
              </a:rPr>
              <a:t>Used touch.</a:t>
            </a:r>
          </a:p>
          <a:p>
            <a:pPr marL="285750" indent="-342900">
              <a:buFont typeface="Arial" panose="020B0604020202020204" pitchFamily="34" charset="0"/>
              <a:buChar char="•"/>
            </a:pPr>
            <a:r>
              <a:rPr lang="en-GB" sz="2400" dirty="0">
                <a:solidFill>
                  <a:srgbClr val="002060"/>
                </a:solidFill>
                <a:cs typeface="Arial" panose="020B0604020202020204" pitchFamily="34" charset="0"/>
              </a:rPr>
              <a:t>Explored Barbara’s  past life experiences.</a:t>
            </a:r>
          </a:p>
        </p:txBody>
      </p:sp>
    </p:spTree>
    <p:extLst>
      <p:ext uri="{BB962C8B-B14F-4D97-AF65-F5344CB8AC3E}">
        <p14:creationId xmlns:p14="http://schemas.microsoft.com/office/powerpoint/2010/main" val="2329652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41065" y="192358"/>
            <a:ext cx="5843103" cy="1323439"/>
          </a:xfrm>
          <a:prstGeom prst="rect">
            <a:avLst/>
          </a:prstGeom>
        </p:spPr>
        <p:txBody>
          <a:bodyPr wrap="square">
            <a:spAutoFit/>
          </a:bodyPr>
          <a:lstStyle/>
          <a:p>
            <a:pPr marL="342900" lvl="0" indent="-342900" algn="ctr">
              <a:spcBef>
                <a:spcPct val="20000"/>
              </a:spcBef>
              <a:defRPr/>
            </a:pPr>
            <a:r>
              <a:rPr lang="en-GB" sz="4000" b="1" dirty="0">
                <a:solidFill>
                  <a:srgbClr val="333399"/>
                </a:solidFill>
              </a:rPr>
              <a:t>How to approach someone with dementia</a:t>
            </a:r>
          </a:p>
        </p:txBody>
      </p:sp>
      <p:sp>
        <p:nvSpPr>
          <p:cNvPr id="5" name="Rectangle 4"/>
          <p:cNvSpPr/>
          <p:nvPr/>
        </p:nvSpPr>
        <p:spPr>
          <a:xfrm>
            <a:off x="604384" y="1907534"/>
            <a:ext cx="7935232" cy="3970318"/>
          </a:xfrm>
          <a:prstGeom prst="rect">
            <a:avLst/>
          </a:prstGeom>
        </p:spPr>
        <p:txBody>
          <a:bodyPr wrap="square">
            <a:spAutoFit/>
          </a:bodyPr>
          <a:lstStyle/>
          <a:p>
            <a:pPr>
              <a:buFont typeface="Arial" panose="020B0604020202020204" pitchFamily="34" charset="0"/>
              <a:buChar char="•"/>
            </a:pPr>
            <a:r>
              <a:rPr lang="en-GB" sz="2800" dirty="0"/>
              <a:t>Public space; over 6 feet away (2 metres)</a:t>
            </a:r>
            <a:r>
              <a:rPr lang="en-GB" sz="2800" dirty="0">
                <a:solidFill>
                  <a:srgbClr val="FF0000"/>
                </a:solidFill>
              </a:rPr>
              <a:t> </a:t>
            </a:r>
          </a:p>
          <a:p>
            <a:r>
              <a:rPr lang="en-GB" sz="2800" dirty="0">
                <a:solidFill>
                  <a:srgbClr val="FF0000"/>
                </a:solidFill>
              </a:rPr>
              <a:t>Check; can the person see me?</a:t>
            </a:r>
          </a:p>
          <a:p>
            <a:pPr lvl="0">
              <a:buFont typeface="Arial" panose="020B0604020202020204" pitchFamily="34" charset="0"/>
              <a:buChar char="•"/>
            </a:pPr>
            <a:endParaRPr lang="en-GB" sz="2800" dirty="0"/>
          </a:p>
          <a:p>
            <a:pPr>
              <a:buFont typeface="Arial" panose="020B0604020202020204" pitchFamily="34" charset="0"/>
              <a:buChar char="•"/>
            </a:pPr>
            <a:r>
              <a:rPr lang="en-GB" sz="2800" dirty="0"/>
              <a:t>Personal space; 3-6 feet, handshaking distance</a:t>
            </a:r>
          </a:p>
          <a:p>
            <a:r>
              <a:rPr lang="en-GB" sz="2800" dirty="0">
                <a:solidFill>
                  <a:schemeClr val="accent6">
                    <a:lumMod val="75000"/>
                  </a:schemeClr>
                </a:solidFill>
              </a:rPr>
              <a:t>Check; can the person hear me?</a:t>
            </a:r>
          </a:p>
          <a:p>
            <a:r>
              <a:rPr lang="en-GB" sz="2800" dirty="0">
                <a:solidFill>
                  <a:schemeClr val="accent6">
                    <a:lumMod val="75000"/>
                  </a:schemeClr>
                </a:solidFill>
              </a:rPr>
              <a:t>Move to correct level /place</a:t>
            </a:r>
          </a:p>
          <a:p>
            <a:pPr lvl="0">
              <a:buFont typeface="Arial" panose="020B0604020202020204" pitchFamily="34" charset="0"/>
              <a:buChar char="•"/>
            </a:pPr>
            <a:endParaRPr lang="en-GB" sz="2800" dirty="0"/>
          </a:p>
          <a:p>
            <a:pPr>
              <a:buFont typeface="Arial" panose="020B0604020202020204" pitchFamily="34" charset="0"/>
              <a:buChar char="•"/>
            </a:pPr>
            <a:r>
              <a:rPr lang="en-GB" sz="2800" dirty="0"/>
              <a:t>Private space; within 3 feet of the person (1 metre)</a:t>
            </a:r>
            <a:r>
              <a:rPr lang="en-GB" sz="2800" dirty="0">
                <a:solidFill>
                  <a:srgbClr val="FF0000"/>
                </a:solidFill>
              </a:rPr>
              <a:t> </a:t>
            </a:r>
          </a:p>
          <a:p>
            <a:r>
              <a:rPr lang="en-GB" sz="2800" dirty="0">
                <a:solidFill>
                  <a:srgbClr val="00B050"/>
                </a:solidFill>
              </a:rPr>
              <a:t>Check ; Touch if judged appropriate</a:t>
            </a:r>
          </a:p>
        </p:txBody>
      </p:sp>
      <p:sp>
        <p:nvSpPr>
          <p:cNvPr id="8" name="Rounded Rectangle 7"/>
          <p:cNvSpPr/>
          <p:nvPr/>
        </p:nvSpPr>
        <p:spPr>
          <a:xfrm>
            <a:off x="491142" y="1692091"/>
            <a:ext cx="7825274" cy="44012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5787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260648"/>
            <a:ext cx="8892480" cy="1077218"/>
          </a:xfrm>
          <a:prstGeom prst="rect">
            <a:avLst/>
          </a:prstGeom>
        </p:spPr>
        <p:txBody>
          <a:bodyPr wrap="square">
            <a:spAutoFit/>
          </a:bodyPr>
          <a:lstStyle/>
          <a:p>
            <a:pPr marL="342900" lvl="0" indent="-342900" algn="ctr">
              <a:spcBef>
                <a:spcPct val="20000"/>
              </a:spcBef>
              <a:defRPr/>
            </a:pPr>
            <a:r>
              <a:rPr lang="en-GB" sz="3200" b="1" dirty="0">
                <a:solidFill>
                  <a:srgbClr val="002060"/>
                </a:solidFill>
              </a:rPr>
              <a:t>Communicating effectively and compassionately with people who have dementia</a:t>
            </a:r>
          </a:p>
        </p:txBody>
      </p:sp>
      <p:sp>
        <p:nvSpPr>
          <p:cNvPr id="5" name="Rounded Rectangle 4"/>
          <p:cNvSpPr/>
          <p:nvPr/>
        </p:nvSpPr>
        <p:spPr>
          <a:xfrm>
            <a:off x="251520" y="1308779"/>
            <a:ext cx="7128791" cy="5432589"/>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rgbClr val="002060"/>
              </a:solidFill>
              <a:cs typeface="Arial" panose="020B0604020202020204" pitchFamily="34" charset="0"/>
            </a:endParaRPr>
          </a:p>
          <a:p>
            <a:pPr algn="ctr"/>
            <a:r>
              <a:rPr lang="en-GB" sz="2800" b="1" dirty="0">
                <a:solidFill>
                  <a:srgbClr val="002060"/>
                </a:solidFill>
                <a:cs typeface="Arial" panose="020B0604020202020204" pitchFamily="34" charset="0"/>
              </a:rPr>
              <a:t>Top Tips (1)</a:t>
            </a:r>
          </a:p>
          <a:p>
            <a:pPr algn="just"/>
            <a:r>
              <a:rPr lang="en-GB" sz="2800" b="1" dirty="0">
                <a:solidFill>
                  <a:srgbClr val="002060"/>
                </a:solidFill>
                <a:cs typeface="Arial" panose="020B0604020202020204" pitchFamily="34" charset="0"/>
              </a:rPr>
              <a:t>Positive approach – your attitude and body language communicate your feelings – be mindful of your facial expressions, tone of voice, physical touch</a:t>
            </a:r>
          </a:p>
          <a:p>
            <a:pPr algn="just"/>
            <a:endParaRPr lang="en-GB" sz="2800" b="1" dirty="0">
              <a:solidFill>
                <a:srgbClr val="002060"/>
              </a:solidFill>
              <a:cs typeface="Arial" panose="020B0604020202020204" pitchFamily="34" charset="0"/>
            </a:endParaRPr>
          </a:p>
          <a:p>
            <a:pPr algn="just"/>
            <a:r>
              <a:rPr lang="en-GB" sz="2800" b="1" dirty="0">
                <a:solidFill>
                  <a:srgbClr val="002060"/>
                </a:solidFill>
                <a:cs typeface="Arial" panose="020B0604020202020204" pitchFamily="34" charset="0"/>
              </a:rPr>
              <a:t>Limit noise and distractions, address the person by  their preferred name. If the person is seated get down to the same level and make a judgment about how the person is feeling before moving into private space</a:t>
            </a:r>
          </a:p>
          <a:p>
            <a:pPr algn="just"/>
            <a:endParaRPr lang="en-GB" dirty="0">
              <a:solidFill>
                <a:srgbClr val="002060"/>
              </a:solidFill>
              <a:latin typeface="Arial" panose="020B0604020202020204" pitchFamily="34" charset="0"/>
              <a:cs typeface="Arial" panose="020B0604020202020204" pitchFamily="34" charset="0"/>
            </a:endParaRPr>
          </a:p>
        </p:txBody>
      </p:sp>
      <p:pic>
        <p:nvPicPr>
          <p:cNvPr id="6" name="Picture 2" descr="Image result for smiling fac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1" y="1888491"/>
            <a:ext cx="1331767" cy="13317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loud tv">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6794" y="3637742"/>
            <a:ext cx="1962633" cy="193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894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275765" y="332656"/>
            <a:ext cx="5976664" cy="604867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cs typeface="Arial" panose="020B0604020202020204" pitchFamily="34" charset="0"/>
              </a:rPr>
              <a:t> </a:t>
            </a:r>
            <a:r>
              <a:rPr lang="en-GB" sz="2800" b="1" dirty="0">
                <a:solidFill>
                  <a:srgbClr val="002060"/>
                </a:solidFill>
                <a:cs typeface="Arial" panose="020B0604020202020204" pitchFamily="34" charset="0"/>
              </a:rPr>
              <a:t>Top Tips (2)</a:t>
            </a:r>
          </a:p>
          <a:p>
            <a:pPr algn="ctr"/>
            <a:endParaRPr lang="en-GB" sz="2800" b="1" dirty="0">
              <a:solidFill>
                <a:srgbClr val="002060"/>
              </a:solidFill>
              <a:cs typeface="Arial" panose="020B0604020202020204" pitchFamily="34" charset="0"/>
            </a:endParaRPr>
          </a:p>
          <a:p>
            <a:pPr marL="457200" indent="-457200">
              <a:buFont typeface="Arial" panose="020B0604020202020204" pitchFamily="34" charset="0"/>
              <a:buChar char="•"/>
            </a:pPr>
            <a:r>
              <a:rPr lang="en-GB" sz="2800" b="1" dirty="0">
                <a:solidFill>
                  <a:srgbClr val="002060"/>
                </a:solidFill>
                <a:cs typeface="Arial" panose="020B0604020202020204" pitchFamily="34" charset="0"/>
              </a:rPr>
              <a:t>Give the person time and do not rush them for an answer</a:t>
            </a:r>
          </a:p>
          <a:p>
            <a:pPr marL="457200" indent="-457200">
              <a:buFont typeface="Arial" panose="020B0604020202020204" pitchFamily="34" charset="0"/>
              <a:buChar char="•"/>
            </a:pPr>
            <a:endParaRPr lang="en-GB" sz="900" b="1" dirty="0">
              <a:solidFill>
                <a:srgbClr val="002060"/>
              </a:solidFill>
              <a:cs typeface="Arial" panose="020B0604020202020204" pitchFamily="34" charset="0"/>
            </a:endParaRPr>
          </a:p>
          <a:p>
            <a:pPr marL="457200" indent="-457200">
              <a:buFont typeface="Arial" panose="020B0604020202020204" pitchFamily="34" charset="0"/>
              <a:buChar char="•"/>
            </a:pPr>
            <a:r>
              <a:rPr lang="en-GB" sz="2800" b="1" dirty="0">
                <a:solidFill>
                  <a:srgbClr val="002060"/>
                </a:solidFill>
                <a:cs typeface="Arial" panose="020B0604020202020204" pitchFamily="34" charset="0"/>
              </a:rPr>
              <a:t>Support the person with getting comfortable (check needs; hungry, tired / pain??)</a:t>
            </a:r>
          </a:p>
          <a:p>
            <a:pPr marL="457200" indent="-457200">
              <a:buFont typeface="Arial" panose="020B0604020202020204" pitchFamily="34" charset="0"/>
              <a:buChar char="•"/>
            </a:pPr>
            <a:endParaRPr lang="en-GB" sz="900" b="1" dirty="0">
              <a:solidFill>
                <a:srgbClr val="002060"/>
              </a:solidFill>
              <a:cs typeface="Arial" panose="020B0604020202020204" pitchFamily="34" charset="0"/>
            </a:endParaRPr>
          </a:p>
          <a:p>
            <a:pPr marL="457200" indent="-457200">
              <a:buFont typeface="Arial" panose="020B0604020202020204" pitchFamily="34" charset="0"/>
              <a:buChar char="•"/>
            </a:pPr>
            <a:r>
              <a:rPr lang="en-GB" sz="2800" b="1" dirty="0">
                <a:solidFill>
                  <a:srgbClr val="002060"/>
                </a:solidFill>
              </a:rPr>
              <a:t>Try to introduce one idea at a time. Giving someone a choice is important, but too many options can be confusing and frustrating</a:t>
            </a:r>
            <a:endParaRPr lang="en-GB" sz="2800" b="1" dirty="0">
              <a:solidFill>
                <a:srgbClr val="002060"/>
              </a:solidFill>
              <a:cs typeface="Arial" panose="020B0604020202020204" pitchFamily="34" charset="0"/>
            </a:endParaRPr>
          </a:p>
        </p:txBody>
      </p:sp>
      <p:pic>
        <p:nvPicPr>
          <p:cNvPr id="6" name="Picture 2" descr="Image result for older person sitting and talkin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966"/>
          <a:stretch/>
        </p:blipFill>
        <p:spPr bwMode="auto">
          <a:xfrm>
            <a:off x="6499701" y="1844824"/>
            <a:ext cx="2466612" cy="19020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cup of te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9701" y="4005064"/>
            <a:ext cx="2466612" cy="205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393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92305" y="476672"/>
            <a:ext cx="5904656" cy="590465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1">
                    <a:lumMod val="50000"/>
                  </a:schemeClr>
                </a:solidFill>
                <a:cs typeface="Arial" panose="020B0604020202020204" pitchFamily="34" charset="0"/>
              </a:rPr>
              <a:t>Top Tips (3)</a:t>
            </a:r>
          </a:p>
          <a:p>
            <a:pPr algn="ctr"/>
            <a:endParaRPr lang="en-GB" sz="2800" b="1" dirty="0">
              <a:solidFill>
                <a:schemeClr val="accent1">
                  <a:lumMod val="50000"/>
                </a:schemeClr>
              </a:solidFill>
              <a:cs typeface="Arial" panose="020B0604020202020204" pitchFamily="34" charset="0"/>
            </a:endParaRPr>
          </a:p>
          <a:p>
            <a:r>
              <a:rPr lang="en-GB" sz="2800" b="1" dirty="0">
                <a:solidFill>
                  <a:schemeClr val="accent1">
                    <a:lumMod val="50000"/>
                  </a:schemeClr>
                </a:solidFill>
                <a:cs typeface="Arial" panose="020B0604020202020204" pitchFamily="34" charset="0"/>
              </a:rPr>
              <a:t>Check the person’s glasses are clean and their hearing aid fitted and working!</a:t>
            </a:r>
          </a:p>
          <a:p>
            <a:endParaRPr lang="en-GB" sz="2800" b="1" dirty="0">
              <a:solidFill>
                <a:schemeClr val="accent1">
                  <a:lumMod val="50000"/>
                </a:schemeClr>
              </a:solidFill>
              <a:cs typeface="Arial" panose="020B0604020202020204" pitchFamily="34" charset="0"/>
            </a:endParaRPr>
          </a:p>
          <a:p>
            <a:r>
              <a:rPr lang="en-GB" sz="2800" b="1" dirty="0">
                <a:solidFill>
                  <a:schemeClr val="accent1">
                    <a:lumMod val="50000"/>
                  </a:schemeClr>
                </a:solidFill>
                <a:cs typeface="Arial" panose="020B0604020202020204" pitchFamily="34" charset="0"/>
              </a:rPr>
              <a:t>Speak clearly and calmly and at a slightly slower pace. Use short simple sentences and don’t raise your voice</a:t>
            </a:r>
          </a:p>
          <a:p>
            <a:endParaRPr lang="en-GB" sz="2800" b="1" dirty="0">
              <a:solidFill>
                <a:schemeClr val="accent1">
                  <a:lumMod val="50000"/>
                </a:schemeClr>
              </a:solidFill>
              <a:cs typeface="Arial" panose="020B0604020202020204" pitchFamily="34" charset="0"/>
            </a:endParaRPr>
          </a:p>
          <a:p>
            <a:r>
              <a:rPr lang="en-GB" sz="2800" b="1" dirty="0">
                <a:solidFill>
                  <a:schemeClr val="accent1">
                    <a:lumMod val="50000"/>
                  </a:schemeClr>
                </a:solidFill>
                <a:cs typeface="Arial" panose="020B0604020202020204" pitchFamily="34" charset="0"/>
              </a:rPr>
              <a:t>Consider the use of visual cues if it helps the individual</a:t>
            </a:r>
          </a:p>
        </p:txBody>
      </p:sp>
      <p:pic>
        <p:nvPicPr>
          <p:cNvPr id="8" name="Picture 2" descr="Image result for hearing ai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680696"/>
            <a:ext cx="2111950" cy="18923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toile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3861048"/>
            <a:ext cx="222885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810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622184"/>
            <a:ext cx="5616624" cy="1143000"/>
          </a:xfrm>
          <a:solidFill>
            <a:schemeClr val="bg1"/>
          </a:solidFill>
        </p:spPr>
        <p:txBody>
          <a:bodyPr/>
          <a:lstStyle/>
          <a:p>
            <a:r>
              <a:rPr lang="en-GB" b="1" dirty="0">
                <a:solidFill>
                  <a:srgbClr val="002060"/>
                </a:solidFill>
              </a:rPr>
              <a:t>Connect…</a:t>
            </a:r>
          </a:p>
        </p:txBody>
      </p:sp>
      <p:sp>
        <p:nvSpPr>
          <p:cNvPr id="2" name="Rounded Rectangle 1"/>
          <p:cNvSpPr/>
          <p:nvPr/>
        </p:nvSpPr>
        <p:spPr>
          <a:xfrm>
            <a:off x="539552" y="1765184"/>
            <a:ext cx="3600400" cy="4184096"/>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55576" y="2057813"/>
            <a:ext cx="3384376" cy="3539430"/>
          </a:xfrm>
          <a:prstGeom prst="rect">
            <a:avLst/>
          </a:prstGeom>
        </p:spPr>
        <p:txBody>
          <a:bodyPr wrap="square">
            <a:spAutoFit/>
          </a:bodyPr>
          <a:lstStyle/>
          <a:p>
            <a:r>
              <a:rPr lang="en-US" altLang="en-US" sz="3200" i="1" dirty="0">
                <a:latin typeface="Calibri" pitchFamily="34" charset="0"/>
                <a:ea typeface="ＭＳ Ｐゴシック" pitchFamily="34" charset="-128"/>
              </a:rPr>
              <a:t>Connecting with the person at any opportunity and when engaging in any care task. </a:t>
            </a:r>
          </a:p>
          <a:p>
            <a:r>
              <a:rPr lang="en-US" altLang="en-US" sz="3200" i="1" dirty="0">
                <a:latin typeface="Calibri" pitchFamily="34" charset="0"/>
                <a:ea typeface="ＭＳ Ｐゴシック" pitchFamily="34" charset="-128"/>
              </a:rPr>
              <a:t>Doing things ‘with’ rather than ‘to’</a:t>
            </a:r>
            <a:endParaRPr lang="en-GB" altLang="en-US" sz="3200" dirty="0">
              <a:latin typeface="Calibri" pitchFamily="34" charset="0"/>
              <a:ea typeface="ＭＳ Ｐゴシック" pitchFamily="34" charset="-128"/>
            </a:endParaRPr>
          </a:p>
        </p:txBody>
      </p:sp>
      <p:pic>
        <p:nvPicPr>
          <p:cNvPr id="5" name="Picture 6" descr="Making%20a%20B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04050" y="365625"/>
            <a:ext cx="3140690" cy="3384376"/>
          </a:xfrm>
          <a:prstGeom prst="rect">
            <a:avLst/>
          </a:prstGeom>
        </p:spPr>
      </p:pic>
      <p:sp>
        <p:nvSpPr>
          <p:cNvPr id="3" name="TextBox 2">
            <a:extLst>
              <a:ext uri="{FF2B5EF4-FFF2-40B4-BE49-F238E27FC236}">
                <a16:creationId xmlns:a16="http://schemas.microsoft.com/office/drawing/2014/main" id="{210977C2-0AB4-40FF-9583-A30D8BF3DD76}"/>
              </a:ext>
            </a:extLst>
          </p:cNvPr>
          <p:cNvSpPr txBox="1"/>
          <p:nvPr/>
        </p:nvSpPr>
        <p:spPr>
          <a:xfrm>
            <a:off x="4355977" y="4221088"/>
            <a:ext cx="4464496" cy="2554545"/>
          </a:xfrm>
          <a:prstGeom prst="rect">
            <a:avLst/>
          </a:prstGeom>
          <a:noFill/>
        </p:spPr>
        <p:txBody>
          <a:bodyPr wrap="square" rtlCol="0">
            <a:spAutoFit/>
          </a:bodyPr>
          <a:lstStyle/>
          <a:p>
            <a:r>
              <a:rPr lang="en-GB" sz="3200" i="1" dirty="0"/>
              <a:t>…….   and exploring familiar smells, objects and/ or music which are </a:t>
            </a:r>
            <a:r>
              <a:rPr lang="en-GB" sz="3200" b="1" i="1" u="sng" dirty="0"/>
              <a:t>personal and meaningful </a:t>
            </a:r>
            <a:r>
              <a:rPr lang="en-GB" sz="3200" i="1" dirty="0"/>
              <a:t>to each individual</a:t>
            </a:r>
            <a:endParaRPr lang="en-GB" sz="3200" dirty="0"/>
          </a:p>
        </p:txBody>
      </p:sp>
    </p:spTree>
    <p:extLst>
      <p:ext uri="{BB962C8B-B14F-4D97-AF65-F5344CB8AC3E}">
        <p14:creationId xmlns:p14="http://schemas.microsoft.com/office/powerpoint/2010/main" val="2022869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40650" y="431086"/>
            <a:ext cx="8163798" cy="646331"/>
          </a:xfrm>
          <a:prstGeom prst="rect">
            <a:avLst/>
          </a:prstGeom>
        </p:spPr>
        <p:txBody>
          <a:bodyPr wrap="square">
            <a:spAutoFit/>
          </a:bodyPr>
          <a:lstStyle/>
          <a:p>
            <a:pPr marL="342900" lvl="0" indent="-342900">
              <a:spcBef>
                <a:spcPct val="20000"/>
              </a:spcBef>
              <a:defRPr/>
            </a:pPr>
            <a:r>
              <a:rPr lang="en-GB" sz="3600" b="1" dirty="0">
                <a:solidFill>
                  <a:srgbClr val="002060"/>
                </a:solidFill>
              </a:rPr>
              <a:t>Who is at risk of developing dementia?</a:t>
            </a:r>
          </a:p>
        </p:txBody>
      </p:sp>
      <p:sp>
        <p:nvSpPr>
          <p:cNvPr id="6" name="Rounded Rectangle 5"/>
          <p:cNvSpPr/>
          <p:nvPr/>
        </p:nvSpPr>
        <p:spPr>
          <a:xfrm>
            <a:off x="467544" y="1287840"/>
            <a:ext cx="8136904" cy="394136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002060"/>
                </a:solidFill>
              </a:rPr>
              <a:t>The diseases that lead to dementia are complex, and there</a:t>
            </a:r>
          </a:p>
          <a:p>
            <a:r>
              <a:rPr lang="en-GB" sz="2400" dirty="0">
                <a:solidFill>
                  <a:srgbClr val="002060"/>
                </a:solidFill>
              </a:rPr>
              <a:t>is still a lot to learn about the risk factors. In most cases, it</a:t>
            </a:r>
          </a:p>
          <a:p>
            <a:r>
              <a:rPr lang="en-GB" sz="2400" dirty="0">
                <a:solidFill>
                  <a:srgbClr val="002060"/>
                </a:solidFill>
              </a:rPr>
              <a:t>is likely that our age, genes, medical history and lifestyle all</a:t>
            </a:r>
          </a:p>
          <a:p>
            <a:r>
              <a:rPr lang="en-GB" sz="2400" dirty="0">
                <a:solidFill>
                  <a:srgbClr val="002060"/>
                </a:solidFill>
              </a:rPr>
              <a:t>contribute to our risk of the condition.</a:t>
            </a:r>
          </a:p>
          <a:p>
            <a:endParaRPr lang="en-GB" sz="2400" dirty="0">
              <a:solidFill>
                <a:srgbClr val="002060"/>
              </a:solidFill>
            </a:endParaRPr>
          </a:p>
          <a:p>
            <a:r>
              <a:rPr lang="en-GB" sz="2400" dirty="0">
                <a:solidFill>
                  <a:srgbClr val="002060"/>
                </a:solidFill>
              </a:rPr>
              <a:t>Some risk factors, like age and genetics, can’t be changed. There are others, including lifestyle factors such as smoking, which you could try to do something about.</a:t>
            </a:r>
          </a:p>
        </p:txBody>
      </p:sp>
      <p:sp>
        <p:nvSpPr>
          <p:cNvPr id="7" name="Rectangle 6"/>
          <p:cNvSpPr/>
          <p:nvPr/>
        </p:nvSpPr>
        <p:spPr>
          <a:xfrm>
            <a:off x="440650" y="5373216"/>
            <a:ext cx="6939662" cy="923330"/>
          </a:xfrm>
          <a:prstGeom prst="rect">
            <a:avLst/>
          </a:prstGeom>
        </p:spPr>
        <p:txBody>
          <a:bodyPr wrap="square">
            <a:spAutoFit/>
          </a:bodyPr>
          <a:lstStyle/>
          <a:p>
            <a:pPr lvl="0"/>
            <a:r>
              <a:rPr lang="en-GB" dirty="0">
                <a:solidFill>
                  <a:prstClr val="black"/>
                </a:solidFill>
              </a:rPr>
              <a:t>Alzheimer’s research UK: https://www.alzheimersresearchuk.org/wp-content/uploads/2016/01/RRD-0515-0517-Risk-Reduction_web-Jan-2016.pdf</a:t>
            </a:r>
          </a:p>
        </p:txBody>
      </p:sp>
    </p:spTree>
    <p:extLst>
      <p:ext uri="{BB962C8B-B14F-4D97-AF65-F5344CB8AC3E}">
        <p14:creationId xmlns:p14="http://schemas.microsoft.com/office/powerpoint/2010/main" val="418217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p:cNvSpPr>
          <p:nvPr>
            <p:ph type="title" idx="4294967295"/>
          </p:nvPr>
        </p:nvSpPr>
        <p:spPr>
          <a:xfrm>
            <a:off x="-9144" y="404664"/>
            <a:ext cx="8820472" cy="1800199"/>
          </a:xfrm>
          <a:solidFill>
            <a:schemeClr val="bg1"/>
          </a:solidFill>
        </p:spPr>
        <p:txBody>
          <a:bodyPr>
            <a:noAutofit/>
          </a:bodyPr>
          <a:lstStyle/>
          <a:p>
            <a:pPr eaLnBrk="1" hangingPunct="1"/>
            <a:r>
              <a:rPr lang="en-GB" altLang="en-US" sz="2000" dirty="0">
                <a:solidFill>
                  <a:srgbClr val="002060"/>
                </a:solidFill>
              </a:rPr>
              <a:t>Self Assessment Quiz:    </a:t>
            </a:r>
            <a:br>
              <a:rPr lang="en-GB" altLang="en-US" sz="2000" dirty="0">
                <a:solidFill>
                  <a:srgbClr val="002060"/>
                </a:solidFill>
              </a:rPr>
            </a:br>
            <a:r>
              <a:rPr lang="en-GB" altLang="en-US" sz="2000" dirty="0">
                <a:solidFill>
                  <a:srgbClr val="002060"/>
                </a:solidFill>
              </a:rPr>
              <a:t> (answers will be revealed at the end of the presentation)</a:t>
            </a:r>
            <a:br>
              <a:rPr lang="en-GB" altLang="en-US" sz="2000" dirty="0">
                <a:solidFill>
                  <a:srgbClr val="002060"/>
                </a:solidFill>
              </a:rPr>
            </a:br>
            <a:br>
              <a:rPr lang="en-GB" altLang="en-US" sz="2000" dirty="0">
                <a:solidFill>
                  <a:srgbClr val="002060"/>
                </a:solidFill>
              </a:rPr>
            </a:br>
            <a:r>
              <a:rPr lang="en-GB" altLang="en-US" sz="2000" b="0" dirty="0">
                <a:solidFill>
                  <a:srgbClr val="002060"/>
                </a:solidFill>
              </a:rPr>
              <a:t>Have a go at the quiz now, you will find answers as you go through the presentation and the 2 videos (there are links to the videos)</a:t>
            </a:r>
          </a:p>
        </p:txBody>
      </p:sp>
      <p:sp>
        <p:nvSpPr>
          <p:cNvPr id="2" name="Rounded Rectangle 1"/>
          <p:cNvSpPr/>
          <p:nvPr/>
        </p:nvSpPr>
        <p:spPr>
          <a:xfrm>
            <a:off x="1034464" y="2204864"/>
            <a:ext cx="7344816" cy="42484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3" name="Rectangle 2"/>
          <p:cNvSpPr/>
          <p:nvPr/>
        </p:nvSpPr>
        <p:spPr>
          <a:xfrm>
            <a:off x="1169336" y="2636912"/>
            <a:ext cx="7075072" cy="3416320"/>
          </a:xfrm>
          <a:prstGeom prst="rect">
            <a:avLst/>
          </a:prstGeom>
        </p:spPr>
        <p:txBody>
          <a:bodyPr wrap="square">
            <a:spAutoFit/>
          </a:bodyPr>
          <a:lstStyle/>
          <a:p>
            <a:pPr marL="514350" indent="-514350">
              <a:buFont typeface="+mj-lt"/>
              <a:buAutoNum type="arabicPeriod"/>
            </a:pPr>
            <a:r>
              <a:rPr lang="en-GB" altLang="en-US" sz="2400" dirty="0"/>
              <a:t>How many people in the UK have dementia? </a:t>
            </a:r>
          </a:p>
          <a:p>
            <a:pPr marL="514350" indent="-514350">
              <a:buFont typeface="+mj-lt"/>
              <a:buAutoNum type="arabicPeriod"/>
            </a:pPr>
            <a:r>
              <a:rPr lang="en-GB" altLang="en-US" sz="2400" dirty="0"/>
              <a:t>Who discovered Alzheimer's Disease?</a:t>
            </a:r>
          </a:p>
          <a:p>
            <a:pPr marL="514350" indent="-514350">
              <a:buFont typeface="+mj-lt"/>
              <a:buAutoNum type="arabicPeriod"/>
            </a:pPr>
            <a:r>
              <a:rPr lang="en-GB" altLang="en-US" sz="2400" dirty="0"/>
              <a:t>What are the 3 main types of dementia?</a:t>
            </a:r>
          </a:p>
          <a:p>
            <a:pPr marL="514350" indent="-514350">
              <a:buFont typeface="+mj-lt"/>
              <a:buAutoNum type="arabicPeriod"/>
            </a:pPr>
            <a:r>
              <a:rPr lang="en-GB" altLang="en-US" sz="2400" dirty="0"/>
              <a:t>Name the 4 main symptoms of dementia?</a:t>
            </a:r>
          </a:p>
          <a:p>
            <a:pPr marL="514350" indent="-514350">
              <a:buFont typeface="+mj-lt"/>
              <a:buAutoNum type="arabicPeriod"/>
            </a:pPr>
            <a:r>
              <a:rPr lang="en-GB" altLang="en-US" sz="2400" dirty="0"/>
              <a:t>Name 4 communication tips when supporting people with dementia</a:t>
            </a:r>
          </a:p>
          <a:p>
            <a:pPr marL="514350" indent="-514350">
              <a:buFont typeface="+mj-lt"/>
              <a:buAutoNum type="arabicPeriod"/>
            </a:pPr>
            <a:r>
              <a:rPr lang="en-GB" altLang="en-US" sz="2400" dirty="0"/>
              <a:t>Where would you signpost someone for support if they or a family member had dementia?</a:t>
            </a:r>
          </a:p>
          <a:p>
            <a:pPr marL="514350" indent="-514350">
              <a:buFont typeface="+mj-lt"/>
              <a:buAutoNum type="arabicPeriod"/>
            </a:pPr>
            <a:r>
              <a:rPr lang="en-GB" altLang="en-US" sz="2400" dirty="0"/>
              <a:t>What did Barbara do as her job in the past?</a:t>
            </a:r>
          </a:p>
        </p:txBody>
      </p:sp>
    </p:spTree>
    <p:extLst>
      <p:ext uri="{BB962C8B-B14F-4D97-AF65-F5344CB8AC3E}">
        <p14:creationId xmlns:p14="http://schemas.microsoft.com/office/powerpoint/2010/main" val="221975281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1"/>
          <p:cNvSpPr txBox="1">
            <a:spLocks/>
          </p:cNvSpPr>
          <p:nvPr/>
        </p:nvSpPr>
        <p:spPr>
          <a:xfrm>
            <a:off x="34244" y="332656"/>
            <a:ext cx="9002252" cy="1071064"/>
          </a:xfrm>
          <a:prstGeom prst="rect">
            <a:avLst/>
          </a:prstGeom>
        </p:spPr>
        <p:txBody>
          <a:bodyPr/>
          <a:lstStyle>
            <a:lvl1pPr marL="342900" indent="-342900" algn="l" defTabSz="914400" rtl="0" eaLnBrk="1" latinLnBrk="0" hangingPunct="1">
              <a:spcBef>
                <a:spcPct val="20000"/>
              </a:spcBef>
              <a:buFont typeface="Arial" pitchFamily="34" charset="0"/>
              <a:buNone/>
              <a:defRPr sz="2400" b="1" kern="1200">
                <a:solidFill>
                  <a:srgbClr val="0070C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3600" dirty="0">
                <a:solidFill>
                  <a:schemeClr val="accent1">
                    <a:lumMod val="50000"/>
                  </a:schemeClr>
                </a:solidFill>
                <a:latin typeface="+mj-lt"/>
              </a:rPr>
              <a:t>How can we reduce the risk of</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3600" dirty="0">
                <a:solidFill>
                  <a:schemeClr val="accent1">
                    <a:lumMod val="50000"/>
                  </a:schemeClr>
                </a:solidFill>
                <a:latin typeface="+mj-lt"/>
              </a:rPr>
              <a:t>developing dementia?</a:t>
            </a:r>
            <a:endParaRPr kumimoji="0" lang="en-GB" sz="3600" b="1" i="0" u="none" strike="noStrike" kern="1200" cap="none" spc="0" normalizeH="0" baseline="0" noProof="0" dirty="0">
              <a:ln>
                <a:noFill/>
              </a:ln>
              <a:solidFill>
                <a:schemeClr val="accent1">
                  <a:lumMod val="50000"/>
                </a:schemeClr>
              </a:solidFill>
              <a:effectLst/>
              <a:uLnTx/>
              <a:uFillTx/>
              <a:latin typeface="+mj-lt"/>
            </a:endParaRPr>
          </a:p>
        </p:txBody>
      </p:sp>
      <p:sp>
        <p:nvSpPr>
          <p:cNvPr id="5" name="Rounded Rectangle 4"/>
          <p:cNvSpPr/>
          <p:nvPr/>
        </p:nvSpPr>
        <p:spPr>
          <a:xfrm>
            <a:off x="395536" y="1700808"/>
            <a:ext cx="7993514" cy="4752528"/>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002060"/>
                </a:solidFill>
              </a:rPr>
              <a:t>Risk factors for cardiovascular disease (like heart disease</a:t>
            </a:r>
          </a:p>
          <a:p>
            <a:r>
              <a:rPr lang="en-GB" sz="2400" dirty="0">
                <a:solidFill>
                  <a:srgbClr val="002060"/>
                </a:solidFill>
              </a:rPr>
              <a:t>and stroke) are also risk factors for dementia. Leading a</a:t>
            </a:r>
          </a:p>
          <a:p>
            <a:r>
              <a:rPr lang="en-GB" sz="2400" dirty="0">
                <a:solidFill>
                  <a:srgbClr val="002060"/>
                </a:solidFill>
              </a:rPr>
              <a:t>healthy lifestyle and taking regular exercise will help lower</a:t>
            </a:r>
          </a:p>
          <a:p>
            <a:r>
              <a:rPr lang="en-GB" sz="2400" dirty="0">
                <a:solidFill>
                  <a:srgbClr val="002060"/>
                </a:solidFill>
              </a:rPr>
              <a:t>your risk of cardiovascular diseases, and it’s likely you</a:t>
            </a:r>
          </a:p>
          <a:p>
            <a:r>
              <a:rPr lang="en-GB" sz="2400" dirty="0">
                <a:solidFill>
                  <a:srgbClr val="002060"/>
                </a:solidFill>
              </a:rPr>
              <a:t>could be lowering your risk of dementia too, particularly</a:t>
            </a:r>
          </a:p>
          <a:p>
            <a:r>
              <a:rPr lang="en-GB" sz="2400" dirty="0">
                <a:solidFill>
                  <a:srgbClr val="002060"/>
                </a:solidFill>
              </a:rPr>
              <a:t>vascular dementia:</a:t>
            </a:r>
          </a:p>
          <a:p>
            <a:pPr marL="285750" indent="-285750">
              <a:buFont typeface="Arial" panose="020B0604020202020204" pitchFamily="34" charset="0"/>
              <a:buChar char="•"/>
            </a:pPr>
            <a:r>
              <a:rPr lang="en-GB" sz="2400" dirty="0">
                <a:solidFill>
                  <a:srgbClr val="002060"/>
                </a:solidFill>
              </a:rPr>
              <a:t>Don’t smoke</a:t>
            </a:r>
          </a:p>
          <a:p>
            <a:pPr marL="285750" indent="-285750">
              <a:buFont typeface="Arial" panose="020B0604020202020204" pitchFamily="34" charset="0"/>
              <a:buChar char="•"/>
            </a:pPr>
            <a:r>
              <a:rPr lang="en-GB" sz="2400" dirty="0">
                <a:solidFill>
                  <a:srgbClr val="002060"/>
                </a:solidFill>
              </a:rPr>
              <a:t>Maintain a healthy weight</a:t>
            </a:r>
          </a:p>
          <a:p>
            <a:pPr marL="285750" indent="-285750">
              <a:buFont typeface="Arial" panose="020B0604020202020204" pitchFamily="34" charset="0"/>
              <a:buChar char="•"/>
            </a:pPr>
            <a:r>
              <a:rPr lang="en-GB" sz="2400" dirty="0">
                <a:solidFill>
                  <a:srgbClr val="002060"/>
                </a:solidFill>
              </a:rPr>
              <a:t>Exercise regularly</a:t>
            </a:r>
          </a:p>
          <a:p>
            <a:pPr marL="285750" indent="-285750">
              <a:buFont typeface="Arial" panose="020B0604020202020204" pitchFamily="34" charset="0"/>
              <a:buChar char="•"/>
            </a:pPr>
            <a:r>
              <a:rPr lang="en-GB" sz="2400" dirty="0">
                <a:solidFill>
                  <a:srgbClr val="002060"/>
                </a:solidFill>
              </a:rPr>
              <a:t>Eat a healthy balanced diet</a:t>
            </a:r>
          </a:p>
          <a:p>
            <a:pPr marL="285750" indent="-285750">
              <a:buFont typeface="Arial" panose="020B0604020202020204" pitchFamily="34" charset="0"/>
              <a:buChar char="•"/>
            </a:pPr>
            <a:r>
              <a:rPr lang="en-GB" sz="2400" dirty="0">
                <a:solidFill>
                  <a:srgbClr val="002060"/>
                </a:solidFill>
              </a:rPr>
              <a:t>Keep alcohol consumption within safe recommendations</a:t>
            </a:r>
          </a:p>
          <a:p>
            <a:pPr marL="285750" indent="-285750">
              <a:buFont typeface="Arial" panose="020B0604020202020204" pitchFamily="34" charset="0"/>
              <a:buChar char="•"/>
            </a:pPr>
            <a:r>
              <a:rPr lang="en-GB" sz="2400" dirty="0">
                <a:solidFill>
                  <a:srgbClr val="002060"/>
                </a:solidFill>
              </a:rPr>
              <a:t>Keep cholesterol and blood pressure at a healthy level</a:t>
            </a:r>
          </a:p>
        </p:txBody>
      </p:sp>
    </p:spTree>
    <p:extLst>
      <p:ext uri="{BB962C8B-B14F-4D97-AF65-F5344CB8AC3E}">
        <p14:creationId xmlns:p14="http://schemas.microsoft.com/office/powerpoint/2010/main" val="2081501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7160" y="362168"/>
            <a:ext cx="8229600" cy="1143000"/>
          </a:xfrm>
        </p:spPr>
        <p:txBody>
          <a:bodyPr/>
          <a:lstStyle/>
          <a:p>
            <a:r>
              <a:rPr lang="en-GB" dirty="0">
                <a:solidFill>
                  <a:srgbClr val="002060"/>
                </a:solidFill>
              </a:rPr>
              <a:t>Consider: </a:t>
            </a:r>
          </a:p>
        </p:txBody>
      </p:sp>
      <p:sp>
        <p:nvSpPr>
          <p:cNvPr id="3" name="Content Placeholder 2"/>
          <p:cNvSpPr>
            <a:spLocks noGrp="1"/>
          </p:cNvSpPr>
          <p:nvPr>
            <p:ph idx="1"/>
          </p:nvPr>
        </p:nvSpPr>
        <p:spPr>
          <a:xfrm>
            <a:off x="467544" y="2060847"/>
            <a:ext cx="8229600" cy="4808545"/>
          </a:xfrm>
        </p:spPr>
        <p:txBody>
          <a:bodyPr/>
          <a:lstStyle/>
          <a:p>
            <a:pPr marL="0" indent="0">
              <a:buNone/>
            </a:pPr>
            <a:r>
              <a:rPr lang="en-GB" dirty="0"/>
              <a:t>What are the advantages of getting a dementia diagnosis?</a:t>
            </a:r>
          </a:p>
          <a:p>
            <a:endParaRPr lang="en-GB" dirty="0"/>
          </a:p>
          <a:p>
            <a:pPr marL="0" indent="0">
              <a:buNone/>
            </a:pPr>
            <a:r>
              <a:rPr lang="en-GB" dirty="0"/>
              <a:t>Write down your thoughts before moving to the next slide</a:t>
            </a:r>
          </a:p>
        </p:txBody>
      </p:sp>
      <p:sp>
        <p:nvSpPr>
          <p:cNvPr id="4" name="Rounded Rectangle 3"/>
          <p:cNvSpPr/>
          <p:nvPr/>
        </p:nvSpPr>
        <p:spPr>
          <a:xfrm>
            <a:off x="179512" y="2060848"/>
            <a:ext cx="8496944"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1821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979712" y="332656"/>
            <a:ext cx="4968552" cy="1077218"/>
          </a:xfrm>
          <a:prstGeom prst="rect">
            <a:avLst/>
          </a:prstGeom>
        </p:spPr>
        <p:txBody>
          <a:bodyPr wrap="square">
            <a:spAutoFit/>
          </a:bodyPr>
          <a:lstStyle/>
          <a:p>
            <a:pPr marL="342900" lvl="0" indent="-342900" algn="ctr">
              <a:spcBef>
                <a:spcPct val="20000"/>
              </a:spcBef>
              <a:defRPr/>
            </a:pPr>
            <a:r>
              <a:rPr lang="en-GB" sz="3200" b="1" dirty="0">
                <a:solidFill>
                  <a:srgbClr val="002060"/>
                </a:solidFill>
              </a:rPr>
              <a:t>Why is an early diagnosis of dementia important?</a:t>
            </a:r>
          </a:p>
        </p:txBody>
      </p:sp>
      <p:sp>
        <p:nvSpPr>
          <p:cNvPr id="5" name="Rounded Rectangle 4"/>
          <p:cNvSpPr/>
          <p:nvPr/>
        </p:nvSpPr>
        <p:spPr>
          <a:xfrm>
            <a:off x="341784" y="1409874"/>
            <a:ext cx="8460432" cy="511547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800" dirty="0">
                <a:solidFill>
                  <a:srgbClr val="002060"/>
                </a:solidFill>
              </a:rPr>
              <a:t>Support – for the individual and their family/carers</a:t>
            </a:r>
          </a:p>
          <a:p>
            <a:pPr marL="285750" indent="-285750">
              <a:buFont typeface="Arial" panose="020B0604020202020204" pitchFamily="34" charset="0"/>
              <a:buChar char="•"/>
            </a:pPr>
            <a:r>
              <a:rPr lang="en-GB" sz="2800" dirty="0">
                <a:solidFill>
                  <a:srgbClr val="002060"/>
                </a:solidFill>
              </a:rPr>
              <a:t>Understanding – how the dementia may progress and consider what the individual may need</a:t>
            </a:r>
          </a:p>
          <a:p>
            <a:pPr marL="285750" indent="-285750">
              <a:buFont typeface="Arial" panose="020B0604020202020204" pitchFamily="34" charset="0"/>
              <a:buChar char="•"/>
            </a:pPr>
            <a:r>
              <a:rPr lang="en-GB" sz="2800" dirty="0">
                <a:solidFill>
                  <a:srgbClr val="002060"/>
                </a:solidFill>
              </a:rPr>
              <a:t>Access to services – voluntary, health and social care</a:t>
            </a:r>
          </a:p>
          <a:p>
            <a:pPr marL="285750" indent="-285750">
              <a:buFont typeface="Arial" panose="020B0604020202020204" pitchFamily="34" charset="0"/>
              <a:buChar char="•"/>
            </a:pPr>
            <a:r>
              <a:rPr lang="en-GB" sz="2800" dirty="0">
                <a:solidFill>
                  <a:srgbClr val="002060"/>
                </a:solidFill>
              </a:rPr>
              <a:t>Planning for the future – advance care planning, power of attorney</a:t>
            </a:r>
          </a:p>
          <a:p>
            <a:pPr marL="285750" indent="-285750">
              <a:buFont typeface="Arial" panose="020B0604020202020204" pitchFamily="34" charset="0"/>
              <a:buChar char="•"/>
            </a:pPr>
            <a:r>
              <a:rPr lang="en-GB" sz="2800" dirty="0">
                <a:solidFill>
                  <a:srgbClr val="002060"/>
                </a:solidFill>
              </a:rPr>
              <a:t>Supporting people to be able to live as well as possible for as long as possible (simple home adaptations)</a:t>
            </a:r>
          </a:p>
          <a:p>
            <a:pPr marL="285750" indent="-285750">
              <a:buFont typeface="Arial" panose="020B0604020202020204" pitchFamily="34" charset="0"/>
              <a:buChar char="•"/>
            </a:pPr>
            <a:r>
              <a:rPr lang="en-GB" sz="2800" dirty="0">
                <a:solidFill>
                  <a:srgbClr val="002060"/>
                </a:solidFill>
              </a:rPr>
              <a:t>Access to treatments where these are possible</a:t>
            </a:r>
          </a:p>
        </p:txBody>
      </p:sp>
    </p:spTree>
    <p:extLst>
      <p:ext uri="{BB962C8B-B14F-4D97-AF65-F5344CB8AC3E}">
        <p14:creationId xmlns:p14="http://schemas.microsoft.com/office/powerpoint/2010/main" val="2842163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0400"/>
            <a:ext cx="8229600" cy="1143000"/>
          </a:xfrm>
        </p:spPr>
        <p:txBody>
          <a:bodyPr>
            <a:normAutofit/>
          </a:bodyPr>
          <a:lstStyle/>
          <a:p>
            <a:r>
              <a:rPr lang="en-GB" dirty="0">
                <a:solidFill>
                  <a:srgbClr val="002060"/>
                </a:solidFill>
              </a:rPr>
              <a:t>Impact on family and friends</a:t>
            </a:r>
          </a:p>
        </p:txBody>
      </p:sp>
      <p:sp>
        <p:nvSpPr>
          <p:cNvPr id="3" name="Content Placeholder 2"/>
          <p:cNvSpPr>
            <a:spLocks noGrp="1"/>
          </p:cNvSpPr>
          <p:nvPr>
            <p:ph idx="1"/>
          </p:nvPr>
        </p:nvSpPr>
        <p:spPr>
          <a:xfrm>
            <a:off x="1187624" y="2420888"/>
            <a:ext cx="6048672" cy="3705275"/>
          </a:xfrm>
        </p:spPr>
        <p:txBody>
          <a:bodyPr>
            <a:normAutofit/>
          </a:bodyPr>
          <a:lstStyle/>
          <a:p>
            <a:pPr marL="0" indent="0">
              <a:buNone/>
            </a:pPr>
            <a:r>
              <a:rPr lang="en-GB" sz="2400" dirty="0">
                <a:solidFill>
                  <a:srgbClr val="002060"/>
                </a:solidFill>
              </a:rPr>
              <a:t>Key areas;</a:t>
            </a:r>
          </a:p>
          <a:p>
            <a:pPr marL="0" indent="0">
              <a:buNone/>
            </a:pPr>
            <a:r>
              <a:rPr lang="en-GB" sz="2400" dirty="0">
                <a:solidFill>
                  <a:srgbClr val="002060"/>
                </a:solidFill>
              </a:rPr>
              <a:t>Change in role and relationships.</a:t>
            </a:r>
          </a:p>
          <a:p>
            <a:pPr marL="0" indent="0">
              <a:buNone/>
            </a:pPr>
            <a:r>
              <a:rPr lang="en-GB" sz="2400" dirty="0">
                <a:solidFill>
                  <a:srgbClr val="002060"/>
                </a:solidFill>
              </a:rPr>
              <a:t>Need help to understand the condition and how to support.</a:t>
            </a:r>
          </a:p>
          <a:p>
            <a:pPr marL="0" indent="0">
              <a:buNone/>
            </a:pPr>
            <a:r>
              <a:rPr lang="en-GB" sz="2400" dirty="0">
                <a:solidFill>
                  <a:srgbClr val="002060"/>
                </a:solidFill>
              </a:rPr>
              <a:t>Financial and emotional cost of caring for someone</a:t>
            </a:r>
          </a:p>
          <a:p>
            <a:pPr marL="0" indent="0">
              <a:buNone/>
            </a:pPr>
            <a:r>
              <a:rPr lang="en-GB" sz="2400" dirty="0">
                <a:solidFill>
                  <a:srgbClr val="002060"/>
                </a:solidFill>
              </a:rPr>
              <a:t>Need for practical advice.</a:t>
            </a:r>
          </a:p>
          <a:p>
            <a:pPr marL="0" indent="0">
              <a:buNone/>
            </a:pPr>
            <a:endParaRPr lang="en-GB" sz="2400" dirty="0">
              <a:solidFill>
                <a:srgbClr val="002060"/>
              </a:solidFill>
            </a:endParaRPr>
          </a:p>
        </p:txBody>
      </p:sp>
      <p:sp>
        <p:nvSpPr>
          <p:cNvPr id="4" name="Rounded Rectangle 3"/>
          <p:cNvSpPr/>
          <p:nvPr/>
        </p:nvSpPr>
        <p:spPr>
          <a:xfrm>
            <a:off x="683568" y="2236896"/>
            <a:ext cx="6840760" cy="3753544"/>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2400" dirty="0">
              <a:solidFill>
                <a:srgbClr val="002060"/>
              </a:solidFill>
            </a:endParaRPr>
          </a:p>
        </p:txBody>
      </p:sp>
    </p:spTree>
    <p:extLst>
      <p:ext uri="{BB962C8B-B14F-4D97-AF65-F5344CB8AC3E}">
        <p14:creationId xmlns:p14="http://schemas.microsoft.com/office/powerpoint/2010/main" val="2467410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C9746D-2D26-45FB-B223-7EAD21BEE03B}"/>
              </a:ext>
            </a:extLst>
          </p:cNvPr>
          <p:cNvSpPr/>
          <p:nvPr/>
        </p:nvSpPr>
        <p:spPr>
          <a:xfrm>
            <a:off x="719572" y="371584"/>
            <a:ext cx="7704856" cy="2308324"/>
          </a:xfrm>
          <a:prstGeom prst="rect">
            <a:avLst/>
          </a:prstGeom>
        </p:spPr>
        <p:txBody>
          <a:bodyPr wrap="square">
            <a:spAutoFit/>
          </a:bodyPr>
          <a:lstStyle/>
          <a:p>
            <a:pPr marL="342900" lvl="0" indent="-342900" algn="ctr">
              <a:spcBef>
                <a:spcPct val="20000"/>
              </a:spcBef>
              <a:defRPr/>
            </a:pPr>
            <a:r>
              <a:rPr lang="en-GB" sz="3600" dirty="0">
                <a:solidFill>
                  <a:srgbClr val="002060"/>
                </a:solidFill>
              </a:rPr>
              <a:t>Signposting individuals, families and carers to dementia advice, support and information; 2 key sources in Gloucestershire…………</a:t>
            </a:r>
            <a:endParaRPr lang="en-GB" sz="3600" b="1" dirty="0">
              <a:solidFill>
                <a:srgbClr val="002060"/>
              </a:solidFill>
            </a:endParaRPr>
          </a:p>
        </p:txBody>
      </p:sp>
      <p:pic>
        <p:nvPicPr>
          <p:cNvPr id="3" name="Picture 2" descr="Image result for alzheimers society">
            <a:hlinkClick r:id="rId2"/>
            <a:extLst>
              <a:ext uri="{FF2B5EF4-FFF2-40B4-BE49-F238E27FC236}">
                <a16:creationId xmlns:a16="http://schemas.microsoft.com/office/drawing/2014/main" id="{7F5AF815-6436-4484-86F9-8C32C9378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996952"/>
            <a:ext cx="2363384" cy="20094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F34A537-BA54-4FC4-9B24-EA054770FB67}"/>
              </a:ext>
            </a:extLst>
          </p:cNvPr>
          <p:cNvSpPr/>
          <p:nvPr/>
        </p:nvSpPr>
        <p:spPr>
          <a:xfrm>
            <a:off x="467544" y="5037366"/>
            <a:ext cx="2587568" cy="954107"/>
          </a:xfrm>
          <a:prstGeom prst="rect">
            <a:avLst/>
          </a:prstGeom>
        </p:spPr>
        <p:txBody>
          <a:bodyPr wrap="none">
            <a:spAutoFit/>
          </a:bodyPr>
          <a:lstStyle/>
          <a:p>
            <a:r>
              <a:rPr lang="en-GB" sz="2800" b="1" dirty="0">
                <a:solidFill>
                  <a:srgbClr val="333399"/>
                </a:solidFill>
                <a:latin typeface="Arial" panose="020B0604020202020204" pitchFamily="34" charset="0"/>
                <a:cs typeface="Arial" panose="020B0604020202020204" pitchFamily="34" charset="0"/>
              </a:rPr>
              <a:t>Telephone </a:t>
            </a:r>
          </a:p>
          <a:p>
            <a:r>
              <a:rPr lang="en-GB" sz="2800" b="1" dirty="0">
                <a:solidFill>
                  <a:srgbClr val="333399"/>
                </a:solidFill>
                <a:latin typeface="Arial" panose="020B0604020202020204" pitchFamily="34" charset="0"/>
                <a:cs typeface="Arial" panose="020B0604020202020204" pitchFamily="34" charset="0"/>
              </a:rPr>
              <a:t>01452 525 222</a:t>
            </a:r>
          </a:p>
        </p:txBody>
      </p:sp>
      <p:sp>
        <p:nvSpPr>
          <p:cNvPr id="5" name="Rectangle 4">
            <a:extLst>
              <a:ext uri="{FF2B5EF4-FFF2-40B4-BE49-F238E27FC236}">
                <a16:creationId xmlns:a16="http://schemas.microsoft.com/office/drawing/2014/main" id="{E37FB78D-73B1-493F-B80A-23126CF7F9B7}"/>
              </a:ext>
            </a:extLst>
          </p:cNvPr>
          <p:cNvSpPr/>
          <p:nvPr/>
        </p:nvSpPr>
        <p:spPr>
          <a:xfrm>
            <a:off x="4030806" y="2991173"/>
            <a:ext cx="4852567" cy="3194721"/>
          </a:xfrm>
          <a:prstGeom prst="rect">
            <a:avLst/>
          </a:prstGeom>
          <a:ln>
            <a:solidFill>
              <a:srgbClr val="3333FF"/>
            </a:solidFill>
          </a:ln>
        </p:spPr>
        <p:txBody>
          <a:bodyPr wrap="square">
            <a:spAutoFit/>
          </a:bodyPr>
          <a:lstStyle/>
          <a:p>
            <a:pPr>
              <a:lnSpc>
                <a:spcPct val="90000"/>
              </a:lnSpc>
            </a:pPr>
            <a:r>
              <a:rPr lang="en-GB" sz="3200" b="1" dirty="0">
                <a:solidFill>
                  <a:srgbClr val="0070C0"/>
                </a:solidFill>
              </a:rPr>
              <a:t>GHC Trust</a:t>
            </a:r>
          </a:p>
          <a:p>
            <a:pPr>
              <a:lnSpc>
                <a:spcPct val="90000"/>
              </a:lnSpc>
            </a:pPr>
            <a:r>
              <a:rPr lang="en-GB" altLang="en-US" sz="3200" b="1" dirty="0">
                <a:solidFill>
                  <a:srgbClr val="0070C0"/>
                </a:solidFill>
              </a:rPr>
              <a:t>Managing Memory Together Information &amp; Advice</a:t>
            </a:r>
          </a:p>
          <a:p>
            <a:pPr>
              <a:lnSpc>
                <a:spcPct val="90000"/>
              </a:lnSpc>
            </a:pPr>
            <a:r>
              <a:rPr lang="en-GB" altLang="en-US" sz="3200" b="1" dirty="0">
                <a:solidFill>
                  <a:srgbClr val="0070C0"/>
                </a:solidFill>
              </a:rPr>
              <a:t>Tel 0800 694 8800</a:t>
            </a:r>
          </a:p>
          <a:p>
            <a:pPr>
              <a:lnSpc>
                <a:spcPct val="90000"/>
              </a:lnSpc>
            </a:pPr>
            <a:r>
              <a:rPr lang="en-GB" sz="3200" u="sng" dirty="0">
                <a:hlinkClick r:id="rId4"/>
              </a:rPr>
              <a:t>managingmemory@ghc.nhs.uk</a:t>
            </a:r>
            <a:endParaRPr lang="en-GB" altLang="en-US" sz="3200" b="1" dirty="0">
              <a:solidFill>
                <a:srgbClr val="0070C0"/>
              </a:solidFill>
            </a:endParaRPr>
          </a:p>
        </p:txBody>
      </p:sp>
    </p:spTree>
    <p:extLst>
      <p:ext uri="{BB962C8B-B14F-4D97-AF65-F5344CB8AC3E}">
        <p14:creationId xmlns:p14="http://schemas.microsoft.com/office/powerpoint/2010/main" val="1023102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15624" y="1480221"/>
            <a:ext cx="8597544" cy="51891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15624" y="337220"/>
            <a:ext cx="8229600" cy="1143000"/>
          </a:xfrm>
        </p:spPr>
        <p:txBody>
          <a:bodyPr>
            <a:normAutofit/>
          </a:bodyPr>
          <a:lstStyle/>
          <a:p>
            <a:r>
              <a:rPr lang="en-GB" sz="2800" dirty="0"/>
              <a:t>Community Support for people living with dementia, family and carers</a:t>
            </a:r>
          </a:p>
        </p:txBody>
      </p:sp>
      <p:sp>
        <p:nvSpPr>
          <p:cNvPr id="3" name="Content Placeholder 2"/>
          <p:cNvSpPr>
            <a:spLocks noGrp="1"/>
          </p:cNvSpPr>
          <p:nvPr>
            <p:ph idx="1"/>
          </p:nvPr>
        </p:nvSpPr>
        <p:spPr>
          <a:xfrm>
            <a:off x="488235" y="1934429"/>
            <a:ext cx="6707088" cy="1872208"/>
          </a:xfrm>
        </p:spPr>
        <p:txBody>
          <a:bodyPr>
            <a:noAutofit/>
          </a:bodyPr>
          <a:lstStyle/>
          <a:p>
            <a:pPr marL="0" indent="0">
              <a:buNone/>
            </a:pPr>
            <a:r>
              <a:rPr lang="en-GB" sz="2000" dirty="0">
                <a:hlinkClick r:id="rId2"/>
              </a:rPr>
              <a:t>Dementia Action Alliance</a:t>
            </a:r>
            <a:r>
              <a:rPr lang="en-GB" sz="2000" dirty="0"/>
              <a:t> </a:t>
            </a:r>
          </a:p>
        </p:txBody>
      </p:sp>
      <p:pic>
        <p:nvPicPr>
          <p:cNvPr id="3076" name="Picture 4" descr="See the sourc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5519" t="1" r="26634" b="-3648"/>
          <a:stretch/>
        </p:blipFill>
        <p:spPr bwMode="auto">
          <a:xfrm>
            <a:off x="6912620" y="1891617"/>
            <a:ext cx="2160240" cy="4047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88235" y="2567783"/>
            <a:ext cx="7026471" cy="4255397"/>
          </a:xfrm>
          <a:prstGeom prst="rect">
            <a:avLst/>
          </a:prstGeom>
        </p:spPr>
        <p:txBody>
          <a:bodyPr wrap="square">
            <a:spAutoFit/>
          </a:bodyPr>
          <a:lstStyle/>
          <a:p>
            <a:pPr fontAlgn="base"/>
            <a:r>
              <a:rPr lang="en-GB" sz="2400" dirty="0">
                <a:solidFill>
                  <a:srgbClr val="814080"/>
                </a:solidFill>
                <a:latin typeface="CartoGothicStdBook-webfont"/>
              </a:rPr>
              <a:t>The Dementia Action Alliance brings together organisations across England committed to transforming health and social care outcomes for people affected by dementia.</a:t>
            </a:r>
          </a:p>
          <a:p>
            <a:pPr algn="just" fontAlgn="base"/>
            <a:r>
              <a:rPr lang="en-GB" sz="2400" b="1" u="sng" dirty="0">
                <a:solidFill>
                  <a:srgbClr val="006699"/>
                </a:solidFill>
                <a:latin typeface="CartoGothicStdBook-webfont"/>
              </a:rPr>
              <a:t>www.dementiafriends.org.uk</a:t>
            </a:r>
          </a:p>
          <a:p>
            <a:pPr algn="just" fontAlgn="base"/>
            <a:r>
              <a:rPr lang="en-GB" sz="2400" dirty="0">
                <a:solidFill>
                  <a:srgbClr val="006699"/>
                </a:solidFill>
              </a:rPr>
              <a:t>The Dementia Friendly Communities programme aims to meet the targets outlined by the Prime Minister's Challenge on Dementia 2020 in order to create communities around the UK which make daily living and activities easier and more accessible to people living with dementia.</a:t>
            </a:r>
            <a:endParaRPr lang="en-GB" sz="2400" b="0" i="0" dirty="0">
              <a:solidFill>
                <a:srgbClr val="006699"/>
              </a:solidFill>
              <a:effectLst/>
              <a:latin typeface="CartoGothicStdBook-webfont"/>
            </a:endParaRPr>
          </a:p>
        </p:txBody>
      </p:sp>
      <p:pic>
        <p:nvPicPr>
          <p:cNvPr id="3078" name="Picture 6"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6880" y="3517325"/>
            <a:ext cx="1672397" cy="111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036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454160"/>
            <a:ext cx="8229600" cy="1143000"/>
          </a:xfrm>
        </p:spPr>
        <p:txBody>
          <a:bodyPr>
            <a:normAutofit/>
          </a:bodyPr>
          <a:lstStyle/>
          <a:p>
            <a:r>
              <a:rPr lang="en-GB" sz="3200" dirty="0"/>
              <a:t>Community Support for people living with dementia, family and carers</a:t>
            </a:r>
          </a:p>
        </p:txBody>
      </p:sp>
      <p:sp>
        <p:nvSpPr>
          <p:cNvPr id="5" name="Rounded Rectangle 4"/>
          <p:cNvSpPr/>
          <p:nvPr/>
        </p:nvSpPr>
        <p:spPr>
          <a:xfrm>
            <a:off x="467544" y="1597160"/>
            <a:ext cx="8496944" cy="51442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55576" y="1597160"/>
            <a:ext cx="7941568" cy="5847755"/>
          </a:xfrm>
          <a:prstGeom prst="rect">
            <a:avLst/>
          </a:prstGeom>
        </p:spPr>
        <p:txBody>
          <a:bodyPr wrap="square">
            <a:spAutoFit/>
          </a:bodyPr>
          <a:lstStyle/>
          <a:p>
            <a:r>
              <a:rPr lang="en-GB" sz="2800" b="1" dirty="0"/>
              <a:t>Gloucestershire Adult Social Care Helpdesk</a:t>
            </a:r>
            <a:r>
              <a:rPr lang="en-GB" sz="2800" dirty="0"/>
              <a:t>:   01452 426868 </a:t>
            </a:r>
          </a:p>
          <a:p>
            <a:endParaRPr lang="en-GB" sz="2800" dirty="0"/>
          </a:p>
          <a:p>
            <a:r>
              <a:rPr lang="en-GB" sz="2800" dirty="0"/>
              <a:t>Gloucestershire County Council </a:t>
            </a:r>
            <a:r>
              <a:rPr lang="en-GB" sz="2800" b="1" dirty="0"/>
              <a:t>Your Circle </a:t>
            </a:r>
            <a:r>
              <a:rPr lang="en-GB" sz="2800" dirty="0"/>
              <a:t>website - an online directory to help you find your way around health and care and connect with people, places and activities in Gloucestershire : </a:t>
            </a:r>
            <a:r>
              <a:rPr lang="en-GB" sz="2800" u="sng" dirty="0">
                <a:solidFill>
                  <a:srgbClr val="3333FF"/>
                </a:solidFill>
              </a:rPr>
              <a:t>www.yourcircle.org.uk </a:t>
            </a:r>
          </a:p>
          <a:p>
            <a:endParaRPr lang="en-GB" sz="2800" dirty="0"/>
          </a:p>
          <a:p>
            <a:r>
              <a:rPr lang="en-GB" sz="2800" b="1" dirty="0"/>
              <a:t>Gloucestershire Carers Hub </a:t>
            </a:r>
            <a:r>
              <a:rPr lang="en-GB" sz="2800" dirty="0"/>
              <a:t>–0300 111 9000 </a:t>
            </a:r>
            <a:r>
              <a:rPr lang="en-GB" sz="2800" dirty="0">
                <a:hlinkClick r:id="rId3"/>
              </a:rPr>
              <a:t>carers@peopleplus.co.uk</a:t>
            </a:r>
            <a:endParaRPr lang="en-GB" sz="2800" dirty="0"/>
          </a:p>
          <a:p>
            <a:r>
              <a:rPr lang="en-GB" sz="2800" dirty="0"/>
              <a:t>information, advice, carers support, counselling and carers assessments</a:t>
            </a:r>
          </a:p>
          <a:p>
            <a:endParaRPr lang="en-GB" sz="2000" dirty="0"/>
          </a:p>
          <a:p>
            <a:endParaRPr lang="en-GB" dirty="0"/>
          </a:p>
        </p:txBody>
      </p:sp>
    </p:spTree>
    <p:extLst>
      <p:ext uri="{BB962C8B-B14F-4D97-AF65-F5344CB8AC3E}">
        <p14:creationId xmlns:p14="http://schemas.microsoft.com/office/powerpoint/2010/main" val="3538557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8313" y="5653"/>
            <a:ext cx="8229600" cy="864096"/>
          </a:xfrm>
          <a:solidFill>
            <a:schemeClr val="bg1"/>
          </a:solidFill>
        </p:spPr>
        <p:txBody>
          <a:bodyPr>
            <a:noAutofit/>
          </a:bodyPr>
          <a:lstStyle/>
          <a:p>
            <a:pPr eaLnBrk="1" hangingPunct="1"/>
            <a:r>
              <a:rPr lang="en-GB" altLang="en-US" sz="2800" dirty="0">
                <a:solidFill>
                  <a:srgbClr val="002060"/>
                </a:solidFill>
              </a:rPr>
              <a:t>Self Assessment Quiz: Check your answers</a:t>
            </a:r>
            <a:endParaRPr lang="en-GB" altLang="en-US" sz="2000" b="0" dirty="0">
              <a:solidFill>
                <a:srgbClr val="002060"/>
              </a:solidFill>
            </a:endParaRPr>
          </a:p>
        </p:txBody>
      </p:sp>
      <p:sp>
        <p:nvSpPr>
          <p:cNvPr id="2" name="Content Placeholder 1">
            <a:extLst>
              <a:ext uri="{FF2B5EF4-FFF2-40B4-BE49-F238E27FC236}">
                <a16:creationId xmlns:a16="http://schemas.microsoft.com/office/drawing/2014/main" id="{5E8E54C9-3469-4219-9860-5CBF169531CC}"/>
              </a:ext>
            </a:extLst>
          </p:cNvPr>
          <p:cNvSpPr>
            <a:spLocks noGrp="1"/>
          </p:cNvSpPr>
          <p:nvPr>
            <p:ph idx="1"/>
          </p:nvPr>
        </p:nvSpPr>
        <p:spPr>
          <a:xfrm>
            <a:off x="354360" y="869748"/>
            <a:ext cx="8435280" cy="5799611"/>
          </a:xfrm>
        </p:spPr>
        <p:txBody>
          <a:bodyPr>
            <a:normAutofit fontScale="55000" lnSpcReduction="20000"/>
          </a:bodyPr>
          <a:lstStyle/>
          <a:p>
            <a:pPr marL="514350" indent="-514350">
              <a:buFont typeface="+mj-lt"/>
              <a:buAutoNum type="arabicPeriod"/>
            </a:pPr>
            <a:r>
              <a:rPr lang="en-GB" altLang="en-US" sz="3400" dirty="0"/>
              <a:t>How many people in the UK have dementia? </a:t>
            </a:r>
            <a:r>
              <a:rPr lang="en-GB" altLang="en-US" sz="3400" b="1" dirty="0">
                <a:solidFill>
                  <a:srgbClr val="0066FF"/>
                </a:solidFill>
              </a:rPr>
              <a:t>850,000</a:t>
            </a:r>
          </a:p>
          <a:p>
            <a:pPr marL="514350" indent="-514350">
              <a:buFont typeface="+mj-lt"/>
              <a:buAutoNum type="arabicPeriod"/>
            </a:pPr>
            <a:endParaRPr lang="en-GB" altLang="en-US" sz="3400" dirty="0"/>
          </a:p>
          <a:p>
            <a:pPr marL="514350" indent="-514350">
              <a:buFont typeface="+mj-lt"/>
              <a:buAutoNum type="arabicPeriod"/>
            </a:pPr>
            <a:r>
              <a:rPr lang="en-GB" altLang="en-US" sz="3400" dirty="0"/>
              <a:t>Who discovered Alzheimer's Disease? </a:t>
            </a:r>
            <a:r>
              <a:rPr lang="en-GB" altLang="en-US" sz="3400" b="1" dirty="0">
                <a:solidFill>
                  <a:srgbClr val="0066FF"/>
                </a:solidFill>
              </a:rPr>
              <a:t>Alois Alzheimer</a:t>
            </a:r>
          </a:p>
          <a:p>
            <a:pPr marL="514350" indent="-514350">
              <a:buFont typeface="+mj-lt"/>
              <a:buAutoNum type="arabicPeriod"/>
            </a:pPr>
            <a:endParaRPr lang="en-GB" altLang="en-US" sz="3400" dirty="0"/>
          </a:p>
          <a:p>
            <a:pPr marL="514350" indent="-514350">
              <a:buFont typeface="+mj-lt"/>
              <a:buAutoNum type="arabicPeriod"/>
            </a:pPr>
            <a:r>
              <a:rPr lang="en-GB" altLang="en-US" sz="3400" dirty="0"/>
              <a:t>What are the 3 main types of dementia?</a:t>
            </a:r>
          </a:p>
          <a:p>
            <a:pPr marL="0" indent="0">
              <a:buNone/>
            </a:pPr>
            <a:r>
              <a:rPr lang="en-GB" altLang="en-US" sz="3400" b="1" dirty="0">
                <a:solidFill>
                  <a:srgbClr val="0066FF"/>
                </a:solidFill>
              </a:rPr>
              <a:t> Alzheimer’s, Vascular dementia, Lewy-Body Dementia</a:t>
            </a:r>
          </a:p>
          <a:p>
            <a:pPr marL="0" indent="0">
              <a:buNone/>
            </a:pPr>
            <a:endParaRPr lang="en-GB" altLang="en-US" sz="3400" dirty="0"/>
          </a:p>
          <a:p>
            <a:pPr marL="514350" indent="-514350">
              <a:buAutoNum type="arabicPeriod" startAt="4"/>
            </a:pPr>
            <a:r>
              <a:rPr lang="en-GB" altLang="en-US" sz="3400" dirty="0"/>
              <a:t>Name two of the symptoms of dementia?</a:t>
            </a:r>
          </a:p>
          <a:p>
            <a:pPr marL="0" indent="0">
              <a:buNone/>
            </a:pPr>
            <a:r>
              <a:rPr lang="en-GB" altLang="en-US" sz="3400" b="1" dirty="0">
                <a:solidFill>
                  <a:srgbClr val="0066FF"/>
                </a:solidFill>
              </a:rPr>
              <a:t>Memory difficulties, communication difficulties, functional difficulties, cognitive difficulties</a:t>
            </a:r>
          </a:p>
          <a:p>
            <a:pPr marL="514350" indent="-514350">
              <a:buAutoNum type="arabicPeriod" startAt="4"/>
            </a:pPr>
            <a:endParaRPr lang="en-GB" altLang="en-US" sz="3400" dirty="0"/>
          </a:p>
          <a:p>
            <a:pPr marL="0" indent="0">
              <a:buNone/>
            </a:pPr>
            <a:r>
              <a:rPr lang="en-GB" altLang="en-US" sz="3400" dirty="0"/>
              <a:t>5.       Name 4 communication tips when supporting people with dementia</a:t>
            </a:r>
          </a:p>
          <a:p>
            <a:pPr marL="0" indent="0">
              <a:buNone/>
            </a:pPr>
            <a:r>
              <a:rPr lang="en-GB" altLang="en-US" sz="3400" b="1" dirty="0">
                <a:solidFill>
                  <a:srgbClr val="0066FF"/>
                </a:solidFill>
              </a:rPr>
              <a:t>Refer back to slides 25, 26 &amp; 27; choose 3 favourite tips</a:t>
            </a:r>
          </a:p>
          <a:p>
            <a:pPr marL="0" indent="0">
              <a:buNone/>
            </a:pPr>
            <a:endParaRPr lang="en-GB" altLang="en-US" sz="3400" dirty="0"/>
          </a:p>
          <a:p>
            <a:pPr marL="514350" indent="-514350">
              <a:buAutoNum type="arabicPeriod" startAt="6"/>
            </a:pPr>
            <a:r>
              <a:rPr lang="en-GB" altLang="en-US" sz="3400" dirty="0"/>
              <a:t>Where would you signpost someone for support if they or a family member had dementia?</a:t>
            </a:r>
          </a:p>
          <a:p>
            <a:pPr marL="0" indent="0">
              <a:buNone/>
            </a:pPr>
            <a:r>
              <a:rPr lang="en-GB" altLang="en-US" sz="3400" dirty="0">
                <a:solidFill>
                  <a:srgbClr val="0066FF"/>
                </a:solidFill>
              </a:rPr>
              <a:t>Managing memory together </a:t>
            </a:r>
            <a:r>
              <a:rPr lang="en-GB" altLang="en-US" sz="3400" b="1" dirty="0">
                <a:solidFill>
                  <a:srgbClr val="0066FF"/>
                </a:solidFill>
              </a:rPr>
              <a:t>0800 694 8800 </a:t>
            </a:r>
          </a:p>
          <a:p>
            <a:pPr marL="0" indent="0">
              <a:buNone/>
            </a:pPr>
            <a:r>
              <a:rPr lang="en-GB" altLang="en-US" sz="3400" dirty="0">
                <a:solidFill>
                  <a:srgbClr val="0066FF"/>
                </a:solidFill>
              </a:rPr>
              <a:t>Alzheimer's Society:</a:t>
            </a:r>
            <a:r>
              <a:rPr lang="en-GB" sz="3400" b="1" dirty="0">
                <a:solidFill>
                  <a:srgbClr val="0066FF"/>
                </a:solidFill>
              </a:rPr>
              <a:t>01452 525 222</a:t>
            </a:r>
          </a:p>
          <a:p>
            <a:pPr marL="0" indent="0">
              <a:buNone/>
            </a:pPr>
            <a:endParaRPr lang="en-GB" sz="3400" b="1" dirty="0">
              <a:solidFill>
                <a:srgbClr val="0066FF"/>
              </a:solidFill>
            </a:endParaRPr>
          </a:p>
          <a:p>
            <a:pPr marL="0" indent="0">
              <a:buNone/>
            </a:pPr>
            <a:r>
              <a:rPr lang="en-GB" sz="3400" b="1" dirty="0">
                <a:solidFill>
                  <a:schemeClr val="tx1"/>
                </a:solidFill>
              </a:rPr>
              <a:t>7. Go back to Barbara’s story if you still haven’t found the answer</a:t>
            </a:r>
          </a:p>
          <a:p>
            <a:pPr marL="0" indent="0">
              <a:buNone/>
            </a:pPr>
            <a:endParaRPr lang="en-GB" sz="3400" b="1" dirty="0">
              <a:solidFill>
                <a:srgbClr val="0066FF"/>
              </a:solidFill>
            </a:endParaRPr>
          </a:p>
          <a:p>
            <a:pPr marL="0" indent="0">
              <a:buNone/>
            </a:pPr>
            <a:endParaRPr lang="en-GB" altLang="en-US" dirty="0">
              <a:solidFill>
                <a:schemeClr val="tx1"/>
              </a:solidFill>
            </a:endParaRPr>
          </a:p>
          <a:p>
            <a:endParaRPr lang="en-GB" dirty="0"/>
          </a:p>
        </p:txBody>
      </p:sp>
    </p:spTree>
    <p:extLst>
      <p:ext uri="{BB962C8B-B14F-4D97-AF65-F5344CB8AC3E}">
        <p14:creationId xmlns:p14="http://schemas.microsoft.com/office/powerpoint/2010/main" val="48280817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19F64-6EDB-4D76-80FC-9AFA75B16F5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760F3DC-D90D-489F-AD78-892944455F3F}"/>
              </a:ext>
            </a:extLst>
          </p:cNvPr>
          <p:cNvSpPr>
            <a:spLocks noGrp="1"/>
          </p:cNvSpPr>
          <p:nvPr>
            <p:ph idx="1"/>
          </p:nvPr>
        </p:nvSpPr>
        <p:spPr/>
        <p:txBody>
          <a:bodyPr>
            <a:normAutofit/>
          </a:bodyPr>
          <a:lstStyle/>
          <a:p>
            <a:pPr marL="0" indent="0">
              <a:buNone/>
            </a:pPr>
            <a:r>
              <a:rPr lang="en-GB" dirty="0"/>
              <a:t> </a:t>
            </a:r>
          </a:p>
          <a:p>
            <a:r>
              <a:rPr lang="en-GB" dirty="0"/>
              <a:t>Toolkit of approaches ;</a:t>
            </a:r>
          </a:p>
          <a:p>
            <a:r>
              <a:rPr lang="en-GB" u="sng" dirty="0">
                <a:hlinkClick r:id="rId2"/>
              </a:rPr>
              <a:t>https://youtu.be/uQub5iuxAeA</a:t>
            </a:r>
            <a:endParaRPr lang="en-GB" dirty="0"/>
          </a:p>
          <a:p>
            <a:endParaRPr lang="en-GB" dirty="0"/>
          </a:p>
        </p:txBody>
      </p:sp>
    </p:spTree>
    <p:extLst>
      <p:ext uri="{BB962C8B-B14F-4D97-AF65-F5344CB8AC3E}">
        <p14:creationId xmlns:p14="http://schemas.microsoft.com/office/powerpoint/2010/main" val="977390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467544" y="332656"/>
            <a:ext cx="7488832" cy="707886"/>
          </a:xfrm>
          <a:prstGeom prst="rect">
            <a:avLst/>
          </a:prstGeom>
        </p:spPr>
        <p:txBody>
          <a:bodyPr wrap="square">
            <a:spAutoFit/>
          </a:bodyPr>
          <a:lstStyle/>
          <a:p>
            <a:pPr marL="342900" lvl="0" indent="-342900">
              <a:spcBef>
                <a:spcPct val="20000"/>
              </a:spcBef>
              <a:defRPr/>
            </a:pPr>
            <a:r>
              <a:rPr lang="en-GB" sz="4000" b="1" dirty="0">
                <a:solidFill>
                  <a:schemeClr val="accent1">
                    <a:lumMod val="50000"/>
                  </a:schemeClr>
                </a:solidFill>
              </a:rPr>
              <a:t>Tier 1 Learning Outcomes</a:t>
            </a:r>
          </a:p>
        </p:txBody>
      </p:sp>
      <p:sp>
        <p:nvSpPr>
          <p:cNvPr id="2" name="Rectangle 1"/>
          <p:cNvSpPr/>
          <p:nvPr/>
        </p:nvSpPr>
        <p:spPr>
          <a:xfrm>
            <a:off x="467544" y="1019041"/>
            <a:ext cx="8208912" cy="5262979"/>
          </a:xfrm>
          <a:prstGeom prst="rect">
            <a:avLst/>
          </a:prstGeom>
        </p:spPr>
        <p:txBody>
          <a:bodyPr wrap="square">
            <a:spAutoFit/>
          </a:bodyPr>
          <a:lstStyle/>
          <a:p>
            <a:pPr marL="285750" lvl="0" indent="-285750" algn="just">
              <a:buFont typeface="Arial" panose="020B0604020202020204" pitchFamily="34" charset="0"/>
              <a:buChar char="•"/>
            </a:pPr>
            <a:r>
              <a:rPr lang="en-GB" sz="2400" dirty="0">
                <a:solidFill>
                  <a:srgbClr val="002060"/>
                </a:solidFill>
              </a:rPr>
              <a:t>Have an awareness of dementia; signs/symptoms and  prevalence</a:t>
            </a:r>
          </a:p>
          <a:p>
            <a:pPr marL="285750" lvl="0" indent="-285750" algn="just">
              <a:buFont typeface="Arial" panose="020B0604020202020204" pitchFamily="34" charset="0"/>
              <a:buChar char="•"/>
            </a:pPr>
            <a:r>
              <a:rPr lang="en-GB" sz="2400" dirty="0">
                <a:solidFill>
                  <a:srgbClr val="002060"/>
                </a:solidFill>
              </a:rPr>
              <a:t>Recognise the person with dementia as a </a:t>
            </a:r>
            <a:r>
              <a:rPr lang="en-GB" sz="2400" b="1" u="sng" dirty="0">
                <a:solidFill>
                  <a:srgbClr val="002060"/>
                </a:solidFill>
              </a:rPr>
              <a:t>unique individual</a:t>
            </a:r>
          </a:p>
          <a:p>
            <a:pPr marL="285750" lvl="0" indent="-285750" algn="just">
              <a:buFont typeface="Arial" panose="020B0604020202020204" pitchFamily="34" charset="0"/>
              <a:buChar char="•"/>
            </a:pPr>
            <a:r>
              <a:rPr lang="en-GB" sz="2400" dirty="0">
                <a:solidFill>
                  <a:srgbClr val="002060"/>
                </a:solidFill>
              </a:rPr>
              <a:t>Be aware of the impact of dementia on the individual, families and society</a:t>
            </a:r>
          </a:p>
          <a:p>
            <a:pPr marL="285750" lvl="0" indent="-285750" algn="just">
              <a:buFont typeface="Arial" panose="020B0604020202020204" pitchFamily="34" charset="0"/>
              <a:buChar char="•"/>
            </a:pPr>
            <a:r>
              <a:rPr lang="en-GB" sz="2400" dirty="0">
                <a:solidFill>
                  <a:srgbClr val="002060"/>
                </a:solidFill>
              </a:rPr>
              <a:t>Be aware of  some top tips for communication</a:t>
            </a:r>
          </a:p>
          <a:p>
            <a:pPr marL="285750" lvl="0" indent="-285750" algn="just">
              <a:buFont typeface="Arial" panose="020B0604020202020204" pitchFamily="34" charset="0"/>
              <a:buChar char="•"/>
            </a:pPr>
            <a:r>
              <a:rPr lang="en-GB" sz="2400" dirty="0">
                <a:solidFill>
                  <a:srgbClr val="002060"/>
                </a:solidFill>
              </a:rPr>
              <a:t>Understand that unmet needs for people with dementia  can cause distress and potentially lead to behaviours that may challenge us</a:t>
            </a:r>
          </a:p>
          <a:p>
            <a:pPr marL="285750" lvl="0" indent="-285750" algn="just">
              <a:buFont typeface="Arial" panose="020B0604020202020204" pitchFamily="34" charset="0"/>
              <a:buChar char="•"/>
            </a:pPr>
            <a:r>
              <a:rPr lang="en-GB" sz="2400" dirty="0">
                <a:solidFill>
                  <a:srgbClr val="002060"/>
                </a:solidFill>
              </a:rPr>
              <a:t>Have an awareness of the risk factors for dementia</a:t>
            </a:r>
          </a:p>
          <a:p>
            <a:pPr marL="285750" lvl="0" indent="-285750" algn="just">
              <a:buFont typeface="Arial" panose="020B0604020202020204" pitchFamily="34" charset="0"/>
              <a:buChar char="•"/>
            </a:pPr>
            <a:r>
              <a:rPr lang="en-GB" sz="2400" dirty="0">
                <a:solidFill>
                  <a:srgbClr val="002060"/>
                </a:solidFill>
              </a:rPr>
              <a:t>Understand the benefits of early diagnosis </a:t>
            </a:r>
          </a:p>
          <a:p>
            <a:pPr marL="285750" lvl="0" indent="-285750" algn="just">
              <a:buFont typeface="Arial" panose="020B0604020202020204" pitchFamily="34" charset="0"/>
              <a:buChar char="•"/>
            </a:pPr>
            <a:r>
              <a:rPr lang="en-GB" sz="2400" dirty="0">
                <a:solidFill>
                  <a:srgbClr val="002060"/>
                </a:solidFill>
              </a:rPr>
              <a:t>Be mindful of the impact of dementia, both for the person and their family/carers, and how to signpost for advice, support and information</a:t>
            </a:r>
          </a:p>
        </p:txBody>
      </p:sp>
    </p:spTree>
    <p:extLst>
      <p:ext uri="{BB962C8B-B14F-4D97-AF65-F5344CB8AC3E}">
        <p14:creationId xmlns:p14="http://schemas.microsoft.com/office/powerpoint/2010/main" val="2577941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35180"/>
            <a:ext cx="4896544" cy="1143000"/>
          </a:xfrm>
        </p:spPr>
        <p:txBody>
          <a:bodyPr>
            <a:normAutofit fontScale="90000"/>
          </a:bodyPr>
          <a:lstStyle/>
          <a:p>
            <a:r>
              <a:rPr lang="en-GB" dirty="0">
                <a:solidFill>
                  <a:schemeClr val="accent1">
                    <a:lumMod val="50000"/>
                  </a:schemeClr>
                </a:solidFill>
              </a:rPr>
              <a:t>What is Dementia?</a:t>
            </a:r>
            <a:br>
              <a:rPr lang="en-GB" dirty="0"/>
            </a:br>
            <a:endParaRPr lang="en-GB" dirty="0"/>
          </a:p>
        </p:txBody>
      </p:sp>
      <p:pic>
        <p:nvPicPr>
          <p:cNvPr id="4" name="Picture 2" descr="Image result for umbrella">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9703" y="1252326"/>
            <a:ext cx="4572000" cy="4353347"/>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F4E15E72-A260-49B1-A188-D7646ED801DE}"/>
              </a:ext>
            </a:extLst>
          </p:cNvPr>
          <p:cNvSpPr/>
          <p:nvPr/>
        </p:nvSpPr>
        <p:spPr>
          <a:xfrm>
            <a:off x="4821703" y="1183216"/>
            <a:ext cx="3989040" cy="2424219"/>
          </a:xfrm>
          <a:prstGeom prst="wedgeEllipseCallout">
            <a:avLst>
              <a:gd name="adj1" fmla="val -57424"/>
              <a:gd name="adj2" fmla="val 11642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We often say dementia is an ‘</a:t>
            </a:r>
            <a:r>
              <a:rPr lang="en-GB" sz="3200" i="1" dirty="0">
                <a:solidFill>
                  <a:schemeClr val="tx1"/>
                </a:solidFill>
              </a:rPr>
              <a:t>umbrella term</a:t>
            </a:r>
            <a:r>
              <a:rPr lang="en-GB" sz="3200" dirty="0">
                <a:solidFill>
                  <a:schemeClr val="tx1"/>
                </a:solidFill>
              </a:rPr>
              <a:t>’ ….</a:t>
            </a:r>
            <a:endParaRPr lang="en-GB" sz="3200" dirty="0"/>
          </a:p>
        </p:txBody>
      </p:sp>
    </p:spTree>
    <p:extLst>
      <p:ext uri="{BB962C8B-B14F-4D97-AF65-F5344CB8AC3E}">
        <p14:creationId xmlns:p14="http://schemas.microsoft.com/office/powerpoint/2010/main" val="1025864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8416" y="1484784"/>
            <a:ext cx="8229600" cy="1143000"/>
          </a:xfrm>
        </p:spPr>
        <p:txBody>
          <a:bodyPr>
            <a:normAutofit fontScale="90000"/>
          </a:bodyPr>
          <a:lstStyle/>
          <a:p>
            <a:pPr algn="l"/>
            <a:r>
              <a:rPr lang="en-GB" sz="4000" dirty="0">
                <a:solidFill>
                  <a:srgbClr val="002060"/>
                </a:solidFill>
              </a:rPr>
              <a:t>Dementia Training and Education Strategy for Gloucestershire</a:t>
            </a:r>
            <a:br>
              <a:rPr lang="en-GB" dirty="0">
                <a:solidFill>
                  <a:srgbClr val="002060"/>
                </a:solidFill>
              </a:rPr>
            </a:br>
            <a:endParaRPr lang="en-GB" dirty="0">
              <a:solidFill>
                <a:srgbClr val="002060"/>
              </a:solidFill>
            </a:endParaRPr>
          </a:p>
        </p:txBody>
      </p:sp>
      <p:sp>
        <p:nvSpPr>
          <p:cNvPr id="3" name="Content Placeholder 2"/>
          <p:cNvSpPr>
            <a:spLocks noGrp="1"/>
          </p:cNvSpPr>
          <p:nvPr>
            <p:ph idx="1"/>
          </p:nvPr>
        </p:nvSpPr>
        <p:spPr>
          <a:xfrm>
            <a:off x="447024" y="2267744"/>
            <a:ext cx="8229600" cy="3921299"/>
          </a:xfrm>
        </p:spPr>
        <p:txBody>
          <a:bodyPr>
            <a:normAutofit/>
          </a:bodyPr>
          <a:lstStyle/>
          <a:p>
            <a:endParaRPr lang="en-GB" dirty="0"/>
          </a:p>
          <a:p>
            <a:r>
              <a:rPr lang="en-GB" sz="2600" dirty="0">
                <a:hlinkClick r:id="rId2"/>
              </a:rPr>
              <a:t>Dementia Training and Education Strategy for Gloucestershire - Gloucestershire County Council</a:t>
            </a:r>
            <a:endParaRPr lang="en-GB" sz="2600" dirty="0"/>
          </a:p>
          <a:p>
            <a:endParaRPr lang="en-GB" dirty="0"/>
          </a:p>
          <a:p>
            <a:r>
              <a:rPr lang="en-GB" sz="2800" dirty="0"/>
              <a:t>For further information on Dementia Training please contact the 01452 324306 or email </a:t>
            </a:r>
            <a:r>
              <a:rPr lang="en-GB" sz="2800" u="sng" dirty="0">
                <a:hlinkClick r:id="rId3"/>
              </a:rPr>
              <a:t>proudtolearn@gloucestershire.gov.uk </a:t>
            </a:r>
            <a:r>
              <a:rPr lang="en-GB" sz="2800" dirty="0"/>
              <a:t>.</a:t>
            </a:r>
          </a:p>
        </p:txBody>
      </p:sp>
    </p:spTree>
    <p:extLst>
      <p:ext uri="{BB962C8B-B14F-4D97-AF65-F5344CB8AC3E}">
        <p14:creationId xmlns:p14="http://schemas.microsoft.com/office/powerpoint/2010/main" val="793116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keanes\AppData\Local\Microsoft\Windows\Temporary Internet Files\Content.IE5\Y6MKH96J\MC9004325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30940"/>
            <a:ext cx="3240359" cy="292419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32704" y="4293096"/>
            <a:ext cx="3456384" cy="2160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83568" y="4588386"/>
            <a:ext cx="2439096" cy="1569660"/>
          </a:xfrm>
          <a:prstGeom prst="rect">
            <a:avLst/>
          </a:prstGeom>
        </p:spPr>
        <p:txBody>
          <a:bodyPr wrap="square">
            <a:spAutoFit/>
          </a:bodyPr>
          <a:lstStyle/>
          <a:p>
            <a:pPr algn="ctr"/>
            <a:r>
              <a:rPr lang="en-GB" sz="2400" dirty="0"/>
              <a:t>Dementia is sometimes described as a ‘</a:t>
            </a:r>
            <a:r>
              <a:rPr lang="en-GB" sz="2400" i="1" dirty="0"/>
              <a:t>hidden disability</a:t>
            </a:r>
            <a:r>
              <a:rPr lang="en-GB" sz="2400" dirty="0"/>
              <a:t>’</a:t>
            </a:r>
          </a:p>
        </p:txBody>
      </p:sp>
      <p:sp>
        <p:nvSpPr>
          <p:cNvPr id="6" name="Rounded Rectangle 5"/>
          <p:cNvSpPr/>
          <p:nvPr/>
        </p:nvSpPr>
        <p:spPr>
          <a:xfrm>
            <a:off x="4355976" y="260648"/>
            <a:ext cx="4248472" cy="60486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344544" y="764704"/>
            <a:ext cx="3755848" cy="5170646"/>
          </a:xfrm>
          <a:prstGeom prst="rect">
            <a:avLst/>
          </a:prstGeom>
        </p:spPr>
        <p:txBody>
          <a:bodyPr wrap="square">
            <a:spAutoFit/>
          </a:bodyPr>
          <a:lstStyle/>
          <a:p>
            <a:r>
              <a:rPr lang="en-GB" altLang="en-US" sz="2400" b="1" dirty="0">
                <a:solidFill>
                  <a:schemeClr val="tx2"/>
                </a:solidFill>
              </a:rPr>
              <a:t>Dementia is an umbrella term </a:t>
            </a:r>
            <a:r>
              <a:rPr lang="en-GB" altLang="en-US" sz="2400" b="1" dirty="0">
                <a:solidFill>
                  <a:srgbClr val="002060"/>
                </a:solidFill>
              </a:rPr>
              <a:t>to describe:</a:t>
            </a:r>
          </a:p>
          <a:p>
            <a:endParaRPr lang="en-GB" altLang="en-US" sz="2400" b="1" dirty="0">
              <a:solidFill>
                <a:srgbClr val="002060"/>
              </a:solidFill>
            </a:endParaRPr>
          </a:p>
          <a:p>
            <a:r>
              <a:rPr lang="en-GB" altLang="en-US" sz="2400" dirty="0"/>
              <a:t>………. a progressive and irreversible syndrome that is characterised by widespread damage to the brain.</a:t>
            </a:r>
          </a:p>
          <a:p>
            <a:pPr marL="457200" indent="-457200">
              <a:buFont typeface="Arial" panose="020B0604020202020204" pitchFamily="34" charset="0"/>
              <a:buChar char="•"/>
            </a:pPr>
            <a:endParaRPr lang="en-GB" altLang="en-US" sz="2400" dirty="0"/>
          </a:p>
          <a:p>
            <a:pPr algn="ctr"/>
            <a:r>
              <a:rPr lang="en-GB" altLang="en-US" sz="2400" dirty="0"/>
              <a:t>Dementia is caused by a number of different diseases, so sometimes you may hear about ‘</a:t>
            </a:r>
            <a:r>
              <a:rPr lang="en-GB" altLang="en-US" sz="2400" i="1" dirty="0"/>
              <a:t>types</a:t>
            </a:r>
            <a:r>
              <a:rPr lang="en-GB" altLang="en-US" sz="2400" dirty="0"/>
              <a:t>’, or ‘</a:t>
            </a:r>
            <a:r>
              <a:rPr lang="en-GB" altLang="en-US" sz="2400" i="1" dirty="0"/>
              <a:t>causes</a:t>
            </a:r>
            <a:r>
              <a:rPr lang="en-GB" altLang="en-US" sz="2400" dirty="0"/>
              <a:t>’ of dementia.</a:t>
            </a:r>
            <a:r>
              <a:rPr lang="en-GB" altLang="en-US" sz="2400" b="1" dirty="0"/>
              <a:t> </a:t>
            </a:r>
          </a:p>
          <a:p>
            <a:endParaRPr lang="en-GB" altLang="en-US" dirty="0"/>
          </a:p>
        </p:txBody>
      </p:sp>
    </p:spTree>
    <p:extLst>
      <p:ext uri="{BB962C8B-B14F-4D97-AF65-F5344CB8AC3E}">
        <p14:creationId xmlns:p14="http://schemas.microsoft.com/office/powerpoint/2010/main" val="1865203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4032448" cy="72008"/>
          </a:xfrm>
          <a:solidFill>
            <a:schemeClr val="bg1"/>
          </a:solidFill>
        </p:spPr>
        <p:txBody>
          <a:bodyPr>
            <a:noAutofit/>
          </a:bodyPr>
          <a:lstStyle/>
          <a:p>
            <a:pPr algn="l"/>
            <a:br>
              <a:rPr lang="en-GB" sz="2400" b="1" dirty="0">
                <a:solidFill>
                  <a:schemeClr val="accent1">
                    <a:lumMod val="50000"/>
                  </a:schemeClr>
                </a:solidFill>
              </a:rPr>
            </a:br>
            <a:br>
              <a:rPr lang="en-GB" sz="2400" b="1" dirty="0">
                <a:solidFill>
                  <a:schemeClr val="accent1">
                    <a:lumMod val="50000"/>
                  </a:schemeClr>
                </a:solidFill>
              </a:rPr>
            </a:br>
            <a:r>
              <a:rPr lang="en-GB" sz="4000" b="1" dirty="0">
                <a:solidFill>
                  <a:srgbClr val="002060"/>
                </a:solidFill>
              </a:rPr>
              <a:t>Brain Basics</a:t>
            </a:r>
            <a:br>
              <a:rPr lang="en-GB" sz="4000" b="1" dirty="0">
                <a:solidFill>
                  <a:srgbClr val="002060"/>
                </a:solidFill>
              </a:rPr>
            </a:br>
            <a:endParaRPr lang="en-GB" sz="40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56176" y="2276872"/>
            <a:ext cx="2671647" cy="3168352"/>
          </a:xfrm>
        </p:spPr>
      </p:pic>
      <p:sp>
        <p:nvSpPr>
          <p:cNvPr id="3" name="Rounded Rectangle 2"/>
          <p:cNvSpPr/>
          <p:nvPr/>
        </p:nvSpPr>
        <p:spPr>
          <a:xfrm>
            <a:off x="467544" y="1556792"/>
            <a:ext cx="5472608" cy="46085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TextBox 5"/>
          <p:cNvSpPr txBox="1"/>
          <p:nvPr/>
        </p:nvSpPr>
        <p:spPr>
          <a:xfrm>
            <a:off x="755576" y="1772816"/>
            <a:ext cx="4752528" cy="4524315"/>
          </a:xfrm>
          <a:prstGeom prst="rect">
            <a:avLst/>
          </a:prstGeom>
          <a:noFill/>
        </p:spPr>
        <p:txBody>
          <a:bodyPr wrap="square" rtlCol="0">
            <a:spAutoFit/>
          </a:bodyPr>
          <a:lstStyle/>
          <a:p>
            <a:r>
              <a:rPr lang="en-GB" sz="2400" dirty="0">
                <a:solidFill>
                  <a:schemeClr val="accent1">
                    <a:lumMod val="50000"/>
                  </a:schemeClr>
                </a:solidFill>
              </a:rPr>
              <a:t>The brain is our control centre and is made up of billions of cells called neurons. </a:t>
            </a:r>
            <a:br>
              <a:rPr lang="en-GB" sz="2400" dirty="0">
                <a:solidFill>
                  <a:schemeClr val="accent1">
                    <a:lumMod val="50000"/>
                  </a:schemeClr>
                </a:solidFill>
              </a:rPr>
            </a:br>
            <a:br>
              <a:rPr lang="en-GB" sz="2400" dirty="0">
                <a:solidFill>
                  <a:schemeClr val="accent1">
                    <a:lumMod val="50000"/>
                  </a:schemeClr>
                </a:solidFill>
              </a:rPr>
            </a:br>
            <a:r>
              <a:rPr lang="en-GB" sz="2400" dirty="0">
                <a:solidFill>
                  <a:schemeClr val="accent1">
                    <a:lumMod val="50000"/>
                  </a:schemeClr>
                </a:solidFill>
              </a:rPr>
              <a:t>The brain cells receive messages from our senses to help us to understand and react to the world around us.</a:t>
            </a:r>
          </a:p>
          <a:p>
            <a:br>
              <a:rPr lang="en-GB" sz="2400" dirty="0">
                <a:solidFill>
                  <a:schemeClr val="accent1">
                    <a:lumMod val="50000"/>
                  </a:schemeClr>
                </a:solidFill>
              </a:rPr>
            </a:br>
            <a:r>
              <a:rPr lang="en-GB" sz="2400" dirty="0">
                <a:solidFill>
                  <a:schemeClr val="accent1">
                    <a:lumMod val="50000"/>
                  </a:schemeClr>
                </a:solidFill>
              </a:rPr>
              <a:t>Dementia causes brain cells to progressively die.</a:t>
            </a:r>
            <a:br>
              <a:rPr lang="en-GB" sz="2400" dirty="0">
                <a:solidFill>
                  <a:schemeClr val="accent1">
                    <a:lumMod val="50000"/>
                  </a:schemeClr>
                </a:solidFill>
              </a:rPr>
            </a:br>
            <a:endParaRPr lang="en-GB" sz="2400" dirty="0"/>
          </a:p>
        </p:txBody>
      </p:sp>
    </p:spTree>
    <p:extLst>
      <p:ext uri="{BB962C8B-B14F-4D97-AF65-F5344CB8AC3E}">
        <p14:creationId xmlns:p14="http://schemas.microsoft.com/office/powerpoint/2010/main" val="299324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8742" y="352443"/>
            <a:ext cx="8532948" cy="1143000"/>
          </a:xfrm>
        </p:spPr>
        <p:txBody>
          <a:bodyPr>
            <a:noAutofit/>
          </a:bodyPr>
          <a:lstStyle/>
          <a:p>
            <a:pPr algn="l"/>
            <a:r>
              <a:rPr lang="en-GB" sz="2800" dirty="0">
                <a:solidFill>
                  <a:srgbClr val="002060"/>
                </a:solidFill>
              </a:rPr>
              <a:t>Common question: What is the difference between Alzheimer’s Disease and Dementia?</a:t>
            </a:r>
          </a:p>
        </p:txBody>
      </p:sp>
      <p:sp>
        <p:nvSpPr>
          <p:cNvPr id="4" name="Rounded Rectangle 3"/>
          <p:cNvSpPr/>
          <p:nvPr/>
        </p:nvSpPr>
        <p:spPr>
          <a:xfrm>
            <a:off x="192708" y="1495443"/>
            <a:ext cx="8316924" cy="51019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98742" y="1628800"/>
            <a:ext cx="7704856" cy="4524315"/>
          </a:xfrm>
          <a:prstGeom prst="rect">
            <a:avLst/>
          </a:prstGeom>
        </p:spPr>
        <p:txBody>
          <a:bodyPr wrap="square">
            <a:spAutoFit/>
          </a:bodyPr>
          <a:lstStyle/>
          <a:p>
            <a:r>
              <a:rPr lang="en-GB" sz="2400" dirty="0"/>
              <a:t>Alzheimer’s Disease, named by </a:t>
            </a:r>
            <a:r>
              <a:rPr lang="en-GB" sz="2400" b="1" i="1" dirty="0"/>
              <a:t>Alois Alzheimer in 1907 </a:t>
            </a:r>
            <a:r>
              <a:rPr lang="en-GB" sz="2400" dirty="0"/>
              <a:t>is one of the many diseases that causes dementia and is the most common.</a:t>
            </a:r>
          </a:p>
          <a:p>
            <a:endParaRPr lang="en-GB" sz="2400" dirty="0"/>
          </a:p>
          <a:p>
            <a:r>
              <a:rPr lang="en-GB" sz="2400" dirty="0"/>
              <a:t>So it is the disease process of Alzheimer's disease that causes dementia, however dementia may be caused by other diseases, the 2 other common diseases being Vascular dementia and Lewy-Body dementia </a:t>
            </a:r>
          </a:p>
          <a:p>
            <a:endParaRPr lang="en-GB" sz="2400" dirty="0"/>
          </a:p>
          <a:p>
            <a:r>
              <a:rPr lang="en-GB" sz="2400" dirty="0"/>
              <a:t>The term dementia comes from Latin: </a:t>
            </a:r>
            <a:r>
              <a:rPr lang="en-GB" sz="2400" i="1" dirty="0"/>
              <a:t>’de</a:t>
            </a:r>
            <a:r>
              <a:rPr lang="en-GB" sz="2400" dirty="0"/>
              <a:t>’ and  </a:t>
            </a:r>
            <a:r>
              <a:rPr lang="en-GB" sz="2400" i="1" dirty="0"/>
              <a:t>‘</a:t>
            </a:r>
            <a:r>
              <a:rPr lang="en-GB" sz="2400" i="1" dirty="0" err="1"/>
              <a:t>mens</a:t>
            </a:r>
            <a:r>
              <a:rPr lang="en-GB" sz="2400" i="1" dirty="0"/>
              <a:t>’ </a:t>
            </a:r>
            <a:r>
              <a:rPr lang="en-GB" sz="2400" dirty="0"/>
              <a:t>literally means ‘</a:t>
            </a:r>
            <a:r>
              <a:rPr lang="en-GB" sz="2400" i="1" dirty="0"/>
              <a:t>out of mind’ </a:t>
            </a:r>
            <a:r>
              <a:rPr lang="en-GB" sz="2400" dirty="0"/>
              <a:t>which can lead to negative views about  people with dementia</a:t>
            </a:r>
          </a:p>
        </p:txBody>
      </p:sp>
    </p:spTree>
    <p:extLst>
      <p:ext uri="{BB962C8B-B14F-4D97-AF65-F5344CB8AC3E}">
        <p14:creationId xmlns:p14="http://schemas.microsoft.com/office/powerpoint/2010/main" val="4171220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724400" y="3352800"/>
            <a:ext cx="1219200" cy="838200"/>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lvl1pPr>
              <a:spcBef>
                <a:spcPts val="1200"/>
              </a:spcBef>
              <a:buClr>
                <a:schemeClr val="accent1"/>
              </a:buClr>
              <a:buFont typeface="Arial" pitchFamily="34" charset="0"/>
              <a:defRPr sz="2200">
                <a:solidFill>
                  <a:srgbClr val="4F6228"/>
                </a:solidFill>
                <a:latin typeface="Arial" pitchFamily="34" charset="0"/>
                <a:ea typeface="MS PGothic" pitchFamily="34" charset="-128"/>
              </a:defRPr>
            </a:lvl1pPr>
            <a:lvl2pPr marL="742950" indent="-285750">
              <a:spcBef>
                <a:spcPts val="1200"/>
              </a:spcBef>
              <a:buClr>
                <a:schemeClr val="tx2"/>
              </a:buClr>
              <a:buFont typeface="Lucida Grande" charset="0"/>
              <a:buChar char="-"/>
              <a:defRPr sz="2200">
                <a:solidFill>
                  <a:srgbClr val="4F6228"/>
                </a:solidFill>
                <a:latin typeface="Arial" pitchFamily="34" charset="0"/>
                <a:ea typeface="MS PGothic" pitchFamily="34" charset="-128"/>
              </a:defRPr>
            </a:lvl2pPr>
            <a:lvl3pPr marL="1143000" indent="-228600">
              <a:spcBef>
                <a:spcPts val="600"/>
              </a:spcBef>
              <a:buClr>
                <a:schemeClr val="tx2"/>
              </a:buClr>
              <a:buFont typeface="Arial" pitchFamily="34" charset="0"/>
              <a:buChar char="•"/>
              <a:defRPr sz="2000">
                <a:solidFill>
                  <a:srgbClr val="4F6228"/>
                </a:solidFill>
                <a:latin typeface="Arial" pitchFamily="34" charset="0"/>
                <a:ea typeface="MS PGothic" pitchFamily="34" charset="-128"/>
              </a:defRPr>
            </a:lvl3pPr>
            <a:lvl4pPr marL="1600200" indent="-228600">
              <a:spcBef>
                <a:spcPts val="600"/>
              </a:spcBef>
              <a:buClr>
                <a:srgbClr val="9BBB59"/>
              </a:buClr>
              <a:buFont typeface="Arial" pitchFamily="34" charset="0"/>
              <a:buChar char="•"/>
              <a:defRPr>
                <a:solidFill>
                  <a:srgbClr val="4F6228"/>
                </a:solidFill>
                <a:latin typeface="Arial" pitchFamily="34" charset="0"/>
                <a:ea typeface="MS PGothic" pitchFamily="34" charset="-128"/>
              </a:defRPr>
            </a:lvl4pPr>
            <a:lvl5pPr marL="2057400" indent="-228600">
              <a:spcBef>
                <a:spcPts val="600"/>
              </a:spcBef>
              <a:buClr>
                <a:srgbClr val="8064A2"/>
              </a:buClr>
              <a:buFont typeface="Arial" pitchFamily="34" charset="0"/>
              <a:buChar char="•"/>
              <a:defRPr sz="1600">
                <a:solidFill>
                  <a:srgbClr val="4F6228"/>
                </a:solidFill>
                <a:latin typeface="Arial" pitchFamily="34" charset="0"/>
                <a:ea typeface="MS PGothic" pitchFamily="34" charset="-128"/>
              </a:defRPr>
            </a:lvl5pPr>
            <a:lvl6pPr marL="25146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6pPr>
            <a:lvl7pPr marL="29718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7pPr>
            <a:lvl8pPr marL="34290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8pPr>
            <a:lvl9pPr marL="38862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9pPr>
          </a:lstStyle>
          <a:p>
            <a:pPr eaLnBrk="1" hangingPunct="1">
              <a:spcBef>
                <a:spcPct val="0"/>
              </a:spcBef>
              <a:buClrTx/>
              <a:buFontTx/>
              <a:buNone/>
            </a:pPr>
            <a:endParaRPr lang="en-US" altLang="en-US" sz="1800">
              <a:solidFill>
                <a:srgbClr val="000000"/>
              </a:solidFill>
              <a:latin typeface="Calibri" pitchFamily="34" charset="0"/>
            </a:endParaRPr>
          </a:p>
        </p:txBody>
      </p:sp>
      <p:sp>
        <p:nvSpPr>
          <p:cNvPr id="26627" name="Freeform 3"/>
          <p:cNvSpPr>
            <a:spLocks/>
          </p:cNvSpPr>
          <p:nvPr/>
        </p:nvSpPr>
        <p:spPr bwMode="auto">
          <a:xfrm>
            <a:off x="304800" y="941388"/>
            <a:ext cx="7315200" cy="2214562"/>
          </a:xfrm>
          <a:custGeom>
            <a:avLst/>
            <a:gdLst>
              <a:gd name="T0" fmla="*/ 2147483647 w 10296"/>
              <a:gd name="T1" fmla="*/ 2147483647 h 3147"/>
              <a:gd name="T2" fmla="*/ 2147483647 w 10296"/>
              <a:gd name="T3" fmla="*/ 2147483647 h 3147"/>
              <a:gd name="T4" fmla="*/ 2147483647 w 10296"/>
              <a:gd name="T5" fmla="*/ 2147483647 h 3147"/>
              <a:gd name="T6" fmla="*/ 2147483647 w 10296"/>
              <a:gd name="T7" fmla="*/ 2147483647 h 3147"/>
              <a:gd name="T8" fmla="*/ 2147483647 w 10296"/>
              <a:gd name="T9" fmla="*/ 2147483647 h 3147"/>
              <a:gd name="T10" fmla="*/ 2147483647 w 10296"/>
              <a:gd name="T11" fmla="*/ 2147483647 h 3147"/>
              <a:gd name="T12" fmla="*/ 2147483647 w 10296"/>
              <a:gd name="T13" fmla="*/ 2147483647 h 3147"/>
              <a:gd name="T14" fmla="*/ 2147483647 w 10296"/>
              <a:gd name="T15" fmla="*/ 2147483647 h 3147"/>
              <a:gd name="T16" fmla="*/ 2147483647 w 10296"/>
              <a:gd name="T17" fmla="*/ 2147483647 h 3147"/>
              <a:gd name="T18" fmla="*/ 2147483647 w 10296"/>
              <a:gd name="T19" fmla="*/ 2147483647 h 3147"/>
              <a:gd name="T20" fmla="*/ 2147483647 w 10296"/>
              <a:gd name="T21" fmla="*/ 2147483647 h 3147"/>
              <a:gd name="T22" fmla="*/ 2147483647 w 10296"/>
              <a:gd name="T23" fmla="*/ 2147483647 h 3147"/>
              <a:gd name="T24" fmla="*/ 2147483647 w 10296"/>
              <a:gd name="T25" fmla="*/ 2147483647 h 3147"/>
              <a:gd name="T26" fmla="*/ 2147483647 w 10296"/>
              <a:gd name="T27" fmla="*/ 2147483647 h 3147"/>
              <a:gd name="T28" fmla="*/ 2147483647 w 10296"/>
              <a:gd name="T29" fmla="*/ 2147483647 h 3147"/>
              <a:gd name="T30" fmla="*/ 2147483647 w 10296"/>
              <a:gd name="T31" fmla="*/ 2147483647 h 3147"/>
              <a:gd name="T32" fmla="*/ 2147483647 w 10296"/>
              <a:gd name="T33" fmla="*/ 2147483647 h 3147"/>
              <a:gd name="T34" fmla="*/ 2147483647 w 10296"/>
              <a:gd name="T35" fmla="*/ 2147483647 h 3147"/>
              <a:gd name="T36" fmla="*/ 2147483647 w 10296"/>
              <a:gd name="T37" fmla="*/ 2147483647 h 3147"/>
              <a:gd name="T38" fmla="*/ 2147483647 w 10296"/>
              <a:gd name="T39" fmla="*/ 2147483647 h 3147"/>
              <a:gd name="T40" fmla="*/ 2147483647 w 10296"/>
              <a:gd name="T41" fmla="*/ 2147483647 h 3147"/>
              <a:gd name="T42" fmla="*/ 2147483647 w 10296"/>
              <a:gd name="T43" fmla="*/ 2147483647 h 3147"/>
              <a:gd name="T44" fmla="*/ 2147483647 w 10296"/>
              <a:gd name="T45" fmla="*/ 2147483647 h 3147"/>
              <a:gd name="T46" fmla="*/ 2147483647 w 10296"/>
              <a:gd name="T47" fmla="*/ 2147483647 h 3147"/>
              <a:gd name="T48" fmla="*/ 2147483647 w 10296"/>
              <a:gd name="T49" fmla="*/ 2147483647 h 3147"/>
              <a:gd name="T50" fmla="*/ 2147483647 w 10296"/>
              <a:gd name="T51" fmla="*/ 0 h 3147"/>
              <a:gd name="T52" fmla="*/ 2147483647 w 10296"/>
              <a:gd name="T53" fmla="*/ 2147483647 h 3147"/>
              <a:gd name="T54" fmla="*/ 2147483647 w 10296"/>
              <a:gd name="T55" fmla="*/ 2147483647 h 3147"/>
              <a:gd name="T56" fmla="*/ 2147483647 w 10296"/>
              <a:gd name="T57" fmla="*/ 2147483647 h 3147"/>
              <a:gd name="T58" fmla="*/ 2147483647 w 10296"/>
              <a:gd name="T59" fmla="*/ 2147483647 h 3147"/>
              <a:gd name="T60" fmla="*/ 2147483647 w 10296"/>
              <a:gd name="T61" fmla="*/ 2147483647 h 3147"/>
              <a:gd name="T62" fmla="*/ 2147483647 w 10296"/>
              <a:gd name="T63" fmla="*/ 2147483647 h 3147"/>
              <a:gd name="T64" fmla="*/ 2147483647 w 10296"/>
              <a:gd name="T65" fmla="*/ 2147483647 h 3147"/>
              <a:gd name="T66" fmla="*/ 2147483647 w 10296"/>
              <a:gd name="T67" fmla="*/ 2147483647 h 3147"/>
              <a:gd name="T68" fmla="*/ 2147483647 w 10296"/>
              <a:gd name="T69" fmla="*/ 2147483647 h 3147"/>
              <a:gd name="T70" fmla="*/ 2147483647 w 10296"/>
              <a:gd name="T71" fmla="*/ 2147483647 h 3147"/>
              <a:gd name="T72" fmla="*/ 2147483647 w 10296"/>
              <a:gd name="T73" fmla="*/ 2147483647 h 3147"/>
              <a:gd name="T74" fmla="*/ 2147483647 w 10296"/>
              <a:gd name="T75" fmla="*/ 2147483647 h 3147"/>
              <a:gd name="T76" fmla="*/ 2147483647 w 10296"/>
              <a:gd name="T77" fmla="*/ 2147483647 h 3147"/>
              <a:gd name="T78" fmla="*/ 2147483647 w 10296"/>
              <a:gd name="T79" fmla="*/ 2147483647 h 3147"/>
              <a:gd name="T80" fmla="*/ 2147483647 w 10296"/>
              <a:gd name="T81" fmla="*/ 2147483647 h 3147"/>
              <a:gd name="T82" fmla="*/ 2147483647 w 10296"/>
              <a:gd name="T83" fmla="*/ 2147483647 h 3147"/>
              <a:gd name="T84" fmla="*/ 2147483647 w 10296"/>
              <a:gd name="T85" fmla="*/ 2147483647 h 3147"/>
              <a:gd name="T86" fmla="*/ 2147483647 w 10296"/>
              <a:gd name="T87" fmla="*/ 2147483647 h 3147"/>
              <a:gd name="T88" fmla="*/ 2147483647 w 10296"/>
              <a:gd name="T89" fmla="*/ 2147483647 h 3147"/>
              <a:gd name="T90" fmla="*/ 2147483647 w 10296"/>
              <a:gd name="T91" fmla="*/ 2147483647 h 3147"/>
              <a:gd name="T92" fmla="*/ 2147483647 w 10296"/>
              <a:gd name="T93" fmla="*/ 2147483647 h 3147"/>
              <a:gd name="T94" fmla="*/ 2147483647 w 10296"/>
              <a:gd name="T95" fmla="*/ 2147483647 h 3147"/>
              <a:gd name="T96" fmla="*/ 2147483647 w 10296"/>
              <a:gd name="T97" fmla="*/ 2147483647 h 3147"/>
              <a:gd name="T98" fmla="*/ 2147483647 w 10296"/>
              <a:gd name="T99" fmla="*/ 2147483647 h 3147"/>
              <a:gd name="T100" fmla="*/ 2147483647 w 10296"/>
              <a:gd name="T101" fmla="*/ 2147483647 h 3147"/>
              <a:gd name="T102" fmla="*/ 2147483647 w 10296"/>
              <a:gd name="T103" fmla="*/ 2147483647 h 3147"/>
              <a:gd name="T104" fmla="*/ 2147483647 w 10296"/>
              <a:gd name="T105" fmla="*/ 2147483647 h 3147"/>
              <a:gd name="T106" fmla="*/ 2147483647 w 10296"/>
              <a:gd name="T107" fmla="*/ 2147483647 h 3147"/>
              <a:gd name="T108" fmla="*/ 2147483647 w 10296"/>
              <a:gd name="T109" fmla="*/ 2147483647 h 3147"/>
              <a:gd name="T110" fmla="*/ 2147483647 w 10296"/>
              <a:gd name="T111" fmla="*/ 2147483647 h 3147"/>
              <a:gd name="T112" fmla="*/ 2147483647 w 10296"/>
              <a:gd name="T113" fmla="*/ 2147483647 h 3147"/>
              <a:gd name="T114" fmla="*/ 2147483647 w 10296"/>
              <a:gd name="T115" fmla="*/ 2147483647 h 3147"/>
              <a:gd name="T116" fmla="*/ 2147483647 w 10296"/>
              <a:gd name="T117" fmla="*/ 2147483647 h 31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96"/>
              <a:gd name="T178" fmla="*/ 0 h 3147"/>
              <a:gd name="T179" fmla="*/ 10296 w 10296"/>
              <a:gd name="T180" fmla="*/ 3147 h 31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96" h="3147">
                <a:moveTo>
                  <a:pt x="4812" y="149"/>
                </a:moveTo>
                <a:lnTo>
                  <a:pt x="4430" y="174"/>
                </a:lnTo>
                <a:lnTo>
                  <a:pt x="4049" y="216"/>
                </a:lnTo>
                <a:lnTo>
                  <a:pt x="3656" y="282"/>
                </a:lnTo>
                <a:lnTo>
                  <a:pt x="3264" y="365"/>
                </a:lnTo>
                <a:lnTo>
                  <a:pt x="2882" y="464"/>
                </a:lnTo>
                <a:lnTo>
                  <a:pt x="2501" y="580"/>
                </a:lnTo>
                <a:lnTo>
                  <a:pt x="2142" y="721"/>
                </a:lnTo>
                <a:lnTo>
                  <a:pt x="1795" y="878"/>
                </a:lnTo>
                <a:lnTo>
                  <a:pt x="1469" y="1052"/>
                </a:lnTo>
                <a:lnTo>
                  <a:pt x="1178" y="1251"/>
                </a:lnTo>
                <a:lnTo>
                  <a:pt x="908" y="1466"/>
                </a:lnTo>
                <a:lnTo>
                  <a:pt x="673" y="1706"/>
                </a:lnTo>
                <a:lnTo>
                  <a:pt x="471" y="1963"/>
                </a:lnTo>
                <a:lnTo>
                  <a:pt x="325" y="2245"/>
                </a:lnTo>
                <a:lnTo>
                  <a:pt x="224" y="2543"/>
                </a:lnTo>
                <a:lnTo>
                  <a:pt x="168" y="2866"/>
                </a:lnTo>
                <a:lnTo>
                  <a:pt x="213" y="2841"/>
                </a:lnTo>
                <a:lnTo>
                  <a:pt x="280" y="2808"/>
                </a:lnTo>
                <a:lnTo>
                  <a:pt x="336" y="2783"/>
                </a:lnTo>
                <a:lnTo>
                  <a:pt x="415" y="2758"/>
                </a:lnTo>
                <a:lnTo>
                  <a:pt x="482" y="2742"/>
                </a:lnTo>
                <a:lnTo>
                  <a:pt x="561" y="2725"/>
                </a:lnTo>
                <a:lnTo>
                  <a:pt x="639" y="2708"/>
                </a:lnTo>
                <a:lnTo>
                  <a:pt x="718" y="2708"/>
                </a:lnTo>
                <a:lnTo>
                  <a:pt x="819" y="2717"/>
                </a:lnTo>
                <a:lnTo>
                  <a:pt x="920" y="2733"/>
                </a:lnTo>
                <a:lnTo>
                  <a:pt x="1009" y="2758"/>
                </a:lnTo>
                <a:lnTo>
                  <a:pt x="1099" y="2783"/>
                </a:lnTo>
                <a:lnTo>
                  <a:pt x="1178" y="2816"/>
                </a:lnTo>
                <a:lnTo>
                  <a:pt x="1245" y="2849"/>
                </a:lnTo>
                <a:lnTo>
                  <a:pt x="1312" y="2882"/>
                </a:lnTo>
                <a:lnTo>
                  <a:pt x="1357" y="2907"/>
                </a:lnTo>
                <a:lnTo>
                  <a:pt x="1402" y="2882"/>
                </a:lnTo>
                <a:lnTo>
                  <a:pt x="1458" y="2849"/>
                </a:lnTo>
                <a:lnTo>
                  <a:pt x="1525" y="2816"/>
                </a:lnTo>
                <a:lnTo>
                  <a:pt x="1604" y="2783"/>
                </a:lnTo>
                <a:lnTo>
                  <a:pt x="1694" y="2758"/>
                </a:lnTo>
                <a:lnTo>
                  <a:pt x="1783" y="2733"/>
                </a:lnTo>
                <a:lnTo>
                  <a:pt x="1884" y="2717"/>
                </a:lnTo>
                <a:lnTo>
                  <a:pt x="1985" y="2708"/>
                </a:lnTo>
                <a:lnTo>
                  <a:pt x="2086" y="2717"/>
                </a:lnTo>
                <a:lnTo>
                  <a:pt x="2187" y="2733"/>
                </a:lnTo>
                <a:lnTo>
                  <a:pt x="2277" y="2758"/>
                </a:lnTo>
                <a:lnTo>
                  <a:pt x="2367" y="2783"/>
                </a:lnTo>
                <a:lnTo>
                  <a:pt x="2445" y="2816"/>
                </a:lnTo>
                <a:lnTo>
                  <a:pt x="2512" y="2849"/>
                </a:lnTo>
                <a:lnTo>
                  <a:pt x="2568" y="2882"/>
                </a:lnTo>
                <a:lnTo>
                  <a:pt x="2613" y="2907"/>
                </a:lnTo>
                <a:lnTo>
                  <a:pt x="2658" y="2882"/>
                </a:lnTo>
                <a:lnTo>
                  <a:pt x="2714" y="2849"/>
                </a:lnTo>
                <a:lnTo>
                  <a:pt x="2781" y="2816"/>
                </a:lnTo>
                <a:lnTo>
                  <a:pt x="2860" y="2783"/>
                </a:lnTo>
                <a:lnTo>
                  <a:pt x="2939" y="2750"/>
                </a:lnTo>
                <a:lnTo>
                  <a:pt x="3039" y="2733"/>
                </a:lnTo>
                <a:lnTo>
                  <a:pt x="3140" y="2717"/>
                </a:lnTo>
                <a:lnTo>
                  <a:pt x="3253" y="2708"/>
                </a:lnTo>
                <a:lnTo>
                  <a:pt x="3365" y="2717"/>
                </a:lnTo>
                <a:lnTo>
                  <a:pt x="3466" y="2733"/>
                </a:lnTo>
                <a:lnTo>
                  <a:pt x="3567" y="2750"/>
                </a:lnTo>
                <a:lnTo>
                  <a:pt x="3645" y="2783"/>
                </a:lnTo>
                <a:lnTo>
                  <a:pt x="3724" y="2816"/>
                </a:lnTo>
                <a:lnTo>
                  <a:pt x="3791" y="2849"/>
                </a:lnTo>
                <a:lnTo>
                  <a:pt x="3847" y="2882"/>
                </a:lnTo>
                <a:lnTo>
                  <a:pt x="3892" y="2907"/>
                </a:lnTo>
                <a:lnTo>
                  <a:pt x="3937" y="2882"/>
                </a:lnTo>
                <a:lnTo>
                  <a:pt x="4004" y="2849"/>
                </a:lnTo>
                <a:lnTo>
                  <a:pt x="4071" y="2816"/>
                </a:lnTo>
                <a:lnTo>
                  <a:pt x="4161" y="2783"/>
                </a:lnTo>
                <a:lnTo>
                  <a:pt x="4240" y="2758"/>
                </a:lnTo>
                <a:lnTo>
                  <a:pt x="4329" y="2733"/>
                </a:lnTo>
                <a:lnTo>
                  <a:pt x="4430" y="2717"/>
                </a:lnTo>
                <a:lnTo>
                  <a:pt x="4520" y="2708"/>
                </a:lnTo>
                <a:lnTo>
                  <a:pt x="4621" y="2717"/>
                </a:lnTo>
                <a:lnTo>
                  <a:pt x="4711" y="2733"/>
                </a:lnTo>
                <a:lnTo>
                  <a:pt x="4812" y="2758"/>
                </a:lnTo>
                <a:lnTo>
                  <a:pt x="4890" y="2783"/>
                </a:lnTo>
                <a:lnTo>
                  <a:pt x="4980" y="2824"/>
                </a:lnTo>
                <a:lnTo>
                  <a:pt x="5047" y="2858"/>
                </a:lnTo>
                <a:lnTo>
                  <a:pt x="5114" y="2891"/>
                </a:lnTo>
                <a:lnTo>
                  <a:pt x="5159" y="2916"/>
                </a:lnTo>
                <a:lnTo>
                  <a:pt x="5204" y="2891"/>
                </a:lnTo>
                <a:lnTo>
                  <a:pt x="5260" y="2858"/>
                </a:lnTo>
                <a:lnTo>
                  <a:pt x="5327" y="2824"/>
                </a:lnTo>
                <a:lnTo>
                  <a:pt x="5406" y="2783"/>
                </a:lnTo>
                <a:lnTo>
                  <a:pt x="5484" y="2758"/>
                </a:lnTo>
                <a:lnTo>
                  <a:pt x="5585" y="2733"/>
                </a:lnTo>
                <a:lnTo>
                  <a:pt x="5675" y="2717"/>
                </a:lnTo>
                <a:lnTo>
                  <a:pt x="5776" y="2708"/>
                </a:lnTo>
                <a:lnTo>
                  <a:pt x="5888" y="2717"/>
                </a:lnTo>
                <a:lnTo>
                  <a:pt x="5989" y="2733"/>
                </a:lnTo>
                <a:lnTo>
                  <a:pt x="6079" y="2758"/>
                </a:lnTo>
                <a:lnTo>
                  <a:pt x="6169" y="2783"/>
                </a:lnTo>
                <a:lnTo>
                  <a:pt x="6247" y="2816"/>
                </a:lnTo>
                <a:lnTo>
                  <a:pt x="6314" y="2849"/>
                </a:lnTo>
                <a:lnTo>
                  <a:pt x="6371" y="2882"/>
                </a:lnTo>
                <a:lnTo>
                  <a:pt x="6415" y="2907"/>
                </a:lnTo>
                <a:lnTo>
                  <a:pt x="6460" y="2882"/>
                </a:lnTo>
                <a:lnTo>
                  <a:pt x="6516" y="2849"/>
                </a:lnTo>
                <a:lnTo>
                  <a:pt x="6595" y="2816"/>
                </a:lnTo>
                <a:lnTo>
                  <a:pt x="6673" y="2783"/>
                </a:lnTo>
                <a:lnTo>
                  <a:pt x="6763" y="2750"/>
                </a:lnTo>
                <a:lnTo>
                  <a:pt x="6853" y="2725"/>
                </a:lnTo>
                <a:lnTo>
                  <a:pt x="6954" y="2708"/>
                </a:lnTo>
                <a:lnTo>
                  <a:pt x="7055" y="2708"/>
                </a:lnTo>
                <a:lnTo>
                  <a:pt x="7156" y="2717"/>
                </a:lnTo>
                <a:lnTo>
                  <a:pt x="7245" y="2733"/>
                </a:lnTo>
                <a:lnTo>
                  <a:pt x="7335" y="2758"/>
                </a:lnTo>
                <a:lnTo>
                  <a:pt x="7425" y="2791"/>
                </a:lnTo>
                <a:lnTo>
                  <a:pt x="7503" y="2824"/>
                </a:lnTo>
                <a:lnTo>
                  <a:pt x="7571" y="2849"/>
                </a:lnTo>
                <a:lnTo>
                  <a:pt x="7638" y="2882"/>
                </a:lnTo>
                <a:lnTo>
                  <a:pt x="7683" y="2907"/>
                </a:lnTo>
                <a:lnTo>
                  <a:pt x="7728" y="2882"/>
                </a:lnTo>
                <a:lnTo>
                  <a:pt x="7784" y="2849"/>
                </a:lnTo>
                <a:lnTo>
                  <a:pt x="7851" y="2816"/>
                </a:lnTo>
                <a:lnTo>
                  <a:pt x="7929" y="2783"/>
                </a:lnTo>
                <a:lnTo>
                  <a:pt x="8019" y="2750"/>
                </a:lnTo>
                <a:lnTo>
                  <a:pt x="8109" y="2725"/>
                </a:lnTo>
                <a:lnTo>
                  <a:pt x="8210" y="2708"/>
                </a:lnTo>
                <a:lnTo>
                  <a:pt x="8322" y="2708"/>
                </a:lnTo>
                <a:lnTo>
                  <a:pt x="8423" y="2717"/>
                </a:lnTo>
                <a:lnTo>
                  <a:pt x="8524" y="2733"/>
                </a:lnTo>
                <a:lnTo>
                  <a:pt x="8614" y="2758"/>
                </a:lnTo>
                <a:lnTo>
                  <a:pt x="8703" y="2791"/>
                </a:lnTo>
                <a:lnTo>
                  <a:pt x="8782" y="2824"/>
                </a:lnTo>
                <a:lnTo>
                  <a:pt x="8849" y="2858"/>
                </a:lnTo>
                <a:lnTo>
                  <a:pt x="8905" y="2891"/>
                </a:lnTo>
                <a:lnTo>
                  <a:pt x="8950" y="2916"/>
                </a:lnTo>
                <a:lnTo>
                  <a:pt x="8995" y="2891"/>
                </a:lnTo>
                <a:lnTo>
                  <a:pt x="9062" y="2858"/>
                </a:lnTo>
                <a:lnTo>
                  <a:pt x="9130" y="2824"/>
                </a:lnTo>
                <a:lnTo>
                  <a:pt x="9219" y="2783"/>
                </a:lnTo>
                <a:lnTo>
                  <a:pt x="9298" y="2758"/>
                </a:lnTo>
                <a:lnTo>
                  <a:pt x="9399" y="2733"/>
                </a:lnTo>
                <a:lnTo>
                  <a:pt x="9488" y="2717"/>
                </a:lnTo>
                <a:lnTo>
                  <a:pt x="9589" y="2708"/>
                </a:lnTo>
                <a:lnTo>
                  <a:pt x="9668" y="2708"/>
                </a:lnTo>
                <a:lnTo>
                  <a:pt x="9746" y="2725"/>
                </a:lnTo>
                <a:lnTo>
                  <a:pt x="9814" y="2742"/>
                </a:lnTo>
                <a:lnTo>
                  <a:pt x="9892" y="2758"/>
                </a:lnTo>
                <a:lnTo>
                  <a:pt x="9960" y="2783"/>
                </a:lnTo>
                <a:lnTo>
                  <a:pt x="10027" y="2816"/>
                </a:lnTo>
                <a:lnTo>
                  <a:pt x="10083" y="2841"/>
                </a:lnTo>
                <a:lnTo>
                  <a:pt x="10139" y="2866"/>
                </a:lnTo>
                <a:lnTo>
                  <a:pt x="10117" y="2675"/>
                </a:lnTo>
                <a:lnTo>
                  <a:pt x="10072" y="2493"/>
                </a:lnTo>
                <a:lnTo>
                  <a:pt x="10016" y="2311"/>
                </a:lnTo>
                <a:lnTo>
                  <a:pt x="9937" y="2137"/>
                </a:lnTo>
                <a:lnTo>
                  <a:pt x="9836" y="1971"/>
                </a:lnTo>
                <a:lnTo>
                  <a:pt x="9724" y="1806"/>
                </a:lnTo>
                <a:lnTo>
                  <a:pt x="9589" y="1648"/>
                </a:lnTo>
                <a:lnTo>
                  <a:pt x="9432" y="1499"/>
                </a:lnTo>
                <a:lnTo>
                  <a:pt x="9231" y="1334"/>
                </a:lnTo>
                <a:lnTo>
                  <a:pt x="9017" y="1176"/>
                </a:lnTo>
                <a:lnTo>
                  <a:pt x="8782" y="1027"/>
                </a:lnTo>
                <a:lnTo>
                  <a:pt x="8535" y="895"/>
                </a:lnTo>
                <a:lnTo>
                  <a:pt x="8266" y="771"/>
                </a:lnTo>
                <a:lnTo>
                  <a:pt x="7997" y="663"/>
                </a:lnTo>
                <a:lnTo>
                  <a:pt x="7716" y="564"/>
                </a:lnTo>
                <a:lnTo>
                  <a:pt x="7425" y="472"/>
                </a:lnTo>
                <a:lnTo>
                  <a:pt x="7133" y="398"/>
                </a:lnTo>
                <a:lnTo>
                  <a:pt x="6842" y="323"/>
                </a:lnTo>
                <a:lnTo>
                  <a:pt x="6550" y="265"/>
                </a:lnTo>
                <a:lnTo>
                  <a:pt x="6258" y="224"/>
                </a:lnTo>
                <a:lnTo>
                  <a:pt x="5967" y="191"/>
                </a:lnTo>
                <a:lnTo>
                  <a:pt x="5686" y="158"/>
                </a:lnTo>
                <a:lnTo>
                  <a:pt x="5417" y="149"/>
                </a:lnTo>
                <a:lnTo>
                  <a:pt x="5159" y="141"/>
                </a:lnTo>
                <a:lnTo>
                  <a:pt x="5114" y="141"/>
                </a:lnTo>
                <a:lnTo>
                  <a:pt x="5069" y="141"/>
                </a:lnTo>
                <a:lnTo>
                  <a:pt x="5025" y="141"/>
                </a:lnTo>
                <a:lnTo>
                  <a:pt x="4991" y="141"/>
                </a:lnTo>
                <a:lnTo>
                  <a:pt x="4946" y="149"/>
                </a:lnTo>
                <a:lnTo>
                  <a:pt x="4901" y="149"/>
                </a:lnTo>
                <a:lnTo>
                  <a:pt x="4856" y="149"/>
                </a:lnTo>
                <a:lnTo>
                  <a:pt x="4812" y="149"/>
                </a:lnTo>
                <a:lnTo>
                  <a:pt x="4789" y="9"/>
                </a:lnTo>
                <a:lnTo>
                  <a:pt x="4834" y="9"/>
                </a:lnTo>
                <a:lnTo>
                  <a:pt x="4879" y="0"/>
                </a:lnTo>
                <a:lnTo>
                  <a:pt x="4924" y="0"/>
                </a:lnTo>
                <a:lnTo>
                  <a:pt x="4980" y="0"/>
                </a:lnTo>
                <a:lnTo>
                  <a:pt x="5025" y="0"/>
                </a:lnTo>
                <a:lnTo>
                  <a:pt x="5069" y="0"/>
                </a:lnTo>
                <a:lnTo>
                  <a:pt x="5114" y="0"/>
                </a:lnTo>
                <a:lnTo>
                  <a:pt x="5159" y="0"/>
                </a:lnTo>
                <a:lnTo>
                  <a:pt x="5428" y="9"/>
                </a:lnTo>
                <a:lnTo>
                  <a:pt x="5698" y="25"/>
                </a:lnTo>
                <a:lnTo>
                  <a:pt x="5989" y="50"/>
                </a:lnTo>
                <a:lnTo>
                  <a:pt x="6281" y="83"/>
                </a:lnTo>
                <a:lnTo>
                  <a:pt x="6584" y="133"/>
                </a:lnTo>
                <a:lnTo>
                  <a:pt x="6886" y="191"/>
                </a:lnTo>
                <a:lnTo>
                  <a:pt x="7178" y="257"/>
                </a:lnTo>
                <a:lnTo>
                  <a:pt x="7481" y="340"/>
                </a:lnTo>
                <a:lnTo>
                  <a:pt x="7772" y="431"/>
                </a:lnTo>
                <a:lnTo>
                  <a:pt x="8064" y="530"/>
                </a:lnTo>
                <a:lnTo>
                  <a:pt x="8344" y="646"/>
                </a:lnTo>
                <a:lnTo>
                  <a:pt x="8614" y="771"/>
                </a:lnTo>
                <a:lnTo>
                  <a:pt x="8872" y="911"/>
                </a:lnTo>
                <a:lnTo>
                  <a:pt x="9118" y="1060"/>
                </a:lnTo>
                <a:lnTo>
                  <a:pt x="9343" y="1218"/>
                </a:lnTo>
                <a:lnTo>
                  <a:pt x="9545" y="1392"/>
                </a:lnTo>
                <a:lnTo>
                  <a:pt x="9724" y="1566"/>
                </a:lnTo>
                <a:lnTo>
                  <a:pt x="9870" y="1756"/>
                </a:lnTo>
                <a:lnTo>
                  <a:pt x="10004" y="1947"/>
                </a:lnTo>
                <a:lnTo>
                  <a:pt x="10105" y="2145"/>
                </a:lnTo>
                <a:lnTo>
                  <a:pt x="10195" y="2344"/>
                </a:lnTo>
                <a:lnTo>
                  <a:pt x="10251" y="2559"/>
                </a:lnTo>
                <a:lnTo>
                  <a:pt x="10285" y="2775"/>
                </a:lnTo>
                <a:lnTo>
                  <a:pt x="10296" y="2998"/>
                </a:lnTo>
                <a:lnTo>
                  <a:pt x="10296" y="3023"/>
                </a:lnTo>
                <a:lnTo>
                  <a:pt x="10296" y="3065"/>
                </a:lnTo>
                <a:lnTo>
                  <a:pt x="10296" y="3114"/>
                </a:lnTo>
                <a:lnTo>
                  <a:pt x="10296" y="3139"/>
                </a:lnTo>
                <a:lnTo>
                  <a:pt x="10173" y="3056"/>
                </a:lnTo>
                <a:lnTo>
                  <a:pt x="10161" y="3048"/>
                </a:lnTo>
                <a:lnTo>
                  <a:pt x="10117" y="3023"/>
                </a:lnTo>
                <a:lnTo>
                  <a:pt x="10060" y="2990"/>
                </a:lnTo>
                <a:lnTo>
                  <a:pt x="9982" y="2957"/>
                </a:lnTo>
                <a:lnTo>
                  <a:pt x="9892" y="2924"/>
                </a:lnTo>
                <a:lnTo>
                  <a:pt x="9791" y="2891"/>
                </a:lnTo>
                <a:lnTo>
                  <a:pt x="9690" y="2866"/>
                </a:lnTo>
                <a:lnTo>
                  <a:pt x="9589" y="2858"/>
                </a:lnTo>
                <a:lnTo>
                  <a:pt x="9488" y="2866"/>
                </a:lnTo>
                <a:lnTo>
                  <a:pt x="9376" y="2891"/>
                </a:lnTo>
                <a:lnTo>
                  <a:pt x="9287" y="2924"/>
                </a:lnTo>
                <a:lnTo>
                  <a:pt x="9197" y="2957"/>
                </a:lnTo>
                <a:lnTo>
                  <a:pt x="9118" y="2990"/>
                </a:lnTo>
                <a:lnTo>
                  <a:pt x="9051" y="3023"/>
                </a:lnTo>
                <a:lnTo>
                  <a:pt x="9017" y="3048"/>
                </a:lnTo>
                <a:lnTo>
                  <a:pt x="8995" y="3056"/>
                </a:lnTo>
                <a:lnTo>
                  <a:pt x="8984" y="3065"/>
                </a:lnTo>
                <a:lnTo>
                  <a:pt x="8973" y="3073"/>
                </a:lnTo>
                <a:lnTo>
                  <a:pt x="8961" y="3081"/>
                </a:lnTo>
                <a:lnTo>
                  <a:pt x="8950" y="3089"/>
                </a:lnTo>
                <a:lnTo>
                  <a:pt x="8905" y="3056"/>
                </a:lnTo>
                <a:lnTo>
                  <a:pt x="8894" y="3048"/>
                </a:lnTo>
                <a:lnTo>
                  <a:pt x="8860" y="3023"/>
                </a:lnTo>
                <a:lnTo>
                  <a:pt x="8804" y="2998"/>
                </a:lnTo>
                <a:lnTo>
                  <a:pt x="8726" y="2957"/>
                </a:lnTo>
                <a:lnTo>
                  <a:pt x="8636" y="2924"/>
                </a:lnTo>
                <a:lnTo>
                  <a:pt x="8535" y="2891"/>
                </a:lnTo>
                <a:lnTo>
                  <a:pt x="8423" y="2866"/>
                </a:lnTo>
                <a:lnTo>
                  <a:pt x="8311" y="2858"/>
                </a:lnTo>
                <a:lnTo>
                  <a:pt x="8199" y="2858"/>
                </a:lnTo>
                <a:lnTo>
                  <a:pt x="8098" y="2882"/>
                </a:lnTo>
                <a:lnTo>
                  <a:pt x="7997" y="2916"/>
                </a:lnTo>
                <a:lnTo>
                  <a:pt x="7907" y="2949"/>
                </a:lnTo>
                <a:lnTo>
                  <a:pt x="7840" y="2990"/>
                </a:lnTo>
                <a:lnTo>
                  <a:pt x="7784" y="3023"/>
                </a:lnTo>
                <a:lnTo>
                  <a:pt x="7750" y="3048"/>
                </a:lnTo>
                <a:lnTo>
                  <a:pt x="7739" y="3056"/>
                </a:lnTo>
                <a:lnTo>
                  <a:pt x="7728" y="3065"/>
                </a:lnTo>
                <a:lnTo>
                  <a:pt x="7716" y="3073"/>
                </a:lnTo>
                <a:lnTo>
                  <a:pt x="7705" y="3081"/>
                </a:lnTo>
                <a:lnTo>
                  <a:pt x="7694" y="3089"/>
                </a:lnTo>
                <a:lnTo>
                  <a:pt x="7638" y="3056"/>
                </a:lnTo>
                <a:lnTo>
                  <a:pt x="7627" y="3048"/>
                </a:lnTo>
                <a:lnTo>
                  <a:pt x="7582" y="3023"/>
                </a:lnTo>
                <a:lnTo>
                  <a:pt x="7526" y="2998"/>
                </a:lnTo>
                <a:lnTo>
                  <a:pt x="7447" y="2957"/>
                </a:lnTo>
                <a:lnTo>
                  <a:pt x="7357" y="2924"/>
                </a:lnTo>
                <a:lnTo>
                  <a:pt x="7257" y="2891"/>
                </a:lnTo>
                <a:lnTo>
                  <a:pt x="7156" y="2866"/>
                </a:lnTo>
                <a:lnTo>
                  <a:pt x="7043" y="2858"/>
                </a:lnTo>
                <a:lnTo>
                  <a:pt x="6943" y="2858"/>
                </a:lnTo>
                <a:lnTo>
                  <a:pt x="6830" y="2882"/>
                </a:lnTo>
                <a:lnTo>
                  <a:pt x="6741" y="2916"/>
                </a:lnTo>
                <a:lnTo>
                  <a:pt x="6651" y="2949"/>
                </a:lnTo>
                <a:lnTo>
                  <a:pt x="6572" y="2990"/>
                </a:lnTo>
                <a:lnTo>
                  <a:pt x="6516" y="3023"/>
                </a:lnTo>
                <a:lnTo>
                  <a:pt x="6471" y="3048"/>
                </a:lnTo>
                <a:lnTo>
                  <a:pt x="6460" y="3056"/>
                </a:lnTo>
                <a:lnTo>
                  <a:pt x="6449" y="3065"/>
                </a:lnTo>
                <a:lnTo>
                  <a:pt x="6438" y="3073"/>
                </a:lnTo>
                <a:lnTo>
                  <a:pt x="6427" y="3081"/>
                </a:lnTo>
                <a:lnTo>
                  <a:pt x="6415" y="3089"/>
                </a:lnTo>
                <a:lnTo>
                  <a:pt x="6371" y="3056"/>
                </a:lnTo>
                <a:lnTo>
                  <a:pt x="6359" y="3048"/>
                </a:lnTo>
                <a:lnTo>
                  <a:pt x="6314" y="3023"/>
                </a:lnTo>
                <a:lnTo>
                  <a:pt x="6258" y="2990"/>
                </a:lnTo>
                <a:lnTo>
                  <a:pt x="6191" y="2957"/>
                </a:lnTo>
                <a:lnTo>
                  <a:pt x="6101" y="2924"/>
                </a:lnTo>
                <a:lnTo>
                  <a:pt x="6000" y="2891"/>
                </a:lnTo>
                <a:lnTo>
                  <a:pt x="5888" y="2866"/>
                </a:lnTo>
                <a:lnTo>
                  <a:pt x="5776" y="2858"/>
                </a:lnTo>
                <a:lnTo>
                  <a:pt x="5664" y="2866"/>
                </a:lnTo>
                <a:lnTo>
                  <a:pt x="5563" y="2891"/>
                </a:lnTo>
                <a:lnTo>
                  <a:pt x="5473" y="2924"/>
                </a:lnTo>
                <a:lnTo>
                  <a:pt x="5384" y="2957"/>
                </a:lnTo>
                <a:lnTo>
                  <a:pt x="5316" y="2990"/>
                </a:lnTo>
                <a:lnTo>
                  <a:pt x="5260" y="3023"/>
                </a:lnTo>
                <a:lnTo>
                  <a:pt x="5215" y="3048"/>
                </a:lnTo>
                <a:lnTo>
                  <a:pt x="5204" y="3056"/>
                </a:lnTo>
                <a:lnTo>
                  <a:pt x="5193" y="3065"/>
                </a:lnTo>
                <a:lnTo>
                  <a:pt x="5182" y="3073"/>
                </a:lnTo>
                <a:lnTo>
                  <a:pt x="5170" y="3081"/>
                </a:lnTo>
                <a:lnTo>
                  <a:pt x="5159" y="3089"/>
                </a:lnTo>
                <a:lnTo>
                  <a:pt x="5114" y="3056"/>
                </a:lnTo>
                <a:lnTo>
                  <a:pt x="5103" y="3048"/>
                </a:lnTo>
                <a:lnTo>
                  <a:pt x="5058" y="3023"/>
                </a:lnTo>
                <a:lnTo>
                  <a:pt x="5002" y="2990"/>
                </a:lnTo>
                <a:lnTo>
                  <a:pt x="4924" y="2957"/>
                </a:lnTo>
                <a:lnTo>
                  <a:pt x="4834" y="2924"/>
                </a:lnTo>
                <a:lnTo>
                  <a:pt x="4733" y="2891"/>
                </a:lnTo>
                <a:lnTo>
                  <a:pt x="4621" y="2866"/>
                </a:lnTo>
                <a:lnTo>
                  <a:pt x="4520" y="2858"/>
                </a:lnTo>
                <a:lnTo>
                  <a:pt x="4419" y="2866"/>
                </a:lnTo>
                <a:lnTo>
                  <a:pt x="4318" y="2891"/>
                </a:lnTo>
                <a:lnTo>
                  <a:pt x="4217" y="2924"/>
                </a:lnTo>
                <a:lnTo>
                  <a:pt x="4127" y="2957"/>
                </a:lnTo>
                <a:lnTo>
                  <a:pt x="4049" y="2990"/>
                </a:lnTo>
                <a:lnTo>
                  <a:pt x="3993" y="3023"/>
                </a:lnTo>
                <a:lnTo>
                  <a:pt x="3948" y="3048"/>
                </a:lnTo>
                <a:lnTo>
                  <a:pt x="3937" y="3056"/>
                </a:lnTo>
                <a:lnTo>
                  <a:pt x="3925" y="3065"/>
                </a:lnTo>
                <a:lnTo>
                  <a:pt x="3914" y="3073"/>
                </a:lnTo>
                <a:lnTo>
                  <a:pt x="3892" y="3081"/>
                </a:lnTo>
                <a:lnTo>
                  <a:pt x="3881" y="3089"/>
                </a:lnTo>
                <a:lnTo>
                  <a:pt x="3836" y="3056"/>
                </a:lnTo>
                <a:lnTo>
                  <a:pt x="3825" y="3048"/>
                </a:lnTo>
                <a:lnTo>
                  <a:pt x="3791" y="3023"/>
                </a:lnTo>
                <a:lnTo>
                  <a:pt x="3735" y="2990"/>
                </a:lnTo>
                <a:lnTo>
                  <a:pt x="3668" y="2957"/>
                </a:lnTo>
                <a:lnTo>
                  <a:pt x="3589" y="2924"/>
                </a:lnTo>
                <a:lnTo>
                  <a:pt x="3488" y="2891"/>
                </a:lnTo>
                <a:lnTo>
                  <a:pt x="3376" y="2866"/>
                </a:lnTo>
                <a:lnTo>
                  <a:pt x="3253" y="2858"/>
                </a:lnTo>
                <a:lnTo>
                  <a:pt x="3129" y="2866"/>
                </a:lnTo>
                <a:lnTo>
                  <a:pt x="3028" y="2891"/>
                </a:lnTo>
                <a:lnTo>
                  <a:pt x="2927" y="2924"/>
                </a:lnTo>
                <a:lnTo>
                  <a:pt x="2849" y="2957"/>
                </a:lnTo>
                <a:lnTo>
                  <a:pt x="2770" y="2990"/>
                </a:lnTo>
                <a:lnTo>
                  <a:pt x="2714" y="3023"/>
                </a:lnTo>
                <a:lnTo>
                  <a:pt x="2681" y="3048"/>
                </a:lnTo>
                <a:lnTo>
                  <a:pt x="2669" y="3056"/>
                </a:lnTo>
                <a:lnTo>
                  <a:pt x="2658" y="3065"/>
                </a:lnTo>
                <a:lnTo>
                  <a:pt x="2647" y="3073"/>
                </a:lnTo>
                <a:lnTo>
                  <a:pt x="2636" y="3089"/>
                </a:lnTo>
                <a:lnTo>
                  <a:pt x="2624" y="3098"/>
                </a:lnTo>
                <a:lnTo>
                  <a:pt x="2568" y="3056"/>
                </a:lnTo>
                <a:lnTo>
                  <a:pt x="2557" y="3048"/>
                </a:lnTo>
                <a:lnTo>
                  <a:pt x="2524" y="3023"/>
                </a:lnTo>
                <a:lnTo>
                  <a:pt x="2467" y="2990"/>
                </a:lnTo>
                <a:lnTo>
                  <a:pt x="2389" y="2957"/>
                </a:lnTo>
                <a:lnTo>
                  <a:pt x="2299" y="2924"/>
                </a:lnTo>
                <a:lnTo>
                  <a:pt x="2209" y="2891"/>
                </a:lnTo>
                <a:lnTo>
                  <a:pt x="2097" y="2866"/>
                </a:lnTo>
                <a:lnTo>
                  <a:pt x="1985" y="2858"/>
                </a:lnTo>
                <a:lnTo>
                  <a:pt x="1873" y="2866"/>
                </a:lnTo>
                <a:lnTo>
                  <a:pt x="1772" y="2891"/>
                </a:lnTo>
                <a:lnTo>
                  <a:pt x="1671" y="2924"/>
                </a:lnTo>
                <a:lnTo>
                  <a:pt x="1581" y="2957"/>
                </a:lnTo>
                <a:lnTo>
                  <a:pt x="1514" y="2990"/>
                </a:lnTo>
                <a:lnTo>
                  <a:pt x="1447" y="3023"/>
                </a:lnTo>
                <a:lnTo>
                  <a:pt x="1413" y="3048"/>
                </a:lnTo>
                <a:lnTo>
                  <a:pt x="1402" y="3056"/>
                </a:lnTo>
                <a:lnTo>
                  <a:pt x="1391" y="3065"/>
                </a:lnTo>
                <a:lnTo>
                  <a:pt x="1380" y="3073"/>
                </a:lnTo>
                <a:lnTo>
                  <a:pt x="1368" y="3081"/>
                </a:lnTo>
                <a:lnTo>
                  <a:pt x="1357" y="3089"/>
                </a:lnTo>
                <a:lnTo>
                  <a:pt x="1301" y="3056"/>
                </a:lnTo>
                <a:lnTo>
                  <a:pt x="1290" y="3048"/>
                </a:lnTo>
                <a:lnTo>
                  <a:pt x="1256" y="3023"/>
                </a:lnTo>
                <a:lnTo>
                  <a:pt x="1189" y="2990"/>
                </a:lnTo>
                <a:lnTo>
                  <a:pt x="1122" y="2957"/>
                </a:lnTo>
                <a:lnTo>
                  <a:pt x="1032" y="2924"/>
                </a:lnTo>
                <a:lnTo>
                  <a:pt x="931" y="2891"/>
                </a:lnTo>
                <a:lnTo>
                  <a:pt x="830" y="2866"/>
                </a:lnTo>
                <a:lnTo>
                  <a:pt x="718" y="2858"/>
                </a:lnTo>
                <a:lnTo>
                  <a:pt x="606" y="2866"/>
                </a:lnTo>
                <a:lnTo>
                  <a:pt x="505" y="2891"/>
                </a:lnTo>
                <a:lnTo>
                  <a:pt x="404" y="2924"/>
                </a:lnTo>
                <a:lnTo>
                  <a:pt x="314" y="2957"/>
                </a:lnTo>
                <a:lnTo>
                  <a:pt x="247" y="2990"/>
                </a:lnTo>
                <a:lnTo>
                  <a:pt x="179" y="3023"/>
                </a:lnTo>
                <a:lnTo>
                  <a:pt x="146" y="3048"/>
                </a:lnTo>
                <a:lnTo>
                  <a:pt x="135" y="3056"/>
                </a:lnTo>
                <a:lnTo>
                  <a:pt x="0" y="3147"/>
                </a:lnTo>
                <a:lnTo>
                  <a:pt x="0" y="2998"/>
                </a:lnTo>
                <a:lnTo>
                  <a:pt x="11" y="2816"/>
                </a:lnTo>
                <a:lnTo>
                  <a:pt x="34" y="2642"/>
                </a:lnTo>
                <a:lnTo>
                  <a:pt x="67" y="2477"/>
                </a:lnTo>
                <a:lnTo>
                  <a:pt x="123" y="2311"/>
                </a:lnTo>
                <a:lnTo>
                  <a:pt x="191" y="2145"/>
                </a:lnTo>
                <a:lnTo>
                  <a:pt x="269" y="1988"/>
                </a:lnTo>
                <a:lnTo>
                  <a:pt x="370" y="1839"/>
                </a:lnTo>
                <a:lnTo>
                  <a:pt x="482" y="1690"/>
                </a:lnTo>
                <a:lnTo>
                  <a:pt x="606" y="1541"/>
                </a:lnTo>
                <a:lnTo>
                  <a:pt x="740" y="1408"/>
                </a:lnTo>
                <a:lnTo>
                  <a:pt x="886" y="1276"/>
                </a:lnTo>
                <a:lnTo>
                  <a:pt x="1054" y="1143"/>
                </a:lnTo>
                <a:lnTo>
                  <a:pt x="1234" y="1019"/>
                </a:lnTo>
                <a:lnTo>
                  <a:pt x="1424" y="903"/>
                </a:lnTo>
                <a:lnTo>
                  <a:pt x="1626" y="795"/>
                </a:lnTo>
                <a:lnTo>
                  <a:pt x="1839" y="688"/>
                </a:lnTo>
                <a:lnTo>
                  <a:pt x="1996" y="613"/>
                </a:lnTo>
                <a:lnTo>
                  <a:pt x="2165" y="547"/>
                </a:lnTo>
                <a:lnTo>
                  <a:pt x="2333" y="481"/>
                </a:lnTo>
                <a:lnTo>
                  <a:pt x="2512" y="423"/>
                </a:lnTo>
                <a:lnTo>
                  <a:pt x="2692" y="365"/>
                </a:lnTo>
                <a:lnTo>
                  <a:pt x="2871" y="315"/>
                </a:lnTo>
                <a:lnTo>
                  <a:pt x="3051" y="265"/>
                </a:lnTo>
                <a:lnTo>
                  <a:pt x="3241" y="224"/>
                </a:lnTo>
                <a:lnTo>
                  <a:pt x="3432" y="183"/>
                </a:lnTo>
                <a:lnTo>
                  <a:pt x="3623" y="141"/>
                </a:lnTo>
                <a:lnTo>
                  <a:pt x="3813" y="108"/>
                </a:lnTo>
                <a:lnTo>
                  <a:pt x="4015" y="83"/>
                </a:lnTo>
                <a:lnTo>
                  <a:pt x="4206" y="58"/>
                </a:lnTo>
                <a:lnTo>
                  <a:pt x="4397" y="34"/>
                </a:lnTo>
                <a:lnTo>
                  <a:pt x="4598" y="17"/>
                </a:lnTo>
                <a:lnTo>
                  <a:pt x="4789" y="9"/>
                </a:lnTo>
                <a:lnTo>
                  <a:pt x="481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28" name="Freeform 4"/>
          <p:cNvSpPr>
            <a:spLocks/>
          </p:cNvSpPr>
          <p:nvPr/>
        </p:nvSpPr>
        <p:spPr bwMode="auto">
          <a:xfrm>
            <a:off x="3090863" y="2994025"/>
            <a:ext cx="925512" cy="2568575"/>
          </a:xfrm>
          <a:custGeom>
            <a:avLst/>
            <a:gdLst>
              <a:gd name="T0" fmla="*/ 2147483647 w 1379"/>
              <a:gd name="T1" fmla="*/ 0 h 3685"/>
              <a:gd name="T2" fmla="*/ 2147483647 w 1379"/>
              <a:gd name="T3" fmla="*/ 2147483647 h 3685"/>
              <a:gd name="T4" fmla="*/ 2147483647 w 1379"/>
              <a:gd name="T5" fmla="*/ 2147483647 h 3685"/>
              <a:gd name="T6" fmla="*/ 2147483647 w 1379"/>
              <a:gd name="T7" fmla="*/ 2147483647 h 3685"/>
              <a:gd name="T8" fmla="*/ 2147483647 w 1379"/>
              <a:gd name="T9" fmla="*/ 2147483647 h 3685"/>
              <a:gd name="T10" fmla="*/ 2147483647 w 1379"/>
              <a:gd name="T11" fmla="*/ 2147483647 h 3685"/>
              <a:gd name="T12" fmla="*/ 2147483647 w 1379"/>
              <a:gd name="T13" fmla="*/ 2147483647 h 3685"/>
              <a:gd name="T14" fmla="*/ 2147483647 w 1379"/>
              <a:gd name="T15" fmla="*/ 2147483647 h 3685"/>
              <a:gd name="T16" fmla="*/ 2147483647 w 1379"/>
              <a:gd name="T17" fmla="*/ 2147483647 h 3685"/>
              <a:gd name="T18" fmla="*/ 2147483647 w 1379"/>
              <a:gd name="T19" fmla="*/ 2147483647 h 3685"/>
              <a:gd name="T20" fmla="*/ 2147483647 w 1379"/>
              <a:gd name="T21" fmla="*/ 2147483647 h 3685"/>
              <a:gd name="T22" fmla="*/ 2147483647 w 1379"/>
              <a:gd name="T23" fmla="*/ 2147483647 h 3685"/>
              <a:gd name="T24" fmla="*/ 2147483647 w 1379"/>
              <a:gd name="T25" fmla="*/ 2147483647 h 3685"/>
              <a:gd name="T26" fmla="*/ 2147483647 w 1379"/>
              <a:gd name="T27" fmla="*/ 2147483647 h 3685"/>
              <a:gd name="T28" fmla="*/ 2147483647 w 1379"/>
              <a:gd name="T29" fmla="*/ 2147483647 h 3685"/>
              <a:gd name="T30" fmla="*/ 2147483647 w 1379"/>
              <a:gd name="T31" fmla="*/ 2147483647 h 3685"/>
              <a:gd name="T32" fmla="*/ 2147483647 w 1379"/>
              <a:gd name="T33" fmla="*/ 2147483647 h 3685"/>
              <a:gd name="T34" fmla="*/ 2147483647 w 1379"/>
              <a:gd name="T35" fmla="*/ 2147483647 h 3685"/>
              <a:gd name="T36" fmla="*/ 2147483647 w 1379"/>
              <a:gd name="T37" fmla="*/ 2147483647 h 3685"/>
              <a:gd name="T38" fmla="*/ 2147483647 w 1379"/>
              <a:gd name="T39" fmla="*/ 2147483647 h 3685"/>
              <a:gd name="T40" fmla="*/ 2147483647 w 1379"/>
              <a:gd name="T41" fmla="*/ 2147483647 h 3685"/>
              <a:gd name="T42" fmla="*/ 2147483647 w 1379"/>
              <a:gd name="T43" fmla="*/ 2147483647 h 3685"/>
              <a:gd name="T44" fmla="*/ 2147483647 w 1379"/>
              <a:gd name="T45" fmla="*/ 2147483647 h 3685"/>
              <a:gd name="T46" fmla="*/ 2147483647 w 1379"/>
              <a:gd name="T47" fmla="*/ 2147483647 h 3685"/>
              <a:gd name="T48" fmla="*/ 2147483647 w 1379"/>
              <a:gd name="T49" fmla="*/ 2147483647 h 3685"/>
              <a:gd name="T50" fmla="*/ 2147483647 w 1379"/>
              <a:gd name="T51" fmla="*/ 2147483647 h 3685"/>
              <a:gd name="T52" fmla="*/ 2147483647 w 1379"/>
              <a:gd name="T53" fmla="*/ 2147483647 h 3685"/>
              <a:gd name="T54" fmla="*/ 2147483647 w 1379"/>
              <a:gd name="T55" fmla="*/ 2147483647 h 3685"/>
              <a:gd name="T56" fmla="*/ 2147483647 w 1379"/>
              <a:gd name="T57" fmla="*/ 2147483647 h 3685"/>
              <a:gd name="T58" fmla="*/ 0 w 1379"/>
              <a:gd name="T59" fmla="*/ 2147483647 h 3685"/>
              <a:gd name="T60" fmla="*/ 0 w 1379"/>
              <a:gd name="T61" fmla="*/ 2147483647 h 3685"/>
              <a:gd name="T62" fmla="*/ 0 w 1379"/>
              <a:gd name="T63" fmla="*/ 2147483647 h 3685"/>
              <a:gd name="T64" fmla="*/ 2147483647 w 1379"/>
              <a:gd name="T65" fmla="*/ 2147483647 h 3685"/>
              <a:gd name="T66" fmla="*/ 2147483647 w 1379"/>
              <a:gd name="T67" fmla="*/ 2147483647 h 3685"/>
              <a:gd name="T68" fmla="*/ 2147483647 w 1379"/>
              <a:gd name="T69" fmla="*/ 2147483647 h 3685"/>
              <a:gd name="T70" fmla="*/ 2147483647 w 1379"/>
              <a:gd name="T71" fmla="*/ 2147483647 h 3685"/>
              <a:gd name="T72" fmla="*/ 2147483647 w 1379"/>
              <a:gd name="T73" fmla="*/ 2147483647 h 3685"/>
              <a:gd name="T74" fmla="*/ 2147483647 w 1379"/>
              <a:gd name="T75" fmla="*/ 2147483647 h 3685"/>
              <a:gd name="T76" fmla="*/ 2147483647 w 1379"/>
              <a:gd name="T77" fmla="*/ 2147483647 h 3685"/>
              <a:gd name="T78" fmla="*/ 2147483647 w 1379"/>
              <a:gd name="T79" fmla="*/ 2147483647 h 3685"/>
              <a:gd name="T80" fmla="*/ 2147483647 w 1379"/>
              <a:gd name="T81" fmla="*/ 2147483647 h 3685"/>
              <a:gd name="T82" fmla="*/ 2147483647 w 1379"/>
              <a:gd name="T83" fmla="*/ 2147483647 h 3685"/>
              <a:gd name="T84" fmla="*/ 2147483647 w 1379"/>
              <a:gd name="T85" fmla="*/ 2147483647 h 3685"/>
              <a:gd name="T86" fmla="*/ 2147483647 w 1379"/>
              <a:gd name="T87" fmla="*/ 2147483647 h 3685"/>
              <a:gd name="T88" fmla="*/ 2147483647 w 1379"/>
              <a:gd name="T89" fmla="*/ 2147483647 h 3685"/>
              <a:gd name="T90" fmla="*/ 2147483647 w 1379"/>
              <a:gd name="T91" fmla="*/ 2147483647 h 3685"/>
              <a:gd name="T92" fmla="*/ 2147483647 w 1379"/>
              <a:gd name="T93" fmla="*/ 2147483647 h 3685"/>
              <a:gd name="T94" fmla="*/ 2147483647 w 1379"/>
              <a:gd name="T95" fmla="*/ 2147483647 h 3685"/>
              <a:gd name="T96" fmla="*/ 2147483647 w 1379"/>
              <a:gd name="T97" fmla="*/ 2147483647 h 3685"/>
              <a:gd name="T98" fmla="*/ 2147483647 w 1379"/>
              <a:gd name="T99" fmla="*/ 2147483647 h 3685"/>
              <a:gd name="T100" fmla="*/ 2147483647 w 1379"/>
              <a:gd name="T101" fmla="*/ 2147483647 h 3685"/>
              <a:gd name="T102" fmla="*/ 2147483647 w 1379"/>
              <a:gd name="T103" fmla="*/ 2147483647 h 3685"/>
              <a:gd name="T104" fmla="*/ 2147483647 w 1379"/>
              <a:gd name="T105" fmla="*/ 2147483647 h 3685"/>
              <a:gd name="T106" fmla="*/ 2147483647 w 1379"/>
              <a:gd name="T107" fmla="*/ 2147483647 h 3685"/>
              <a:gd name="T108" fmla="*/ 2147483647 w 1379"/>
              <a:gd name="T109" fmla="*/ 0 h 3685"/>
              <a:gd name="T110" fmla="*/ 2147483647 w 1379"/>
              <a:gd name="T111" fmla="*/ 0 h 36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79"/>
              <a:gd name="T169" fmla="*/ 0 h 3685"/>
              <a:gd name="T170" fmla="*/ 1379 w 1379"/>
              <a:gd name="T171" fmla="*/ 3685 h 36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79" h="3685">
                <a:moveTo>
                  <a:pt x="1200" y="0"/>
                </a:moveTo>
                <a:lnTo>
                  <a:pt x="1200" y="2592"/>
                </a:lnTo>
                <a:lnTo>
                  <a:pt x="1200" y="2600"/>
                </a:lnTo>
                <a:lnTo>
                  <a:pt x="1200" y="2633"/>
                </a:lnTo>
                <a:lnTo>
                  <a:pt x="1211" y="2733"/>
                </a:lnTo>
                <a:lnTo>
                  <a:pt x="1211" y="2865"/>
                </a:lnTo>
                <a:lnTo>
                  <a:pt x="1200" y="3031"/>
                </a:lnTo>
                <a:lnTo>
                  <a:pt x="1166" y="3197"/>
                </a:lnTo>
                <a:lnTo>
                  <a:pt x="1110" y="3346"/>
                </a:lnTo>
                <a:lnTo>
                  <a:pt x="1031" y="3462"/>
                </a:lnTo>
                <a:lnTo>
                  <a:pt x="919" y="3528"/>
                </a:lnTo>
                <a:lnTo>
                  <a:pt x="841" y="3544"/>
                </a:lnTo>
                <a:lnTo>
                  <a:pt x="774" y="3561"/>
                </a:lnTo>
                <a:lnTo>
                  <a:pt x="695" y="3561"/>
                </a:lnTo>
                <a:lnTo>
                  <a:pt x="639" y="3561"/>
                </a:lnTo>
                <a:lnTo>
                  <a:pt x="572" y="3561"/>
                </a:lnTo>
                <a:lnTo>
                  <a:pt x="516" y="3544"/>
                </a:lnTo>
                <a:lnTo>
                  <a:pt x="459" y="3528"/>
                </a:lnTo>
                <a:lnTo>
                  <a:pt x="415" y="3503"/>
                </a:lnTo>
                <a:lnTo>
                  <a:pt x="302" y="3412"/>
                </a:lnTo>
                <a:lnTo>
                  <a:pt x="235" y="3296"/>
                </a:lnTo>
                <a:lnTo>
                  <a:pt x="190" y="3172"/>
                </a:lnTo>
                <a:lnTo>
                  <a:pt x="168" y="3039"/>
                </a:lnTo>
                <a:lnTo>
                  <a:pt x="157" y="2915"/>
                </a:lnTo>
                <a:lnTo>
                  <a:pt x="157" y="2807"/>
                </a:lnTo>
                <a:lnTo>
                  <a:pt x="168" y="2733"/>
                </a:lnTo>
                <a:lnTo>
                  <a:pt x="168" y="2708"/>
                </a:lnTo>
                <a:lnTo>
                  <a:pt x="11" y="2691"/>
                </a:lnTo>
                <a:lnTo>
                  <a:pt x="0" y="2733"/>
                </a:lnTo>
                <a:lnTo>
                  <a:pt x="0" y="2816"/>
                </a:lnTo>
                <a:lnTo>
                  <a:pt x="0" y="2932"/>
                </a:lnTo>
                <a:lnTo>
                  <a:pt x="11" y="3064"/>
                </a:lnTo>
                <a:lnTo>
                  <a:pt x="44" y="3213"/>
                </a:lnTo>
                <a:lnTo>
                  <a:pt x="101" y="3362"/>
                </a:lnTo>
                <a:lnTo>
                  <a:pt x="190" y="3486"/>
                </a:lnTo>
                <a:lnTo>
                  <a:pt x="325" y="3594"/>
                </a:lnTo>
                <a:lnTo>
                  <a:pt x="392" y="3627"/>
                </a:lnTo>
                <a:lnTo>
                  <a:pt x="459" y="3652"/>
                </a:lnTo>
                <a:lnTo>
                  <a:pt x="527" y="3669"/>
                </a:lnTo>
                <a:lnTo>
                  <a:pt x="605" y="3677"/>
                </a:lnTo>
                <a:lnTo>
                  <a:pt x="695" y="3685"/>
                </a:lnTo>
                <a:lnTo>
                  <a:pt x="785" y="3677"/>
                </a:lnTo>
                <a:lnTo>
                  <a:pt x="874" y="3660"/>
                </a:lnTo>
                <a:lnTo>
                  <a:pt x="975" y="3635"/>
                </a:lnTo>
                <a:lnTo>
                  <a:pt x="1144" y="3553"/>
                </a:lnTo>
                <a:lnTo>
                  <a:pt x="1256" y="3412"/>
                </a:lnTo>
                <a:lnTo>
                  <a:pt x="1334" y="3246"/>
                </a:lnTo>
                <a:lnTo>
                  <a:pt x="1368" y="3056"/>
                </a:lnTo>
                <a:lnTo>
                  <a:pt x="1379" y="2882"/>
                </a:lnTo>
                <a:lnTo>
                  <a:pt x="1379" y="2733"/>
                </a:lnTo>
                <a:lnTo>
                  <a:pt x="1368" y="2625"/>
                </a:lnTo>
                <a:lnTo>
                  <a:pt x="1357" y="2584"/>
                </a:lnTo>
                <a:lnTo>
                  <a:pt x="1357" y="2592"/>
                </a:lnTo>
                <a:lnTo>
                  <a:pt x="1357" y="0"/>
                </a:lnTo>
                <a:lnTo>
                  <a:pt x="12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29" name="Freeform 5"/>
          <p:cNvSpPr>
            <a:spLocks/>
          </p:cNvSpPr>
          <p:nvPr/>
        </p:nvSpPr>
        <p:spPr bwMode="auto">
          <a:xfrm>
            <a:off x="1225550" y="984250"/>
            <a:ext cx="5530850" cy="2103438"/>
          </a:xfrm>
          <a:custGeom>
            <a:avLst/>
            <a:gdLst>
              <a:gd name="T0" fmla="*/ 2147483647 w 7784"/>
              <a:gd name="T1" fmla="*/ 2147483647 h 2989"/>
              <a:gd name="T2" fmla="*/ 2147483647 w 7784"/>
              <a:gd name="T3" fmla="*/ 2147483647 h 2989"/>
              <a:gd name="T4" fmla="*/ 2147483647 w 7784"/>
              <a:gd name="T5" fmla="*/ 0 h 2989"/>
              <a:gd name="T6" fmla="*/ 2147483647 w 7784"/>
              <a:gd name="T7" fmla="*/ 2147483647 h 2989"/>
              <a:gd name="T8" fmla="*/ 2147483647 w 7784"/>
              <a:gd name="T9" fmla="*/ 2147483647 h 2989"/>
              <a:gd name="T10" fmla="*/ 2147483647 w 7784"/>
              <a:gd name="T11" fmla="*/ 2147483647 h 2989"/>
              <a:gd name="T12" fmla="*/ 2147483647 w 7784"/>
              <a:gd name="T13" fmla="*/ 2147483647 h 2989"/>
              <a:gd name="T14" fmla="*/ 2147483647 w 7784"/>
              <a:gd name="T15" fmla="*/ 2147483647 h 2989"/>
              <a:gd name="T16" fmla="*/ 2147483647 w 7784"/>
              <a:gd name="T17" fmla="*/ 2147483647 h 2989"/>
              <a:gd name="T18" fmla="*/ 2147483647 w 7784"/>
              <a:gd name="T19" fmla="*/ 2147483647 h 2989"/>
              <a:gd name="T20" fmla="*/ 2147483647 w 7784"/>
              <a:gd name="T21" fmla="*/ 2147483647 h 2989"/>
              <a:gd name="T22" fmla="*/ 2147483647 w 7784"/>
              <a:gd name="T23" fmla="*/ 2147483647 h 2989"/>
              <a:gd name="T24" fmla="*/ 2147483647 w 7784"/>
              <a:gd name="T25" fmla="*/ 2147483647 h 2989"/>
              <a:gd name="T26" fmla="*/ 2147483647 w 7784"/>
              <a:gd name="T27" fmla="*/ 2147483647 h 2989"/>
              <a:gd name="T28" fmla="*/ 2147483647 w 7784"/>
              <a:gd name="T29" fmla="*/ 2147483647 h 2989"/>
              <a:gd name="T30" fmla="*/ 2147483647 w 7784"/>
              <a:gd name="T31" fmla="*/ 2147483647 h 2989"/>
              <a:gd name="T32" fmla="*/ 2147483647 w 7784"/>
              <a:gd name="T33" fmla="*/ 2147483647 h 2989"/>
              <a:gd name="T34" fmla="*/ 2147483647 w 7784"/>
              <a:gd name="T35" fmla="*/ 2147483647 h 2989"/>
              <a:gd name="T36" fmla="*/ 2147483647 w 7784"/>
              <a:gd name="T37" fmla="*/ 2147483647 h 2989"/>
              <a:gd name="T38" fmla="*/ 2147483647 w 7784"/>
              <a:gd name="T39" fmla="*/ 2147483647 h 2989"/>
              <a:gd name="T40" fmla="*/ 2147483647 w 7784"/>
              <a:gd name="T41" fmla="*/ 2147483647 h 2989"/>
              <a:gd name="T42" fmla="*/ 2147483647 w 7784"/>
              <a:gd name="T43" fmla="*/ 2147483647 h 2989"/>
              <a:gd name="T44" fmla="*/ 2147483647 w 7784"/>
              <a:gd name="T45" fmla="*/ 2147483647 h 2989"/>
              <a:gd name="T46" fmla="*/ 2147483647 w 7784"/>
              <a:gd name="T47" fmla="*/ 2147483647 h 2989"/>
              <a:gd name="T48" fmla="*/ 2147483647 w 7784"/>
              <a:gd name="T49" fmla="*/ 2147483647 h 2989"/>
              <a:gd name="T50" fmla="*/ 2147483647 w 7784"/>
              <a:gd name="T51" fmla="*/ 2147483647 h 2989"/>
              <a:gd name="T52" fmla="*/ 2147483647 w 7784"/>
              <a:gd name="T53" fmla="*/ 2147483647 h 2989"/>
              <a:gd name="T54" fmla="*/ 2147483647 w 7784"/>
              <a:gd name="T55" fmla="*/ 2147483647 h 2989"/>
              <a:gd name="T56" fmla="*/ 2147483647 w 7784"/>
              <a:gd name="T57" fmla="*/ 2147483647 h 2989"/>
              <a:gd name="T58" fmla="*/ 2147483647 w 7784"/>
              <a:gd name="T59" fmla="*/ 2147483647 h 2989"/>
              <a:gd name="T60" fmla="*/ 2147483647 w 7784"/>
              <a:gd name="T61" fmla="*/ 2147483647 h 2989"/>
              <a:gd name="T62" fmla="*/ 2147483647 w 7784"/>
              <a:gd name="T63" fmla="*/ 2147483647 h 2989"/>
              <a:gd name="T64" fmla="*/ 2147483647 w 7784"/>
              <a:gd name="T65" fmla="*/ 2147483647 h 2989"/>
              <a:gd name="T66" fmla="*/ 2147483647 w 7784"/>
              <a:gd name="T67" fmla="*/ 2147483647 h 2989"/>
              <a:gd name="T68" fmla="*/ 2147483647 w 7784"/>
              <a:gd name="T69" fmla="*/ 2147483647 h 2989"/>
              <a:gd name="T70" fmla="*/ 2147483647 w 7784"/>
              <a:gd name="T71" fmla="*/ 2147483647 h 2989"/>
              <a:gd name="T72" fmla="*/ 2147483647 w 7784"/>
              <a:gd name="T73" fmla="*/ 2147483647 h 2989"/>
              <a:gd name="T74" fmla="*/ 2147483647 w 7784"/>
              <a:gd name="T75" fmla="*/ 2147483647 h 2989"/>
              <a:gd name="T76" fmla="*/ 2147483647 w 7784"/>
              <a:gd name="T77" fmla="*/ 2147483647 h 2989"/>
              <a:gd name="T78" fmla="*/ 2147483647 w 7784"/>
              <a:gd name="T79" fmla="*/ 2147483647 h 2989"/>
              <a:gd name="T80" fmla="*/ 2147483647 w 7784"/>
              <a:gd name="T81" fmla="*/ 2147483647 h 2989"/>
              <a:gd name="T82" fmla="*/ 2147483647 w 7784"/>
              <a:gd name="T83" fmla="*/ 2147483647 h 2989"/>
              <a:gd name="T84" fmla="*/ 2147483647 w 7784"/>
              <a:gd name="T85" fmla="*/ 2147483647 h 2989"/>
              <a:gd name="T86" fmla="*/ 2147483647 w 7784"/>
              <a:gd name="T87" fmla="*/ 2147483647 h 2989"/>
              <a:gd name="T88" fmla="*/ 2147483647 w 7784"/>
              <a:gd name="T89" fmla="*/ 2147483647 h 2989"/>
              <a:gd name="T90" fmla="*/ 2147483647 w 7784"/>
              <a:gd name="T91" fmla="*/ 2147483647 h 2989"/>
              <a:gd name="T92" fmla="*/ 2147483647 w 7784"/>
              <a:gd name="T93" fmla="*/ 2147483647 h 2989"/>
              <a:gd name="T94" fmla="*/ 2147483647 w 7784"/>
              <a:gd name="T95" fmla="*/ 2147483647 h 2989"/>
              <a:gd name="T96" fmla="*/ 2147483647 w 7784"/>
              <a:gd name="T97" fmla="*/ 2147483647 h 2989"/>
              <a:gd name="T98" fmla="*/ 2147483647 w 7784"/>
              <a:gd name="T99" fmla="*/ 2147483647 h 2989"/>
              <a:gd name="T100" fmla="*/ 2147483647 w 7784"/>
              <a:gd name="T101" fmla="*/ 2147483647 h 2989"/>
              <a:gd name="T102" fmla="*/ 2147483647 w 7784"/>
              <a:gd name="T103" fmla="*/ 2147483647 h 2989"/>
              <a:gd name="T104" fmla="*/ 2147483647 w 7784"/>
              <a:gd name="T105" fmla="*/ 2147483647 h 2989"/>
              <a:gd name="T106" fmla="*/ 2147483647 w 7784"/>
              <a:gd name="T107" fmla="*/ 2147483647 h 2989"/>
              <a:gd name="T108" fmla="*/ 2147483647 w 7784"/>
              <a:gd name="T109" fmla="*/ 2147483647 h 2989"/>
              <a:gd name="T110" fmla="*/ 2147483647 w 7784"/>
              <a:gd name="T111" fmla="*/ 2147483647 h 2989"/>
              <a:gd name="T112" fmla="*/ 2147483647 w 7784"/>
              <a:gd name="T113" fmla="*/ 2147483647 h 2989"/>
              <a:gd name="T114" fmla="*/ 2147483647 w 7784"/>
              <a:gd name="T115" fmla="*/ 2147483647 h 2989"/>
              <a:gd name="T116" fmla="*/ 2147483647 w 7784"/>
              <a:gd name="T117" fmla="*/ 2147483647 h 2989"/>
              <a:gd name="T118" fmla="*/ 2147483647 w 7784"/>
              <a:gd name="T119" fmla="*/ 2147483647 h 2989"/>
              <a:gd name="T120" fmla="*/ 2147483647 w 7784"/>
              <a:gd name="T121" fmla="*/ 2147483647 h 2989"/>
              <a:gd name="T122" fmla="*/ 2147483647 w 7784"/>
              <a:gd name="T123" fmla="*/ 2147483647 h 29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784"/>
              <a:gd name="T187" fmla="*/ 0 h 2989"/>
              <a:gd name="T188" fmla="*/ 7784 w 7784"/>
              <a:gd name="T189" fmla="*/ 2989 h 29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784" h="2989">
                <a:moveTo>
                  <a:pt x="4341" y="165"/>
                </a:moveTo>
                <a:lnTo>
                  <a:pt x="4274" y="140"/>
                </a:lnTo>
                <a:lnTo>
                  <a:pt x="4206" y="107"/>
                </a:lnTo>
                <a:lnTo>
                  <a:pt x="4150" y="91"/>
                </a:lnTo>
                <a:lnTo>
                  <a:pt x="4094" y="66"/>
                </a:lnTo>
                <a:lnTo>
                  <a:pt x="4038" y="41"/>
                </a:lnTo>
                <a:lnTo>
                  <a:pt x="3993" y="25"/>
                </a:lnTo>
                <a:lnTo>
                  <a:pt x="3971" y="8"/>
                </a:lnTo>
                <a:lnTo>
                  <a:pt x="3948" y="0"/>
                </a:lnTo>
                <a:lnTo>
                  <a:pt x="3892" y="66"/>
                </a:lnTo>
                <a:lnTo>
                  <a:pt x="3836" y="8"/>
                </a:lnTo>
                <a:lnTo>
                  <a:pt x="3825" y="16"/>
                </a:lnTo>
                <a:lnTo>
                  <a:pt x="3791" y="33"/>
                </a:lnTo>
                <a:lnTo>
                  <a:pt x="3758" y="49"/>
                </a:lnTo>
                <a:lnTo>
                  <a:pt x="3702" y="74"/>
                </a:lnTo>
                <a:lnTo>
                  <a:pt x="3645" y="99"/>
                </a:lnTo>
                <a:lnTo>
                  <a:pt x="3589" y="116"/>
                </a:lnTo>
                <a:lnTo>
                  <a:pt x="3522" y="149"/>
                </a:lnTo>
                <a:lnTo>
                  <a:pt x="3455" y="174"/>
                </a:lnTo>
                <a:lnTo>
                  <a:pt x="3242" y="256"/>
                </a:lnTo>
                <a:lnTo>
                  <a:pt x="3006" y="347"/>
                </a:lnTo>
                <a:lnTo>
                  <a:pt x="2748" y="455"/>
                </a:lnTo>
                <a:lnTo>
                  <a:pt x="2479" y="571"/>
                </a:lnTo>
                <a:lnTo>
                  <a:pt x="2199" y="704"/>
                </a:lnTo>
                <a:lnTo>
                  <a:pt x="1907" y="844"/>
                </a:lnTo>
                <a:lnTo>
                  <a:pt x="1627" y="1002"/>
                </a:lnTo>
                <a:lnTo>
                  <a:pt x="1346" y="1167"/>
                </a:lnTo>
                <a:lnTo>
                  <a:pt x="1077" y="1350"/>
                </a:lnTo>
                <a:lnTo>
                  <a:pt x="830" y="1540"/>
                </a:lnTo>
                <a:lnTo>
                  <a:pt x="595" y="1747"/>
                </a:lnTo>
                <a:lnTo>
                  <a:pt x="404" y="1962"/>
                </a:lnTo>
                <a:lnTo>
                  <a:pt x="236" y="2194"/>
                </a:lnTo>
                <a:lnTo>
                  <a:pt x="113" y="2434"/>
                </a:lnTo>
                <a:lnTo>
                  <a:pt x="34" y="2691"/>
                </a:lnTo>
                <a:lnTo>
                  <a:pt x="0" y="2956"/>
                </a:lnTo>
                <a:lnTo>
                  <a:pt x="157" y="2956"/>
                </a:lnTo>
                <a:lnTo>
                  <a:pt x="180" y="2724"/>
                </a:lnTo>
                <a:lnTo>
                  <a:pt x="247" y="2509"/>
                </a:lnTo>
                <a:lnTo>
                  <a:pt x="348" y="2294"/>
                </a:lnTo>
                <a:lnTo>
                  <a:pt x="494" y="2095"/>
                </a:lnTo>
                <a:lnTo>
                  <a:pt x="651" y="1904"/>
                </a:lnTo>
                <a:lnTo>
                  <a:pt x="853" y="1722"/>
                </a:lnTo>
                <a:lnTo>
                  <a:pt x="1066" y="1548"/>
                </a:lnTo>
                <a:lnTo>
                  <a:pt x="1290" y="1383"/>
                </a:lnTo>
                <a:lnTo>
                  <a:pt x="1537" y="1225"/>
                </a:lnTo>
                <a:lnTo>
                  <a:pt x="1784" y="1076"/>
                </a:lnTo>
                <a:lnTo>
                  <a:pt x="2042" y="944"/>
                </a:lnTo>
                <a:lnTo>
                  <a:pt x="2300" y="820"/>
                </a:lnTo>
                <a:lnTo>
                  <a:pt x="2546" y="704"/>
                </a:lnTo>
                <a:lnTo>
                  <a:pt x="2793" y="596"/>
                </a:lnTo>
                <a:lnTo>
                  <a:pt x="3029" y="497"/>
                </a:lnTo>
                <a:lnTo>
                  <a:pt x="3242" y="414"/>
                </a:lnTo>
                <a:lnTo>
                  <a:pt x="3096" y="505"/>
                </a:lnTo>
                <a:lnTo>
                  <a:pt x="2939" y="604"/>
                </a:lnTo>
                <a:lnTo>
                  <a:pt x="2782" y="712"/>
                </a:lnTo>
                <a:lnTo>
                  <a:pt x="2614" y="828"/>
                </a:lnTo>
                <a:lnTo>
                  <a:pt x="2457" y="960"/>
                </a:lnTo>
                <a:lnTo>
                  <a:pt x="2300" y="1093"/>
                </a:lnTo>
                <a:lnTo>
                  <a:pt x="2143" y="1242"/>
                </a:lnTo>
                <a:lnTo>
                  <a:pt x="1986" y="1399"/>
                </a:lnTo>
                <a:lnTo>
                  <a:pt x="1851" y="1565"/>
                </a:lnTo>
                <a:lnTo>
                  <a:pt x="1716" y="1739"/>
                </a:lnTo>
                <a:lnTo>
                  <a:pt x="1604" y="1929"/>
                </a:lnTo>
                <a:lnTo>
                  <a:pt x="1503" y="2120"/>
                </a:lnTo>
                <a:lnTo>
                  <a:pt x="1425" y="2327"/>
                </a:lnTo>
                <a:lnTo>
                  <a:pt x="1357" y="2534"/>
                </a:lnTo>
                <a:lnTo>
                  <a:pt x="1313" y="2757"/>
                </a:lnTo>
                <a:lnTo>
                  <a:pt x="1301" y="2989"/>
                </a:lnTo>
                <a:lnTo>
                  <a:pt x="1458" y="2989"/>
                </a:lnTo>
                <a:lnTo>
                  <a:pt x="1470" y="2766"/>
                </a:lnTo>
                <a:lnTo>
                  <a:pt x="1514" y="2559"/>
                </a:lnTo>
                <a:lnTo>
                  <a:pt x="1571" y="2352"/>
                </a:lnTo>
                <a:lnTo>
                  <a:pt x="1660" y="2161"/>
                </a:lnTo>
                <a:lnTo>
                  <a:pt x="1761" y="1971"/>
                </a:lnTo>
                <a:lnTo>
                  <a:pt x="1873" y="1797"/>
                </a:lnTo>
                <a:lnTo>
                  <a:pt x="1997" y="1623"/>
                </a:lnTo>
                <a:lnTo>
                  <a:pt x="2143" y="1466"/>
                </a:lnTo>
                <a:lnTo>
                  <a:pt x="2288" y="1316"/>
                </a:lnTo>
                <a:lnTo>
                  <a:pt x="2434" y="1176"/>
                </a:lnTo>
                <a:lnTo>
                  <a:pt x="2602" y="1043"/>
                </a:lnTo>
                <a:lnTo>
                  <a:pt x="2759" y="919"/>
                </a:lnTo>
                <a:lnTo>
                  <a:pt x="2916" y="803"/>
                </a:lnTo>
                <a:lnTo>
                  <a:pt x="3073" y="695"/>
                </a:lnTo>
                <a:lnTo>
                  <a:pt x="3219" y="596"/>
                </a:lnTo>
                <a:lnTo>
                  <a:pt x="3365" y="513"/>
                </a:lnTo>
                <a:lnTo>
                  <a:pt x="3219" y="712"/>
                </a:lnTo>
                <a:lnTo>
                  <a:pt x="3073" y="935"/>
                </a:lnTo>
                <a:lnTo>
                  <a:pt x="2939" y="1201"/>
                </a:lnTo>
                <a:lnTo>
                  <a:pt x="2816" y="1499"/>
                </a:lnTo>
                <a:lnTo>
                  <a:pt x="2715" y="1822"/>
                </a:lnTo>
                <a:lnTo>
                  <a:pt x="2625" y="2178"/>
                </a:lnTo>
                <a:lnTo>
                  <a:pt x="2569" y="2567"/>
                </a:lnTo>
                <a:lnTo>
                  <a:pt x="2546" y="2989"/>
                </a:lnTo>
                <a:lnTo>
                  <a:pt x="2703" y="2989"/>
                </a:lnTo>
                <a:lnTo>
                  <a:pt x="2748" y="2368"/>
                </a:lnTo>
                <a:lnTo>
                  <a:pt x="2872" y="1830"/>
                </a:lnTo>
                <a:lnTo>
                  <a:pt x="3040" y="1374"/>
                </a:lnTo>
                <a:lnTo>
                  <a:pt x="3230" y="1002"/>
                </a:lnTo>
                <a:lnTo>
                  <a:pt x="3421" y="704"/>
                </a:lnTo>
                <a:lnTo>
                  <a:pt x="3601" y="488"/>
                </a:lnTo>
                <a:lnTo>
                  <a:pt x="3735" y="339"/>
                </a:lnTo>
                <a:lnTo>
                  <a:pt x="3814" y="273"/>
                </a:lnTo>
                <a:lnTo>
                  <a:pt x="3814" y="2989"/>
                </a:lnTo>
                <a:lnTo>
                  <a:pt x="3971" y="2989"/>
                </a:lnTo>
                <a:lnTo>
                  <a:pt x="3971" y="290"/>
                </a:lnTo>
                <a:lnTo>
                  <a:pt x="4072" y="381"/>
                </a:lnTo>
                <a:lnTo>
                  <a:pt x="4206" y="538"/>
                </a:lnTo>
                <a:lnTo>
                  <a:pt x="4386" y="762"/>
                </a:lnTo>
                <a:lnTo>
                  <a:pt x="4565" y="1060"/>
                </a:lnTo>
                <a:lnTo>
                  <a:pt x="4745" y="1432"/>
                </a:lnTo>
                <a:lnTo>
                  <a:pt x="4890" y="1880"/>
                </a:lnTo>
                <a:lnTo>
                  <a:pt x="5003" y="2393"/>
                </a:lnTo>
                <a:lnTo>
                  <a:pt x="5047" y="2989"/>
                </a:lnTo>
                <a:lnTo>
                  <a:pt x="5204" y="2989"/>
                </a:lnTo>
                <a:lnTo>
                  <a:pt x="5182" y="2559"/>
                </a:lnTo>
                <a:lnTo>
                  <a:pt x="5126" y="2161"/>
                </a:lnTo>
                <a:lnTo>
                  <a:pt x="5036" y="1797"/>
                </a:lnTo>
                <a:lnTo>
                  <a:pt x="4924" y="1457"/>
                </a:lnTo>
                <a:lnTo>
                  <a:pt x="4789" y="1159"/>
                </a:lnTo>
                <a:lnTo>
                  <a:pt x="4655" y="894"/>
                </a:lnTo>
                <a:lnTo>
                  <a:pt x="4498" y="670"/>
                </a:lnTo>
                <a:lnTo>
                  <a:pt x="4352" y="472"/>
                </a:lnTo>
                <a:lnTo>
                  <a:pt x="4498" y="555"/>
                </a:lnTo>
                <a:lnTo>
                  <a:pt x="4644" y="654"/>
                </a:lnTo>
                <a:lnTo>
                  <a:pt x="4801" y="753"/>
                </a:lnTo>
                <a:lnTo>
                  <a:pt x="4969" y="869"/>
                </a:lnTo>
                <a:lnTo>
                  <a:pt x="5126" y="993"/>
                </a:lnTo>
                <a:lnTo>
                  <a:pt x="5294" y="1126"/>
                </a:lnTo>
                <a:lnTo>
                  <a:pt x="5451" y="1267"/>
                </a:lnTo>
                <a:lnTo>
                  <a:pt x="5608" y="1424"/>
                </a:lnTo>
                <a:lnTo>
                  <a:pt x="5754" y="1590"/>
                </a:lnTo>
                <a:lnTo>
                  <a:pt x="5889" y="1755"/>
                </a:lnTo>
                <a:lnTo>
                  <a:pt x="6012" y="1938"/>
                </a:lnTo>
                <a:lnTo>
                  <a:pt x="6113" y="2128"/>
                </a:lnTo>
                <a:lnTo>
                  <a:pt x="6203" y="2335"/>
                </a:lnTo>
                <a:lnTo>
                  <a:pt x="6270" y="2542"/>
                </a:lnTo>
                <a:lnTo>
                  <a:pt x="6315" y="2757"/>
                </a:lnTo>
                <a:lnTo>
                  <a:pt x="6326" y="2989"/>
                </a:lnTo>
                <a:lnTo>
                  <a:pt x="6483" y="2989"/>
                </a:lnTo>
                <a:lnTo>
                  <a:pt x="6472" y="2757"/>
                </a:lnTo>
                <a:lnTo>
                  <a:pt x="6427" y="2534"/>
                </a:lnTo>
                <a:lnTo>
                  <a:pt x="6360" y="2319"/>
                </a:lnTo>
                <a:lnTo>
                  <a:pt x="6281" y="2111"/>
                </a:lnTo>
                <a:lnTo>
                  <a:pt x="6169" y="1913"/>
                </a:lnTo>
                <a:lnTo>
                  <a:pt x="6057" y="1722"/>
                </a:lnTo>
                <a:lnTo>
                  <a:pt x="5922" y="1548"/>
                </a:lnTo>
                <a:lnTo>
                  <a:pt x="5776" y="1383"/>
                </a:lnTo>
                <a:lnTo>
                  <a:pt x="5631" y="1225"/>
                </a:lnTo>
                <a:lnTo>
                  <a:pt x="5462" y="1076"/>
                </a:lnTo>
                <a:lnTo>
                  <a:pt x="5305" y="935"/>
                </a:lnTo>
                <a:lnTo>
                  <a:pt x="5137" y="811"/>
                </a:lnTo>
                <a:lnTo>
                  <a:pt x="4969" y="687"/>
                </a:lnTo>
                <a:lnTo>
                  <a:pt x="4812" y="579"/>
                </a:lnTo>
                <a:lnTo>
                  <a:pt x="4655" y="480"/>
                </a:lnTo>
                <a:lnTo>
                  <a:pt x="4509" y="389"/>
                </a:lnTo>
                <a:lnTo>
                  <a:pt x="4722" y="472"/>
                </a:lnTo>
                <a:lnTo>
                  <a:pt x="4958" y="571"/>
                </a:lnTo>
                <a:lnTo>
                  <a:pt x="5204" y="679"/>
                </a:lnTo>
                <a:lnTo>
                  <a:pt x="5451" y="795"/>
                </a:lnTo>
                <a:lnTo>
                  <a:pt x="5709" y="919"/>
                </a:lnTo>
                <a:lnTo>
                  <a:pt x="5967" y="1060"/>
                </a:lnTo>
                <a:lnTo>
                  <a:pt x="6225" y="1201"/>
                </a:lnTo>
                <a:lnTo>
                  <a:pt x="6472" y="1358"/>
                </a:lnTo>
                <a:lnTo>
                  <a:pt x="6707" y="1523"/>
                </a:lnTo>
                <a:lnTo>
                  <a:pt x="6920" y="1697"/>
                </a:lnTo>
                <a:lnTo>
                  <a:pt x="7122" y="1880"/>
                </a:lnTo>
                <a:lnTo>
                  <a:pt x="7291" y="2078"/>
                </a:lnTo>
                <a:lnTo>
                  <a:pt x="7425" y="2277"/>
                </a:lnTo>
                <a:lnTo>
                  <a:pt x="7537" y="2492"/>
                </a:lnTo>
                <a:lnTo>
                  <a:pt x="7605" y="2716"/>
                </a:lnTo>
                <a:lnTo>
                  <a:pt x="7627" y="2948"/>
                </a:lnTo>
                <a:lnTo>
                  <a:pt x="7784" y="2948"/>
                </a:lnTo>
                <a:lnTo>
                  <a:pt x="7750" y="2683"/>
                </a:lnTo>
                <a:lnTo>
                  <a:pt x="7672" y="2426"/>
                </a:lnTo>
                <a:lnTo>
                  <a:pt x="7549" y="2186"/>
                </a:lnTo>
                <a:lnTo>
                  <a:pt x="7380" y="1954"/>
                </a:lnTo>
                <a:lnTo>
                  <a:pt x="7190" y="1739"/>
                </a:lnTo>
                <a:lnTo>
                  <a:pt x="6954" y="1532"/>
                </a:lnTo>
                <a:lnTo>
                  <a:pt x="6707" y="1341"/>
                </a:lnTo>
                <a:lnTo>
                  <a:pt x="6438" y="1159"/>
                </a:lnTo>
                <a:lnTo>
                  <a:pt x="6158" y="993"/>
                </a:lnTo>
                <a:lnTo>
                  <a:pt x="5877" y="836"/>
                </a:lnTo>
                <a:lnTo>
                  <a:pt x="5586" y="695"/>
                </a:lnTo>
                <a:lnTo>
                  <a:pt x="5305" y="563"/>
                </a:lnTo>
                <a:lnTo>
                  <a:pt x="5036" y="447"/>
                </a:lnTo>
                <a:lnTo>
                  <a:pt x="4778" y="339"/>
                </a:lnTo>
                <a:lnTo>
                  <a:pt x="4543" y="248"/>
                </a:lnTo>
                <a:lnTo>
                  <a:pt x="4341"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30" name="Freeform 6"/>
          <p:cNvSpPr>
            <a:spLocks/>
          </p:cNvSpPr>
          <p:nvPr/>
        </p:nvSpPr>
        <p:spPr bwMode="auto">
          <a:xfrm>
            <a:off x="3875088" y="457200"/>
            <a:ext cx="166687" cy="338138"/>
          </a:xfrm>
          <a:custGeom>
            <a:avLst/>
            <a:gdLst>
              <a:gd name="T0" fmla="*/ 2147483647 w 235"/>
              <a:gd name="T1" fmla="*/ 2147483647 h 480"/>
              <a:gd name="T2" fmla="*/ 2147483647 w 235"/>
              <a:gd name="T3" fmla="*/ 2147483647 h 480"/>
              <a:gd name="T4" fmla="*/ 2147483647 w 235"/>
              <a:gd name="T5" fmla="*/ 2147483647 h 480"/>
              <a:gd name="T6" fmla="*/ 2147483647 w 235"/>
              <a:gd name="T7" fmla="*/ 2147483647 h 480"/>
              <a:gd name="T8" fmla="*/ 2147483647 w 235"/>
              <a:gd name="T9" fmla="*/ 2147483647 h 480"/>
              <a:gd name="T10" fmla="*/ 2147483647 w 235"/>
              <a:gd name="T11" fmla="*/ 0 h 480"/>
              <a:gd name="T12" fmla="*/ 2147483647 w 235"/>
              <a:gd name="T13" fmla="*/ 2147483647 h 480"/>
              <a:gd name="T14" fmla="*/ 2147483647 w 235"/>
              <a:gd name="T15" fmla="*/ 2147483647 h 480"/>
              <a:gd name="T16" fmla="*/ 0 w 235"/>
              <a:gd name="T17" fmla="*/ 2147483647 h 480"/>
              <a:gd name="T18" fmla="*/ 0 w 235"/>
              <a:gd name="T19" fmla="*/ 2147483647 h 480"/>
              <a:gd name="T20" fmla="*/ 0 w 235"/>
              <a:gd name="T21" fmla="*/ 2147483647 h 480"/>
              <a:gd name="T22" fmla="*/ 2147483647 w 235"/>
              <a:gd name="T23" fmla="*/ 2147483647 h 4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5"/>
              <a:gd name="T37" fmla="*/ 0 h 480"/>
              <a:gd name="T38" fmla="*/ 235 w 235"/>
              <a:gd name="T39" fmla="*/ 480 h 4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5" h="480">
                <a:moveTo>
                  <a:pt x="235" y="480"/>
                </a:moveTo>
                <a:lnTo>
                  <a:pt x="235" y="99"/>
                </a:lnTo>
                <a:lnTo>
                  <a:pt x="235" y="83"/>
                </a:lnTo>
                <a:lnTo>
                  <a:pt x="224" y="50"/>
                </a:lnTo>
                <a:lnTo>
                  <a:pt x="179" y="17"/>
                </a:lnTo>
                <a:lnTo>
                  <a:pt x="112" y="0"/>
                </a:lnTo>
                <a:lnTo>
                  <a:pt x="44" y="17"/>
                </a:lnTo>
                <a:lnTo>
                  <a:pt x="11" y="50"/>
                </a:lnTo>
                <a:lnTo>
                  <a:pt x="0" y="83"/>
                </a:lnTo>
                <a:lnTo>
                  <a:pt x="0" y="99"/>
                </a:lnTo>
                <a:lnTo>
                  <a:pt x="0" y="480"/>
                </a:lnTo>
                <a:lnTo>
                  <a:pt x="235" y="4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31" name="Rectangle 7"/>
          <p:cNvSpPr>
            <a:spLocks noChangeArrowheads="1"/>
          </p:cNvSpPr>
          <p:nvPr/>
        </p:nvSpPr>
        <p:spPr bwMode="auto">
          <a:xfrm>
            <a:off x="6096000" y="3429000"/>
            <a:ext cx="2057400" cy="2362200"/>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lvl1pPr>
              <a:spcBef>
                <a:spcPts val="1200"/>
              </a:spcBef>
              <a:buClr>
                <a:schemeClr val="accent1"/>
              </a:buClr>
              <a:buFont typeface="Arial" pitchFamily="34" charset="0"/>
              <a:defRPr sz="2200">
                <a:solidFill>
                  <a:srgbClr val="4F6228"/>
                </a:solidFill>
                <a:latin typeface="Arial" pitchFamily="34" charset="0"/>
                <a:ea typeface="MS PGothic" pitchFamily="34" charset="-128"/>
              </a:defRPr>
            </a:lvl1pPr>
            <a:lvl2pPr marL="742950" indent="-285750">
              <a:spcBef>
                <a:spcPts val="1200"/>
              </a:spcBef>
              <a:buClr>
                <a:schemeClr val="tx2"/>
              </a:buClr>
              <a:buFont typeface="Lucida Grande" charset="0"/>
              <a:buChar char="-"/>
              <a:defRPr sz="2200">
                <a:solidFill>
                  <a:srgbClr val="4F6228"/>
                </a:solidFill>
                <a:latin typeface="Arial" pitchFamily="34" charset="0"/>
                <a:ea typeface="MS PGothic" pitchFamily="34" charset="-128"/>
              </a:defRPr>
            </a:lvl2pPr>
            <a:lvl3pPr marL="1143000" indent="-228600">
              <a:spcBef>
                <a:spcPts val="600"/>
              </a:spcBef>
              <a:buClr>
                <a:schemeClr val="tx2"/>
              </a:buClr>
              <a:buFont typeface="Arial" pitchFamily="34" charset="0"/>
              <a:buChar char="•"/>
              <a:defRPr sz="2000">
                <a:solidFill>
                  <a:srgbClr val="4F6228"/>
                </a:solidFill>
                <a:latin typeface="Arial" pitchFamily="34" charset="0"/>
                <a:ea typeface="MS PGothic" pitchFamily="34" charset="-128"/>
              </a:defRPr>
            </a:lvl3pPr>
            <a:lvl4pPr marL="1600200" indent="-228600">
              <a:spcBef>
                <a:spcPts val="600"/>
              </a:spcBef>
              <a:buClr>
                <a:srgbClr val="9BBB59"/>
              </a:buClr>
              <a:buFont typeface="Arial" pitchFamily="34" charset="0"/>
              <a:buChar char="•"/>
              <a:defRPr>
                <a:solidFill>
                  <a:srgbClr val="4F6228"/>
                </a:solidFill>
                <a:latin typeface="Arial" pitchFamily="34" charset="0"/>
                <a:ea typeface="MS PGothic" pitchFamily="34" charset="-128"/>
              </a:defRPr>
            </a:lvl4pPr>
            <a:lvl5pPr marL="2057400" indent="-228600">
              <a:spcBef>
                <a:spcPts val="600"/>
              </a:spcBef>
              <a:buClr>
                <a:srgbClr val="8064A2"/>
              </a:buClr>
              <a:buFont typeface="Arial" pitchFamily="34" charset="0"/>
              <a:buChar char="•"/>
              <a:defRPr sz="1600">
                <a:solidFill>
                  <a:srgbClr val="4F6228"/>
                </a:solidFill>
                <a:latin typeface="Arial" pitchFamily="34" charset="0"/>
                <a:ea typeface="MS PGothic" pitchFamily="34" charset="-128"/>
              </a:defRPr>
            </a:lvl5pPr>
            <a:lvl6pPr marL="25146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6pPr>
            <a:lvl7pPr marL="29718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7pPr>
            <a:lvl8pPr marL="34290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8pPr>
            <a:lvl9pPr marL="38862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9pPr>
          </a:lstStyle>
          <a:p>
            <a:pPr eaLnBrk="1" hangingPunct="1">
              <a:spcBef>
                <a:spcPct val="0"/>
              </a:spcBef>
              <a:buClrTx/>
              <a:buFontTx/>
              <a:buNone/>
            </a:pPr>
            <a:endParaRPr lang="en-US" altLang="en-US" sz="1800">
              <a:solidFill>
                <a:srgbClr val="000000"/>
              </a:solidFill>
              <a:latin typeface="Calibri" pitchFamily="34" charset="0"/>
            </a:endParaRPr>
          </a:p>
        </p:txBody>
      </p:sp>
      <p:sp>
        <p:nvSpPr>
          <p:cNvPr id="26632" name="Rectangle 8"/>
          <p:cNvSpPr>
            <a:spLocks noChangeArrowheads="1"/>
          </p:cNvSpPr>
          <p:nvPr/>
        </p:nvSpPr>
        <p:spPr bwMode="auto">
          <a:xfrm>
            <a:off x="228600" y="3390900"/>
            <a:ext cx="2362200" cy="2400300"/>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lvl1pPr>
              <a:spcBef>
                <a:spcPts val="1200"/>
              </a:spcBef>
              <a:buClr>
                <a:schemeClr val="accent1"/>
              </a:buClr>
              <a:buFont typeface="Arial" pitchFamily="34" charset="0"/>
              <a:defRPr sz="2200">
                <a:solidFill>
                  <a:srgbClr val="4F6228"/>
                </a:solidFill>
                <a:latin typeface="Arial" pitchFamily="34" charset="0"/>
                <a:ea typeface="MS PGothic" pitchFamily="34" charset="-128"/>
              </a:defRPr>
            </a:lvl1pPr>
            <a:lvl2pPr marL="742950" indent="-285750">
              <a:spcBef>
                <a:spcPts val="1200"/>
              </a:spcBef>
              <a:buClr>
                <a:schemeClr val="tx2"/>
              </a:buClr>
              <a:buFont typeface="Lucida Grande" charset="0"/>
              <a:buChar char="-"/>
              <a:defRPr sz="2200">
                <a:solidFill>
                  <a:srgbClr val="4F6228"/>
                </a:solidFill>
                <a:latin typeface="Arial" pitchFamily="34" charset="0"/>
                <a:ea typeface="MS PGothic" pitchFamily="34" charset="-128"/>
              </a:defRPr>
            </a:lvl2pPr>
            <a:lvl3pPr marL="1143000" indent="-228600">
              <a:spcBef>
                <a:spcPts val="600"/>
              </a:spcBef>
              <a:buClr>
                <a:schemeClr val="tx2"/>
              </a:buClr>
              <a:buFont typeface="Arial" pitchFamily="34" charset="0"/>
              <a:buChar char="•"/>
              <a:defRPr sz="2000">
                <a:solidFill>
                  <a:srgbClr val="4F6228"/>
                </a:solidFill>
                <a:latin typeface="Arial" pitchFamily="34" charset="0"/>
                <a:ea typeface="MS PGothic" pitchFamily="34" charset="-128"/>
              </a:defRPr>
            </a:lvl3pPr>
            <a:lvl4pPr marL="1600200" indent="-228600">
              <a:spcBef>
                <a:spcPts val="600"/>
              </a:spcBef>
              <a:buClr>
                <a:srgbClr val="9BBB59"/>
              </a:buClr>
              <a:buFont typeface="Arial" pitchFamily="34" charset="0"/>
              <a:buChar char="•"/>
              <a:defRPr>
                <a:solidFill>
                  <a:srgbClr val="4F6228"/>
                </a:solidFill>
                <a:latin typeface="Arial" pitchFamily="34" charset="0"/>
                <a:ea typeface="MS PGothic" pitchFamily="34" charset="-128"/>
              </a:defRPr>
            </a:lvl4pPr>
            <a:lvl5pPr marL="2057400" indent="-228600">
              <a:spcBef>
                <a:spcPts val="600"/>
              </a:spcBef>
              <a:buClr>
                <a:srgbClr val="8064A2"/>
              </a:buClr>
              <a:buFont typeface="Arial" pitchFamily="34" charset="0"/>
              <a:buChar char="•"/>
              <a:defRPr sz="1600">
                <a:solidFill>
                  <a:srgbClr val="4F6228"/>
                </a:solidFill>
                <a:latin typeface="Arial" pitchFamily="34" charset="0"/>
                <a:ea typeface="MS PGothic" pitchFamily="34" charset="-128"/>
              </a:defRPr>
            </a:lvl5pPr>
            <a:lvl6pPr marL="25146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6pPr>
            <a:lvl7pPr marL="29718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7pPr>
            <a:lvl8pPr marL="34290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8pPr>
            <a:lvl9pPr marL="38862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9pPr>
          </a:lstStyle>
          <a:p>
            <a:pPr eaLnBrk="1" hangingPunct="1">
              <a:spcBef>
                <a:spcPct val="0"/>
              </a:spcBef>
              <a:buClrTx/>
              <a:buFontTx/>
              <a:buNone/>
            </a:pPr>
            <a:endParaRPr lang="en-US" altLang="en-US" sz="1800">
              <a:solidFill>
                <a:srgbClr val="000000"/>
              </a:solidFill>
              <a:latin typeface="Calibri" pitchFamily="34" charset="0"/>
            </a:endParaRPr>
          </a:p>
        </p:txBody>
      </p:sp>
      <p:sp>
        <p:nvSpPr>
          <p:cNvPr id="26633" name="Text Box 9"/>
          <p:cNvSpPr txBox="1">
            <a:spLocks noChangeArrowheads="1"/>
          </p:cNvSpPr>
          <p:nvPr/>
        </p:nvSpPr>
        <p:spPr bwMode="auto">
          <a:xfrm>
            <a:off x="304800" y="3505200"/>
            <a:ext cx="2209800" cy="2209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200"/>
              </a:spcBef>
              <a:buClr>
                <a:schemeClr val="accent1"/>
              </a:buClr>
              <a:buFont typeface="Arial" pitchFamily="34" charset="0"/>
              <a:defRPr sz="2200">
                <a:solidFill>
                  <a:srgbClr val="4F6228"/>
                </a:solidFill>
                <a:latin typeface="Arial" pitchFamily="34" charset="0"/>
                <a:ea typeface="MS PGothic" pitchFamily="34" charset="-128"/>
              </a:defRPr>
            </a:lvl1pPr>
            <a:lvl2pPr marL="742950" indent="-285750">
              <a:spcBef>
                <a:spcPts val="1200"/>
              </a:spcBef>
              <a:buClr>
                <a:schemeClr val="tx2"/>
              </a:buClr>
              <a:buFont typeface="Lucida Grande" charset="0"/>
              <a:buChar char="-"/>
              <a:defRPr sz="2200">
                <a:solidFill>
                  <a:srgbClr val="4F6228"/>
                </a:solidFill>
                <a:latin typeface="Arial" pitchFamily="34" charset="0"/>
                <a:ea typeface="MS PGothic" pitchFamily="34" charset="-128"/>
              </a:defRPr>
            </a:lvl2pPr>
            <a:lvl3pPr marL="1143000" indent="-228600">
              <a:spcBef>
                <a:spcPts val="600"/>
              </a:spcBef>
              <a:buClr>
                <a:schemeClr val="tx2"/>
              </a:buClr>
              <a:buFont typeface="Arial" pitchFamily="34" charset="0"/>
              <a:buChar char="•"/>
              <a:defRPr sz="2000">
                <a:solidFill>
                  <a:srgbClr val="4F6228"/>
                </a:solidFill>
                <a:latin typeface="Arial" pitchFamily="34" charset="0"/>
                <a:ea typeface="MS PGothic" pitchFamily="34" charset="-128"/>
              </a:defRPr>
            </a:lvl3pPr>
            <a:lvl4pPr marL="1600200" indent="-228600">
              <a:spcBef>
                <a:spcPts val="600"/>
              </a:spcBef>
              <a:buClr>
                <a:srgbClr val="9BBB59"/>
              </a:buClr>
              <a:buFont typeface="Arial" pitchFamily="34" charset="0"/>
              <a:buChar char="•"/>
              <a:defRPr>
                <a:solidFill>
                  <a:srgbClr val="4F6228"/>
                </a:solidFill>
                <a:latin typeface="Arial" pitchFamily="34" charset="0"/>
                <a:ea typeface="MS PGothic" pitchFamily="34" charset="-128"/>
              </a:defRPr>
            </a:lvl4pPr>
            <a:lvl5pPr marL="2057400" indent="-228600">
              <a:spcBef>
                <a:spcPts val="600"/>
              </a:spcBef>
              <a:buClr>
                <a:srgbClr val="8064A2"/>
              </a:buClr>
              <a:buFont typeface="Arial" pitchFamily="34" charset="0"/>
              <a:buChar char="•"/>
              <a:defRPr sz="1600">
                <a:solidFill>
                  <a:srgbClr val="4F6228"/>
                </a:solidFill>
                <a:latin typeface="Arial" pitchFamily="34" charset="0"/>
                <a:ea typeface="MS PGothic" pitchFamily="34" charset="-128"/>
              </a:defRPr>
            </a:lvl5pPr>
            <a:lvl6pPr marL="25146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6pPr>
            <a:lvl7pPr marL="29718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7pPr>
            <a:lvl8pPr marL="34290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8pPr>
            <a:lvl9pPr marL="38862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9pPr>
          </a:lstStyle>
          <a:p>
            <a:pPr>
              <a:spcBef>
                <a:spcPct val="0"/>
              </a:spcBef>
              <a:buClrTx/>
              <a:buFontTx/>
              <a:buNone/>
            </a:pPr>
            <a:endParaRPr lang="en-US" altLang="en-US" sz="1200" dirty="0">
              <a:solidFill>
                <a:srgbClr val="000000"/>
              </a:solidFill>
            </a:endParaRPr>
          </a:p>
          <a:p>
            <a:pPr>
              <a:spcBef>
                <a:spcPct val="0"/>
              </a:spcBef>
              <a:buClrTx/>
              <a:buFontTx/>
              <a:buNone/>
            </a:pPr>
            <a:r>
              <a:rPr lang="en-US" altLang="en-US" sz="2000" b="1" dirty="0">
                <a:solidFill>
                  <a:srgbClr val="000000"/>
                </a:solidFill>
              </a:rPr>
              <a:t>Alzheimer</a:t>
            </a:r>
            <a:r>
              <a:rPr lang="ja-JP" altLang="en-US" sz="2000" b="1" dirty="0">
                <a:solidFill>
                  <a:srgbClr val="000000"/>
                </a:solidFill>
              </a:rPr>
              <a:t>’</a:t>
            </a:r>
            <a:r>
              <a:rPr lang="en-US" altLang="ja-JP" sz="2000" b="1" dirty="0">
                <a:solidFill>
                  <a:srgbClr val="000000"/>
                </a:solidFill>
              </a:rPr>
              <a:t>s</a:t>
            </a:r>
          </a:p>
          <a:p>
            <a:pPr>
              <a:spcBef>
                <a:spcPct val="0"/>
              </a:spcBef>
              <a:buClrTx/>
              <a:buFontTx/>
              <a:buNone/>
            </a:pPr>
            <a:r>
              <a:rPr lang="en-US" altLang="en-US" sz="2000" b="1" dirty="0">
                <a:solidFill>
                  <a:srgbClr val="000000"/>
                </a:solidFill>
              </a:rPr>
              <a:t>Disease</a:t>
            </a:r>
          </a:p>
          <a:p>
            <a:pPr>
              <a:spcBef>
                <a:spcPct val="0"/>
              </a:spcBef>
              <a:buClrTx/>
              <a:buFontTx/>
              <a:buNone/>
            </a:pPr>
            <a:endParaRPr lang="en-US" altLang="en-US" sz="900" b="1" dirty="0">
              <a:solidFill>
                <a:srgbClr val="000000"/>
              </a:solidFill>
            </a:endParaRPr>
          </a:p>
          <a:p>
            <a:pPr>
              <a:spcBef>
                <a:spcPct val="0"/>
              </a:spcBef>
              <a:buClrTx/>
              <a:buFontTx/>
              <a:buChar char="•"/>
            </a:pPr>
            <a:r>
              <a:rPr lang="en-US" altLang="en-US" sz="1600" b="1" i="1" dirty="0">
                <a:solidFill>
                  <a:srgbClr val="000000"/>
                </a:solidFill>
              </a:rPr>
              <a:t>Young Onset(&lt;65)</a:t>
            </a:r>
          </a:p>
          <a:p>
            <a:pPr>
              <a:spcBef>
                <a:spcPct val="0"/>
              </a:spcBef>
              <a:buClrTx/>
              <a:buFontTx/>
              <a:buChar char="•"/>
            </a:pPr>
            <a:r>
              <a:rPr lang="en-US" altLang="en-US" sz="1600" b="1" i="1" dirty="0">
                <a:solidFill>
                  <a:srgbClr val="000000"/>
                </a:solidFill>
              </a:rPr>
              <a:t>Late Life Onset</a:t>
            </a:r>
          </a:p>
        </p:txBody>
      </p:sp>
      <p:grpSp>
        <p:nvGrpSpPr>
          <p:cNvPr id="26634" name="Group 10"/>
          <p:cNvGrpSpPr>
            <a:grpSpLocks/>
          </p:cNvGrpSpPr>
          <p:nvPr/>
        </p:nvGrpSpPr>
        <p:grpSpPr bwMode="auto">
          <a:xfrm>
            <a:off x="3124200" y="3581400"/>
            <a:ext cx="1330325" cy="1150938"/>
            <a:chOff x="3283" y="2744"/>
            <a:chExt cx="838" cy="725"/>
          </a:xfrm>
        </p:grpSpPr>
        <p:sp>
          <p:nvSpPr>
            <p:cNvPr id="26641" name="Rectangle 11"/>
            <p:cNvSpPr>
              <a:spLocks noChangeArrowheads="1"/>
            </p:cNvSpPr>
            <p:nvPr/>
          </p:nvSpPr>
          <p:spPr bwMode="auto">
            <a:xfrm>
              <a:off x="3283" y="2744"/>
              <a:ext cx="838" cy="725"/>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lvl1pPr>
                <a:spcBef>
                  <a:spcPts val="1200"/>
                </a:spcBef>
                <a:buClr>
                  <a:schemeClr val="accent1"/>
                </a:buClr>
                <a:buFont typeface="Arial" pitchFamily="34" charset="0"/>
                <a:defRPr sz="2200">
                  <a:solidFill>
                    <a:srgbClr val="4F6228"/>
                  </a:solidFill>
                  <a:latin typeface="Arial" pitchFamily="34" charset="0"/>
                  <a:ea typeface="MS PGothic" pitchFamily="34" charset="-128"/>
                </a:defRPr>
              </a:lvl1pPr>
              <a:lvl2pPr marL="742950" indent="-285750">
                <a:spcBef>
                  <a:spcPts val="1200"/>
                </a:spcBef>
                <a:buClr>
                  <a:schemeClr val="tx2"/>
                </a:buClr>
                <a:buFont typeface="Lucida Grande" charset="0"/>
                <a:buChar char="-"/>
                <a:defRPr sz="2200">
                  <a:solidFill>
                    <a:srgbClr val="4F6228"/>
                  </a:solidFill>
                  <a:latin typeface="Arial" pitchFamily="34" charset="0"/>
                  <a:ea typeface="MS PGothic" pitchFamily="34" charset="-128"/>
                </a:defRPr>
              </a:lvl2pPr>
              <a:lvl3pPr marL="1143000" indent="-228600">
                <a:spcBef>
                  <a:spcPts val="600"/>
                </a:spcBef>
                <a:buClr>
                  <a:schemeClr val="tx2"/>
                </a:buClr>
                <a:buFont typeface="Arial" pitchFamily="34" charset="0"/>
                <a:buChar char="•"/>
                <a:defRPr sz="2000">
                  <a:solidFill>
                    <a:srgbClr val="4F6228"/>
                  </a:solidFill>
                  <a:latin typeface="Arial" pitchFamily="34" charset="0"/>
                  <a:ea typeface="MS PGothic" pitchFamily="34" charset="-128"/>
                </a:defRPr>
              </a:lvl3pPr>
              <a:lvl4pPr marL="1600200" indent="-228600">
                <a:spcBef>
                  <a:spcPts val="600"/>
                </a:spcBef>
                <a:buClr>
                  <a:srgbClr val="9BBB59"/>
                </a:buClr>
                <a:buFont typeface="Arial" pitchFamily="34" charset="0"/>
                <a:buChar char="•"/>
                <a:defRPr>
                  <a:solidFill>
                    <a:srgbClr val="4F6228"/>
                  </a:solidFill>
                  <a:latin typeface="Arial" pitchFamily="34" charset="0"/>
                  <a:ea typeface="MS PGothic" pitchFamily="34" charset="-128"/>
                </a:defRPr>
              </a:lvl4pPr>
              <a:lvl5pPr marL="2057400" indent="-228600">
                <a:spcBef>
                  <a:spcPts val="600"/>
                </a:spcBef>
                <a:buClr>
                  <a:srgbClr val="8064A2"/>
                </a:buClr>
                <a:buFont typeface="Arial" pitchFamily="34" charset="0"/>
                <a:buChar char="•"/>
                <a:defRPr sz="1600">
                  <a:solidFill>
                    <a:srgbClr val="4F6228"/>
                  </a:solidFill>
                  <a:latin typeface="Arial" pitchFamily="34" charset="0"/>
                  <a:ea typeface="MS PGothic" pitchFamily="34" charset="-128"/>
                </a:defRPr>
              </a:lvl5pPr>
              <a:lvl6pPr marL="25146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6pPr>
              <a:lvl7pPr marL="29718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7pPr>
              <a:lvl8pPr marL="34290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8pPr>
              <a:lvl9pPr marL="38862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9pPr>
            </a:lstStyle>
            <a:p>
              <a:pPr eaLnBrk="1" hangingPunct="1">
                <a:spcBef>
                  <a:spcPct val="0"/>
                </a:spcBef>
                <a:buClrTx/>
                <a:buFontTx/>
                <a:buNone/>
              </a:pPr>
              <a:endParaRPr lang="en-US" altLang="en-US" sz="1800">
                <a:solidFill>
                  <a:srgbClr val="000000"/>
                </a:solidFill>
                <a:latin typeface="Calibri" pitchFamily="34" charset="0"/>
              </a:endParaRPr>
            </a:p>
          </p:txBody>
        </p:sp>
        <p:sp>
          <p:nvSpPr>
            <p:cNvPr id="26642" name="Text Box 12"/>
            <p:cNvSpPr txBox="1">
              <a:spLocks noChangeArrowheads="1"/>
            </p:cNvSpPr>
            <p:nvPr/>
          </p:nvSpPr>
          <p:spPr bwMode="auto">
            <a:xfrm>
              <a:off x="3347" y="2871"/>
              <a:ext cx="709" cy="5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200"/>
                </a:spcBef>
                <a:buClr>
                  <a:schemeClr val="accent1"/>
                </a:buClr>
                <a:buFont typeface="Arial" pitchFamily="34" charset="0"/>
                <a:defRPr sz="2200">
                  <a:solidFill>
                    <a:srgbClr val="4F6228"/>
                  </a:solidFill>
                  <a:latin typeface="Arial" pitchFamily="34" charset="0"/>
                  <a:ea typeface="MS PGothic" pitchFamily="34" charset="-128"/>
                </a:defRPr>
              </a:lvl1pPr>
              <a:lvl2pPr marL="742950" indent="-285750">
                <a:spcBef>
                  <a:spcPts val="1200"/>
                </a:spcBef>
                <a:buClr>
                  <a:schemeClr val="tx2"/>
                </a:buClr>
                <a:buFont typeface="Lucida Grande" charset="0"/>
                <a:buChar char="-"/>
                <a:defRPr sz="2200">
                  <a:solidFill>
                    <a:srgbClr val="4F6228"/>
                  </a:solidFill>
                  <a:latin typeface="Arial" pitchFamily="34" charset="0"/>
                  <a:ea typeface="MS PGothic" pitchFamily="34" charset="-128"/>
                </a:defRPr>
              </a:lvl2pPr>
              <a:lvl3pPr marL="1143000" indent="-228600">
                <a:spcBef>
                  <a:spcPts val="600"/>
                </a:spcBef>
                <a:buClr>
                  <a:schemeClr val="tx2"/>
                </a:buClr>
                <a:buFont typeface="Arial" pitchFamily="34" charset="0"/>
                <a:buChar char="•"/>
                <a:defRPr sz="2000">
                  <a:solidFill>
                    <a:srgbClr val="4F6228"/>
                  </a:solidFill>
                  <a:latin typeface="Arial" pitchFamily="34" charset="0"/>
                  <a:ea typeface="MS PGothic" pitchFamily="34" charset="-128"/>
                </a:defRPr>
              </a:lvl3pPr>
              <a:lvl4pPr marL="1600200" indent="-228600">
                <a:spcBef>
                  <a:spcPts val="600"/>
                </a:spcBef>
                <a:buClr>
                  <a:srgbClr val="9BBB59"/>
                </a:buClr>
                <a:buFont typeface="Arial" pitchFamily="34" charset="0"/>
                <a:buChar char="•"/>
                <a:defRPr>
                  <a:solidFill>
                    <a:srgbClr val="4F6228"/>
                  </a:solidFill>
                  <a:latin typeface="Arial" pitchFamily="34" charset="0"/>
                  <a:ea typeface="MS PGothic" pitchFamily="34" charset="-128"/>
                </a:defRPr>
              </a:lvl4pPr>
              <a:lvl5pPr marL="2057400" indent="-228600">
                <a:spcBef>
                  <a:spcPts val="600"/>
                </a:spcBef>
                <a:buClr>
                  <a:srgbClr val="8064A2"/>
                </a:buClr>
                <a:buFont typeface="Arial" pitchFamily="34" charset="0"/>
                <a:buChar char="•"/>
                <a:defRPr sz="1600">
                  <a:solidFill>
                    <a:srgbClr val="4F6228"/>
                  </a:solidFill>
                  <a:latin typeface="Arial" pitchFamily="34" charset="0"/>
                  <a:ea typeface="MS PGothic" pitchFamily="34" charset="-128"/>
                </a:defRPr>
              </a:lvl5pPr>
              <a:lvl6pPr marL="25146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6pPr>
              <a:lvl7pPr marL="29718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7pPr>
              <a:lvl8pPr marL="34290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8pPr>
              <a:lvl9pPr marL="38862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9pPr>
            </a:lstStyle>
            <a:p>
              <a:pPr>
                <a:spcBef>
                  <a:spcPct val="0"/>
                </a:spcBef>
                <a:buClrTx/>
                <a:buFontTx/>
                <a:buNone/>
              </a:pPr>
              <a:r>
                <a:rPr lang="en-US" altLang="en-US" sz="1200" b="1">
                  <a:solidFill>
                    <a:srgbClr val="000000"/>
                  </a:solidFill>
                  <a:latin typeface="Tahoma" pitchFamily="34" charset="0"/>
                  <a:cs typeface="Tahoma" pitchFamily="34" charset="0"/>
                </a:rPr>
                <a:t>Vascular</a:t>
              </a:r>
              <a:endParaRPr lang="en-US" altLang="en-US" sz="1200">
                <a:solidFill>
                  <a:srgbClr val="000000"/>
                </a:solidFill>
                <a:latin typeface="Tahoma" pitchFamily="34" charset="0"/>
                <a:cs typeface="Tahoma" pitchFamily="34" charset="0"/>
              </a:endParaRPr>
            </a:p>
            <a:p>
              <a:pPr>
                <a:spcBef>
                  <a:spcPct val="0"/>
                </a:spcBef>
                <a:buClrTx/>
                <a:buFontTx/>
                <a:buNone/>
              </a:pPr>
              <a:r>
                <a:rPr lang="en-US" altLang="en-US" sz="1200" b="1">
                  <a:solidFill>
                    <a:srgbClr val="000000"/>
                  </a:solidFill>
                  <a:latin typeface="Tahoma" pitchFamily="34" charset="0"/>
                  <a:cs typeface="Tahoma" pitchFamily="34" charset="0"/>
                </a:rPr>
                <a:t>Dementias</a:t>
              </a:r>
            </a:p>
            <a:p>
              <a:pPr>
                <a:spcBef>
                  <a:spcPct val="0"/>
                </a:spcBef>
                <a:buClrTx/>
                <a:buFontTx/>
                <a:buNone/>
              </a:pPr>
              <a:r>
                <a:rPr lang="en-US" altLang="en-US" sz="1200">
                  <a:solidFill>
                    <a:srgbClr val="000000"/>
                  </a:solidFill>
                  <a:latin typeface="Tahoma" pitchFamily="34" charset="0"/>
                  <a:cs typeface="Tahoma" pitchFamily="34" charset="0"/>
                </a:rPr>
                <a:t>(Multi-infarct)</a:t>
              </a:r>
            </a:p>
          </p:txBody>
        </p:sp>
      </p:grpSp>
      <p:sp>
        <p:nvSpPr>
          <p:cNvPr id="26635" name="Text Box 13"/>
          <p:cNvSpPr txBox="1">
            <a:spLocks noChangeArrowheads="1"/>
          </p:cNvSpPr>
          <p:nvPr/>
        </p:nvSpPr>
        <p:spPr bwMode="auto">
          <a:xfrm>
            <a:off x="4800600" y="3429000"/>
            <a:ext cx="10668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200"/>
              </a:spcBef>
              <a:buClr>
                <a:schemeClr val="accent1"/>
              </a:buClr>
              <a:buFont typeface="Arial" pitchFamily="34" charset="0"/>
              <a:defRPr sz="2200">
                <a:solidFill>
                  <a:srgbClr val="4F6228"/>
                </a:solidFill>
                <a:latin typeface="Arial" pitchFamily="34" charset="0"/>
                <a:ea typeface="MS PGothic" pitchFamily="34" charset="-128"/>
              </a:defRPr>
            </a:lvl1pPr>
            <a:lvl2pPr marL="742950" indent="-285750">
              <a:spcBef>
                <a:spcPts val="1200"/>
              </a:spcBef>
              <a:buClr>
                <a:schemeClr val="tx2"/>
              </a:buClr>
              <a:buFont typeface="Lucida Grande" charset="0"/>
              <a:buChar char="-"/>
              <a:defRPr sz="2200">
                <a:solidFill>
                  <a:srgbClr val="4F6228"/>
                </a:solidFill>
                <a:latin typeface="Arial" pitchFamily="34" charset="0"/>
                <a:ea typeface="MS PGothic" pitchFamily="34" charset="-128"/>
              </a:defRPr>
            </a:lvl2pPr>
            <a:lvl3pPr marL="1143000" indent="-228600">
              <a:spcBef>
                <a:spcPts val="600"/>
              </a:spcBef>
              <a:buClr>
                <a:schemeClr val="tx2"/>
              </a:buClr>
              <a:buFont typeface="Arial" pitchFamily="34" charset="0"/>
              <a:buChar char="•"/>
              <a:defRPr sz="2000">
                <a:solidFill>
                  <a:srgbClr val="4F6228"/>
                </a:solidFill>
                <a:latin typeface="Arial" pitchFamily="34" charset="0"/>
                <a:ea typeface="MS PGothic" pitchFamily="34" charset="-128"/>
              </a:defRPr>
            </a:lvl3pPr>
            <a:lvl4pPr marL="1600200" indent="-228600">
              <a:spcBef>
                <a:spcPts val="600"/>
              </a:spcBef>
              <a:buClr>
                <a:srgbClr val="9BBB59"/>
              </a:buClr>
              <a:buFont typeface="Arial" pitchFamily="34" charset="0"/>
              <a:buChar char="•"/>
              <a:defRPr>
                <a:solidFill>
                  <a:srgbClr val="4F6228"/>
                </a:solidFill>
                <a:latin typeface="Arial" pitchFamily="34" charset="0"/>
                <a:ea typeface="MS PGothic" pitchFamily="34" charset="-128"/>
              </a:defRPr>
            </a:lvl4pPr>
            <a:lvl5pPr marL="2057400" indent="-228600">
              <a:spcBef>
                <a:spcPts val="600"/>
              </a:spcBef>
              <a:buClr>
                <a:srgbClr val="8064A2"/>
              </a:buClr>
              <a:buFont typeface="Arial" pitchFamily="34" charset="0"/>
              <a:buChar char="•"/>
              <a:defRPr sz="1600">
                <a:solidFill>
                  <a:srgbClr val="4F6228"/>
                </a:solidFill>
                <a:latin typeface="Arial" pitchFamily="34" charset="0"/>
                <a:ea typeface="MS PGothic" pitchFamily="34" charset="-128"/>
              </a:defRPr>
            </a:lvl5pPr>
            <a:lvl6pPr marL="25146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6pPr>
            <a:lvl7pPr marL="29718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7pPr>
            <a:lvl8pPr marL="34290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8pPr>
            <a:lvl9pPr marL="38862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9pPr>
          </a:lstStyle>
          <a:p>
            <a:pPr>
              <a:spcBef>
                <a:spcPct val="0"/>
              </a:spcBef>
              <a:buClrTx/>
              <a:buFontTx/>
              <a:buNone/>
            </a:pPr>
            <a:r>
              <a:rPr lang="en-US" altLang="en-US" sz="1200" b="1">
                <a:solidFill>
                  <a:srgbClr val="000000"/>
                </a:solidFill>
                <a:latin typeface="Tahoma" pitchFamily="34" charset="0"/>
                <a:cs typeface="Tahoma" pitchFamily="34" charset="0"/>
              </a:rPr>
              <a:t>Lewy Body  Dementia</a:t>
            </a:r>
          </a:p>
        </p:txBody>
      </p:sp>
      <p:sp>
        <p:nvSpPr>
          <p:cNvPr id="26636" name="Text Box 14"/>
          <p:cNvSpPr txBox="1">
            <a:spLocks noChangeArrowheads="1"/>
          </p:cNvSpPr>
          <p:nvPr/>
        </p:nvSpPr>
        <p:spPr bwMode="auto">
          <a:xfrm>
            <a:off x="1524000" y="1812925"/>
            <a:ext cx="4992216" cy="608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200"/>
              </a:spcBef>
              <a:buClr>
                <a:schemeClr val="accent1"/>
              </a:buClr>
              <a:buFont typeface="Arial" pitchFamily="34" charset="0"/>
              <a:defRPr sz="2200">
                <a:solidFill>
                  <a:srgbClr val="4F6228"/>
                </a:solidFill>
                <a:latin typeface="Arial" pitchFamily="34" charset="0"/>
                <a:ea typeface="MS PGothic" pitchFamily="34" charset="-128"/>
              </a:defRPr>
            </a:lvl1pPr>
            <a:lvl2pPr marL="742950" indent="-285750">
              <a:spcBef>
                <a:spcPts val="1200"/>
              </a:spcBef>
              <a:buClr>
                <a:schemeClr val="tx2"/>
              </a:buClr>
              <a:buFont typeface="Lucida Grande" charset="0"/>
              <a:buChar char="-"/>
              <a:defRPr sz="2200">
                <a:solidFill>
                  <a:srgbClr val="4F6228"/>
                </a:solidFill>
                <a:latin typeface="Arial" pitchFamily="34" charset="0"/>
                <a:ea typeface="MS PGothic" pitchFamily="34" charset="-128"/>
              </a:defRPr>
            </a:lvl2pPr>
            <a:lvl3pPr marL="1143000" indent="-228600">
              <a:spcBef>
                <a:spcPts val="600"/>
              </a:spcBef>
              <a:buClr>
                <a:schemeClr val="tx2"/>
              </a:buClr>
              <a:buFont typeface="Arial" pitchFamily="34" charset="0"/>
              <a:buChar char="•"/>
              <a:defRPr sz="2000">
                <a:solidFill>
                  <a:srgbClr val="4F6228"/>
                </a:solidFill>
                <a:latin typeface="Arial" pitchFamily="34" charset="0"/>
                <a:ea typeface="MS PGothic" pitchFamily="34" charset="-128"/>
              </a:defRPr>
            </a:lvl3pPr>
            <a:lvl4pPr marL="1600200" indent="-228600">
              <a:spcBef>
                <a:spcPts val="600"/>
              </a:spcBef>
              <a:buClr>
                <a:srgbClr val="9BBB59"/>
              </a:buClr>
              <a:buFont typeface="Arial" pitchFamily="34" charset="0"/>
              <a:buChar char="•"/>
              <a:defRPr>
                <a:solidFill>
                  <a:srgbClr val="4F6228"/>
                </a:solidFill>
                <a:latin typeface="Arial" pitchFamily="34" charset="0"/>
                <a:ea typeface="MS PGothic" pitchFamily="34" charset="-128"/>
              </a:defRPr>
            </a:lvl4pPr>
            <a:lvl5pPr marL="2057400" indent="-228600">
              <a:spcBef>
                <a:spcPts val="600"/>
              </a:spcBef>
              <a:buClr>
                <a:srgbClr val="8064A2"/>
              </a:buClr>
              <a:buFont typeface="Arial" pitchFamily="34" charset="0"/>
              <a:buChar char="•"/>
              <a:defRPr sz="1600">
                <a:solidFill>
                  <a:srgbClr val="4F6228"/>
                </a:solidFill>
                <a:latin typeface="Arial" pitchFamily="34" charset="0"/>
                <a:ea typeface="MS PGothic" pitchFamily="34" charset="-128"/>
              </a:defRPr>
            </a:lvl5pPr>
            <a:lvl6pPr marL="25146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6pPr>
            <a:lvl7pPr marL="29718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7pPr>
            <a:lvl8pPr marL="34290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8pPr>
            <a:lvl9pPr marL="38862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9pPr>
          </a:lstStyle>
          <a:p>
            <a:pPr algn="ctr">
              <a:spcBef>
                <a:spcPct val="0"/>
              </a:spcBef>
              <a:buClrTx/>
              <a:buFontTx/>
              <a:buNone/>
            </a:pPr>
            <a:r>
              <a:rPr lang="en-US" altLang="en-US" sz="2800" b="1" dirty="0">
                <a:solidFill>
                  <a:srgbClr val="000000"/>
                </a:solidFill>
                <a:latin typeface="Tahoma" pitchFamily="34" charset="0"/>
                <a:cs typeface="Tahoma" pitchFamily="34" charset="0"/>
              </a:rPr>
              <a:t>Types of DEMENTIA</a:t>
            </a:r>
          </a:p>
          <a:p>
            <a:pPr>
              <a:spcBef>
                <a:spcPct val="0"/>
              </a:spcBef>
              <a:buClrTx/>
              <a:buFontTx/>
              <a:buNone/>
            </a:pPr>
            <a:endParaRPr lang="en-US" altLang="en-US" sz="1200" dirty="0">
              <a:solidFill>
                <a:srgbClr val="000000"/>
              </a:solidFill>
              <a:latin typeface="Calibri" pitchFamily="34" charset="0"/>
              <a:cs typeface="Tahoma" pitchFamily="34" charset="0"/>
            </a:endParaRPr>
          </a:p>
        </p:txBody>
      </p:sp>
      <p:sp>
        <p:nvSpPr>
          <p:cNvPr id="26637" name="Rectangle 15"/>
          <p:cNvSpPr>
            <a:spLocks noChangeArrowheads="1"/>
          </p:cNvSpPr>
          <p:nvPr/>
        </p:nvSpPr>
        <p:spPr bwMode="auto">
          <a:xfrm>
            <a:off x="4724400" y="4572000"/>
            <a:ext cx="1219200" cy="990600"/>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lvl1pPr>
              <a:spcBef>
                <a:spcPts val="1200"/>
              </a:spcBef>
              <a:buClr>
                <a:schemeClr val="accent1"/>
              </a:buClr>
              <a:buFont typeface="Arial" pitchFamily="34" charset="0"/>
              <a:defRPr sz="2200">
                <a:solidFill>
                  <a:srgbClr val="4F6228"/>
                </a:solidFill>
                <a:latin typeface="Arial" pitchFamily="34" charset="0"/>
                <a:ea typeface="MS PGothic" pitchFamily="34" charset="-128"/>
              </a:defRPr>
            </a:lvl1pPr>
            <a:lvl2pPr marL="742950" indent="-285750">
              <a:spcBef>
                <a:spcPts val="1200"/>
              </a:spcBef>
              <a:buClr>
                <a:schemeClr val="tx2"/>
              </a:buClr>
              <a:buFont typeface="Lucida Grande" charset="0"/>
              <a:buChar char="-"/>
              <a:defRPr sz="2200">
                <a:solidFill>
                  <a:srgbClr val="4F6228"/>
                </a:solidFill>
                <a:latin typeface="Arial" pitchFamily="34" charset="0"/>
                <a:ea typeface="MS PGothic" pitchFamily="34" charset="-128"/>
              </a:defRPr>
            </a:lvl2pPr>
            <a:lvl3pPr marL="1143000" indent="-228600">
              <a:spcBef>
                <a:spcPts val="600"/>
              </a:spcBef>
              <a:buClr>
                <a:schemeClr val="tx2"/>
              </a:buClr>
              <a:buFont typeface="Arial" pitchFamily="34" charset="0"/>
              <a:buChar char="•"/>
              <a:defRPr sz="2000">
                <a:solidFill>
                  <a:srgbClr val="4F6228"/>
                </a:solidFill>
                <a:latin typeface="Arial" pitchFamily="34" charset="0"/>
                <a:ea typeface="MS PGothic" pitchFamily="34" charset="-128"/>
              </a:defRPr>
            </a:lvl3pPr>
            <a:lvl4pPr marL="1600200" indent="-228600">
              <a:spcBef>
                <a:spcPts val="600"/>
              </a:spcBef>
              <a:buClr>
                <a:srgbClr val="9BBB59"/>
              </a:buClr>
              <a:buFont typeface="Arial" pitchFamily="34" charset="0"/>
              <a:buChar char="•"/>
              <a:defRPr>
                <a:solidFill>
                  <a:srgbClr val="4F6228"/>
                </a:solidFill>
                <a:latin typeface="Arial" pitchFamily="34" charset="0"/>
                <a:ea typeface="MS PGothic" pitchFamily="34" charset="-128"/>
              </a:defRPr>
            </a:lvl4pPr>
            <a:lvl5pPr marL="2057400" indent="-228600">
              <a:spcBef>
                <a:spcPts val="600"/>
              </a:spcBef>
              <a:buClr>
                <a:srgbClr val="8064A2"/>
              </a:buClr>
              <a:buFont typeface="Arial" pitchFamily="34" charset="0"/>
              <a:buChar char="•"/>
              <a:defRPr sz="1600">
                <a:solidFill>
                  <a:srgbClr val="4F6228"/>
                </a:solidFill>
                <a:latin typeface="Arial" pitchFamily="34" charset="0"/>
                <a:ea typeface="MS PGothic" pitchFamily="34" charset="-128"/>
              </a:defRPr>
            </a:lvl5pPr>
            <a:lvl6pPr marL="25146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6pPr>
            <a:lvl7pPr marL="29718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7pPr>
            <a:lvl8pPr marL="34290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8pPr>
            <a:lvl9pPr marL="38862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9pPr>
          </a:lstStyle>
          <a:p>
            <a:pPr eaLnBrk="1" hangingPunct="1">
              <a:spcBef>
                <a:spcPct val="0"/>
              </a:spcBef>
              <a:buClrTx/>
              <a:buFontTx/>
              <a:buNone/>
            </a:pPr>
            <a:endParaRPr lang="en-US" altLang="en-US" sz="1800">
              <a:solidFill>
                <a:srgbClr val="000000"/>
              </a:solidFill>
              <a:latin typeface="Calibri" pitchFamily="34" charset="0"/>
            </a:endParaRPr>
          </a:p>
        </p:txBody>
      </p:sp>
      <p:sp>
        <p:nvSpPr>
          <p:cNvPr id="26638" name="Text Box 16"/>
          <p:cNvSpPr txBox="1">
            <a:spLocks noChangeArrowheads="1"/>
          </p:cNvSpPr>
          <p:nvPr/>
        </p:nvSpPr>
        <p:spPr bwMode="auto">
          <a:xfrm>
            <a:off x="6172200" y="3505200"/>
            <a:ext cx="2133600" cy="255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200"/>
              </a:spcBef>
              <a:buClr>
                <a:schemeClr val="accent1"/>
              </a:buClr>
              <a:buFont typeface="Arial" pitchFamily="34" charset="0"/>
              <a:defRPr sz="2200">
                <a:solidFill>
                  <a:srgbClr val="4F6228"/>
                </a:solidFill>
                <a:latin typeface="Arial" pitchFamily="34" charset="0"/>
                <a:ea typeface="MS PGothic" pitchFamily="34" charset="-128"/>
              </a:defRPr>
            </a:lvl1pPr>
            <a:lvl2pPr marL="742950" indent="-285750">
              <a:spcBef>
                <a:spcPts val="1200"/>
              </a:spcBef>
              <a:buClr>
                <a:schemeClr val="tx2"/>
              </a:buClr>
              <a:buFont typeface="Lucida Grande" charset="0"/>
              <a:buChar char="-"/>
              <a:defRPr sz="2200">
                <a:solidFill>
                  <a:srgbClr val="4F6228"/>
                </a:solidFill>
                <a:latin typeface="Arial" pitchFamily="34" charset="0"/>
                <a:ea typeface="MS PGothic" pitchFamily="34" charset="-128"/>
              </a:defRPr>
            </a:lvl2pPr>
            <a:lvl3pPr marL="1143000" indent="-228600">
              <a:spcBef>
                <a:spcPts val="600"/>
              </a:spcBef>
              <a:buClr>
                <a:schemeClr val="tx2"/>
              </a:buClr>
              <a:buFont typeface="Arial" pitchFamily="34" charset="0"/>
              <a:buChar char="•"/>
              <a:defRPr sz="2000">
                <a:solidFill>
                  <a:srgbClr val="4F6228"/>
                </a:solidFill>
                <a:latin typeface="Arial" pitchFamily="34" charset="0"/>
                <a:ea typeface="MS PGothic" pitchFamily="34" charset="-128"/>
              </a:defRPr>
            </a:lvl3pPr>
            <a:lvl4pPr marL="1600200" indent="-228600">
              <a:spcBef>
                <a:spcPts val="600"/>
              </a:spcBef>
              <a:buClr>
                <a:srgbClr val="9BBB59"/>
              </a:buClr>
              <a:buFont typeface="Arial" pitchFamily="34" charset="0"/>
              <a:buChar char="•"/>
              <a:defRPr>
                <a:solidFill>
                  <a:srgbClr val="4F6228"/>
                </a:solidFill>
                <a:latin typeface="Arial" pitchFamily="34" charset="0"/>
                <a:ea typeface="MS PGothic" pitchFamily="34" charset="-128"/>
              </a:defRPr>
            </a:lvl4pPr>
            <a:lvl5pPr marL="2057400" indent="-228600">
              <a:spcBef>
                <a:spcPts val="600"/>
              </a:spcBef>
              <a:buClr>
                <a:srgbClr val="8064A2"/>
              </a:buClr>
              <a:buFont typeface="Arial" pitchFamily="34" charset="0"/>
              <a:buChar char="•"/>
              <a:defRPr sz="1600">
                <a:solidFill>
                  <a:srgbClr val="4F6228"/>
                </a:solidFill>
                <a:latin typeface="Arial" pitchFamily="34" charset="0"/>
                <a:ea typeface="MS PGothic" pitchFamily="34" charset="-128"/>
              </a:defRPr>
            </a:lvl5pPr>
            <a:lvl6pPr marL="25146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6pPr>
            <a:lvl7pPr marL="29718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7pPr>
            <a:lvl8pPr marL="34290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8pPr>
            <a:lvl9pPr marL="38862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9pPr>
          </a:lstStyle>
          <a:p>
            <a:pPr>
              <a:spcBef>
                <a:spcPct val="0"/>
              </a:spcBef>
              <a:buClrTx/>
            </a:pPr>
            <a:r>
              <a:rPr lang="en-US" altLang="en-US" sz="1400" dirty="0">
                <a:solidFill>
                  <a:srgbClr val="000000"/>
                </a:solidFill>
                <a:latin typeface="Tahoma" pitchFamily="34" charset="0"/>
                <a:cs typeface="Tahoma" pitchFamily="34" charset="0"/>
              </a:rPr>
              <a:t>&amp; many others…..</a:t>
            </a:r>
          </a:p>
          <a:p>
            <a:pPr>
              <a:spcBef>
                <a:spcPct val="0"/>
              </a:spcBef>
              <a:buClrTx/>
            </a:pPr>
            <a:r>
              <a:rPr lang="en-US" altLang="en-US" sz="1400" dirty="0">
                <a:solidFill>
                  <a:srgbClr val="000000"/>
                </a:solidFill>
                <a:latin typeface="Tahoma" pitchFamily="34" charset="0"/>
                <a:cs typeface="Tahoma" pitchFamily="34" charset="0"/>
              </a:rPr>
              <a:t>Huntington’s Disease</a:t>
            </a:r>
          </a:p>
          <a:p>
            <a:pPr>
              <a:spcBef>
                <a:spcPct val="0"/>
              </a:spcBef>
              <a:buClrTx/>
            </a:pPr>
            <a:r>
              <a:rPr lang="en-US" altLang="en-US" sz="1400" dirty="0">
                <a:solidFill>
                  <a:srgbClr val="000000"/>
                </a:solidFill>
                <a:latin typeface="Tahoma" pitchFamily="34" charset="0"/>
                <a:cs typeface="Tahoma" pitchFamily="34" charset="0"/>
              </a:rPr>
              <a:t>Alcohol related Brain Damage</a:t>
            </a:r>
          </a:p>
          <a:p>
            <a:pPr>
              <a:spcBef>
                <a:spcPct val="0"/>
              </a:spcBef>
              <a:buClrTx/>
            </a:pPr>
            <a:r>
              <a:rPr lang="en-US" altLang="en-US" sz="1400" dirty="0">
                <a:solidFill>
                  <a:srgbClr val="000000"/>
                </a:solidFill>
                <a:latin typeface="Tahoma" pitchFamily="34" charset="0"/>
                <a:cs typeface="Tahoma" pitchFamily="34" charset="0"/>
              </a:rPr>
              <a:t>Parkinson’s disease related</a:t>
            </a:r>
          </a:p>
          <a:p>
            <a:pPr>
              <a:spcBef>
                <a:spcPct val="0"/>
              </a:spcBef>
              <a:buClrTx/>
            </a:pPr>
            <a:r>
              <a:rPr lang="en-US" altLang="en-US" sz="1400" dirty="0">
                <a:solidFill>
                  <a:srgbClr val="000000"/>
                </a:solidFill>
                <a:latin typeface="Tahoma" pitchFamily="34" charset="0"/>
                <a:cs typeface="Tahoma" pitchFamily="34" charset="0"/>
              </a:rPr>
              <a:t>HIV/AIDS related</a:t>
            </a:r>
          </a:p>
          <a:p>
            <a:pPr>
              <a:spcBef>
                <a:spcPct val="0"/>
              </a:spcBef>
              <a:buClrTx/>
            </a:pPr>
            <a:r>
              <a:rPr lang="en-US" altLang="en-US" sz="1400" dirty="0">
                <a:solidFill>
                  <a:srgbClr val="000000"/>
                </a:solidFill>
                <a:latin typeface="Tahoma" pitchFamily="34" charset="0"/>
                <a:cs typeface="Tahoma" pitchFamily="34" charset="0"/>
              </a:rPr>
              <a:t>CJD / Prion diseases</a:t>
            </a:r>
          </a:p>
          <a:p>
            <a:pPr>
              <a:spcBef>
                <a:spcPct val="0"/>
              </a:spcBef>
              <a:buClrTx/>
            </a:pPr>
            <a:r>
              <a:rPr lang="en-US" altLang="en-US" sz="1400" dirty="0">
                <a:solidFill>
                  <a:srgbClr val="000000"/>
                </a:solidFill>
                <a:latin typeface="Tahoma" pitchFamily="34" charset="0"/>
                <a:cs typeface="Tahoma" pitchFamily="34" charset="0"/>
              </a:rPr>
              <a:t>Chronic Traumatic Encephalopathy</a:t>
            </a:r>
          </a:p>
          <a:p>
            <a:pPr>
              <a:spcBef>
                <a:spcPct val="0"/>
              </a:spcBef>
              <a:buClrTx/>
            </a:pPr>
            <a:endParaRPr lang="en-US" altLang="en-US" sz="1200" dirty="0">
              <a:solidFill>
                <a:srgbClr val="000000"/>
              </a:solidFill>
              <a:latin typeface="Tahoma" pitchFamily="34" charset="0"/>
              <a:cs typeface="Tahoma" pitchFamily="34" charset="0"/>
            </a:endParaRPr>
          </a:p>
          <a:p>
            <a:pPr>
              <a:spcBef>
                <a:spcPct val="0"/>
              </a:spcBef>
              <a:buClrTx/>
              <a:buFontTx/>
              <a:buChar char="•"/>
            </a:pPr>
            <a:endParaRPr lang="en-US" altLang="en-US" sz="1200" dirty="0">
              <a:solidFill>
                <a:srgbClr val="000000"/>
              </a:solidFill>
              <a:latin typeface="Tahoma" pitchFamily="34" charset="0"/>
              <a:cs typeface="Tahoma" pitchFamily="34" charset="0"/>
            </a:endParaRPr>
          </a:p>
        </p:txBody>
      </p:sp>
      <p:sp>
        <p:nvSpPr>
          <p:cNvPr id="26639" name="Text Box 17"/>
          <p:cNvSpPr txBox="1">
            <a:spLocks noChangeArrowheads="1"/>
          </p:cNvSpPr>
          <p:nvPr/>
        </p:nvSpPr>
        <p:spPr bwMode="auto">
          <a:xfrm>
            <a:off x="4800600" y="4648200"/>
            <a:ext cx="1143000" cy="838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200"/>
              </a:spcBef>
              <a:buClr>
                <a:schemeClr val="accent1"/>
              </a:buClr>
              <a:buFont typeface="Arial" pitchFamily="34" charset="0"/>
              <a:defRPr sz="2200">
                <a:solidFill>
                  <a:srgbClr val="4F6228"/>
                </a:solidFill>
                <a:latin typeface="Arial" pitchFamily="34" charset="0"/>
                <a:ea typeface="MS PGothic" pitchFamily="34" charset="-128"/>
              </a:defRPr>
            </a:lvl1pPr>
            <a:lvl2pPr marL="742950" indent="-285750">
              <a:spcBef>
                <a:spcPts val="1200"/>
              </a:spcBef>
              <a:buClr>
                <a:schemeClr val="tx2"/>
              </a:buClr>
              <a:buFont typeface="Lucida Grande" charset="0"/>
              <a:buChar char="-"/>
              <a:defRPr sz="2200">
                <a:solidFill>
                  <a:srgbClr val="4F6228"/>
                </a:solidFill>
                <a:latin typeface="Arial" pitchFamily="34" charset="0"/>
                <a:ea typeface="MS PGothic" pitchFamily="34" charset="-128"/>
              </a:defRPr>
            </a:lvl2pPr>
            <a:lvl3pPr marL="1143000" indent="-228600">
              <a:spcBef>
                <a:spcPts val="600"/>
              </a:spcBef>
              <a:buClr>
                <a:schemeClr val="tx2"/>
              </a:buClr>
              <a:buFont typeface="Arial" pitchFamily="34" charset="0"/>
              <a:buChar char="•"/>
              <a:defRPr sz="2000">
                <a:solidFill>
                  <a:srgbClr val="4F6228"/>
                </a:solidFill>
                <a:latin typeface="Arial" pitchFamily="34" charset="0"/>
                <a:ea typeface="MS PGothic" pitchFamily="34" charset="-128"/>
              </a:defRPr>
            </a:lvl3pPr>
            <a:lvl4pPr marL="1600200" indent="-228600">
              <a:spcBef>
                <a:spcPts val="600"/>
              </a:spcBef>
              <a:buClr>
                <a:srgbClr val="9BBB59"/>
              </a:buClr>
              <a:buFont typeface="Arial" pitchFamily="34" charset="0"/>
              <a:buChar char="•"/>
              <a:defRPr>
                <a:solidFill>
                  <a:srgbClr val="4F6228"/>
                </a:solidFill>
                <a:latin typeface="Arial" pitchFamily="34" charset="0"/>
                <a:ea typeface="MS PGothic" pitchFamily="34" charset="-128"/>
              </a:defRPr>
            </a:lvl4pPr>
            <a:lvl5pPr marL="2057400" indent="-228600">
              <a:spcBef>
                <a:spcPts val="600"/>
              </a:spcBef>
              <a:buClr>
                <a:srgbClr val="8064A2"/>
              </a:buClr>
              <a:buFont typeface="Arial" pitchFamily="34" charset="0"/>
              <a:buChar char="•"/>
              <a:defRPr sz="1600">
                <a:solidFill>
                  <a:srgbClr val="4F6228"/>
                </a:solidFill>
                <a:latin typeface="Arial" pitchFamily="34" charset="0"/>
                <a:ea typeface="MS PGothic" pitchFamily="34" charset="-128"/>
              </a:defRPr>
            </a:lvl5pPr>
            <a:lvl6pPr marL="25146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6pPr>
            <a:lvl7pPr marL="29718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7pPr>
            <a:lvl8pPr marL="34290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8pPr>
            <a:lvl9pPr marL="38862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9pPr>
          </a:lstStyle>
          <a:p>
            <a:pPr>
              <a:spcBef>
                <a:spcPct val="0"/>
              </a:spcBef>
              <a:buClrTx/>
              <a:buFontTx/>
              <a:buNone/>
            </a:pPr>
            <a:r>
              <a:rPr lang="en-US" altLang="en-US" sz="1200" b="1">
                <a:solidFill>
                  <a:srgbClr val="000000"/>
                </a:solidFill>
                <a:latin typeface="Tahoma" pitchFamily="34" charset="0"/>
                <a:cs typeface="Tahoma" pitchFamily="34" charset="0"/>
              </a:rPr>
              <a:t>Fronto-</a:t>
            </a:r>
          </a:p>
          <a:p>
            <a:pPr>
              <a:spcBef>
                <a:spcPct val="0"/>
              </a:spcBef>
              <a:buClrTx/>
              <a:buFontTx/>
              <a:buNone/>
            </a:pPr>
            <a:r>
              <a:rPr lang="en-US" altLang="en-US" sz="1200" b="1">
                <a:solidFill>
                  <a:srgbClr val="000000"/>
                </a:solidFill>
                <a:latin typeface="Tahoma" pitchFamily="34" charset="0"/>
                <a:cs typeface="Tahoma" pitchFamily="34" charset="0"/>
              </a:rPr>
              <a:t>Temporal Lobe Dementias</a:t>
            </a:r>
          </a:p>
        </p:txBody>
      </p:sp>
    </p:spTree>
    <p:extLst>
      <p:ext uri="{BB962C8B-B14F-4D97-AF65-F5344CB8AC3E}">
        <p14:creationId xmlns:p14="http://schemas.microsoft.com/office/powerpoint/2010/main" val="3711323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7580" y="393759"/>
            <a:ext cx="9145016" cy="576064"/>
          </a:xfrm>
        </p:spPr>
        <p:txBody>
          <a:bodyPr>
            <a:noAutofit/>
          </a:bodyPr>
          <a:lstStyle/>
          <a:p>
            <a:pPr marL="342900" lvl="0" indent="-342900">
              <a:spcBef>
                <a:spcPct val="20000"/>
              </a:spcBef>
              <a:defRPr/>
            </a:pPr>
            <a:br>
              <a:rPr lang="en-GB" sz="3600" dirty="0">
                <a:latin typeface="Calibri"/>
                <a:ea typeface="+mn-ea"/>
              </a:rPr>
            </a:br>
            <a:r>
              <a:rPr lang="en-GB" sz="3600" dirty="0">
                <a:solidFill>
                  <a:schemeClr val="accent1">
                    <a:lumMod val="50000"/>
                  </a:schemeClr>
                </a:solidFill>
                <a:latin typeface="Calibri"/>
                <a:ea typeface="+mn-ea"/>
              </a:rPr>
              <a:t>The Prevalence of Dementia in the UK</a:t>
            </a:r>
            <a:br>
              <a:rPr lang="en-GB" sz="3600" dirty="0">
                <a:latin typeface="Calibri"/>
                <a:ea typeface="+mn-ea"/>
              </a:rPr>
            </a:br>
            <a:endParaRPr lang="en-GB" sz="5400" dirty="0"/>
          </a:p>
        </p:txBody>
      </p:sp>
      <p:sp>
        <p:nvSpPr>
          <p:cNvPr id="5" name="Rectangle 4"/>
          <p:cNvSpPr/>
          <p:nvPr/>
        </p:nvSpPr>
        <p:spPr>
          <a:xfrm>
            <a:off x="930552" y="5665647"/>
            <a:ext cx="6768752" cy="1200329"/>
          </a:xfrm>
          <a:prstGeom prst="rect">
            <a:avLst/>
          </a:prstGeom>
        </p:spPr>
        <p:txBody>
          <a:bodyPr wrap="square">
            <a:spAutoFit/>
          </a:bodyPr>
          <a:lstStyle/>
          <a:p>
            <a:pPr lvl="0"/>
            <a:r>
              <a:rPr lang="en-GB" dirty="0">
                <a:solidFill>
                  <a:prstClr val="black"/>
                </a:solidFill>
                <a:hlinkClick r:id="rId3"/>
              </a:rPr>
              <a:t>https://www.alzheimers.org.uk/about-us/news-and-media/facts-media</a:t>
            </a:r>
            <a:endParaRPr lang="en-GB" dirty="0">
              <a:solidFill>
                <a:prstClr val="black"/>
              </a:solidFill>
            </a:endParaRPr>
          </a:p>
          <a:p>
            <a:pPr lvl="0"/>
            <a:r>
              <a:rPr lang="en-GB" dirty="0">
                <a:solidFill>
                  <a:prstClr val="black"/>
                </a:solidFill>
                <a:hlinkClick r:id="rId4"/>
              </a:rPr>
              <a:t>www.youngdementia.org.uk</a:t>
            </a:r>
            <a:endParaRPr lang="en-GB" dirty="0">
              <a:solidFill>
                <a:prstClr val="black"/>
              </a:solidFill>
            </a:endParaRPr>
          </a:p>
          <a:p>
            <a:pPr lvl="0"/>
            <a:endParaRPr lang="en-GB" dirty="0">
              <a:solidFill>
                <a:prstClr val="black"/>
              </a:solidFill>
            </a:endParaRPr>
          </a:p>
        </p:txBody>
      </p:sp>
      <p:sp>
        <p:nvSpPr>
          <p:cNvPr id="4" name="Rounded Rectangle 3"/>
          <p:cNvSpPr/>
          <p:nvPr/>
        </p:nvSpPr>
        <p:spPr>
          <a:xfrm>
            <a:off x="905360" y="969823"/>
            <a:ext cx="7411056" cy="4619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30552" y="1054546"/>
            <a:ext cx="7308088" cy="4493538"/>
          </a:xfrm>
          <a:prstGeom prst="rect">
            <a:avLst/>
          </a:prstGeom>
        </p:spPr>
        <p:txBody>
          <a:bodyPr wrap="square">
            <a:spAutoFit/>
          </a:bodyPr>
          <a:lstStyle/>
          <a:p>
            <a:pPr marL="285750" indent="-285750">
              <a:buFont typeface="Arial" panose="020B0604020202020204" pitchFamily="34" charset="0"/>
              <a:buChar char="•"/>
            </a:pPr>
            <a:r>
              <a:rPr lang="en-GB" sz="2600" dirty="0"/>
              <a:t>There are 850,000 people with dementia in the UK</a:t>
            </a:r>
          </a:p>
          <a:p>
            <a:pPr marL="285750" indent="-285750">
              <a:buFont typeface="Arial" panose="020B0604020202020204" pitchFamily="34" charset="0"/>
              <a:buChar char="•"/>
            </a:pPr>
            <a:endParaRPr lang="en-GB" sz="2600" dirty="0"/>
          </a:p>
          <a:p>
            <a:pPr marL="285750" indent="-285750">
              <a:buFont typeface="Arial" panose="020B0604020202020204" pitchFamily="34" charset="0"/>
              <a:buChar char="•"/>
            </a:pPr>
            <a:r>
              <a:rPr lang="en-GB" sz="2600" dirty="0"/>
              <a:t>There is potential for this number to rise to over 1 million by 2025 due to our ageing population</a:t>
            </a:r>
          </a:p>
          <a:p>
            <a:endParaRPr lang="en-GB" sz="2600" dirty="0"/>
          </a:p>
          <a:p>
            <a:pPr marL="285750" indent="-285750">
              <a:buFont typeface="Arial" panose="020B0604020202020204" pitchFamily="34" charset="0"/>
              <a:buChar char="•"/>
            </a:pPr>
            <a:r>
              <a:rPr lang="en-GB" sz="2600" dirty="0"/>
              <a:t>Over 42,000 people under the age of 65 have dementia or severe memory problems</a:t>
            </a:r>
          </a:p>
          <a:p>
            <a:pPr marL="285750" indent="-285750">
              <a:buFont typeface="Arial" panose="020B0604020202020204" pitchFamily="34" charset="0"/>
              <a:buChar char="•"/>
            </a:pPr>
            <a:endParaRPr lang="en-GB" sz="2600" dirty="0"/>
          </a:p>
          <a:p>
            <a:pPr marL="285750" indent="-285750">
              <a:buFont typeface="Arial" panose="020B0604020202020204" pitchFamily="34" charset="0"/>
              <a:buChar char="•"/>
            </a:pPr>
            <a:r>
              <a:rPr lang="en-GB" sz="2600" dirty="0"/>
              <a:t>More than 25,000 people from black, Asian and minority ethnic groups in the UK are affected by dementia</a:t>
            </a:r>
          </a:p>
        </p:txBody>
      </p:sp>
    </p:spTree>
    <p:extLst>
      <p:ext uri="{BB962C8B-B14F-4D97-AF65-F5344CB8AC3E}">
        <p14:creationId xmlns:p14="http://schemas.microsoft.com/office/powerpoint/2010/main" val="2657553272"/>
      </p:ext>
    </p:extLst>
  </p:cSld>
  <p:clrMapOvr>
    <a:masterClrMapping/>
  </p:clrMapOvr>
</p:sld>
</file>

<file path=ppt/theme/theme1.xml><?xml version="1.0" encoding="utf-8"?>
<a:theme xmlns:a="http://schemas.openxmlformats.org/drawingml/2006/main" name="Presentation Ma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19805</TotalTime>
  <Words>3140</Words>
  <Application>Microsoft Office PowerPoint</Application>
  <PresentationFormat>On-screen Show (4:3)</PresentationFormat>
  <Paragraphs>387</Paragraphs>
  <Slides>40</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ＭＳ Ｐゴシック</vt:lpstr>
      <vt:lpstr>ＭＳ Ｐゴシック</vt:lpstr>
      <vt:lpstr>Arial</vt:lpstr>
      <vt:lpstr>Calibri</vt:lpstr>
      <vt:lpstr>Calibri Light</vt:lpstr>
      <vt:lpstr>CartoGothicStdBook-webfont</vt:lpstr>
      <vt:lpstr>Tahoma</vt:lpstr>
      <vt:lpstr>Wingdings</vt:lpstr>
      <vt:lpstr>Presentation Master Template</vt:lpstr>
      <vt:lpstr>Office Theme</vt:lpstr>
      <vt:lpstr>Tier 1 Self- Assessment  Dementia Awareness Training  </vt:lpstr>
      <vt:lpstr>Welcome from the  Dementia Education Team. </vt:lpstr>
      <vt:lpstr>Self Assessment Quiz:      (answers will be revealed at the end of the presentation)  Have a go at the quiz now, you will find answers as you go through the presentation and the 2 videos (there are links to the videos)</vt:lpstr>
      <vt:lpstr>What is Dementia? </vt:lpstr>
      <vt:lpstr>PowerPoint Presentation</vt:lpstr>
      <vt:lpstr>  Brain Basics </vt:lpstr>
      <vt:lpstr>Common question: What is the difference between Alzheimer’s Disease and Dementia?</vt:lpstr>
      <vt:lpstr>PowerPoint Presentation</vt:lpstr>
      <vt:lpstr> The Prevalence of Dementia in the UK </vt:lpstr>
      <vt:lpstr>PowerPoint Presentation</vt:lpstr>
      <vt:lpstr> Recap; Dementia is: </vt:lpstr>
      <vt:lpstr>PowerPoint Presentation</vt:lpstr>
      <vt:lpstr>PowerPoint Presentation</vt:lpstr>
      <vt:lpstr>Other conditions can have similar symptoms but are not dementia</vt:lpstr>
      <vt:lpstr>PowerPoint Presentation</vt:lpstr>
      <vt:lpstr>Be Aware……..</vt:lpstr>
      <vt:lpstr>People with dementia may have  unmet needs;  These may be physical and/or psychological</vt:lpstr>
      <vt:lpstr>Watch the following utube clip: </vt:lpstr>
      <vt:lpstr>PowerPoint Presentation</vt:lpstr>
      <vt:lpstr>Take a few minutes to imagine YOU are experience difficulties in communicating and/or meeting your needs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vt:lpstr>
      <vt:lpstr>PowerPoint Presentation</vt:lpstr>
      <vt:lpstr>PowerPoint Presentation</vt:lpstr>
      <vt:lpstr>Consider: </vt:lpstr>
      <vt:lpstr>PowerPoint Presentation</vt:lpstr>
      <vt:lpstr>Impact on family and friends</vt:lpstr>
      <vt:lpstr>PowerPoint Presentation</vt:lpstr>
      <vt:lpstr>Community Support for people living with dementia, family and carers</vt:lpstr>
      <vt:lpstr>Community Support for people living with dementia, family and carers</vt:lpstr>
      <vt:lpstr>Self Assessment Quiz: Check your answers</vt:lpstr>
      <vt:lpstr>PowerPoint Presentation</vt:lpstr>
      <vt:lpstr>PowerPoint Presentation</vt:lpstr>
      <vt:lpstr>Dementia Training and Education Strategy for Gloucestershire </vt:lpstr>
    </vt:vector>
  </TitlesOfParts>
  <Company>Gloucestershire NHS Trusts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Account</dc:creator>
  <cp:lastModifiedBy>Kukstas Tina</cp:lastModifiedBy>
  <cp:revision>235</cp:revision>
  <cp:lastPrinted>2020-12-01T11:45:58Z</cp:lastPrinted>
  <dcterms:created xsi:type="dcterms:W3CDTF">2017-06-26T14:12:29Z</dcterms:created>
  <dcterms:modified xsi:type="dcterms:W3CDTF">2021-07-28T14:00:41Z</dcterms:modified>
</cp:coreProperties>
</file>