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4C97"/>
    <a:srgbClr val="B146EC"/>
    <a:srgbClr val="9933FF"/>
    <a:srgbClr val="9900FF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0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4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29" t="16037" b="21409"/>
          <a:stretch/>
        </p:blipFill>
        <p:spPr>
          <a:xfrm>
            <a:off x="-21023" y="1809073"/>
            <a:ext cx="9180512" cy="504892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35" y="514579"/>
            <a:ext cx="39370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78260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Year 10 and 11</a:t>
            </a:r>
            <a:endParaRPr lang="en-GB" sz="5400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NVQs</a:t>
            </a:r>
            <a:endParaRPr lang="en-GB" sz="40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5" y="1274618"/>
            <a:ext cx="76661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NVQs are </a:t>
            </a:r>
            <a:r>
              <a:rPr lang="en-GB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competence-based qualifications</a:t>
            </a:r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give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specific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skills to do a particular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job. They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on the skills you will need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workplace and assessment is usually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practical tasks and assignments.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usually studied part-time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alongside work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can be taken as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stand-alone qualification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or as part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NVQs are great because…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test out whether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like 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job and get ready for working life.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experience is good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even if you change your mind after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course. There will still be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good skills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you to put on your CV for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future.</a:t>
            </a:r>
          </a:p>
        </p:txBody>
      </p:sp>
    </p:spTree>
    <p:extLst>
      <p:ext uri="{BB962C8B-B14F-4D97-AF65-F5344CB8AC3E}">
        <p14:creationId xmlns:p14="http://schemas.microsoft.com/office/powerpoint/2010/main" val="15442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AS and A Levels</a:t>
            </a:r>
            <a:endParaRPr lang="en-GB" sz="40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6452"/>
            <a:ext cx="4318000" cy="47705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and A-Levels are the ‘traditional’ qualification offered by schools and colleges </a:t>
            </a:r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 </a:t>
            </a:r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16-19.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pupils take four AS subjects in Year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12, and continue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those subjects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through Year 13.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by sitting exams,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sometimes course work, the courses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will no longer be divided into modules and there will be no exams in January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 and A-Levels have been “decoupled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means that AS results will no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longer count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towards an A-Level, in the way they have done in the past.</a:t>
            </a: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4582" y="384332"/>
            <a:ext cx="37684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about A-Levels? You should know</a:t>
            </a:r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• A-Levels are a lot more work than GCSEs – be prepared!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• Most schools and colleges require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the subjects you want to study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• You’ll need GCSE English and Maths at grade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 above, whether or not you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study them at A-Level (you can retake them at most schools and colleges if you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need to).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A-Levels are great because…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• They are really well recognised by employers and universities.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• You can continue subjects you enjoy and are good at, often in a school setting.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5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What to study</a:t>
            </a:r>
            <a:endParaRPr lang="en-GB" sz="40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37673"/>
            <a:ext cx="4114800" cy="52014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subjects you are good at and you enjoy</a:t>
            </a:r>
            <a:r>
              <a:rPr lang="en-GB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Studying a broad range of subjects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‘facilitating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subjects’ will help you keep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 options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open. Facilitating subjects are </a:t>
            </a:r>
            <a:r>
              <a:rPr lang="en-GB" sz="16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Sciences, English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Literature, Geography, French, </a:t>
            </a:r>
            <a:r>
              <a:rPr lang="en-GB" sz="16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and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 what to study</a:t>
            </a:r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have a career or university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mind, check the entry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because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may need specific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subjects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grades at A-Level.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1452" y="1234066"/>
            <a:ext cx="374534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sure where to study</a:t>
            </a:r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don’t have to carry on studying at your current school: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• Make the choice that’s right for you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• Don’t just follow your friends and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choose what they choose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• Don’t put off going somewhere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 friends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aren’t going – you will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make new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friends.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There is an informed choices guide to what A-Levels you need for certain subjects at: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www.russellgroup.ac.uk/for-students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>
                <a:solidFill>
                  <a:srgbClr val="9F4C97"/>
                </a:solidFill>
                <a:latin typeface="Arial Black" panose="020B0A04020102020204" pitchFamily="34" charset="0"/>
              </a:rPr>
              <a:t>International </a:t>
            </a:r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Baccalaureate</a:t>
            </a:r>
            <a:endParaRPr lang="en-GB" sz="40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946" y="1487055"/>
            <a:ext cx="7158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International Baccalaureate involves studying six subjects,</a:t>
            </a:r>
          </a:p>
          <a:p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languages. </a:t>
            </a:r>
            <a:endParaRPr lang="en-GB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internationally recognised qualification.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it isn’t offered within any Gloucestershire state schools,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 you would have to travel to Bristol, Bath or Swindon to study.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GB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www.ibo.org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15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Apprenticeships</a:t>
            </a:r>
            <a:endParaRPr lang="en-GB" sz="40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72988"/>
            <a:ext cx="8067964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Apprenticeships </a:t>
            </a:r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about working for an employer </a:t>
            </a:r>
            <a:r>
              <a:rPr lang="en-GB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earning </a:t>
            </a:r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 learn. You get hands-on training in </a:t>
            </a:r>
            <a:r>
              <a:rPr lang="en-GB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workplace</a:t>
            </a:r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study part time for an NVQ, BTEC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both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with training at a local college or specialist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provider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At a higher level you can also study 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degree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whilst doing an apprenticeship.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two types of apprenticeship that you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apply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at 16, depending on your GCSE grades:</a:t>
            </a: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</a:t>
            </a:r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Level 2 </a:t>
            </a:r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</a:t>
            </a:r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GCSEs)</a:t>
            </a:r>
          </a:p>
          <a:p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= Level 3 </a:t>
            </a:r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A-Levels</a:t>
            </a:r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students start as an intermediate level apprentice but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gradually progress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advanced or even higher level as they work. This can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give you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 edge over school or university leavers later because you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more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work experience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do an apprenticeship after A-Levels, or if </a:t>
            </a:r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feel </a:t>
            </a:r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extra training for your job role later on</a:t>
            </a:r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GB" sz="1600" b="1" dirty="0">
              <a:solidFill>
                <a:srgbClr val="9F4C97"/>
              </a:solidFill>
            </a:endParaRPr>
          </a:p>
          <a:p>
            <a:pPr lvl="1"/>
            <a:r>
              <a:rPr lang="en-GB" sz="14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look at: </a:t>
            </a:r>
            <a:r>
              <a:rPr lang="en-GB" sz="14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www.apprenticeships.org.uk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advice; </a:t>
            </a:r>
            <a:r>
              <a:rPr lang="en-GB" sz="14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www.careersbox.co.uk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for videos of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apprentices talking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about their experience; </a:t>
            </a:r>
            <a:r>
              <a:rPr lang="en-GB" sz="14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www.yes2jobs.co.uk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for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local opportunities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Apprenticeships are </a:t>
            </a:r>
            <a:r>
              <a:rPr lang="en-GB" sz="2800" u="sng" dirty="0">
                <a:solidFill>
                  <a:srgbClr val="9F4C97"/>
                </a:solidFill>
                <a:latin typeface="Arial Black" panose="020B0A04020102020204" pitchFamily="34" charset="0"/>
              </a:rPr>
              <a:t>great because</a:t>
            </a:r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….</a:t>
            </a:r>
            <a:endParaRPr lang="en-GB" sz="28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72988"/>
            <a:ext cx="8067964" cy="597086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while you </a:t>
            </a:r>
            <a:r>
              <a:rPr lang="en-GB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apprentices stay in employment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their training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apprentices stay with the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Apprenticeships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available in over 170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industries including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aerospace, fashion,</a:t>
            </a:r>
          </a:p>
          <a:p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 media and finance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– with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1500 job roles available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your GCSEs go wrong don’t panic!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can often study for a Level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Functional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Skills in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English, Maths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Alternatively, you can also study an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apprenticeship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BTECs or A-Levels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entering as a higher level apprentice, and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going on to obtain a degree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442691"/>
            <a:ext cx="8123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have to be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or over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not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full-time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education to start an apprenticeship but you can register and start to search for opportunities on the National Apprenticeship Vacancy Matching Service (NAVMS)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16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www.apprenticeships.org.uk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early as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term of Year 11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3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Traineeships</a:t>
            </a:r>
            <a:endParaRPr lang="en-GB" sz="40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945" y="1302327"/>
            <a:ext cx="8211128" cy="53553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traineeship is a tailor-made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 for young people,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aged 16-24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who want to work, but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need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extra help to gain 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apprenticeship 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job.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combines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structured, meaningful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substantial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experience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placement with training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area of your choice, to get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ready 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job or apprenticeship. It also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gives you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chance to get your Maths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English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skills up to a good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as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well as developing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skills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need to progress with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career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Traineeships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unpaid, though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employers can contribute to food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travel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and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a traineeship, visit:</a:t>
            </a:r>
          </a:p>
          <a:p>
            <a:pPr lvl="1"/>
            <a:r>
              <a:rPr lang="en-GB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www.gov.uk/find-traineeship</a:t>
            </a:r>
          </a:p>
        </p:txBody>
      </p:sp>
    </p:spTree>
    <p:extLst>
      <p:ext uri="{BB962C8B-B14F-4D97-AF65-F5344CB8AC3E}">
        <p14:creationId xmlns:p14="http://schemas.microsoft.com/office/powerpoint/2010/main" val="215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>
                <a:solidFill>
                  <a:srgbClr val="9F4C97"/>
                </a:solidFill>
                <a:latin typeface="Arial Black" panose="020B0A04020102020204" pitchFamily="34" charset="0"/>
              </a:rPr>
              <a:t>Do you need extra </a:t>
            </a:r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support?</a:t>
            </a:r>
            <a:endParaRPr lang="en-GB" sz="28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36907"/>
            <a:ext cx="8160327" cy="480131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additional options for</a:t>
            </a:r>
          </a:p>
          <a:p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with special educational</a:t>
            </a:r>
          </a:p>
          <a:p>
            <a:r>
              <a:rPr lang="en-GB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needs/disabilities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contact with Forwards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career service for advice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about getting a job or work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experience – go to </a:t>
            </a:r>
            <a:r>
              <a:rPr lang="en-GB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</a:p>
          <a:p>
            <a:r>
              <a:rPr lang="en-GB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forwardsgloucestershire.co.uk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out more.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Speak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your education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adviser.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Find a college which supports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additional needs.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Transformation Plan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help you plan where you want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get to.</a:t>
            </a:r>
          </a:p>
        </p:txBody>
      </p:sp>
    </p:spTree>
    <p:extLst>
      <p:ext uri="{BB962C8B-B14F-4D97-AF65-F5344CB8AC3E}">
        <p14:creationId xmlns:p14="http://schemas.microsoft.com/office/powerpoint/2010/main" val="37041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What’s Next?</a:t>
            </a:r>
            <a:endParaRPr lang="en-GB" sz="28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93090"/>
            <a:ext cx="238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more choices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make when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you’re 18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look at your </a:t>
            </a:r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booklet for more info 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choices post 18.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9" t="9647" r="20933" b="6738"/>
          <a:stretch/>
        </p:blipFill>
        <p:spPr bwMode="auto">
          <a:xfrm rot="5400000">
            <a:off x="3860764" y="390705"/>
            <a:ext cx="3923651" cy="572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1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63780"/>
            <a:ext cx="8455891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may feel ready to start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 work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you are 18, or you may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want to work part time while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study. Here are some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things to think about to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 your chances of getting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job.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53673"/>
            <a:ext cx="8317345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endParaRPr lang="en-GB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experience is a great way to test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 whether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like a job/sector. It also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shows employers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 you’ve thought about what you want to do and have a realistic idea of what working life is like.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You’ll do work experience with your school or college but you can also arrange your own experience during school holidays or at weekends.</a:t>
            </a:r>
          </a:p>
          <a:p>
            <a:pPr lvl="1"/>
            <a:r>
              <a:rPr lang="en-GB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Part-time work while you study is also a great way to get experience and learn skills – as long as your education comes first!</a:t>
            </a:r>
            <a:endParaRPr lang="en-GB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5018" y="4359564"/>
            <a:ext cx="3906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might want to take a look at Job Market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National Careers Service website:</a:t>
            </a:r>
          </a:p>
          <a:p>
            <a:r>
              <a:rPr lang="en-GB" sz="1600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https://nationalcareersservice.direct.gov.uk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285" y="4341092"/>
            <a:ext cx="4091710" cy="1323439"/>
          </a:xfrm>
          <a:prstGeom prst="rect">
            <a:avLst/>
          </a:prstGeom>
          <a:noFill/>
          <a:ln w="38100">
            <a:solidFill>
              <a:srgbClr val="71B7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u="sng" dirty="0">
                <a:solidFill>
                  <a:srgbClr val="9F4C97"/>
                </a:solidFill>
                <a:latin typeface="Arial Black" panose="020B0A04020102020204" pitchFamily="34" charset="0"/>
              </a:rPr>
              <a:t>Making choices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Here are some things you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  to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know, do and think about...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law says you must stay in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until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age of 18. </a:t>
            </a:r>
            <a:r>
              <a:rPr lang="en-GB" sz="20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does </a:t>
            </a:r>
            <a:r>
              <a:rPr lang="en-GB" sz="20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mean </a:t>
            </a:r>
            <a:r>
              <a:rPr lang="en-GB" sz="20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stay in school</a:t>
            </a:r>
            <a:r>
              <a:rPr lang="en-GB" sz="20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Learning also includes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college, training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or full time work as long as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includes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 part time learning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e.g. 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usually pick your next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step 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Year 11.</a:t>
            </a:r>
          </a:p>
        </p:txBody>
      </p:sp>
    </p:spTree>
    <p:extLst>
      <p:ext uri="{BB962C8B-B14F-4D97-AF65-F5344CB8AC3E}">
        <p14:creationId xmlns:p14="http://schemas.microsoft.com/office/powerpoint/2010/main" val="6245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17636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Volunteering</a:t>
            </a:r>
            <a:endParaRPr lang="en-GB" sz="2000" b="1" dirty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81019"/>
            <a:ext cx="8317345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GB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/>
              <a:t>Gain </a:t>
            </a:r>
            <a:r>
              <a:rPr lang="en-GB" dirty="0"/>
              <a:t>skills that employers are looking for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Develop confidence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Find out more about what you’re good at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Feel valuable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Get work experience for your CV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Learn new skills and get </a:t>
            </a:r>
            <a:r>
              <a:rPr lang="en-GB" dirty="0" smtClean="0"/>
              <a:t>extra qualifications</a:t>
            </a:r>
            <a:endParaRPr lang="en-GB" dirty="0"/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Support a good cause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Meet people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Have fun!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lvl="1"/>
            <a:r>
              <a:rPr lang="en-GB" dirty="0" smtClean="0"/>
              <a:t>To </a:t>
            </a:r>
            <a:r>
              <a:rPr lang="en-GB" dirty="0"/>
              <a:t>find local volunteering opportunities visit:</a:t>
            </a:r>
          </a:p>
          <a:p>
            <a:pPr lvl="1"/>
            <a:r>
              <a:rPr lang="en-GB" dirty="0" smtClean="0">
                <a:solidFill>
                  <a:srgbClr val="71B752"/>
                </a:solidFill>
              </a:rPr>
              <a:t>www.volunteerglos.org.uk</a:t>
            </a:r>
          </a:p>
          <a:p>
            <a:pPr lvl="1"/>
            <a:endParaRPr lang="en-GB" dirty="0" smtClean="0">
              <a:solidFill>
                <a:srgbClr val="71B752"/>
              </a:solidFill>
            </a:endParaRPr>
          </a:p>
          <a:p>
            <a:pPr lvl="1"/>
            <a:endParaRPr lang="en-GB" dirty="0">
              <a:solidFill>
                <a:srgbClr val="71B752"/>
              </a:solidFill>
            </a:endParaRPr>
          </a:p>
          <a:p>
            <a:pPr lvl="1"/>
            <a:r>
              <a:rPr lang="en-GB" dirty="0"/>
              <a:t>You can also register for National Citizen Service (NCS) </a:t>
            </a:r>
            <a:r>
              <a:rPr lang="en-GB" dirty="0" smtClean="0">
                <a:solidFill>
                  <a:srgbClr val="71B752"/>
                </a:solidFill>
              </a:rPr>
              <a:t>ww.ncsyes.co.uk</a:t>
            </a:r>
            <a:endParaRPr lang="en-GB" dirty="0">
              <a:solidFill>
                <a:srgbClr val="71B752"/>
              </a:solidFill>
            </a:endParaRPr>
          </a:p>
          <a:p>
            <a:pPr lvl="1"/>
            <a:r>
              <a:rPr lang="en-GB" dirty="0"/>
              <a:t>NCS is an opportunity for </a:t>
            </a:r>
            <a:r>
              <a:rPr lang="en-GB" dirty="0">
                <a:solidFill>
                  <a:srgbClr val="71B752"/>
                </a:solidFill>
              </a:rPr>
              <a:t>15 to 17 </a:t>
            </a:r>
            <a:r>
              <a:rPr lang="en-GB" dirty="0"/>
              <a:t>year-olds to learn new skills, volunteer</a:t>
            </a:r>
          </a:p>
          <a:p>
            <a:pPr lvl="1"/>
            <a:r>
              <a:rPr lang="en-GB" dirty="0"/>
              <a:t>and have an adventure.</a:t>
            </a:r>
            <a:endParaRPr lang="en-GB" dirty="0" smtClean="0">
              <a:solidFill>
                <a:srgbClr val="71B752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572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7583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 CV and covering letter</a:t>
            </a:r>
            <a:endParaRPr lang="en-GB" sz="2000" b="1" dirty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17693"/>
            <a:ext cx="8317345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CVs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covering letters are a great way to show your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experience. They are the first impression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get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you. They can be daunting to write at first, but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these tips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a good starting point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77999"/>
            <a:ext cx="39947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CVs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should be no longer than two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sides of A4.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If there’s a job description, read it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Write three sentences about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your skills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personality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List your education 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qualifications including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you are studying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List any work experience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volunteering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and what tasks you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Include a bit of information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your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skills, hobbies and interests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Have a smart and professional layout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Remember to include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your contact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5872" y="2577999"/>
            <a:ext cx="39947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covering letter should be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 longer than one page of A4.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One line saying why you are writing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few lines about you and your skills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paragraph about your experience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what you would bring to the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organisation or role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paragraph about why you want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 work for this organisation and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this role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few sentences to summarise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9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7583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0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impress at interviews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19018"/>
            <a:ext cx="399472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first impression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 on time or if you can, a bit early. It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shows you are keen.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Dress appropriately for your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interview, don’t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worry about being too smart.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Turn your phone off.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Give a firm handshake.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Take a deep breath, smile 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speak calmly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clearly.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Research the role 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–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do you understand what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they do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what you’ll need to do?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interested in your job –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ask questions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about what your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expects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you.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Keep eye contact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interview.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Ask the employer some questions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at the end of the interview..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2125" y="1719018"/>
            <a:ext cx="39947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want to 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that you can: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Work well in a team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Solve problems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Use a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(basic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Word and Email skills)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Turn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up on time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Motivate yourself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Stick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you like at these?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often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say that it is your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willingness 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work (your attitude) is every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bit as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important as your skills and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qualifications. </a:t>
            </a:r>
            <a:r>
              <a:rPr lang="en-GB" sz="1400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ready for work?</a:t>
            </a:r>
            <a:endParaRPr lang="en-GB" sz="1400" dirty="0" smtClean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Tips for dealing with stress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7583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</a:t>
            </a:r>
            <a:r>
              <a:rPr lang="en-GB" sz="20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taking </a:t>
            </a:r>
            <a:r>
              <a:rPr lang="en-GB" sz="20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exams is </a:t>
            </a:r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stressful</a:t>
            </a:r>
            <a:endParaRPr lang="en-GB" sz="2000" b="1" dirty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19018"/>
            <a:ext cx="3994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relax?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tips can help: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bath to relax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exercise – it’ll burn off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and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release endorphins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Pop bubble wrap! It’ll help calm you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Eat some dark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chocolate –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it releases endorphins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Take a break and get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for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some fresh air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hopefully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sunshine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time with animals – research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shows they reduce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2125" y="1719018"/>
            <a:ext cx="399472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stressed out</a:t>
            </a:r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tips can help: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Take a break from revision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Talk to friends and family about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you’re feeling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Talk to a range of people and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teachers about your decision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Don’t be embarrassed to ask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help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Try not to procrastinate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– you’ll just feel worse afterwards</a:t>
            </a:r>
          </a:p>
          <a:p>
            <a:endParaRPr lang="en-GB" sz="1400" b="1" dirty="0" smtClean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Remember it’s okay to not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know what you want to do.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 you’re really struggling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feel really down, talk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 your GP immediately.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852" y="4578297"/>
            <a:ext cx="411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There’s a new website for young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in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Gloucestershire to find out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mental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health and wellbeing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www.onyourmindglos.nhs.uk</a:t>
            </a: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7200" y="4488873"/>
            <a:ext cx="4091710" cy="1231240"/>
          </a:xfrm>
          <a:prstGeom prst="rect">
            <a:avLst/>
          </a:prstGeom>
          <a:noFill/>
          <a:ln w="38100">
            <a:solidFill>
              <a:srgbClr val="71B7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Think </a:t>
            </a:r>
            <a:r>
              <a:rPr lang="en-GB" sz="2800" u="sng" dirty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about</a:t>
            </a:r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n-GB" sz="2800" u="sng" dirty="0">
              <a:solidFill>
                <a:srgbClr val="9F4C9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474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you good at?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you enjoy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might you want to do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until you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18?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might you want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after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you’re 18?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resources at school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could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with these decisions.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Ask your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 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school librarian to help you.</a:t>
            </a: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Building on your strengths</a:t>
            </a:r>
            <a:endParaRPr lang="en-GB" sz="2800" u="sng" dirty="0">
              <a:solidFill>
                <a:srgbClr val="9F4C9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74475"/>
            <a:ext cx="8229600" cy="2493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go at the quiz to find out what kind of areas you might want to think about building into your subject choices and future career.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 the number of ticks for each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colour. 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57601"/>
            <a:ext cx="6151419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0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0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Realistic?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Enterprising?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Conventional?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Artistic?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u="sng" dirty="0" smtClean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GCSEs</a:t>
            </a:r>
            <a:endParaRPr lang="en-GB" sz="2800" b="1" u="sng" dirty="0">
              <a:solidFill>
                <a:srgbClr val="9F4C9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260763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GCSEs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are your first chance to choose which subjects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want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learn.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have picked these already, whether you have a particular job in mind or you’ve picked subjects you enjoy. </a:t>
            </a: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Everyone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GB" sz="18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English, Maths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will need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grade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 (equivalent of the old grade C) in English and Maths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get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place on most courses after GCSEs, like A-Levels.</a:t>
            </a: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u="sng" dirty="0" smtClean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Top </a:t>
            </a:r>
            <a:r>
              <a:rPr lang="en-GB" sz="2000" b="1" u="sng" dirty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 </a:t>
            </a:r>
            <a:endParaRPr lang="en-GB" sz="2000" b="1" u="sng" dirty="0" smtClean="0">
              <a:solidFill>
                <a:srgbClr val="9F4C9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18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not sure what to study after turning 16 </a:t>
            </a:r>
            <a:r>
              <a:rPr lang="en-GB" sz="18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what </a:t>
            </a:r>
            <a:r>
              <a:rPr lang="en-GB" sz="18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you want, keep your options open and try to study </a:t>
            </a:r>
            <a:r>
              <a:rPr lang="en-GB" sz="18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variety </a:t>
            </a:r>
            <a:r>
              <a:rPr lang="en-GB" sz="18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subjects.</a:t>
            </a: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GCSE grades </a:t>
            </a:r>
            <a:r>
              <a:rPr lang="en-GB" sz="2800" u="sng" dirty="0">
                <a:solidFill>
                  <a:srgbClr val="9F4C97"/>
                </a:solidFill>
                <a:latin typeface="Arial Black" panose="020B0A04020102020204" pitchFamily="34" charset="0"/>
              </a:rPr>
              <a:t>are </a:t>
            </a:r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changing</a:t>
            </a:r>
            <a:endParaRPr lang="en-GB" sz="40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9964"/>
            <a:ext cx="4114800" cy="4611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 you hadn’t heard…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grades used for GCSEs have been changing since September 2016.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GCSEs are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now graded 9 - 1, rather than A* – G.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r>
              <a:rPr lang="en-GB" sz="18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Language, English Literature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first subjects to use the new system, with your other subjects using numbers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8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Eventually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all GCSEs taken in England will be marked with grades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545" y="1295256"/>
            <a:ext cx="3976255" cy="491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should give you an idea of how the new grades compare to the old ones: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12737" r="48160" b="15159"/>
          <a:stretch/>
        </p:blipFill>
        <p:spPr bwMode="auto">
          <a:xfrm>
            <a:off x="5237018" y="1939636"/>
            <a:ext cx="3136042" cy="37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7018" y="1985816"/>
            <a:ext cx="3136041" cy="286328"/>
          </a:xfrm>
          <a:prstGeom prst="rect">
            <a:avLst/>
          </a:prstGeom>
          <a:solidFill>
            <a:srgbClr val="9F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grades         New grades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200" y="508000"/>
            <a:ext cx="767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Alternatives to school</a:t>
            </a:r>
            <a:endParaRPr lang="en-GB" sz="28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00" y="1256145"/>
            <a:ext cx="78786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Technical College (UTC) or Studio School. </a:t>
            </a:r>
            <a:endParaRPr lang="en-GB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could move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at the end of Year 9 (or Year 11) to a </a:t>
            </a:r>
            <a:r>
              <a:rPr lang="en-GB" sz="16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School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14-19 year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olds of all abilities to study subjects linked to specific industrial sectors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GB" sz="16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Science, Technology, Engineering, Maths</a:t>
            </a:r>
            <a:r>
              <a:rPr lang="en-GB" sz="16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1600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closely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involve universities and employers and are designed to be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like the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workplace.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600" b="1" dirty="0" smtClean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Follow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“9 to 5” day and don’t have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same terms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 schools.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range of academic and vocational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qualifications including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GCSEs in English, Maths and Science.</a:t>
            </a:r>
          </a:p>
          <a:p>
            <a:r>
              <a:rPr lang="en-GB" sz="1600" b="1" dirty="0">
                <a:solidFill>
                  <a:srgbClr val="9F4C9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work placements linked directly 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opportunities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the local area.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 local UTC is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Berkeley,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Gloucestershire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further information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visit: </a:t>
            </a:r>
            <a:r>
              <a:rPr lang="en-GB" sz="16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www.berkeleygreenutc.org.uk/about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www.studioschoolstrust.org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600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www.utcolleges.org</a:t>
            </a: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2" y="1189922"/>
            <a:ext cx="5627687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u="sng" dirty="0">
                <a:solidFill>
                  <a:srgbClr val="9F4C97"/>
                </a:solidFill>
                <a:latin typeface="Arial Black" panose="020B0A04020102020204" pitchFamily="34" charset="0"/>
              </a:rPr>
              <a:t>What’s next</a:t>
            </a:r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?</a:t>
            </a:r>
            <a:endParaRPr lang="en-GB" sz="40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069"/>
            <a:ext cx="2720109" cy="4158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you’ve finished your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GCSEs you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will have more decisions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make…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look at your </a:t>
            </a:r>
            <a:r>
              <a:rPr lang="en-GB" sz="20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booklet for more info on choices after GCSEs.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856"/>
            <a:ext cx="8229600" cy="484230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BTECs </a:t>
            </a:r>
            <a:r>
              <a:rPr lang="en-GB" sz="18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specialist </a:t>
            </a:r>
            <a:r>
              <a:rPr lang="en-GB" sz="18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work-related qualifications </a:t>
            </a:r>
            <a:r>
              <a:rPr lang="en-GB" sz="18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help you </a:t>
            </a:r>
            <a:r>
              <a:rPr lang="en-GB" sz="18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started </a:t>
            </a:r>
            <a:r>
              <a:rPr lang="en-GB" sz="18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chosen career. </a:t>
            </a:r>
            <a:endParaRPr lang="en-GB" sz="18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combine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practical learning with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specific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theory content.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will need a GCSE grade 4 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English and Maths before you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progress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either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level. These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courses will not prepare you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specific role like an apprenticeship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but will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provide an insight to an industry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vocational alternative to A-Levels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They will include some work experience. </a:t>
            </a: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3491" cy="11430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solidFill>
                  <a:srgbClr val="9F4C97"/>
                </a:solidFill>
                <a:latin typeface="Arial Black" panose="020B0A04020102020204" pitchFamily="34" charset="0"/>
              </a:rPr>
              <a:t>BTECs</a:t>
            </a:r>
            <a:endParaRPr lang="en-GB" sz="4000" u="sng" dirty="0">
              <a:solidFill>
                <a:srgbClr val="9F4C97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40694"/>
              </p:ext>
            </p:extLst>
          </p:nvPr>
        </p:nvGraphicFramePr>
        <p:xfrm>
          <a:off x="5061518" y="2119744"/>
          <a:ext cx="3362038" cy="2376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81019"/>
                <a:gridCol w="1681019"/>
              </a:tblGrid>
              <a:tr h="38469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BTEC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F4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F4C9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GCSEs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 Diploma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A-Levels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 Extended Diploma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A-Levels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4 +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undergraduate degree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95273" y="1208094"/>
            <a:ext cx="34266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Colleges have the widest range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choices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have good links to local employers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BTECs </a:t>
            </a:r>
            <a:r>
              <a:rPr lang="en-GB" sz="1600" b="1" dirty="0">
                <a:solidFill>
                  <a:srgbClr val="9F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great because…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They give you the broad knowledge and skills required to work in a range of jobs within an industry.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2683</Words>
  <Application>Microsoft Office PowerPoint</Application>
  <PresentationFormat>On-screen Show (4:3)</PresentationFormat>
  <Paragraphs>400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Making choices</vt:lpstr>
      <vt:lpstr>Think about:</vt:lpstr>
      <vt:lpstr>PowerPoint Presentation</vt:lpstr>
      <vt:lpstr>GCSEs</vt:lpstr>
      <vt:lpstr>GCSE grades are changing</vt:lpstr>
      <vt:lpstr>PowerPoint Presentation</vt:lpstr>
      <vt:lpstr>What’s next?</vt:lpstr>
      <vt:lpstr>BTECs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Atkins</dc:creator>
  <cp:lastModifiedBy>FIZOR, Lorna</cp:lastModifiedBy>
  <cp:revision>47</cp:revision>
  <dcterms:created xsi:type="dcterms:W3CDTF">2017-08-17T10:38:15Z</dcterms:created>
  <dcterms:modified xsi:type="dcterms:W3CDTF">2017-09-05T16:47:55Z</dcterms:modified>
</cp:coreProperties>
</file>