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3" r:id="rId4"/>
    <p:sldId id="257" r:id="rId5"/>
    <p:sldId id="258" r:id="rId6"/>
    <p:sldId id="259" r:id="rId7"/>
    <p:sldId id="537" r:id="rId8"/>
    <p:sldId id="272" r:id="rId9"/>
    <p:sldId id="338" r:id="rId10"/>
    <p:sldId id="340" r:id="rId11"/>
    <p:sldId id="341" r:id="rId12"/>
    <p:sldId id="347" r:id="rId13"/>
    <p:sldId id="535" r:id="rId14"/>
    <p:sldId id="538" r:id="rId15"/>
    <p:sldId id="540" r:id="rId16"/>
    <p:sldId id="392" r:id="rId17"/>
    <p:sldId id="370" r:id="rId18"/>
    <p:sldId id="402" r:id="rId19"/>
    <p:sldId id="264" r:id="rId20"/>
    <p:sldId id="266" r:id="rId21"/>
    <p:sldId id="261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87A"/>
    <a:srgbClr val="005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7CEBD7-ED06-4535-990C-FD56A7F99660}" v="3" dt="2026-08-06T10:13:24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613" autoAdjust="0"/>
  </p:normalViewPr>
  <p:slideViewPr>
    <p:cSldViewPr snapToGrid="0" snapToObjects="1">
      <p:cViewPr varScale="1">
        <p:scale>
          <a:sx n="118" d="100"/>
          <a:sy n="118" d="100"/>
        </p:scale>
        <p:origin x="448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2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KER, Eve-Louise" userId="326ce40a-5eab-45fe-b257-8ea07572db81" providerId="ADAL" clId="{ED76DF3E-A40D-41CD-AF5B-C51BFC9670AD}"/>
    <pc:docChg chg="custSel modSld">
      <pc:chgData name="WALKER, Eve-Louise" userId="326ce40a-5eab-45fe-b257-8ea07572db81" providerId="ADAL" clId="{ED76DF3E-A40D-41CD-AF5B-C51BFC9670AD}" dt="2026-08-06T10:13:24.859" v="321" actId="113"/>
      <pc:docMkLst>
        <pc:docMk/>
      </pc:docMkLst>
      <pc:sldChg chg="modSp mod">
        <pc:chgData name="WALKER, Eve-Louise" userId="326ce40a-5eab-45fe-b257-8ea07572db81" providerId="ADAL" clId="{ED76DF3E-A40D-41CD-AF5B-C51BFC9670AD}" dt="2026-08-06T10:13:24.859" v="321" actId="113"/>
        <pc:sldMkLst>
          <pc:docMk/>
          <pc:sldMk cId="3628841651" sldId="259"/>
        </pc:sldMkLst>
        <pc:graphicFrameChg chg="mod modGraphic">
          <ac:chgData name="WALKER, Eve-Louise" userId="326ce40a-5eab-45fe-b257-8ea07572db81" providerId="ADAL" clId="{ED76DF3E-A40D-41CD-AF5B-C51BFC9670AD}" dt="2026-08-06T10:13:24.859" v="321" actId="113"/>
          <ac:graphicFrameMkLst>
            <pc:docMk/>
            <pc:sldMk cId="3628841651" sldId="259"/>
            <ac:graphicFrameMk id="5" creationId="{9BAD0017-7162-3BC2-1886-9B208418E358}"/>
          </ac:graphicFrameMkLst>
        </pc:graphicFrameChg>
      </pc:sldChg>
      <pc:sldChg chg="modSp mod">
        <pc:chgData name="WALKER, Eve-Louise" userId="326ce40a-5eab-45fe-b257-8ea07572db81" providerId="ADAL" clId="{ED76DF3E-A40D-41CD-AF5B-C51BFC9670AD}" dt="2026-08-04T09:13:08.916" v="73" actId="5793"/>
        <pc:sldMkLst>
          <pc:docMk/>
          <pc:sldMk cId="128444354" sldId="263"/>
        </pc:sldMkLst>
        <pc:spChg chg="mod">
          <ac:chgData name="WALKER, Eve-Louise" userId="326ce40a-5eab-45fe-b257-8ea07572db81" providerId="ADAL" clId="{ED76DF3E-A40D-41CD-AF5B-C51BFC9670AD}" dt="2026-08-04T09:13:08.916" v="73" actId="5793"/>
          <ac:spMkLst>
            <pc:docMk/>
            <pc:sldMk cId="128444354" sldId="263"/>
            <ac:spMk id="3" creationId="{CB7EE4CE-F3C9-7D4C-0170-C6D5A71163F2}"/>
          </ac:spMkLst>
        </pc:spChg>
      </pc:sldChg>
      <pc:sldChg chg="addSp delSp modSp mod">
        <pc:chgData name="WALKER, Eve-Louise" userId="326ce40a-5eab-45fe-b257-8ea07572db81" providerId="ADAL" clId="{ED76DF3E-A40D-41CD-AF5B-C51BFC9670AD}" dt="2026-08-06T10:12:20.216" v="319" actId="14100"/>
        <pc:sldMkLst>
          <pc:docMk/>
          <pc:sldMk cId="2466225882" sldId="538"/>
        </pc:sldMkLst>
        <pc:spChg chg="del">
          <ac:chgData name="WALKER, Eve-Louise" userId="326ce40a-5eab-45fe-b257-8ea07572db81" providerId="ADAL" clId="{ED76DF3E-A40D-41CD-AF5B-C51BFC9670AD}" dt="2026-08-06T10:09:13.458" v="307" actId="478"/>
          <ac:spMkLst>
            <pc:docMk/>
            <pc:sldMk cId="2466225882" sldId="538"/>
            <ac:spMk id="2" creationId="{B21A7C42-D67E-225E-BFA5-F3E14D68E5AE}"/>
          </ac:spMkLst>
        </pc:spChg>
        <pc:spChg chg="del">
          <ac:chgData name="WALKER, Eve-Louise" userId="326ce40a-5eab-45fe-b257-8ea07572db81" providerId="ADAL" clId="{ED76DF3E-A40D-41CD-AF5B-C51BFC9670AD}" dt="2026-08-06T10:09:16.107" v="308" actId="478"/>
          <ac:spMkLst>
            <pc:docMk/>
            <pc:sldMk cId="2466225882" sldId="538"/>
            <ac:spMk id="3" creationId="{4CBB5CF5-7DD2-1456-8EF2-B1A8FF500E49}"/>
          </ac:spMkLst>
        </pc:spChg>
        <pc:spChg chg="mod">
          <ac:chgData name="WALKER, Eve-Louise" userId="326ce40a-5eab-45fe-b257-8ea07572db81" providerId="ADAL" clId="{ED76DF3E-A40D-41CD-AF5B-C51BFC9670AD}" dt="2026-08-06T10:09:28.141" v="311" actId="5793"/>
          <ac:spMkLst>
            <pc:docMk/>
            <pc:sldMk cId="2466225882" sldId="538"/>
            <ac:spMk id="6" creationId="{4BD2DA2D-37E7-E19E-6E97-32CF448C9355}"/>
          </ac:spMkLst>
        </pc:spChg>
        <pc:picChg chg="add mod">
          <ac:chgData name="WALKER, Eve-Louise" userId="326ce40a-5eab-45fe-b257-8ea07572db81" providerId="ADAL" clId="{ED76DF3E-A40D-41CD-AF5B-C51BFC9670AD}" dt="2026-08-06T10:12:20.216" v="319" actId="14100"/>
          <ac:picMkLst>
            <pc:docMk/>
            <pc:sldMk cId="2466225882" sldId="538"/>
            <ac:picMk id="5" creationId="{2BE03FD2-093A-0E40-524B-5D8A5D442E74}"/>
          </ac:picMkLst>
        </pc:picChg>
        <pc:picChg chg="del">
          <ac:chgData name="WALKER, Eve-Louise" userId="326ce40a-5eab-45fe-b257-8ea07572db81" providerId="ADAL" clId="{ED76DF3E-A40D-41CD-AF5B-C51BFC9670AD}" dt="2026-08-06T10:09:08.333" v="306" actId="478"/>
          <ac:picMkLst>
            <pc:docMk/>
            <pc:sldMk cId="2466225882" sldId="538"/>
            <ac:picMk id="7" creationId="{50055B70-0C30-6515-D2DC-0AE5D6F1E18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36BB6D-3420-49C1-A839-CD36C102D73A}" type="doc">
      <dgm:prSet loTypeId="urn:microsoft.com/office/officeart/2005/8/layout/hProcess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9DA0A97-BACD-4909-8B93-B9ADEB953658}">
      <dgm:prSet phldrT="[Text]" phldr="0"/>
      <dgm:spPr/>
      <dgm:t>
        <a:bodyPr/>
        <a:lstStyle/>
        <a:p>
          <a:r>
            <a:rPr lang="en-GB" dirty="0">
              <a:latin typeface="Calibri Light" panose="020F0302020204030204"/>
            </a:rPr>
            <a:t>Training</a:t>
          </a:r>
          <a:endParaRPr lang="en-GB" dirty="0"/>
        </a:p>
      </dgm:t>
    </dgm:pt>
    <dgm:pt modelId="{6CDF33EB-97D9-45A5-9D3D-9AE1A5D208A4}" type="parTrans" cxnId="{4ED4314F-81A0-4352-98BE-78088AE84D95}">
      <dgm:prSet/>
      <dgm:spPr/>
      <dgm:t>
        <a:bodyPr/>
        <a:lstStyle/>
        <a:p>
          <a:endParaRPr lang="en-GB"/>
        </a:p>
      </dgm:t>
    </dgm:pt>
    <dgm:pt modelId="{70AF89F0-6EC8-4B05-9CD3-E7966D0B6E83}" type="sibTrans" cxnId="{4ED4314F-81A0-4352-98BE-78088AE84D95}">
      <dgm:prSet/>
      <dgm:spPr/>
      <dgm:t>
        <a:bodyPr/>
        <a:lstStyle/>
        <a:p>
          <a:endParaRPr lang="en-GB"/>
        </a:p>
      </dgm:t>
    </dgm:pt>
    <dgm:pt modelId="{C03792C6-1CE9-4B8B-B91F-CD043277897B}">
      <dgm:prSet phldrT="[Text]"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Minimum of 20% 'off the job training’  </a:t>
          </a:r>
          <a:r>
            <a:rPr lang="en-GB" dirty="0" err="1">
              <a:latin typeface="Calibri Light" panose="020F0302020204030204"/>
            </a:rPr>
            <a:t>i.e</a:t>
          </a:r>
          <a:r>
            <a:rPr lang="en-GB" dirty="0">
              <a:latin typeface="Calibri Light" panose="020F0302020204030204"/>
            </a:rPr>
            <a:t> university, VLE, shadowing experiences </a:t>
          </a:r>
          <a:endParaRPr lang="en-GB" dirty="0"/>
        </a:p>
      </dgm:t>
    </dgm:pt>
    <dgm:pt modelId="{7583E9F6-B18E-4E23-BA0A-E0977CB5EFCF}" type="parTrans" cxnId="{7F6FF844-5B6E-4D40-9D06-1211741CE2F3}">
      <dgm:prSet/>
      <dgm:spPr/>
      <dgm:t>
        <a:bodyPr/>
        <a:lstStyle/>
        <a:p>
          <a:endParaRPr lang="en-GB"/>
        </a:p>
      </dgm:t>
    </dgm:pt>
    <dgm:pt modelId="{9996FA75-5FA6-4D2D-93BA-622EC78367B9}" type="sibTrans" cxnId="{7F6FF844-5B6E-4D40-9D06-1211741CE2F3}">
      <dgm:prSet/>
      <dgm:spPr/>
      <dgm:t>
        <a:bodyPr/>
        <a:lstStyle/>
        <a:p>
          <a:endParaRPr lang="en-GB"/>
        </a:p>
      </dgm:t>
    </dgm:pt>
    <dgm:pt modelId="{C73C0016-E0D5-4CB4-A2C8-2A33E384136F}">
      <dgm:prSet phldrT="[Text]"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Protected workload</a:t>
          </a:r>
          <a:endParaRPr lang="en-GB" dirty="0"/>
        </a:p>
      </dgm:t>
    </dgm:pt>
    <dgm:pt modelId="{6AEE34B7-07EE-4CB3-A50C-17F6E4CE901A}" type="parTrans" cxnId="{25B570B2-AB13-477D-A3F9-2A7AC86FA8DE}">
      <dgm:prSet/>
      <dgm:spPr/>
      <dgm:t>
        <a:bodyPr/>
        <a:lstStyle/>
        <a:p>
          <a:endParaRPr lang="en-GB"/>
        </a:p>
      </dgm:t>
    </dgm:pt>
    <dgm:pt modelId="{0863E699-0579-4199-A868-7EE6104D3850}" type="sibTrans" cxnId="{25B570B2-AB13-477D-A3F9-2A7AC86FA8DE}">
      <dgm:prSet/>
      <dgm:spPr/>
      <dgm:t>
        <a:bodyPr/>
        <a:lstStyle/>
        <a:p>
          <a:endParaRPr lang="en-GB"/>
        </a:p>
      </dgm:t>
    </dgm:pt>
    <dgm:pt modelId="{560A9D3D-2DEC-41EF-8E63-F9C6C59BE09B}">
      <dgm:prSet phldrT="[Text]"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Reduced workload of around 80% of a full-time practitioner workload</a:t>
          </a:r>
          <a:endParaRPr lang="en-GB" dirty="0"/>
        </a:p>
      </dgm:t>
    </dgm:pt>
    <dgm:pt modelId="{C195FA54-AF84-4669-8FEB-FBC0EABED9DF}" type="parTrans" cxnId="{8105CA8C-A533-442D-93E6-1B8F198263F9}">
      <dgm:prSet/>
      <dgm:spPr/>
      <dgm:t>
        <a:bodyPr/>
        <a:lstStyle/>
        <a:p>
          <a:endParaRPr lang="en-GB"/>
        </a:p>
      </dgm:t>
    </dgm:pt>
    <dgm:pt modelId="{438FA13E-7C39-43E6-B6E9-2793B6647459}" type="sibTrans" cxnId="{8105CA8C-A533-442D-93E6-1B8F198263F9}">
      <dgm:prSet/>
      <dgm:spPr/>
      <dgm:t>
        <a:bodyPr/>
        <a:lstStyle/>
        <a:p>
          <a:endParaRPr lang="en-GB"/>
        </a:p>
      </dgm:t>
    </dgm:pt>
    <dgm:pt modelId="{A62A8D57-6C7B-4ADE-ACFD-85A756776345}">
      <dgm:prSet phldrT="[Text]"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Practice education</a:t>
          </a:r>
          <a:endParaRPr lang="en-GB" dirty="0"/>
        </a:p>
      </dgm:t>
    </dgm:pt>
    <dgm:pt modelId="{097CE219-CC97-4A3F-A204-64AEBC315162}" type="parTrans" cxnId="{E3962B7A-EA65-499A-981F-3BD2C017C7FF}">
      <dgm:prSet/>
      <dgm:spPr/>
      <dgm:t>
        <a:bodyPr/>
        <a:lstStyle/>
        <a:p>
          <a:endParaRPr lang="en-GB"/>
        </a:p>
      </dgm:t>
    </dgm:pt>
    <dgm:pt modelId="{F30AAA1E-767B-4AF1-8143-26AFBE7DA876}" type="sibTrans" cxnId="{E3962B7A-EA65-499A-981F-3BD2C017C7FF}">
      <dgm:prSet/>
      <dgm:spPr/>
      <dgm:t>
        <a:bodyPr/>
        <a:lstStyle/>
        <a:p>
          <a:endParaRPr lang="en-GB"/>
        </a:p>
      </dgm:t>
    </dgm:pt>
    <dgm:pt modelId="{76326B10-6F24-4483-8E30-F94796472CCD}">
      <dgm:prSet phldrT="[Text]" phldr="0"/>
      <dgm:spPr/>
      <dgm:t>
        <a:bodyPr/>
        <a:lstStyle/>
        <a:p>
          <a:pPr rtl="0"/>
          <a:r>
            <a:rPr lang="en-GB" b="0" dirty="0"/>
            <a:t>During placement every 2 weeks with  Practice Educator and Practice Supervisor - alternating</a:t>
          </a:r>
        </a:p>
      </dgm:t>
    </dgm:pt>
    <dgm:pt modelId="{9C43EC2C-D754-4B88-B453-E3C24FFD4DEA}" type="parTrans" cxnId="{063B3B0A-81D1-4020-AB8B-AC976D352046}">
      <dgm:prSet/>
      <dgm:spPr/>
      <dgm:t>
        <a:bodyPr/>
        <a:lstStyle/>
        <a:p>
          <a:endParaRPr lang="en-GB"/>
        </a:p>
      </dgm:t>
    </dgm:pt>
    <dgm:pt modelId="{B80D06BD-D0A3-42E7-BA7C-FBF6E9851BFB}" type="sibTrans" cxnId="{063B3B0A-81D1-4020-AB8B-AC976D352046}">
      <dgm:prSet/>
      <dgm:spPr/>
      <dgm:t>
        <a:bodyPr/>
        <a:lstStyle/>
        <a:p>
          <a:endParaRPr lang="en-GB"/>
        </a:p>
      </dgm:t>
    </dgm:pt>
    <dgm:pt modelId="{20166CEC-C690-44D7-A3F4-CF07F4C3CCB6}">
      <dgm:prSet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Supervision</a:t>
          </a:r>
          <a:endParaRPr lang="en-GB" dirty="0">
            <a:solidFill>
              <a:srgbClr val="010000"/>
            </a:solidFill>
            <a:latin typeface="Calibri Light" panose="020F0302020204030204"/>
          </a:endParaRPr>
        </a:p>
      </dgm:t>
    </dgm:pt>
    <dgm:pt modelId="{8901AC0C-0FFE-4077-B4C1-F37F5C305569}" type="parTrans" cxnId="{7CEA3846-9616-41E5-A94B-EE6080E3B7AD}">
      <dgm:prSet/>
      <dgm:spPr/>
      <dgm:t>
        <a:bodyPr/>
        <a:lstStyle/>
        <a:p>
          <a:endParaRPr lang="en-GB"/>
        </a:p>
      </dgm:t>
    </dgm:pt>
    <dgm:pt modelId="{4C5201B6-FA94-4E1B-8A4F-E58BCFD5FF90}" type="sibTrans" cxnId="{7CEA3846-9616-41E5-A94B-EE6080E3B7AD}">
      <dgm:prSet/>
      <dgm:spPr/>
      <dgm:t>
        <a:bodyPr/>
        <a:lstStyle/>
        <a:p>
          <a:endParaRPr lang="en-GB"/>
        </a:p>
      </dgm:t>
    </dgm:pt>
    <dgm:pt modelId="{60227084-5C32-46BE-A20F-E78C5D269BFC}">
      <dgm:prSet phldr="0"/>
      <dgm:spPr/>
      <dgm:t>
        <a:bodyPr/>
        <a:lstStyle/>
        <a:p>
          <a:pPr rtl="0"/>
          <a:r>
            <a:rPr lang="en-GB" dirty="0">
              <a:solidFill>
                <a:schemeClr val="bg1"/>
              </a:solidFill>
              <a:latin typeface="Calibri Light" panose="020F0302020204030204"/>
            </a:rPr>
            <a:t>Monthly supervision with your line manager / practice supervisor – moving to fortnightly during placement</a:t>
          </a:r>
          <a:endParaRPr lang="en-GB" dirty="0"/>
        </a:p>
      </dgm:t>
    </dgm:pt>
    <dgm:pt modelId="{2333C446-CDCE-40B5-8BDF-169EDA1A766E}" type="parTrans" cxnId="{1E0CF1C3-3D96-421B-A7BF-FD2479E360BF}">
      <dgm:prSet/>
      <dgm:spPr/>
      <dgm:t>
        <a:bodyPr/>
        <a:lstStyle/>
        <a:p>
          <a:endParaRPr lang="en-GB"/>
        </a:p>
      </dgm:t>
    </dgm:pt>
    <dgm:pt modelId="{B5E913F1-18A7-4B2D-8635-0CCB752DED68}" type="sibTrans" cxnId="{1E0CF1C3-3D96-421B-A7BF-FD2479E360BF}">
      <dgm:prSet/>
      <dgm:spPr/>
      <dgm:t>
        <a:bodyPr/>
        <a:lstStyle/>
        <a:p>
          <a:endParaRPr lang="en-GB"/>
        </a:p>
      </dgm:t>
    </dgm:pt>
    <dgm:pt modelId="{84857CA1-9F52-4598-8580-8E32BEBD35D0}">
      <dgm:prSet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Progress reviews with the university every 12 weeks </a:t>
          </a:r>
        </a:p>
      </dgm:t>
    </dgm:pt>
    <dgm:pt modelId="{30938B4A-38BF-4AD7-9FC2-B49605848837}" type="parTrans" cxnId="{F2A20054-1D03-4FC8-9434-9AEB5372F3FF}">
      <dgm:prSet/>
      <dgm:spPr/>
      <dgm:t>
        <a:bodyPr/>
        <a:lstStyle/>
        <a:p>
          <a:endParaRPr lang="en-GB"/>
        </a:p>
      </dgm:t>
    </dgm:pt>
    <dgm:pt modelId="{EAC87119-2D39-4CD9-B8A6-794E1FAD04C3}" type="sibTrans" cxnId="{F2A20054-1D03-4FC8-9434-9AEB5372F3FF}">
      <dgm:prSet/>
      <dgm:spPr/>
      <dgm:t>
        <a:bodyPr/>
        <a:lstStyle/>
        <a:p>
          <a:endParaRPr lang="en-GB"/>
        </a:p>
      </dgm:t>
    </dgm:pt>
    <dgm:pt modelId="{5CBCC86A-0759-40D9-8DDC-FF004489CD5F}">
      <dgm:prSet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Progress reviews</a:t>
          </a:r>
        </a:p>
      </dgm:t>
    </dgm:pt>
    <dgm:pt modelId="{7E09A714-F42C-47FB-A2C5-516835FDB044}" type="parTrans" cxnId="{DE2B280A-4C6E-445B-BB92-D4C49AC3BF4D}">
      <dgm:prSet/>
      <dgm:spPr/>
      <dgm:t>
        <a:bodyPr/>
        <a:lstStyle/>
        <a:p>
          <a:endParaRPr lang="en-GB"/>
        </a:p>
      </dgm:t>
    </dgm:pt>
    <dgm:pt modelId="{DC881DB6-E05C-48F2-83C4-C1ED183DF5A5}" type="sibTrans" cxnId="{DE2B280A-4C6E-445B-BB92-D4C49AC3BF4D}">
      <dgm:prSet/>
      <dgm:spPr/>
      <dgm:t>
        <a:bodyPr/>
        <a:lstStyle/>
        <a:p>
          <a:endParaRPr lang="en-GB"/>
        </a:p>
      </dgm:t>
    </dgm:pt>
    <dgm:pt modelId="{FB204430-B15E-4438-B0D4-36C3319361A7}" type="pres">
      <dgm:prSet presAssocID="{B636BB6D-3420-49C1-A839-CD36C102D73A}" presName="Name0" presStyleCnt="0">
        <dgm:presLayoutVars>
          <dgm:dir/>
          <dgm:animLvl val="lvl"/>
          <dgm:resizeHandles val="exact"/>
        </dgm:presLayoutVars>
      </dgm:prSet>
      <dgm:spPr/>
    </dgm:pt>
    <dgm:pt modelId="{82FD2E9F-2D26-408D-88AA-1879628441DB}" type="pres">
      <dgm:prSet presAssocID="{79DA0A97-BACD-4909-8B93-B9ADEB953658}" presName="compositeNode" presStyleCnt="0">
        <dgm:presLayoutVars>
          <dgm:bulletEnabled val="1"/>
        </dgm:presLayoutVars>
      </dgm:prSet>
      <dgm:spPr/>
    </dgm:pt>
    <dgm:pt modelId="{88D6DEE3-D9DE-4314-BF96-110E8504DA33}" type="pres">
      <dgm:prSet presAssocID="{79DA0A97-BACD-4909-8B93-B9ADEB953658}" presName="bgRect" presStyleLbl="node1" presStyleIdx="0" presStyleCnt="5" custLinFactNeighborX="-286" custLinFactNeighborY="-36152"/>
      <dgm:spPr/>
    </dgm:pt>
    <dgm:pt modelId="{9A88EBFE-3235-4904-9314-E0FDE6933D17}" type="pres">
      <dgm:prSet presAssocID="{79DA0A97-BACD-4909-8B93-B9ADEB953658}" presName="parentNode" presStyleLbl="node1" presStyleIdx="0" presStyleCnt="5">
        <dgm:presLayoutVars>
          <dgm:chMax val="0"/>
          <dgm:bulletEnabled val="1"/>
        </dgm:presLayoutVars>
      </dgm:prSet>
      <dgm:spPr/>
    </dgm:pt>
    <dgm:pt modelId="{A3C35C1A-3611-4509-AA9A-BB0668BEC945}" type="pres">
      <dgm:prSet presAssocID="{79DA0A97-BACD-4909-8B93-B9ADEB953658}" presName="childNode" presStyleLbl="node1" presStyleIdx="0" presStyleCnt="5">
        <dgm:presLayoutVars>
          <dgm:bulletEnabled val="1"/>
        </dgm:presLayoutVars>
      </dgm:prSet>
      <dgm:spPr/>
    </dgm:pt>
    <dgm:pt modelId="{1E5DF267-B434-4D71-8004-782BA02B89D4}" type="pres">
      <dgm:prSet presAssocID="{70AF89F0-6EC8-4B05-9CD3-E7966D0B6E83}" presName="hSp" presStyleCnt="0"/>
      <dgm:spPr/>
    </dgm:pt>
    <dgm:pt modelId="{B6E9C144-5E91-4E7A-A713-083A170DBF48}" type="pres">
      <dgm:prSet presAssocID="{70AF89F0-6EC8-4B05-9CD3-E7966D0B6E83}" presName="vProcSp" presStyleCnt="0"/>
      <dgm:spPr/>
    </dgm:pt>
    <dgm:pt modelId="{A8ACD30A-CC12-443D-91DD-358A7EE923DB}" type="pres">
      <dgm:prSet presAssocID="{70AF89F0-6EC8-4B05-9CD3-E7966D0B6E83}" presName="vSp1" presStyleCnt="0"/>
      <dgm:spPr/>
    </dgm:pt>
    <dgm:pt modelId="{69959445-BE0F-4928-AE43-91C1B25941AF}" type="pres">
      <dgm:prSet presAssocID="{70AF89F0-6EC8-4B05-9CD3-E7966D0B6E83}" presName="simulatedConn" presStyleLbl="solidFgAcc1" presStyleIdx="0" presStyleCnt="4" custLinFactY="-143700" custLinFactNeighborX="-4357" custLinFactNeighborY="-200000"/>
      <dgm:spPr/>
    </dgm:pt>
    <dgm:pt modelId="{F97F5F83-0016-466F-AC09-6FFF1C03A6E4}" type="pres">
      <dgm:prSet presAssocID="{70AF89F0-6EC8-4B05-9CD3-E7966D0B6E83}" presName="vSp2" presStyleCnt="0"/>
      <dgm:spPr/>
    </dgm:pt>
    <dgm:pt modelId="{5FFCCDB2-DA51-49AD-8C45-10B7DD947FC5}" type="pres">
      <dgm:prSet presAssocID="{70AF89F0-6EC8-4B05-9CD3-E7966D0B6E83}" presName="sibTrans" presStyleCnt="0"/>
      <dgm:spPr/>
    </dgm:pt>
    <dgm:pt modelId="{7CEE92AD-7C48-41FD-AFD6-B8E003BE58C2}" type="pres">
      <dgm:prSet presAssocID="{C73C0016-E0D5-4CB4-A2C8-2A33E384136F}" presName="compositeNode" presStyleCnt="0">
        <dgm:presLayoutVars>
          <dgm:bulletEnabled val="1"/>
        </dgm:presLayoutVars>
      </dgm:prSet>
      <dgm:spPr/>
    </dgm:pt>
    <dgm:pt modelId="{7CA0A81F-8561-4101-A1C1-6CD4F7F1F5C7}" type="pres">
      <dgm:prSet presAssocID="{C73C0016-E0D5-4CB4-A2C8-2A33E384136F}" presName="bgRect" presStyleLbl="node1" presStyleIdx="1" presStyleCnt="5" custLinFactNeighborX="-1960" custLinFactNeighborY="-35018"/>
      <dgm:spPr/>
    </dgm:pt>
    <dgm:pt modelId="{228C6465-443D-45BE-A55A-EB3B55F46ECC}" type="pres">
      <dgm:prSet presAssocID="{C73C0016-E0D5-4CB4-A2C8-2A33E384136F}" presName="parentNode" presStyleLbl="node1" presStyleIdx="1" presStyleCnt="5">
        <dgm:presLayoutVars>
          <dgm:chMax val="0"/>
          <dgm:bulletEnabled val="1"/>
        </dgm:presLayoutVars>
      </dgm:prSet>
      <dgm:spPr/>
    </dgm:pt>
    <dgm:pt modelId="{CC4F239D-8128-450E-9009-44159623FEEB}" type="pres">
      <dgm:prSet presAssocID="{C73C0016-E0D5-4CB4-A2C8-2A33E384136F}" presName="childNode" presStyleLbl="node1" presStyleIdx="1" presStyleCnt="5">
        <dgm:presLayoutVars>
          <dgm:bulletEnabled val="1"/>
        </dgm:presLayoutVars>
      </dgm:prSet>
      <dgm:spPr/>
    </dgm:pt>
    <dgm:pt modelId="{0E14AAE6-4C13-4068-9C29-F537B3DBE52B}" type="pres">
      <dgm:prSet presAssocID="{0863E699-0579-4199-A868-7EE6104D3850}" presName="hSp" presStyleCnt="0"/>
      <dgm:spPr/>
    </dgm:pt>
    <dgm:pt modelId="{CAECBCCC-DC4E-47BB-8F95-3010F9B637E1}" type="pres">
      <dgm:prSet presAssocID="{0863E699-0579-4199-A868-7EE6104D3850}" presName="vProcSp" presStyleCnt="0"/>
      <dgm:spPr/>
    </dgm:pt>
    <dgm:pt modelId="{A21BD967-DF4F-4004-9371-54C073A4DC96}" type="pres">
      <dgm:prSet presAssocID="{0863E699-0579-4199-A868-7EE6104D3850}" presName="vSp1" presStyleCnt="0"/>
      <dgm:spPr/>
    </dgm:pt>
    <dgm:pt modelId="{3D5C0033-92CA-4CCE-A535-308A91AF7017}" type="pres">
      <dgm:prSet presAssocID="{0863E699-0579-4199-A868-7EE6104D3850}" presName="simulatedConn" presStyleLbl="solidFgAcc1" presStyleIdx="1" presStyleCnt="4" custLinFactY="-136292" custLinFactNeighborX="-17428" custLinFactNeighborY="-200000"/>
      <dgm:spPr/>
    </dgm:pt>
    <dgm:pt modelId="{2097DBDC-DFF2-444A-9CEB-F8ADCA900915}" type="pres">
      <dgm:prSet presAssocID="{0863E699-0579-4199-A868-7EE6104D3850}" presName="vSp2" presStyleCnt="0"/>
      <dgm:spPr/>
    </dgm:pt>
    <dgm:pt modelId="{5E2B8394-6366-4321-B3E4-51184A46AD27}" type="pres">
      <dgm:prSet presAssocID="{0863E699-0579-4199-A868-7EE6104D3850}" presName="sibTrans" presStyleCnt="0"/>
      <dgm:spPr/>
    </dgm:pt>
    <dgm:pt modelId="{B7216540-703D-4C66-B3B2-F6CF4B25DBC0}" type="pres">
      <dgm:prSet presAssocID="{A62A8D57-6C7B-4ADE-ACFD-85A756776345}" presName="compositeNode" presStyleCnt="0">
        <dgm:presLayoutVars>
          <dgm:bulletEnabled val="1"/>
        </dgm:presLayoutVars>
      </dgm:prSet>
      <dgm:spPr/>
    </dgm:pt>
    <dgm:pt modelId="{2D15DB31-32C0-4426-865F-65F960749201}" type="pres">
      <dgm:prSet presAssocID="{A62A8D57-6C7B-4ADE-ACFD-85A756776345}" presName="bgRect" presStyleLbl="node1" presStyleIdx="2" presStyleCnt="5" custLinFactNeighborX="-1307" custLinFactNeighborY="-34857"/>
      <dgm:spPr/>
    </dgm:pt>
    <dgm:pt modelId="{384F60A8-8C73-4E8F-AB75-6E81E3DF097C}" type="pres">
      <dgm:prSet presAssocID="{A62A8D57-6C7B-4ADE-ACFD-85A756776345}" presName="parentNode" presStyleLbl="node1" presStyleIdx="2" presStyleCnt="5">
        <dgm:presLayoutVars>
          <dgm:chMax val="0"/>
          <dgm:bulletEnabled val="1"/>
        </dgm:presLayoutVars>
      </dgm:prSet>
      <dgm:spPr/>
    </dgm:pt>
    <dgm:pt modelId="{58DA1946-0E31-4D36-AF08-8C7D9A4C002D}" type="pres">
      <dgm:prSet presAssocID="{A62A8D57-6C7B-4ADE-ACFD-85A756776345}" presName="childNode" presStyleLbl="node1" presStyleIdx="2" presStyleCnt="5">
        <dgm:presLayoutVars>
          <dgm:bulletEnabled val="1"/>
        </dgm:presLayoutVars>
      </dgm:prSet>
      <dgm:spPr/>
    </dgm:pt>
    <dgm:pt modelId="{5AF272AE-773E-4929-AAF4-458201D0E20D}" type="pres">
      <dgm:prSet presAssocID="{F30AAA1E-767B-4AF1-8143-26AFBE7DA876}" presName="hSp" presStyleCnt="0"/>
      <dgm:spPr/>
    </dgm:pt>
    <dgm:pt modelId="{A8028C1B-BD3F-4491-9260-D28F4D60EB66}" type="pres">
      <dgm:prSet presAssocID="{F30AAA1E-767B-4AF1-8143-26AFBE7DA876}" presName="vProcSp" presStyleCnt="0"/>
      <dgm:spPr/>
    </dgm:pt>
    <dgm:pt modelId="{A836B497-C494-4625-9EFE-7164518F5FF3}" type="pres">
      <dgm:prSet presAssocID="{F30AAA1E-767B-4AF1-8143-26AFBE7DA876}" presName="vSp1" presStyleCnt="0"/>
      <dgm:spPr/>
    </dgm:pt>
    <dgm:pt modelId="{6E32E856-4431-405F-BDB0-C66525E50464}" type="pres">
      <dgm:prSet presAssocID="{F30AAA1E-767B-4AF1-8143-26AFBE7DA876}" presName="simulatedConn" presStyleLbl="solidFgAcc1" presStyleIdx="2" presStyleCnt="4" custLinFactY="-139997" custLinFactNeighborX="-8714" custLinFactNeighborY="-200000"/>
      <dgm:spPr/>
    </dgm:pt>
    <dgm:pt modelId="{BF4DB56B-6A16-40B1-BDA4-7DA77F3C54D9}" type="pres">
      <dgm:prSet presAssocID="{F30AAA1E-767B-4AF1-8143-26AFBE7DA876}" presName="vSp2" presStyleCnt="0"/>
      <dgm:spPr/>
    </dgm:pt>
    <dgm:pt modelId="{A9ECB5AE-3717-4DC7-9F4E-2CA98928896C}" type="pres">
      <dgm:prSet presAssocID="{F30AAA1E-767B-4AF1-8143-26AFBE7DA876}" presName="sibTrans" presStyleCnt="0"/>
      <dgm:spPr/>
    </dgm:pt>
    <dgm:pt modelId="{7708B604-6149-4824-AE54-62AA5E6B8C6A}" type="pres">
      <dgm:prSet presAssocID="{20166CEC-C690-44D7-A3F4-CF07F4C3CCB6}" presName="compositeNode" presStyleCnt="0">
        <dgm:presLayoutVars>
          <dgm:bulletEnabled val="1"/>
        </dgm:presLayoutVars>
      </dgm:prSet>
      <dgm:spPr/>
    </dgm:pt>
    <dgm:pt modelId="{15C7D60C-04AE-4653-9FC8-E0D602267945}" type="pres">
      <dgm:prSet presAssocID="{20166CEC-C690-44D7-A3F4-CF07F4C3CCB6}" presName="bgRect" presStyleLbl="node1" presStyleIdx="3" presStyleCnt="5" custLinFactNeighborX="-1961" custLinFactNeighborY="-34858"/>
      <dgm:spPr/>
    </dgm:pt>
    <dgm:pt modelId="{40B3FEFE-C120-4E29-9964-443C9D972949}" type="pres">
      <dgm:prSet presAssocID="{20166CEC-C690-44D7-A3F4-CF07F4C3CCB6}" presName="parentNode" presStyleLbl="node1" presStyleIdx="3" presStyleCnt="5">
        <dgm:presLayoutVars>
          <dgm:chMax val="0"/>
          <dgm:bulletEnabled val="1"/>
        </dgm:presLayoutVars>
      </dgm:prSet>
      <dgm:spPr/>
    </dgm:pt>
    <dgm:pt modelId="{9133EB5B-8CD2-4478-8B73-30FE4B457D3D}" type="pres">
      <dgm:prSet presAssocID="{20166CEC-C690-44D7-A3F4-CF07F4C3CCB6}" presName="childNode" presStyleLbl="node1" presStyleIdx="3" presStyleCnt="5">
        <dgm:presLayoutVars>
          <dgm:bulletEnabled val="1"/>
        </dgm:presLayoutVars>
      </dgm:prSet>
      <dgm:spPr/>
    </dgm:pt>
    <dgm:pt modelId="{B1F79349-AB56-464E-A27F-6198E4667C58}" type="pres">
      <dgm:prSet presAssocID="{4C5201B6-FA94-4E1B-8A4F-E58BCFD5FF90}" presName="hSp" presStyleCnt="0"/>
      <dgm:spPr/>
    </dgm:pt>
    <dgm:pt modelId="{ABB970DD-0186-4FCD-B7AD-775EEF50E041}" type="pres">
      <dgm:prSet presAssocID="{4C5201B6-FA94-4E1B-8A4F-E58BCFD5FF90}" presName="vProcSp" presStyleCnt="0"/>
      <dgm:spPr/>
    </dgm:pt>
    <dgm:pt modelId="{F89C3071-026C-4E89-8DC0-7A38DECDA731}" type="pres">
      <dgm:prSet presAssocID="{4C5201B6-FA94-4E1B-8A4F-E58BCFD5FF90}" presName="vSp1" presStyleCnt="0"/>
      <dgm:spPr/>
    </dgm:pt>
    <dgm:pt modelId="{4D8F3EDD-61AD-409A-A8AC-8417D314644E}" type="pres">
      <dgm:prSet presAssocID="{4C5201B6-FA94-4E1B-8A4F-E58BCFD5FF90}" presName="simulatedConn" presStyleLbl="solidFgAcc1" presStyleIdx="3" presStyleCnt="4" custLinFactY="-128884" custLinFactNeighborX="8714" custLinFactNeighborY="-200000"/>
      <dgm:spPr/>
    </dgm:pt>
    <dgm:pt modelId="{571C539B-4C12-40D3-9090-F3FB51247FA6}" type="pres">
      <dgm:prSet presAssocID="{4C5201B6-FA94-4E1B-8A4F-E58BCFD5FF90}" presName="vSp2" presStyleCnt="0"/>
      <dgm:spPr/>
    </dgm:pt>
    <dgm:pt modelId="{0547EAEF-0B18-45A2-A9FF-256AA499C10B}" type="pres">
      <dgm:prSet presAssocID="{4C5201B6-FA94-4E1B-8A4F-E58BCFD5FF90}" presName="sibTrans" presStyleCnt="0"/>
      <dgm:spPr/>
    </dgm:pt>
    <dgm:pt modelId="{14450E3A-1916-48C3-A7E4-C1C9B5A2DEB5}" type="pres">
      <dgm:prSet presAssocID="{5CBCC86A-0759-40D9-8DDC-FF004489CD5F}" presName="compositeNode" presStyleCnt="0">
        <dgm:presLayoutVars>
          <dgm:bulletEnabled val="1"/>
        </dgm:presLayoutVars>
      </dgm:prSet>
      <dgm:spPr/>
    </dgm:pt>
    <dgm:pt modelId="{AF718AD4-401C-4EC4-8904-6BDF1FCCDB05}" type="pres">
      <dgm:prSet presAssocID="{5CBCC86A-0759-40D9-8DDC-FF004489CD5F}" presName="bgRect" presStyleLbl="node1" presStyleIdx="4" presStyleCnt="5" custLinFactNeighborX="286" custLinFactNeighborY="-34858"/>
      <dgm:spPr/>
    </dgm:pt>
    <dgm:pt modelId="{1A9EE797-38A5-49B1-9265-45F8E4A3CF1B}" type="pres">
      <dgm:prSet presAssocID="{5CBCC86A-0759-40D9-8DDC-FF004489CD5F}" presName="parentNode" presStyleLbl="node1" presStyleIdx="4" presStyleCnt="5">
        <dgm:presLayoutVars>
          <dgm:chMax val="0"/>
          <dgm:bulletEnabled val="1"/>
        </dgm:presLayoutVars>
      </dgm:prSet>
      <dgm:spPr/>
    </dgm:pt>
    <dgm:pt modelId="{571744A5-F44F-4BD7-B4C0-59D1BBEE59E0}" type="pres">
      <dgm:prSet presAssocID="{5CBCC86A-0759-40D9-8DDC-FF004489CD5F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E9F36C02-A23E-4713-8DE5-04ABACBD4A66}" type="presOf" srcId="{C73C0016-E0D5-4CB4-A2C8-2A33E384136F}" destId="{228C6465-443D-45BE-A55A-EB3B55F46ECC}" srcOrd="1" destOrd="0" presId="urn:microsoft.com/office/officeart/2005/8/layout/hProcess7"/>
    <dgm:cxn modelId="{E68CA706-AD2A-4EE2-ABB6-DD28AE77E277}" type="presOf" srcId="{5CBCC86A-0759-40D9-8DDC-FF004489CD5F}" destId="{1A9EE797-38A5-49B1-9265-45F8E4A3CF1B}" srcOrd="1" destOrd="0" presId="urn:microsoft.com/office/officeart/2005/8/layout/hProcess7"/>
    <dgm:cxn modelId="{DE2B280A-4C6E-445B-BB92-D4C49AC3BF4D}" srcId="{B636BB6D-3420-49C1-A839-CD36C102D73A}" destId="{5CBCC86A-0759-40D9-8DDC-FF004489CD5F}" srcOrd="4" destOrd="0" parTransId="{7E09A714-F42C-47FB-A2C5-516835FDB044}" sibTransId="{DC881DB6-E05C-48F2-83C4-C1ED183DF5A5}"/>
    <dgm:cxn modelId="{063B3B0A-81D1-4020-AB8B-AC976D352046}" srcId="{A62A8D57-6C7B-4ADE-ACFD-85A756776345}" destId="{76326B10-6F24-4483-8E30-F94796472CCD}" srcOrd="0" destOrd="0" parTransId="{9C43EC2C-D754-4B88-B453-E3C24FFD4DEA}" sibTransId="{B80D06BD-D0A3-42E7-BA7C-FBF6E9851BFB}"/>
    <dgm:cxn modelId="{1DFDA01E-3A94-4637-8904-79AF3953D867}" type="presOf" srcId="{A62A8D57-6C7B-4ADE-ACFD-85A756776345}" destId="{2D15DB31-32C0-4426-865F-65F960749201}" srcOrd="0" destOrd="0" presId="urn:microsoft.com/office/officeart/2005/8/layout/hProcess7"/>
    <dgm:cxn modelId="{F332AB62-BB1E-4EF2-986F-984688794379}" type="presOf" srcId="{79DA0A97-BACD-4909-8B93-B9ADEB953658}" destId="{9A88EBFE-3235-4904-9314-E0FDE6933D17}" srcOrd="1" destOrd="0" presId="urn:microsoft.com/office/officeart/2005/8/layout/hProcess7"/>
    <dgm:cxn modelId="{FECA2843-178B-4F48-B011-A6731215D9CA}" type="presOf" srcId="{A62A8D57-6C7B-4ADE-ACFD-85A756776345}" destId="{384F60A8-8C73-4E8F-AB75-6E81E3DF097C}" srcOrd="1" destOrd="0" presId="urn:microsoft.com/office/officeart/2005/8/layout/hProcess7"/>
    <dgm:cxn modelId="{7F6FF844-5B6E-4D40-9D06-1211741CE2F3}" srcId="{79DA0A97-BACD-4909-8B93-B9ADEB953658}" destId="{C03792C6-1CE9-4B8B-B91F-CD043277897B}" srcOrd="0" destOrd="0" parTransId="{7583E9F6-B18E-4E23-BA0A-E0977CB5EFCF}" sibTransId="{9996FA75-5FA6-4D2D-93BA-622EC78367B9}"/>
    <dgm:cxn modelId="{7CEA3846-9616-41E5-A94B-EE6080E3B7AD}" srcId="{B636BB6D-3420-49C1-A839-CD36C102D73A}" destId="{20166CEC-C690-44D7-A3F4-CF07F4C3CCB6}" srcOrd="3" destOrd="0" parTransId="{8901AC0C-0FFE-4077-B4C1-F37F5C305569}" sibTransId="{4C5201B6-FA94-4E1B-8A4F-E58BCFD5FF90}"/>
    <dgm:cxn modelId="{C4B2676D-19FF-4A8D-82B2-7C7A3E6243D6}" type="presOf" srcId="{B636BB6D-3420-49C1-A839-CD36C102D73A}" destId="{FB204430-B15E-4438-B0D4-36C3319361A7}" srcOrd="0" destOrd="0" presId="urn:microsoft.com/office/officeart/2005/8/layout/hProcess7"/>
    <dgm:cxn modelId="{4ED4314F-81A0-4352-98BE-78088AE84D95}" srcId="{B636BB6D-3420-49C1-A839-CD36C102D73A}" destId="{79DA0A97-BACD-4909-8B93-B9ADEB953658}" srcOrd="0" destOrd="0" parTransId="{6CDF33EB-97D9-45A5-9D3D-9AE1A5D208A4}" sibTransId="{70AF89F0-6EC8-4B05-9CD3-E7966D0B6E83}"/>
    <dgm:cxn modelId="{A5B9AE70-C14C-41CE-8208-8EB4D0A1A980}" type="presOf" srcId="{20166CEC-C690-44D7-A3F4-CF07F4C3CCB6}" destId="{15C7D60C-04AE-4653-9FC8-E0D602267945}" srcOrd="0" destOrd="0" presId="urn:microsoft.com/office/officeart/2005/8/layout/hProcess7"/>
    <dgm:cxn modelId="{79D9EC50-3F34-413A-82D8-EBFB86F66D60}" type="presOf" srcId="{79DA0A97-BACD-4909-8B93-B9ADEB953658}" destId="{88D6DEE3-D9DE-4314-BF96-110E8504DA33}" srcOrd="0" destOrd="0" presId="urn:microsoft.com/office/officeart/2005/8/layout/hProcess7"/>
    <dgm:cxn modelId="{F2A20054-1D03-4FC8-9434-9AEB5372F3FF}" srcId="{5CBCC86A-0759-40D9-8DDC-FF004489CD5F}" destId="{84857CA1-9F52-4598-8580-8E32BEBD35D0}" srcOrd="0" destOrd="0" parTransId="{30938B4A-38BF-4AD7-9FC2-B49605848837}" sibTransId="{EAC87119-2D39-4CD9-B8A6-794E1FAD04C3}"/>
    <dgm:cxn modelId="{E3962B7A-EA65-499A-981F-3BD2C017C7FF}" srcId="{B636BB6D-3420-49C1-A839-CD36C102D73A}" destId="{A62A8D57-6C7B-4ADE-ACFD-85A756776345}" srcOrd="2" destOrd="0" parTransId="{097CE219-CC97-4A3F-A204-64AEBC315162}" sibTransId="{F30AAA1E-767B-4AF1-8143-26AFBE7DA876}"/>
    <dgm:cxn modelId="{8105CA8C-A533-442D-93E6-1B8F198263F9}" srcId="{C73C0016-E0D5-4CB4-A2C8-2A33E384136F}" destId="{560A9D3D-2DEC-41EF-8E63-F9C6C59BE09B}" srcOrd="0" destOrd="0" parTransId="{C195FA54-AF84-4669-8FEB-FBC0EABED9DF}" sibTransId="{438FA13E-7C39-43E6-B6E9-2793B6647459}"/>
    <dgm:cxn modelId="{08EC1B94-9F49-4130-96AA-1DC652E1D7E8}" type="presOf" srcId="{76326B10-6F24-4483-8E30-F94796472CCD}" destId="{58DA1946-0E31-4D36-AF08-8C7D9A4C002D}" srcOrd="0" destOrd="0" presId="urn:microsoft.com/office/officeart/2005/8/layout/hProcess7"/>
    <dgm:cxn modelId="{F7AF14AA-FB27-43D9-AC08-56EE7E6C443C}" type="presOf" srcId="{560A9D3D-2DEC-41EF-8E63-F9C6C59BE09B}" destId="{CC4F239D-8128-450E-9009-44159623FEEB}" srcOrd="0" destOrd="0" presId="urn:microsoft.com/office/officeart/2005/8/layout/hProcess7"/>
    <dgm:cxn modelId="{C9E5BFB0-5FEE-41C3-A4D8-EA4DF2726926}" type="presOf" srcId="{C03792C6-1CE9-4B8B-B91F-CD043277897B}" destId="{A3C35C1A-3611-4509-AA9A-BB0668BEC945}" srcOrd="0" destOrd="0" presId="urn:microsoft.com/office/officeart/2005/8/layout/hProcess7"/>
    <dgm:cxn modelId="{25B570B2-AB13-477D-A3F9-2A7AC86FA8DE}" srcId="{B636BB6D-3420-49C1-A839-CD36C102D73A}" destId="{C73C0016-E0D5-4CB4-A2C8-2A33E384136F}" srcOrd="1" destOrd="0" parTransId="{6AEE34B7-07EE-4CB3-A50C-17F6E4CE901A}" sibTransId="{0863E699-0579-4199-A868-7EE6104D3850}"/>
    <dgm:cxn modelId="{0CDFF9B5-2BE2-4CF2-87D3-59B26CC0A10C}" type="presOf" srcId="{20166CEC-C690-44D7-A3F4-CF07F4C3CCB6}" destId="{40B3FEFE-C120-4E29-9964-443C9D972949}" srcOrd="1" destOrd="0" presId="urn:microsoft.com/office/officeart/2005/8/layout/hProcess7"/>
    <dgm:cxn modelId="{DE7B1CBA-2950-4A06-B612-3BFA12E9601F}" type="presOf" srcId="{C73C0016-E0D5-4CB4-A2C8-2A33E384136F}" destId="{7CA0A81F-8561-4101-A1C1-6CD4F7F1F5C7}" srcOrd="0" destOrd="0" presId="urn:microsoft.com/office/officeart/2005/8/layout/hProcess7"/>
    <dgm:cxn modelId="{1E0CF1C3-3D96-421B-A7BF-FD2479E360BF}" srcId="{20166CEC-C690-44D7-A3F4-CF07F4C3CCB6}" destId="{60227084-5C32-46BE-A20F-E78C5D269BFC}" srcOrd="0" destOrd="0" parTransId="{2333C446-CDCE-40B5-8BDF-169EDA1A766E}" sibTransId="{B5E913F1-18A7-4B2D-8635-0CCB752DED68}"/>
    <dgm:cxn modelId="{62B64AC6-4A8A-4A01-93F6-71E798AA9BBA}" type="presOf" srcId="{84857CA1-9F52-4598-8580-8E32BEBD35D0}" destId="{571744A5-F44F-4BD7-B4C0-59D1BBEE59E0}" srcOrd="0" destOrd="0" presId="urn:microsoft.com/office/officeart/2005/8/layout/hProcess7"/>
    <dgm:cxn modelId="{ECD5CBC8-49F2-4063-9D2B-654004D92ED1}" type="presOf" srcId="{5CBCC86A-0759-40D9-8DDC-FF004489CD5F}" destId="{AF718AD4-401C-4EC4-8904-6BDF1FCCDB05}" srcOrd="0" destOrd="0" presId="urn:microsoft.com/office/officeart/2005/8/layout/hProcess7"/>
    <dgm:cxn modelId="{09C344F2-A677-4F38-B26F-37FA1A9414BE}" type="presOf" srcId="{60227084-5C32-46BE-A20F-E78C5D269BFC}" destId="{9133EB5B-8CD2-4478-8B73-30FE4B457D3D}" srcOrd="0" destOrd="0" presId="urn:microsoft.com/office/officeart/2005/8/layout/hProcess7"/>
    <dgm:cxn modelId="{AA4A0A25-01B5-463D-B1DC-5E8B5FFB0D32}" type="presParOf" srcId="{FB204430-B15E-4438-B0D4-36C3319361A7}" destId="{82FD2E9F-2D26-408D-88AA-1879628441DB}" srcOrd="0" destOrd="0" presId="urn:microsoft.com/office/officeart/2005/8/layout/hProcess7"/>
    <dgm:cxn modelId="{DCB405C0-65EA-4CFB-A9EB-7BB5298048A5}" type="presParOf" srcId="{82FD2E9F-2D26-408D-88AA-1879628441DB}" destId="{88D6DEE3-D9DE-4314-BF96-110E8504DA33}" srcOrd="0" destOrd="0" presId="urn:microsoft.com/office/officeart/2005/8/layout/hProcess7"/>
    <dgm:cxn modelId="{3B992664-4F1C-46FD-8229-D01899937946}" type="presParOf" srcId="{82FD2E9F-2D26-408D-88AA-1879628441DB}" destId="{9A88EBFE-3235-4904-9314-E0FDE6933D17}" srcOrd="1" destOrd="0" presId="urn:microsoft.com/office/officeart/2005/8/layout/hProcess7"/>
    <dgm:cxn modelId="{0A035B18-4342-4877-A87E-3DFFD2BED06E}" type="presParOf" srcId="{82FD2E9F-2D26-408D-88AA-1879628441DB}" destId="{A3C35C1A-3611-4509-AA9A-BB0668BEC945}" srcOrd="2" destOrd="0" presId="urn:microsoft.com/office/officeart/2005/8/layout/hProcess7"/>
    <dgm:cxn modelId="{C647C580-F9CD-4A24-9459-C2529411B6C5}" type="presParOf" srcId="{FB204430-B15E-4438-B0D4-36C3319361A7}" destId="{1E5DF267-B434-4D71-8004-782BA02B89D4}" srcOrd="1" destOrd="0" presId="urn:microsoft.com/office/officeart/2005/8/layout/hProcess7"/>
    <dgm:cxn modelId="{97143877-54D3-43B0-BB9C-57D6AEAE5044}" type="presParOf" srcId="{FB204430-B15E-4438-B0D4-36C3319361A7}" destId="{B6E9C144-5E91-4E7A-A713-083A170DBF48}" srcOrd="2" destOrd="0" presId="urn:microsoft.com/office/officeart/2005/8/layout/hProcess7"/>
    <dgm:cxn modelId="{90D4DF05-2826-4558-9068-CD2630E53016}" type="presParOf" srcId="{B6E9C144-5E91-4E7A-A713-083A170DBF48}" destId="{A8ACD30A-CC12-443D-91DD-358A7EE923DB}" srcOrd="0" destOrd="0" presId="urn:microsoft.com/office/officeart/2005/8/layout/hProcess7"/>
    <dgm:cxn modelId="{AD997D91-BB46-43C2-83EC-1F661D4FAA34}" type="presParOf" srcId="{B6E9C144-5E91-4E7A-A713-083A170DBF48}" destId="{69959445-BE0F-4928-AE43-91C1B25941AF}" srcOrd="1" destOrd="0" presId="urn:microsoft.com/office/officeart/2005/8/layout/hProcess7"/>
    <dgm:cxn modelId="{CEE56237-E2FC-4B6E-B856-EE4F81718950}" type="presParOf" srcId="{B6E9C144-5E91-4E7A-A713-083A170DBF48}" destId="{F97F5F83-0016-466F-AC09-6FFF1C03A6E4}" srcOrd="2" destOrd="0" presId="urn:microsoft.com/office/officeart/2005/8/layout/hProcess7"/>
    <dgm:cxn modelId="{92EABB8C-2542-42C6-A032-35580845EAA2}" type="presParOf" srcId="{FB204430-B15E-4438-B0D4-36C3319361A7}" destId="{5FFCCDB2-DA51-49AD-8C45-10B7DD947FC5}" srcOrd="3" destOrd="0" presId="urn:microsoft.com/office/officeart/2005/8/layout/hProcess7"/>
    <dgm:cxn modelId="{69199906-A8FB-444B-8C73-E154C8404D70}" type="presParOf" srcId="{FB204430-B15E-4438-B0D4-36C3319361A7}" destId="{7CEE92AD-7C48-41FD-AFD6-B8E003BE58C2}" srcOrd="4" destOrd="0" presId="urn:microsoft.com/office/officeart/2005/8/layout/hProcess7"/>
    <dgm:cxn modelId="{E200C1C9-FDC3-4B6C-826F-777A8632540E}" type="presParOf" srcId="{7CEE92AD-7C48-41FD-AFD6-B8E003BE58C2}" destId="{7CA0A81F-8561-4101-A1C1-6CD4F7F1F5C7}" srcOrd="0" destOrd="0" presId="urn:microsoft.com/office/officeart/2005/8/layout/hProcess7"/>
    <dgm:cxn modelId="{349C51FE-69FD-4FE0-A9E5-6C33C580A5EB}" type="presParOf" srcId="{7CEE92AD-7C48-41FD-AFD6-B8E003BE58C2}" destId="{228C6465-443D-45BE-A55A-EB3B55F46ECC}" srcOrd="1" destOrd="0" presId="urn:microsoft.com/office/officeart/2005/8/layout/hProcess7"/>
    <dgm:cxn modelId="{68534389-5508-46C1-82A1-3F17E1ED773F}" type="presParOf" srcId="{7CEE92AD-7C48-41FD-AFD6-B8E003BE58C2}" destId="{CC4F239D-8128-450E-9009-44159623FEEB}" srcOrd="2" destOrd="0" presId="urn:microsoft.com/office/officeart/2005/8/layout/hProcess7"/>
    <dgm:cxn modelId="{38AD3C28-C635-46DA-90D2-7BC06F1A5738}" type="presParOf" srcId="{FB204430-B15E-4438-B0D4-36C3319361A7}" destId="{0E14AAE6-4C13-4068-9C29-F537B3DBE52B}" srcOrd="5" destOrd="0" presId="urn:microsoft.com/office/officeart/2005/8/layout/hProcess7"/>
    <dgm:cxn modelId="{1D22790B-EC0D-4B8F-ACC0-37B8DA38DC49}" type="presParOf" srcId="{FB204430-B15E-4438-B0D4-36C3319361A7}" destId="{CAECBCCC-DC4E-47BB-8F95-3010F9B637E1}" srcOrd="6" destOrd="0" presId="urn:microsoft.com/office/officeart/2005/8/layout/hProcess7"/>
    <dgm:cxn modelId="{8B827171-CA59-4365-8070-F6D970074D30}" type="presParOf" srcId="{CAECBCCC-DC4E-47BB-8F95-3010F9B637E1}" destId="{A21BD967-DF4F-4004-9371-54C073A4DC96}" srcOrd="0" destOrd="0" presId="urn:microsoft.com/office/officeart/2005/8/layout/hProcess7"/>
    <dgm:cxn modelId="{0FE49D58-11CA-48D7-9EB3-1BDD5F1975CF}" type="presParOf" srcId="{CAECBCCC-DC4E-47BB-8F95-3010F9B637E1}" destId="{3D5C0033-92CA-4CCE-A535-308A91AF7017}" srcOrd="1" destOrd="0" presId="urn:microsoft.com/office/officeart/2005/8/layout/hProcess7"/>
    <dgm:cxn modelId="{AABBBFC6-5D6A-48ED-AFA3-BE359E9C47FC}" type="presParOf" srcId="{CAECBCCC-DC4E-47BB-8F95-3010F9B637E1}" destId="{2097DBDC-DFF2-444A-9CEB-F8ADCA900915}" srcOrd="2" destOrd="0" presId="urn:microsoft.com/office/officeart/2005/8/layout/hProcess7"/>
    <dgm:cxn modelId="{096A13BF-86DE-482A-B7B6-11B53719F9F0}" type="presParOf" srcId="{FB204430-B15E-4438-B0D4-36C3319361A7}" destId="{5E2B8394-6366-4321-B3E4-51184A46AD27}" srcOrd="7" destOrd="0" presId="urn:microsoft.com/office/officeart/2005/8/layout/hProcess7"/>
    <dgm:cxn modelId="{B05D5459-395E-4D18-B43E-E6EE4A900B3F}" type="presParOf" srcId="{FB204430-B15E-4438-B0D4-36C3319361A7}" destId="{B7216540-703D-4C66-B3B2-F6CF4B25DBC0}" srcOrd="8" destOrd="0" presId="urn:microsoft.com/office/officeart/2005/8/layout/hProcess7"/>
    <dgm:cxn modelId="{E14E680B-C7EB-4D9C-A763-30261D5BBBEA}" type="presParOf" srcId="{B7216540-703D-4C66-B3B2-F6CF4B25DBC0}" destId="{2D15DB31-32C0-4426-865F-65F960749201}" srcOrd="0" destOrd="0" presId="urn:microsoft.com/office/officeart/2005/8/layout/hProcess7"/>
    <dgm:cxn modelId="{0DA1E52F-5F3A-42AA-B730-E5FFB6948EE5}" type="presParOf" srcId="{B7216540-703D-4C66-B3B2-F6CF4B25DBC0}" destId="{384F60A8-8C73-4E8F-AB75-6E81E3DF097C}" srcOrd="1" destOrd="0" presId="urn:microsoft.com/office/officeart/2005/8/layout/hProcess7"/>
    <dgm:cxn modelId="{87A5DD26-46A0-4329-8404-BDC8C691CB36}" type="presParOf" srcId="{B7216540-703D-4C66-B3B2-F6CF4B25DBC0}" destId="{58DA1946-0E31-4D36-AF08-8C7D9A4C002D}" srcOrd="2" destOrd="0" presId="urn:microsoft.com/office/officeart/2005/8/layout/hProcess7"/>
    <dgm:cxn modelId="{D768C1CA-1B1A-463E-AD4B-1766954DD4DA}" type="presParOf" srcId="{FB204430-B15E-4438-B0D4-36C3319361A7}" destId="{5AF272AE-773E-4929-AAF4-458201D0E20D}" srcOrd="9" destOrd="0" presId="urn:microsoft.com/office/officeart/2005/8/layout/hProcess7"/>
    <dgm:cxn modelId="{77D210EA-44DD-4F58-9CC0-7917180DC288}" type="presParOf" srcId="{FB204430-B15E-4438-B0D4-36C3319361A7}" destId="{A8028C1B-BD3F-4491-9260-D28F4D60EB66}" srcOrd="10" destOrd="0" presId="urn:microsoft.com/office/officeart/2005/8/layout/hProcess7"/>
    <dgm:cxn modelId="{5EC0BE7E-7F3A-45D7-BE2F-3619542B20AA}" type="presParOf" srcId="{A8028C1B-BD3F-4491-9260-D28F4D60EB66}" destId="{A836B497-C494-4625-9EFE-7164518F5FF3}" srcOrd="0" destOrd="0" presId="urn:microsoft.com/office/officeart/2005/8/layout/hProcess7"/>
    <dgm:cxn modelId="{3ED115A9-9F72-4301-8DFB-B23079712E6A}" type="presParOf" srcId="{A8028C1B-BD3F-4491-9260-D28F4D60EB66}" destId="{6E32E856-4431-405F-BDB0-C66525E50464}" srcOrd="1" destOrd="0" presId="urn:microsoft.com/office/officeart/2005/8/layout/hProcess7"/>
    <dgm:cxn modelId="{C0842C76-6AC5-4D21-961F-9AC5101D1EDA}" type="presParOf" srcId="{A8028C1B-BD3F-4491-9260-D28F4D60EB66}" destId="{BF4DB56B-6A16-40B1-BDA4-7DA77F3C54D9}" srcOrd="2" destOrd="0" presId="urn:microsoft.com/office/officeart/2005/8/layout/hProcess7"/>
    <dgm:cxn modelId="{12977A25-052D-4FDE-A54F-CCE62A8450AC}" type="presParOf" srcId="{FB204430-B15E-4438-B0D4-36C3319361A7}" destId="{A9ECB5AE-3717-4DC7-9F4E-2CA98928896C}" srcOrd="11" destOrd="0" presId="urn:microsoft.com/office/officeart/2005/8/layout/hProcess7"/>
    <dgm:cxn modelId="{B37A7242-655F-4390-9851-B9557843F228}" type="presParOf" srcId="{FB204430-B15E-4438-B0D4-36C3319361A7}" destId="{7708B604-6149-4824-AE54-62AA5E6B8C6A}" srcOrd="12" destOrd="0" presId="urn:microsoft.com/office/officeart/2005/8/layout/hProcess7"/>
    <dgm:cxn modelId="{F852A7DE-60FC-4128-9F42-81ABFF662D12}" type="presParOf" srcId="{7708B604-6149-4824-AE54-62AA5E6B8C6A}" destId="{15C7D60C-04AE-4653-9FC8-E0D602267945}" srcOrd="0" destOrd="0" presId="urn:microsoft.com/office/officeart/2005/8/layout/hProcess7"/>
    <dgm:cxn modelId="{F67B324A-3514-437E-999C-7846BCD45E7B}" type="presParOf" srcId="{7708B604-6149-4824-AE54-62AA5E6B8C6A}" destId="{40B3FEFE-C120-4E29-9964-443C9D972949}" srcOrd="1" destOrd="0" presId="urn:microsoft.com/office/officeart/2005/8/layout/hProcess7"/>
    <dgm:cxn modelId="{3DDDDA44-2848-4335-909A-1058569C4E1E}" type="presParOf" srcId="{7708B604-6149-4824-AE54-62AA5E6B8C6A}" destId="{9133EB5B-8CD2-4478-8B73-30FE4B457D3D}" srcOrd="2" destOrd="0" presId="urn:microsoft.com/office/officeart/2005/8/layout/hProcess7"/>
    <dgm:cxn modelId="{82ACFC58-8B84-4FB7-805A-ADBA7D9F1135}" type="presParOf" srcId="{FB204430-B15E-4438-B0D4-36C3319361A7}" destId="{B1F79349-AB56-464E-A27F-6198E4667C58}" srcOrd="13" destOrd="0" presId="urn:microsoft.com/office/officeart/2005/8/layout/hProcess7"/>
    <dgm:cxn modelId="{516D884E-07D5-4E6E-966C-F76A6AAD4AF7}" type="presParOf" srcId="{FB204430-B15E-4438-B0D4-36C3319361A7}" destId="{ABB970DD-0186-4FCD-B7AD-775EEF50E041}" srcOrd="14" destOrd="0" presId="urn:microsoft.com/office/officeart/2005/8/layout/hProcess7"/>
    <dgm:cxn modelId="{CE10AEE1-40D7-43C5-8B8B-6095E251C5E7}" type="presParOf" srcId="{ABB970DD-0186-4FCD-B7AD-775EEF50E041}" destId="{F89C3071-026C-4E89-8DC0-7A38DECDA731}" srcOrd="0" destOrd="0" presId="urn:microsoft.com/office/officeart/2005/8/layout/hProcess7"/>
    <dgm:cxn modelId="{08777195-C1FB-496A-ABA7-85AA0B250B40}" type="presParOf" srcId="{ABB970DD-0186-4FCD-B7AD-775EEF50E041}" destId="{4D8F3EDD-61AD-409A-A8AC-8417D314644E}" srcOrd="1" destOrd="0" presId="urn:microsoft.com/office/officeart/2005/8/layout/hProcess7"/>
    <dgm:cxn modelId="{DBAE05F0-E1B6-4543-9795-19690613D22A}" type="presParOf" srcId="{ABB970DD-0186-4FCD-B7AD-775EEF50E041}" destId="{571C539B-4C12-40D3-9090-F3FB51247FA6}" srcOrd="2" destOrd="0" presId="urn:microsoft.com/office/officeart/2005/8/layout/hProcess7"/>
    <dgm:cxn modelId="{0A29D5C5-6525-4C87-BCA2-256273A6B83E}" type="presParOf" srcId="{FB204430-B15E-4438-B0D4-36C3319361A7}" destId="{0547EAEF-0B18-45A2-A9FF-256AA499C10B}" srcOrd="15" destOrd="0" presId="urn:microsoft.com/office/officeart/2005/8/layout/hProcess7"/>
    <dgm:cxn modelId="{A369DDF4-2CEC-4944-9A56-AD109F62CE4C}" type="presParOf" srcId="{FB204430-B15E-4438-B0D4-36C3319361A7}" destId="{14450E3A-1916-48C3-A7E4-C1C9B5A2DEB5}" srcOrd="16" destOrd="0" presId="urn:microsoft.com/office/officeart/2005/8/layout/hProcess7"/>
    <dgm:cxn modelId="{C5AFA04A-139F-49AA-8C94-C9397AD05CC3}" type="presParOf" srcId="{14450E3A-1916-48C3-A7E4-C1C9B5A2DEB5}" destId="{AF718AD4-401C-4EC4-8904-6BDF1FCCDB05}" srcOrd="0" destOrd="0" presId="urn:microsoft.com/office/officeart/2005/8/layout/hProcess7"/>
    <dgm:cxn modelId="{7B857207-C112-4B6C-B892-145D2EE33288}" type="presParOf" srcId="{14450E3A-1916-48C3-A7E4-C1C9B5A2DEB5}" destId="{1A9EE797-38A5-49B1-9265-45F8E4A3CF1B}" srcOrd="1" destOrd="0" presId="urn:microsoft.com/office/officeart/2005/8/layout/hProcess7"/>
    <dgm:cxn modelId="{ECA561C3-AF20-4FF7-A6B9-DAFB4F3E13DA}" type="presParOf" srcId="{14450E3A-1916-48C3-A7E4-C1C9B5A2DEB5}" destId="{571744A5-F44F-4BD7-B4C0-59D1BBEE59E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6DEE3-D9DE-4314-BF96-110E8504DA33}">
      <dsp:nvSpPr>
        <dsp:cNvPr id="0" name=""/>
        <dsp:cNvSpPr/>
      </dsp:nvSpPr>
      <dsp:spPr>
        <a:xfrm>
          <a:off x="6" y="559598"/>
          <a:ext cx="1554512" cy="186541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 Light" panose="020F0302020204030204"/>
            </a:rPr>
            <a:t>Training</a:t>
          </a:r>
          <a:endParaRPr lang="en-GB" sz="1400" kern="1200" dirty="0"/>
        </a:p>
      </dsp:txBody>
      <dsp:txXfrm rot="16200000">
        <a:off x="-609362" y="1168967"/>
        <a:ext cx="1529640" cy="310902"/>
      </dsp:txXfrm>
    </dsp:sp>
    <dsp:sp modelId="{A3C35C1A-3611-4509-AA9A-BB0668BEC945}">
      <dsp:nvSpPr>
        <dsp:cNvPr id="0" name=""/>
        <dsp:cNvSpPr/>
      </dsp:nvSpPr>
      <dsp:spPr>
        <a:xfrm>
          <a:off x="310909" y="559598"/>
          <a:ext cx="1158111" cy="186541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 Light" panose="020F0302020204030204"/>
            </a:rPr>
            <a:t>Minimum of 20% 'off the job training’  </a:t>
          </a:r>
          <a:r>
            <a:rPr lang="en-GB" sz="1300" kern="1200" dirty="0" err="1">
              <a:latin typeface="Calibri Light" panose="020F0302020204030204"/>
            </a:rPr>
            <a:t>i.e</a:t>
          </a:r>
          <a:r>
            <a:rPr lang="en-GB" sz="1300" kern="1200" dirty="0">
              <a:latin typeface="Calibri Light" panose="020F0302020204030204"/>
            </a:rPr>
            <a:t> university, VLE, shadowing experiences </a:t>
          </a:r>
          <a:endParaRPr lang="en-GB" sz="1300" kern="1200" dirty="0"/>
        </a:p>
      </dsp:txBody>
      <dsp:txXfrm>
        <a:off x="310909" y="559598"/>
        <a:ext cx="1158111" cy="1865415"/>
      </dsp:txXfrm>
    </dsp:sp>
    <dsp:sp modelId="{7CA0A81F-8561-4101-A1C1-6CD4F7F1F5C7}">
      <dsp:nvSpPr>
        <dsp:cNvPr id="0" name=""/>
        <dsp:cNvSpPr/>
      </dsp:nvSpPr>
      <dsp:spPr>
        <a:xfrm>
          <a:off x="1582904" y="580752"/>
          <a:ext cx="1554512" cy="186541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 Light" panose="020F0302020204030204"/>
            </a:rPr>
            <a:t>Protected workload</a:t>
          </a:r>
          <a:endParaRPr lang="en-GB" sz="1400" kern="1200" dirty="0"/>
        </a:p>
      </dsp:txBody>
      <dsp:txXfrm rot="16200000">
        <a:off x="973535" y="1190121"/>
        <a:ext cx="1529640" cy="310902"/>
      </dsp:txXfrm>
    </dsp:sp>
    <dsp:sp modelId="{69959445-BE0F-4928-AE43-91C1B25941AF}">
      <dsp:nvSpPr>
        <dsp:cNvPr id="0" name=""/>
        <dsp:cNvSpPr/>
      </dsp:nvSpPr>
      <dsp:spPr>
        <a:xfrm rot="5400000">
          <a:off x="1473824" y="2067377"/>
          <a:ext cx="274323" cy="23317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F239D-8128-450E-9009-44159623FEEB}">
      <dsp:nvSpPr>
        <dsp:cNvPr id="0" name=""/>
        <dsp:cNvSpPr/>
      </dsp:nvSpPr>
      <dsp:spPr>
        <a:xfrm>
          <a:off x="1893807" y="580752"/>
          <a:ext cx="1158111" cy="186541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 Light" panose="020F0302020204030204"/>
            </a:rPr>
            <a:t>Reduced workload of around 80% of a full-time practitioner workload</a:t>
          </a:r>
          <a:endParaRPr lang="en-GB" sz="1300" kern="1200" dirty="0"/>
        </a:p>
      </dsp:txBody>
      <dsp:txXfrm>
        <a:off x="1893807" y="580752"/>
        <a:ext cx="1158111" cy="1865415"/>
      </dsp:txXfrm>
    </dsp:sp>
    <dsp:sp modelId="{2D15DB31-32C0-4426-865F-65F960749201}">
      <dsp:nvSpPr>
        <dsp:cNvPr id="0" name=""/>
        <dsp:cNvSpPr/>
      </dsp:nvSpPr>
      <dsp:spPr>
        <a:xfrm>
          <a:off x="3201976" y="583755"/>
          <a:ext cx="1554512" cy="186541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 Light" panose="020F0302020204030204"/>
            </a:rPr>
            <a:t>Practice education</a:t>
          </a:r>
          <a:endParaRPr lang="en-GB" sz="1400" kern="1200" dirty="0"/>
        </a:p>
      </dsp:txBody>
      <dsp:txXfrm rot="16200000">
        <a:off x="2592607" y="1193124"/>
        <a:ext cx="1529640" cy="310902"/>
      </dsp:txXfrm>
    </dsp:sp>
    <dsp:sp modelId="{3D5C0033-92CA-4CCE-A535-308A91AF7017}">
      <dsp:nvSpPr>
        <dsp:cNvPr id="0" name=""/>
        <dsp:cNvSpPr/>
      </dsp:nvSpPr>
      <dsp:spPr>
        <a:xfrm rot="5400000">
          <a:off x="3052266" y="2087699"/>
          <a:ext cx="274323" cy="23317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A1946-0E31-4D36-AF08-8C7D9A4C002D}">
      <dsp:nvSpPr>
        <dsp:cNvPr id="0" name=""/>
        <dsp:cNvSpPr/>
      </dsp:nvSpPr>
      <dsp:spPr>
        <a:xfrm>
          <a:off x="3512878" y="583755"/>
          <a:ext cx="1158111" cy="186541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kern="1200" dirty="0"/>
            <a:t>During placement every 2 weeks with  Practice Educator and Practice Supervisor - alternating</a:t>
          </a:r>
        </a:p>
      </dsp:txBody>
      <dsp:txXfrm>
        <a:off x="3512878" y="583755"/>
        <a:ext cx="1158111" cy="1865415"/>
      </dsp:txXfrm>
    </dsp:sp>
    <dsp:sp modelId="{15C7D60C-04AE-4653-9FC8-E0D602267945}">
      <dsp:nvSpPr>
        <dsp:cNvPr id="0" name=""/>
        <dsp:cNvSpPr/>
      </dsp:nvSpPr>
      <dsp:spPr>
        <a:xfrm>
          <a:off x="4800730" y="583737"/>
          <a:ext cx="1554512" cy="186541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 Light" panose="020F0302020204030204"/>
            </a:rPr>
            <a:t>Supervision</a:t>
          </a:r>
          <a:endParaRPr lang="en-GB" sz="1400" kern="1200" dirty="0">
            <a:solidFill>
              <a:srgbClr val="010000"/>
            </a:solidFill>
            <a:latin typeface="Calibri Light" panose="020F0302020204030204"/>
          </a:endParaRPr>
        </a:p>
      </dsp:txBody>
      <dsp:txXfrm rot="16200000">
        <a:off x="4191361" y="1193105"/>
        <a:ext cx="1529640" cy="310902"/>
      </dsp:txXfrm>
    </dsp:sp>
    <dsp:sp modelId="{6E32E856-4431-405F-BDB0-C66525E50464}">
      <dsp:nvSpPr>
        <dsp:cNvPr id="0" name=""/>
        <dsp:cNvSpPr/>
      </dsp:nvSpPr>
      <dsp:spPr>
        <a:xfrm rot="5400000">
          <a:off x="4681506" y="2077535"/>
          <a:ext cx="274323" cy="23317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3EB5B-8CD2-4478-8B73-30FE4B457D3D}">
      <dsp:nvSpPr>
        <dsp:cNvPr id="0" name=""/>
        <dsp:cNvSpPr/>
      </dsp:nvSpPr>
      <dsp:spPr>
        <a:xfrm>
          <a:off x="5111632" y="583737"/>
          <a:ext cx="1158111" cy="186541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bg1"/>
              </a:solidFill>
              <a:latin typeface="Calibri Light" panose="020F0302020204030204"/>
            </a:rPr>
            <a:t>Monthly supervision with your line manager / practice supervisor – moving to fortnightly during placement</a:t>
          </a:r>
          <a:endParaRPr lang="en-GB" sz="1300" kern="1200" dirty="0"/>
        </a:p>
      </dsp:txBody>
      <dsp:txXfrm>
        <a:off x="5111632" y="583737"/>
        <a:ext cx="1158111" cy="1865415"/>
      </dsp:txXfrm>
    </dsp:sp>
    <dsp:sp modelId="{AF718AD4-401C-4EC4-8904-6BDF1FCCDB05}">
      <dsp:nvSpPr>
        <dsp:cNvPr id="0" name=""/>
        <dsp:cNvSpPr/>
      </dsp:nvSpPr>
      <dsp:spPr>
        <a:xfrm>
          <a:off x="6444580" y="583737"/>
          <a:ext cx="1554512" cy="1865415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 Light" panose="020F0302020204030204"/>
            </a:rPr>
            <a:t>Progress reviews</a:t>
          </a:r>
        </a:p>
      </dsp:txBody>
      <dsp:txXfrm rot="16200000">
        <a:off x="5835211" y="1193105"/>
        <a:ext cx="1529640" cy="310902"/>
      </dsp:txXfrm>
    </dsp:sp>
    <dsp:sp modelId="{4D8F3EDD-61AD-409A-A8AC-8417D314644E}">
      <dsp:nvSpPr>
        <dsp:cNvPr id="0" name=""/>
        <dsp:cNvSpPr/>
      </dsp:nvSpPr>
      <dsp:spPr>
        <a:xfrm rot="5400000">
          <a:off x="6331064" y="2108021"/>
          <a:ext cx="274323" cy="23317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744A5-F44F-4BD7-B4C0-59D1BBEE59E0}">
      <dsp:nvSpPr>
        <dsp:cNvPr id="0" name=""/>
        <dsp:cNvSpPr/>
      </dsp:nvSpPr>
      <dsp:spPr>
        <a:xfrm>
          <a:off x="6755483" y="583737"/>
          <a:ext cx="1158111" cy="186541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 Light" panose="020F0302020204030204"/>
            </a:rPr>
            <a:t>Progress reviews with the university every 12 weeks </a:t>
          </a:r>
        </a:p>
      </dsp:txBody>
      <dsp:txXfrm>
        <a:off x="6755483" y="583737"/>
        <a:ext cx="1158111" cy="1865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C0F8D-2091-4BD6-932D-E7A6C7EFC17F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35706-817A-4C1C-8CE2-9EDB2E81F5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787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asw.co.uk/training-cpd/professional-capabilities-framework/point-entry-trainin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will keep the chat box open and revisit any questions asked at the end of the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818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07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D80B4-3417-B74B-BDCD-C7836226A2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11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D80B4-3417-B74B-BDCD-C7836226A2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608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b="0" u="none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Add link to chat:</a:t>
            </a:r>
          </a:p>
          <a:p>
            <a:r>
              <a:rPr lang="en-GB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Point of entry to training | BASW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94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45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D80B4-3417-B74B-BDCD-C7836226A2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381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Co-ordination role – placements, practice educators etc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Apprenticeship in difficulty meetings </a:t>
            </a:r>
          </a:p>
          <a:p>
            <a:r>
              <a:rPr lang="en-GB" dirty="0"/>
              <a:t>A LAM to consider any learning needs and to go through the handbook and transition meetings from Year 2 – Year 3</a:t>
            </a:r>
          </a:p>
          <a:p>
            <a:r>
              <a:rPr lang="en-GB" dirty="0"/>
              <a:t>Reflective groups – act as a check in, follow the ASYE reflective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120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78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27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MUST have proof of qualifications – original certificates NOT summary statement of qualification. </a:t>
            </a:r>
          </a:p>
          <a:p>
            <a:pPr algn="l">
              <a:buFont typeface="Arial" panose="020B0604020202020204" pitchFamily="34" charset="0"/>
              <a:buNone/>
            </a:pPr>
            <a:endParaRPr lang="en-GB" dirty="0"/>
          </a:p>
          <a:p>
            <a:pPr algn="l">
              <a:buFont typeface="Arial" panose="020B0604020202020204" pitchFamily="34" charset="0"/>
              <a:buNone/>
            </a:pPr>
            <a:r>
              <a:rPr lang="en-GB" dirty="0"/>
              <a:t>A right to work in the UK and can prove this.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Working with people in a health and social care environment with people, their families and carers who may be going through challenging experiences or difficult situations. Could be residential homes, youth work, support work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Experience of working in a health and social care environment – this should include direct work with children and families and be able to speak to demonstrable experience to showcase skills and knowledge.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874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Forest of dean and Tewkesbury </a:t>
            </a:r>
          </a:p>
          <a:p>
            <a:endParaRPr lang="en-GB" dirty="0"/>
          </a:p>
          <a:p>
            <a:r>
              <a:rPr lang="en-GB" b="1" dirty="0"/>
              <a:t>Year 1 and 2 core placement teams – Residential, youth service or HOTH, Leaving care of family help.</a:t>
            </a:r>
          </a:p>
          <a:p>
            <a:endParaRPr lang="en-GB" b="1" dirty="0"/>
          </a:p>
          <a:p>
            <a:r>
              <a:rPr lang="en-GB" b="1" dirty="0"/>
              <a:t>Year 3 – statutory </a:t>
            </a:r>
            <a:r>
              <a:rPr lang="en-GB" b="1"/>
              <a:t>placement with a </a:t>
            </a:r>
            <a:r>
              <a:rPr lang="en-GB" b="1" dirty="0"/>
              <a:t>children </a:t>
            </a:r>
            <a:r>
              <a:rPr lang="en-GB" b="1"/>
              <a:t>and families.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62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Remain in your substantive posts for Year 1 and Year 2. </a:t>
            </a:r>
          </a:p>
          <a:p>
            <a:endParaRPr lang="en-GB" dirty="0"/>
          </a:p>
          <a:p>
            <a:r>
              <a:rPr lang="en-GB" dirty="0"/>
              <a:t>Year 3 will be a contrasting experience placement.</a:t>
            </a:r>
          </a:p>
          <a:p>
            <a:endParaRPr lang="en-GB" dirty="0"/>
          </a:p>
          <a:p>
            <a:r>
              <a:rPr lang="en-GB" dirty="0"/>
              <a:t>OPEN UNIVERSITY –</a:t>
            </a:r>
          </a:p>
          <a:p>
            <a:r>
              <a:rPr lang="en-GB" dirty="0"/>
              <a:t>Direct observation patterns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35706-817A-4C1C-8CE2-9EDB2E81F55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740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D80B4-3417-B74B-BDCD-C7836226A2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71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79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33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D80B4-3417-B74B-BDCD-C7836226A25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8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8000" y="2052000"/>
            <a:ext cx="8208000" cy="131445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Secondary information </a:t>
            </a:r>
          </a:p>
          <a:p>
            <a:r>
              <a:rPr lang="en-GB" dirty="0"/>
              <a:t>including author and date 24pt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68000" y="340201"/>
            <a:ext cx="8208000" cy="72000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Presentation Title Arial Bold 40pt 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085118"/>
            <a:ext cx="8207375" cy="72000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Subheading Arial Regular 40pt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 anchor="ctr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 anchor="ctr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 anchor="ctr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0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BD7FBF3-7226-2149-BBD3-098185173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2" y="0"/>
            <a:ext cx="9148432" cy="1163442"/>
          </a:xfrm>
          <a:prstGeom prst="rect">
            <a:avLst/>
          </a:prstGeom>
        </p:spPr>
      </p:pic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609CABD5-CEF8-7D40-AB55-829D55FD31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317135"/>
            <a:ext cx="7634635" cy="37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AAB76E-1BCE-CA53-ACE8-77F42754E1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0437" y="244521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C210018-BF10-8707-6A21-CCCE83C373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0437" y="625150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pic>
        <p:nvPicPr>
          <p:cNvPr id="2" name="Picture 1" descr="The Open University Employers &amp; Partnerships Logo">
            <a:extLst>
              <a:ext uri="{FF2B5EF4-FFF2-40B4-BE49-F238E27FC236}">
                <a16:creationId xmlns:a16="http://schemas.microsoft.com/office/drawing/2014/main" id="{A1A08417-6B2A-4DD0-EB2B-EA88C15CF2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062" y="4477081"/>
            <a:ext cx="1315687" cy="4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6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- Yellow">
    <p:bg>
      <p:bgPr>
        <a:blipFill dpi="0" rotWithShape="1">
          <a:blip r:embed="rId2" cstate="screen">
            <a:alphaModFix amt="69965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C0329EC4-43A1-4C93-CC9C-F8056BDA6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11EE3C-D327-2D36-872A-6FFDFE494240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411FBA2-250A-1C91-4112-94C1448712B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0437" y="303498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9D923CE2-295F-167C-F03F-85610416A0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0437" y="684127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E845F2-FF2D-A9D4-3ED4-93E968473C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1"/>
            <a:ext cx="7193422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C990BB7-CAE3-E4DB-4F60-3FD7EA815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7193422" cy="37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92E1EE-0986-AEDC-C202-DFA17E6186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0829" y="2001506"/>
            <a:ext cx="7193422" cy="570244"/>
          </a:xfrm>
          <a:prstGeom prst="rect">
            <a:avLst/>
          </a:prstGeom>
        </p:spPr>
        <p:txBody>
          <a:bodyPr>
            <a:noAutofit/>
          </a:bodyPr>
          <a:lstStyle>
            <a:lvl1pPr marL="214313" indent="-214313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4"/>
              </a:buBlip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C24151-A80D-7D37-B014-1E2D90CE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69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/ List - Blu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94F0EA2-EF9D-F005-352F-0ED7ED3B654A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67088FD3-2668-7B24-DF83-94C7E0A31C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0437" y="303498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4507D10-D757-85E8-DCAB-5DE27031CB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0437" y="684127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13AA83D-6834-E464-0BBA-BB0EAC8C26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65060" y="1171834"/>
            <a:ext cx="5804297" cy="557213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125">
                <a:latin typeface="Poppins" panose="00000500000000000000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sz="1125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17A9CF-DA6B-5003-7AB7-83F7002BC2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922" y="1169160"/>
            <a:ext cx="1734803" cy="559886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F8B6BF6-2B20-BAE1-496B-4CE3AF22F7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65060" y="1844501"/>
            <a:ext cx="5804297" cy="557213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125">
                <a:latin typeface="Poppins" panose="00000500000000000000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sz="1125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DA06FF-3584-5C18-7680-957EB66DCC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5922" y="1841827"/>
            <a:ext cx="1734803" cy="559886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18DBC1E-2F93-2120-01F2-76667F7A35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5060" y="2517168"/>
            <a:ext cx="5804297" cy="557213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125">
                <a:latin typeface="Poppins" panose="00000500000000000000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sz="1125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19B98AE-BA3F-CCAE-E04C-B8169D9363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5922" y="2514495"/>
            <a:ext cx="1734803" cy="559886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C8CB63D-4300-E62A-F48C-630CF6B954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65060" y="3187162"/>
            <a:ext cx="5804297" cy="557213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125">
                <a:latin typeface="Poppins" panose="00000500000000000000" pitchFamily="2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sz="1125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490E080-95F7-C04E-1506-EAC0EB4C51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5922" y="3184488"/>
            <a:ext cx="1734803" cy="559886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FB48F-821A-CA54-A34E-E55E101C6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94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Media - Blue"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A20ABB2-4946-8543-8051-832C526BD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5F2301F-306F-F745-8E98-23873CA633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560DF7B-AF74-3B4B-9618-C8D97385E9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6544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16DB742-7748-6B47-8825-E1F742F7A3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16543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D9318EE-FBC8-5864-3CD0-AE0098E538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0436" y="303498"/>
            <a:ext cx="8098070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E84F7B52-8D5A-AF1A-29EE-E205DB0920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0436" y="684127"/>
            <a:ext cx="8098070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D29F004-17E9-56AE-60BE-6AF7E9D45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829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3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EA18CF2-7030-5F92-17DA-C816F4E6622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716543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3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A096BC-E124-A3C8-7101-B7F957B01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F19E9F-F344-6302-5340-E96D54FF2151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38D216E0-7352-C52F-6A35-B80CBA1849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49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Media - Pink">
    <p:bg>
      <p:bgPr>
        <a:blipFill dpi="0" rotWithShape="1">
          <a:blip r:embed="rId2" cstate="screen">
            <a:alphaModFix amt="5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DA1F39E-370E-9BF5-101D-A0A5D784F8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FB8AF0D-6CCE-C411-DB47-6E723C8720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B68DC7-43A5-C3AB-0F02-A24CE21AC0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6544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998BAA85-672C-2406-1402-92D7361EB7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16543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114C635-6BF1-6FFE-A4DB-8BB78F696D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0436" y="303498"/>
            <a:ext cx="8098070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530D6A-EBB8-CD26-B104-C0F70BBC94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0436" y="684127"/>
            <a:ext cx="8098070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E24F392-DCB7-9BFE-802F-2C3A475EA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829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3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48C1F3A-E328-D7D8-0A81-F997F4F944DC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716543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3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771C0-93BA-5ADF-64A4-2A43F86D5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BDBA90-2059-F1EB-DC4D-1F490EC5C85F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DBE218AA-1FFB-BE5D-8642-2B04DCCE99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45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Media - Yellow">
    <p:bg>
      <p:bgPr>
        <a:blipFill dpi="0" rotWithShape="1">
          <a:blip r:embed="rId2" cstate="screen">
            <a:alphaModFix amt="2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EEEF07-1889-D507-89A8-BB2EE63E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BEC0FC6-0311-3559-C180-50FE399D9C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1F924AA-0E70-3369-B99A-AAFFD470F4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F87F5EB3-C62D-D57D-1AAE-737B9D43A0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16544" y="1257502"/>
            <a:ext cx="3096428" cy="2070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FD2D1B6-81BB-517B-130B-5D9202C4FA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16543" y="1570103"/>
            <a:ext cx="3691963" cy="3556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FA7EF7-2594-397E-B832-BCDBA1E05203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2BD26A5-F2B2-8F17-EF04-893F385126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0436" y="303498"/>
            <a:ext cx="8098070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A620FFB-407F-A512-2C9D-569EEBC1E8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0436" y="684127"/>
            <a:ext cx="8098070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F65C4A6-90EE-54F5-1CA2-BBB24F562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829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4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01F7FFA-E94E-A280-B1B5-ACAC603AC4BB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716543" y="1981729"/>
            <a:ext cx="3691963" cy="23045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4"/>
              </a:buBlip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defRPr sz="1125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Picture 4" descr="The Open University Logo">
            <a:extLst>
              <a:ext uri="{FF2B5EF4-FFF2-40B4-BE49-F238E27FC236}">
                <a16:creationId xmlns:a16="http://schemas.microsoft.com/office/drawing/2014/main" id="{5E1AC07D-4E2F-CEA1-4D8E-FFA7745DD9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67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Clear"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1"/>
            <a:ext cx="7193422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7193422" cy="37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0437" y="303498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0437" y="684127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D4F0243-7F28-DA5C-8A5E-A2627449F6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0829" y="2001506"/>
            <a:ext cx="7193422" cy="570244"/>
          </a:xfrm>
          <a:prstGeom prst="rect">
            <a:avLst/>
          </a:prstGeom>
        </p:spPr>
        <p:txBody>
          <a:bodyPr>
            <a:noAutofit/>
          </a:bodyPr>
          <a:lstStyle>
            <a:lvl1pPr marL="214313" indent="-214313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sz="1125">
                <a:ln>
                  <a:noFill/>
                </a:ln>
                <a:solidFill>
                  <a:srgbClr val="060645"/>
                </a:solidFill>
              </a:defRPr>
            </a:lvl2pPr>
            <a:lvl3pPr>
              <a:defRPr sz="1125">
                <a:ln>
                  <a:noFill/>
                </a:ln>
                <a:solidFill>
                  <a:srgbClr val="060645"/>
                </a:solidFill>
              </a:defRPr>
            </a:lvl3pPr>
            <a:lvl4pPr>
              <a:defRPr sz="1125">
                <a:ln>
                  <a:noFill/>
                </a:ln>
                <a:solidFill>
                  <a:srgbClr val="060645"/>
                </a:solidFill>
              </a:defRPr>
            </a:lvl4pPr>
            <a:lvl5pPr>
              <a:defRPr sz="1125">
                <a:ln>
                  <a:noFill/>
                </a:ln>
                <a:solidFill>
                  <a:srgbClr val="060645"/>
                </a:solidFill>
              </a:defRPr>
            </a:lvl5pPr>
            <a:lvl6pPr>
              <a:defRPr sz="1125">
                <a:solidFill>
                  <a:srgbClr val="060645"/>
                </a:solidFill>
              </a:defRPr>
            </a:lvl6pPr>
            <a:lvl7pPr>
              <a:defRPr sz="1125">
                <a:solidFill>
                  <a:srgbClr val="060645"/>
                </a:solidFill>
              </a:defRPr>
            </a:lvl7pPr>
            <a:lvl8pPr>
              <a:defRPr sz="1125">
                <a:solidFill>
                  <a:srgbClr val="060645"/>
                </a:solidFill>
              </a:defRPr>
            </a:lvl8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3" name="Picture 2" descr="The Open University Employers &amp; Partnerships Logo">
            <a:extLst>
              <a:ext uri="{FF2B5EF4-FFF2-40B4-BE49-F238E27FC236}">
                <a16:creationId xmlns:a16="http://schemas.microsoft.com/office/drawing/2014/main" id="{F93EEFA3-393D-67DE-C3F3-DF97D1973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062" y="4477081"/>
            <a:ext cx="1315687" cy="4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49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Page 1"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8D940D1-6FB8-D545-D3D3-3200811D268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0437" y="303498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Contents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AE2EE60-8A35-3056-11AD-382B5F714F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0437" y="684127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70995E-6CAA-3D0D-C536-D0868E17B53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92943" y="1319523"/>
            <a:ext cx="429539" cy="23798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25" b="1" i="0">
                <a:ln>
                  <a:noFill/>
                </a:ln>
                <a:solidFill>
                  <a:srgbClr val="1C46C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DCA7AD4-D8B9-F23F-8DC6-83CF423AA99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14114" y="1319523"/>
            <a:ext cx="429539" cy="23798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25" b="1" i="0">
                <a:ln>
                  <a:noFill/>
                </a:ln>
                <a:solidFill>
                  <a:srgbClr val="1C46C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09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FCD4D024-504C-2D37-E9F2-E741EB8AB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319522"/>
            <a:ext cx="2768659" cy="23798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70272" algn="l"/>
              </a:tabLst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name:</a:t>
            </a:r>
          </a:p>
          <a:p>
            <a:pPr lvl="0"/>
            <a:r>
              <a:rPr lang="en-GB"/>
              <a:t>		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3009B35-59D9-780D-FBDD-112F1B8FAC7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0" y="1319522"/>
            <a:ext cx="2768659" cy="23798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70272" algn="l"/>
              </a:tabLst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Chapter name:</a:t>
            </a:r>
          </a:p>
          <a:p>
            <a:pPr lvl="0"/>
            <a:r>
              <a:rPr lang="en-GB"/>
              <a:t>	</a:t>
            </a:r>
          </a:p>
        </p:txBody>
      </p:sp>
      <p:pic>
        <p:nvPicPr>
          <p:cNvPr id="2" name="Picture 1" descr="The Open University Employers &amp; Partnerships Logo">
            <a:extLst>
              <a:ext uri="{FF2B5EF4-FFF2-40B4-BE49-F238E27FC236}">
                <a16:creationId xmlns:a16="http://schemas.microsoft.com/office/drawing/2014/main" id="{DDADD641-4FA4-1346-B867-55BA2E6E02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062" y="4477081"/>
            <a:ext cx="1315687" cy="4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67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68000" y="340201"/>
            <a:ext cx="8208000" cy="720000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Presentation Title Arial Bold 40pt 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8000" y="2052000"/>
            <a:ext cx="8208000" cy="131445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Secondary information </a:t>
            </a:r>
          </a:p>
          <a:p>
            <a:r>
              <a:rPr lang="en-GB" dirty="0"/>
              <a:t>including author and date 24pt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085118"/>
            <a:ext cx="8207375" cy="72000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Subheading Arial Regular 40pt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3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000"/>
            <a:ext cx="8229600" cy="648000"/>
          </a:xfrm>
        </p:spPr>
        <p:txBody>
          <a:bodyPr/>
          <a:lstStyle/>
          <a:p>
            <a:r>
              <a:rPr lang="en-US" dirty="0"/>
              <a:t>Header Arial Bold 40pt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2757" y="1409413"/>
            <a:ext cx="8218487" cy="3018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2757" y="902000"/>
            <a:ext cx="8218487" cy="432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Subheading Arial Bold 20pt</a:t>
            </a:r>
            <a:endParaRPr lang="en-GB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6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h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6289"/>
            <a:ext cx="8229600" cy="29907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000"/>
            <a:ext cx="8229600" cy="648000"/>
          </a:xfrm>
        </p:spPr>
        <p:txBody>
          <a:bodyPr/>
          <a:lstStyle/>
          <a:p>
            <a:r>
              <a:rPr lang="en-US" dirty="0"/>
              <a:t>Header Arial Bold 40pt</a:t>
            </a:r>
            <a:endParaRPr lang="en-GB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2757" y="902000"/>
            <a:ext cx="8218487" cy="432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Subheading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17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5399"/>
            <a:ext cx="4038600" cy="2952000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5399"/>
            <a:ext cx="4038600" cy="2952000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5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000"/>
            <a:ext cx="8229600" cy="648000"/>
          </a:xfrm>
        </p:spPr>
        <p:txBody>
          <a:bodyPr/>
          <a:lstStyle/>
          <a:p>
            <a:r>
              <a:rPr lang="en-US" dirty="0"/>
              <a:t>Header Arial Bold 40pt</a:t>
            </a:r>
            <a:endParaRPr lang="en-GB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2757" y="902000"/>
            <a:ext cx="8218487" cy="432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Subheading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42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30040"/>
            <a:ext cx="4040188" cy="3031958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30040"/>
            <a:ext cx="4041775" cy="3031958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000"/>
            <a:ext cx="8229600" cy="648000"/>
          </a:xfrm>
        </p:spPr>
        <p:txBody>
          <a:bodyPr/>
          <a:lstStyle/>
          <a:p>
            <a:r>
              <a:rPr lang="en-US" dirty="0"/>
              <a:t>Header Arial Bold 40pt</a:t>
            </a:r>
            <a:endParaRPr lang="en-GB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2757" y="902000"/>
            <a:ext cx="4034631" cy="432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Subheading Arial Bold 20pt</a:t>
            </a:r>
            <a:endParaRPr lang="en-GB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645026" y="902000"/>
            <a:ext cx="4034631" cy="432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Subheading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926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000"/>
            <a:ext cx="8229600" cy="648000"/>
          </a:xfrm>
        </p:spPr>
        <p:txBody>
          <a:bodyPr/>
          <a:lstStyle/>
          <a:p>
            <a:r>
              <a:rPr lang="en-US" dirty="0"/>
              <a:t>Header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15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68001" y="4767263"/>
            <a:ext cx="1234191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7FF92-D75F-C143-812D-4E924DB0D687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1403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215" y="4767263"/>
            <a:ext cx="125440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478413-2A5F-0848-B810-DDC7A67AC2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5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5463" y="4384963"/>
            <a:ext cx="758537" cy="7585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8636794" y="4870219"/>
            <a:ext cx="47418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125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125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829" y="1257501"/>
            <a:ext cx="7193422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35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829" y="1570103"/>
            <a:ext cx="7193422" cy="37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6F70F55-5634-E0E4-19BE-00F2336FEF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0437" y="303498"/>
            <a:ext cx="8075027" cy="372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250" b="1" i="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cs typeface="Poppins SemiBold" pitchFamily="2" charset="77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Page Title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0437" y="684127"/>
            <a:ext cx="8075027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4BF4FA5-BC22-05C3-E069-B6D3DBC120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0829" y="2001506"/>
            <a:ext cx="7193422" cy="570244"/>
          </a:xfrm>
          <a:prstGeom prst="rect">
            <a:avLst/>
          </a:prstGeom>
        </p:spPr>
        <p:txBody>
          <a:bodyPr>
            <a:noAutofit/>
          </a:bodyPr>
          <a:lstStyle>
            <a:lvl1pPr marL="214313" indent="-214313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FontTx/>
              <a:buBlip>
                <a:blip r:embed="rId3"/>
              </a:buBlip>
              <a:defRPr sz="1125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 descr="The Open University Logo">
            <a:extLst>
              <a:ext uri="{FF2B5EF4-FFF2-40B4-BE49-F238E27FC236}">
                <a16:creationId xmlns:a16="http://schemas.microsoft.com/office/drawing/2014/main" id="{1A8FBF3E-643E-C283-20B7-9D35C17A87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7" y="4371976"/>
            <a:ext cx="1282493" cy="43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31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226829"/>
            <a:ext cx="9144000" cy="917256"/>
          </a:xfrm>
          <a:prstGeom prst="rect">
            <a:avLst/>
          </a:prstGeom>
          <a:solidFill>
            <a:srgbClr val="0A3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4A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Header Arial Bold 40pt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2953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Line copy Arial Regular 20pt.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7200" y="4539180"/>
            <a:ext cx="1842911" cy="4731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3EEDF9-8BEC-224B-B8B6-3AA77A6B505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60117" y="4268578"/>
            <a:ext cx="793551" cy="728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1F4411-9E58-0E49-9FAB-258F185146C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04661" y="4623989"/>
            <a:ext cx="2082139" cy="37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4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workengland.org.uk/standards/professional-standard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.edu/openlearn/body-mind/social-care/social-work/try-day-the-life-social-worker" TargetMode="External"/><Relationship Id="rId3" Type="http://schemas.openxmlformats.org/officeDocument/2006/relationships/hyperlink" Target="https://www.open.edu/openlearn/education-development/learning-how-learn/content-section-0?active-tab=description-tab" TargetMode="External"/><Relationship Id="rId7" Type="http://schemas.openxmlformats.org/officeDocument/2006/relationships/hyperlink" Target="https://www.open.edu/openlearn/education-development/education/developing-good-academic-practice/content-section-0?active-tab=description-tab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open.edu/openlearn/education-development/education/everyday-skills-maths-and-english" TargetMode="External"/><Relationship Id="rId5" Type="http://schemas.openxmlformats.org/officeDocument/2006/relationships/hyperlink" Target="https://www.open.edu/openlearn/health-sports-psychology/social-care-social-work/an-introduction-social-work/content-section-0?active-tab=description-tab" TargetMode="External"/><Relationship Id="rId4" Type="http://schemas.openxmlformats.org/officeDocument/2006/relationships/hyperlink" Target="https://www.open.edu/openlearn/education-development/am-i-ready-be-distance-learner/content-section-0?active-tab=description-tab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CSWRecruitment@gloucestershire.gov.u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8313" y="1085117"/>
            <a:ext cx="8207375" cy="1218811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solidFill>
                  <a:srgbClr val="FFC000"/>
                </a:solidFill>
              </a:rPr>
              <a:t> </a:t>
            </a:r>
          </a:p>
          <a:p>
            <a:pPr algn="ctr"/>
            <a:endParaRPr lang="en-GB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8000" y="340200"/>
            <a:ext cx="8208000" cy="3124359"/>
          </a:xfrm>
        </p:spPr>
        <p:txBody>
          <a:bodyPr>
            <a:noAutofit/>
          </a:bodyPr>
          <a:lstStyle/>
          <a:p>
            <a:pPr algn="ctr"/>
            <a:r>
              <a:rPr lang="en-GB" sz="2800" dirty="0"/>
              <a:t>Apprenticeship programme – Children’s 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Information session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August 2026</a:t>
            </a:r>
          </a:p>
        </p:txBody>
      </p:sp>
    </p:spTree>
    <p:extLst>
      <p:ext uri="{BB962C8B-B14F-4D97-AF65-F5344CB8AC3E}">
        <p14:creationId xmlns:p14="http://schemas.microsoft.com/office/powerpoint/2010/main" val="3576410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1891E34-BA1E-EC7F-D90E-2ACF0ADD987E}"/>
              </a:ext>
            </a:extLst>
          </p:cNvPr>
          <p:cNvSpPr txBox="1">
            <a:spLocks/>
          </p:cNvSpPr>
          <p:nvPr/>
        </p:nvSpPr>
        <p:spPr>
          <a:xfrm>
            <a:off x="310436" y="303498"/>
            <a:ext cx="8098070" cy="372871"/>
          </a:xfrm>
          <a:prstGeom prst="rect">
            <a:avLst/>
          </a:prstGeom>
        </p:spPr>
        <p:txBody>
          <a:bodyPr lIns="68580" tIns="34290" rIns="68580" bIns="3429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i="0" kern="120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50" dirty="0">
                <a:latin typeface="Poppins SemiBold"/>
                <a:cs typeface="Poppins SemiBold"/>
              </a:rPr>
              <a:t>Level 2</a:t>
            </a:r>
            <a:endParaRPr lang="en-US" sz="2250" dirty="0">
              <a:latin typeface="Poppins SemiBold"/>
              <a:cs typeface="Poppins SemiBold"/>
            </a:endParaRPr>
          </a:p>
          <a:p>
            <a:endParaRPr lang="en-GB" sz="22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6276AD-9059-8715-2929-6AE2FEF04FBD}"/>
              </a:ext>
            </a:extLst>
          </p:cNvPr>
          <p:cNvSpPr txBox="1"/>
          <p:nvPr/>
        </p:nvSpPr>
        <p:spPr>
          <a:xfrm>
            <a:off x="557967" y="1960884"/>
            <a:ext cx="3200089" cy="139268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This module covers a range of legal issues related to social care and social work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Mandatory online tutorials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Assessment is via tutor-marked assignments and an end of module project.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0E55D2-F693-30A0-A076-3CC439D95919}"/>
              </a:ext>
            </a:extLst>
          </p:cNvPr>
          <p:cNvSpPr txBox="1"/>
          <p:nvPr/>
        </p:nvSpPr>
        <p:spPr>
          <a:xfrm>
            <a:off x="4058449" y="1965815"/>
            <a:ext cx="4626646" cy="19928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The first of two practice-based modules; includes 70-days of assessed practice learning under the supervision of a Practice Educator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Mandatory workshops (some (c.5) are face-to-face and some (c.2)  online)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Assessment is via tutor-marked assignments; computer marked assignments, an end of module project, and satisfactory completion of the 70-day practice placement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825" dirty="0">
              <a:cs typeface="Poppins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825" dirty="0">
              <a:cs typeface="Poppi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889DE3-2D89-179F-6C89-479B0F20C8E8}"/>
              </a:ext>
            </a:extLst>
          </p:cNvPr>
          <p:cNvSpPr txBox="1"/>
          <p:nvPr/>
        </p:nvSpPr>
        <p:spPr>
          <a:xfrm>
            <a:off x="557967" y="1183720"/>
            <a:ext cx="3200956" cy="48474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1350" b="1" dirty="0">
                <a:solidFill>
                  <a:srgbClr val="060645"/>
                </a:solidFill>
                <a:latin typeface="Poppins SemiBold"/>
                <a:cs typeface="Poppins SemiBold"/>
              </a:rPr>
              <a:t>K273: Social Work Law in Action</a:t>
            </a:r>
          </a:p>
          <a:p>
            <a:endParaRPr lang="en-GB" sz="1350" b="1" dirty="0">
              <a:solidFill>
                <a:srgbClr val="06064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D4BD9-487C-22C6-044E-DCF8734EB45D}"/>
              </a:ext>
            </a:extLst>
          </p:cNvPr>
          <p:cNvSpPr txBox="1"/>
          <p:nvPr/>
        </p:nvSpPr>
        <p:spPr>
          <a:xfrm>
            <a:off x="4058449" y="1183720"/>
            <a:ext cx="4647554" cy="48474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1350" b="1" dirty="0">
                <a:solidFill>
                  <a:srgbClr val="060645"/>
                </a:solidFill>
                <a:latin typeface="Poppins SemiBold"/>
                <a:cs typeface="Poppins SemiBold"/>
              </a:rPr>
              <a:t>K246: Applied social work practice</a:t>
            </a:r>
          </a:p>
          <a:p>
            <a:endParaRPr lang="en-GB" sz="1350" dirty="0">
              <a:solidFill>
                <a:srgbClr val="060645"/>
              </a:solidFill>
              <a:latin typeface="Poppins SemiBold"/>
              <a:cs typeface="Poppi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04156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CF61ED7-53DA-732D-C068-1822A8AA7C5D}"/>
              </a:ext>
            </a:extLst>
          </p:cNvPr>
          <p:cNvSpPr txBox="1">
            <a:spLocks/>
          </p:cNvSpPr>
          <p:nvPr/>
        </p:nvSpPr>
        <p:spPr>
          <a:xfrm>
            <a:off x="310436" y="303498"/>
            <a:ext cx="8098070" cy="372871"/>
          </a:xfrm>
          <a:prstGeom prst="rect">
            <a:avLst/>
          </a:prstGeom>
        </p:spPr>
        <p:txBody>
          <a:bodyPr lIns="68580" tIns="34290" rIns="68580" bIns="3429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i="0" kern="1200">
                <a:ln>
                  <a:noFill/>
                </a:ln>
                <a:solidFill>
                  <a:srgbClr val="060645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50" dirty="0">
                <a:latin typeface="Poppins SemiBold"/>
                <a:cs typeface="Poppins SemiBold"/>
              </a:rPr>
              <a:t>Level 3</a:t>
            </a:r>
            <a:endParaRPr lang="en-US" sz="2250" dirty="0">
              <a:latin typeface="Poppins SemiBold"/>
              <a:cs typeface="Poppins SemiBold"/>
            </a:endParaRPr>
          </a:p>
          <a:p>
            <a:endParaRPr lang="en-GB" sz="22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A82D75-392C-6C19-BA9B-01B463A58FB8}"/>
              </a:ext>
            </a:extLst>
          </p:cNvPr>
          <p:cNvSpPr txBox="1"/>
          <p:nvPr/>
        </p:nvSpPr>
        <p:spPr>
          <a:xfrm>
            <a:off x="528222" y="1824534"/>
            <a:ext cx="3281778" cy="18615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1450" indent="-171450" fontAlgn="b">
              <a:buFont typeface="Arial" panose="020B0604020202020204" pitchFamily="34" charset="0"/>
              <a:buChar char="•"/>
            </a:pPr>
            <a:r>
              <a:rPr lang="en-GB" sz="1200" dirty="0"/>
              <a:t>Approaches to mental health.</a:t>
            </a:r>
          </a:p>
          <a:p>
            <a:pPr marL="171450" indent="-171450" fontAlgn="b">
              <a:buFont typeface="Arial" panose="020B0604020202020204" pitchFamily="34" charset="0"/>
              <a:buChar char="•"/>
            </a:pPr>
            <a:r>
              <a:rPr lang="en-GB" sz="1200" dirty="0"/>
              <a:t>Leading, managing, caring. OR</a:t>
            </a:r>
          </a:p>
          <a:p>
            <a:pPr marL="171450" indent="-171450" fontAlgn="b">
              <a:buFont typeface="Arial" panose="020B0604020202020204" pitchFamily="34" charset="0"/>
              <a:buChar char="•"/>
            </a:pPr>
            <a:r>
              <a:rPr lang="en-GB" sz="1200" dirty="0"/>
              <a:t>Understanding and supporting the everyday lives of children and young people</a:t>
            </a:r>
          </a:p>
          <a:p>
            <a:pPr marL="171450" indent="-171450" fontAlgn="b">
              <a:buFont typeface="Arial" panose="020B0604020202020204" pitchFamily="34" charset="0"/>
              <a:buChar char="•"/>
            </a:pPr>
            <a:endParaRPr lang="en-GB" sz="1200" dirty="0"/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GB" sz="1200" dirty="0"/>
              <a:t>There are a range of online tutorials students can attend, including those that focus on skills development specifically. </a:t>
            </a:r>
          </a:p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GB" sz="12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4626C6-29B7-9CB1-3DC6-436AB2A69E3A}"/>
              </a:ext>
            </a:extLst>
          </p:cNvPr>
          <p:cNvSpPr txBox="1"/>
          <p:nvPr/>
        </p:nvSpPr>
        <p:spPr>
          <a:xfrm>
            <a:off x="4153870" y="1824534"/>
            <a:ext cx="4067264" cy="1888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The second practice-based module; includes 100-days of assessed practice learning under the supervision of a Practice Educator.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Mandatory workshops (some (c.5) are face-to-face and some (c.2) online)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/>
              <a:t>Assessment is via tutor-marked assignments, an end of module project and satisfactory completion of the 100-day practice placement.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82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21C6D2-CCDD-09A9-6414-05732CD9F8F8}"/>
              </a:ext>
            </a:extLst>
          </p:cNvPr>
          <p:cNvSpPr txBox="1"/>
          <p:nvPr/>
        </p:nvSpPr>
        <p:spPr>
          <a:xfrm>
            <a:off x="528222" y="947165"/>
            <a:ext cx="3281777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1350" b="1" dirty="0">
                <a:solidFill>
                  <a:srgbClr val="060645"/>
                </a:solidFill>
                <a:latin typeface="Poppins SemiBold"/>
                <a:cs typeface="Poppins SemiBold"/>
              </a:rPr>
              <a:t>A choice of:</a:t>
            </a:r>
          </a:p>
          <a:p>
            <a:endParaRPr lang="en-GB" sz="1350" b="1" dirty="0">
              <a:solidFill>
                <a:srgbClr val="06064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307B39-9756-8C4E-AEB8-794284D7021B}"/>
              </a:ext>
            </a:extLst>
          </p:cNvPr>
          <p:cNvSpPr txBox="1"/>
          <p:nvPr/>
        </p:nvSpPr>
        <p:spPr>
          <a:xfrm>
            <a:off x="4153870" y="947165"/>
            <a:ext cx="4067264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pPr lvl="0"/>
            <a:r>
              <a:rPr lang="en-GB" sz="1350" b="1" dirty="0">
                <a:solidFill>
                  <a:srgbClr val="060645"/>
                </a:solidFill>
                <a:latin typeface="Poppins SemiBold"/>
                <a:cs typeface="Poppins SemiBold"/>
              </a:rPr>
              <a:t>K355: Critical Social Work Practice </a:t>
            </a:r>
          </a:p>
          <a:p>
            <a:pPr lvl="0"/>
            <a:endParaRPr lang="en-GB" sz="1350" b="1" dirty="0">
              <a:solidFill>
                <a:srgbClr val="060645"/>
              </a:solidFill>
              <a:latin typeface="Poppins SemiBold"/>
              <a:cs typeface="Poppi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934002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94153E-CBDD-0A0C-944F-5B58C6E5EE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319427"/>
            <a:ext cx="7886700" cy="2602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1500">
                <a:latin typeface="Poppins SemiBold" panose="00000700000000000000" pitchFamily="50" charset="0"/>
                <a:cs typeface="Poppins SemiBold" panose="00000700000000000000" pitchFamily="50" charset="0"/>
              </a:rPr>
              <a:t>Slide Title 12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1F76E9D-EBCE-8D88-A6C4-5E98D14D601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6489" y="75559"/>
            <a:ext cx="8075027" cy="957659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>
                <a:latin typeface="Poppins SemiBold"/>
                <a:cs typeface="Poppins SemiBold"/>
              </a:rPr>
              <a:t>Supporting apprentice success: </a:t>
            </a:r>
            <a:r>
              <a:rPr lang="en-GB" sz="2400">
                <a:latin typeface="Arial"/>
                <a:ea typeface="Calibri" charset="0"/>
                <a:cs typeface="Arial"/>
              </a:rPr>
              <a:t>The Open University working in partnership with employers</a:t>
            </a:r>
            <a:endParaRPr lang="en-GB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8FDF6D-D752-15C9-F7AE-6BB4DD274F3E}"/>
              </a:ext>
            </a:extLst>
          </p:cNvPr>
          <p:cNvSpPr txBox="1"/>
          <p:nvPr/>
        </p:nvSpPr>
        <p:spPr>
          <a:xfrm>
            <a:off x="383494" y="1029422"/>
            <a:ext cx="1861482" cy="12003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Library – 24 hrs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IT Helpdesk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Student Home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Student support 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Module teams 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sz="12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Disability support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2F652-B4D4-0ACA-E9E5-33AD73DEF72F}"/>
              </a:ext>
            </a:extLst>
          </p:cNvPr>
          <p:cNvGrpSpPr/>
          <p:nvPr/>
        </p:nvGrpSpPr>
        <p:grpSpPr>
          <a:xfrm>
            <a:off x="2026514" y="858261"/>
            <a:ext cx="6529859" cy="3305858"/>
            <a:chOff x="413496" y="662706"/>
            <a:chExt cx="7826408" cy="458929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8425EF2-3DDC-5D95-6CFF-112695E25FC2}"/>
                </a:ext>
              </a:extLst>
            </p:cNvPr>
            <p:cNvSpPr/>
            <p:nvPr/>
          </p:nvSpPr>
          <p:spPr>
            <a:xfrm>
              <a:off x="5287773" y="1419837"/>
              <a:ext cx="577091" cy="5528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C1571C-149D-3F61-A108-A8FAEFB5CB71}"/>
                </a:ext>
              </a:extLst>
            </p:cNvPr>
            <p:cNvSpPr/>
            <p:nvPr/>
          </p:nvSpPr>
          <p:spPr>
            <a:xfrm>
              <a:off x="5270144" y="4496699"/>
              <a:ext cx="2460648" cy="755298"/>
            </a:xfrm>
            <a:prstGeom prst="rect">
              <a:avLst/>
            </a:prstGeom>
          </p:spPr>
          <p:txBody>
            <a:bodyPr wrap="square" lIns="68580" tIns="34290" rIns="68580" bIns="34290" anchor="t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/>
                  <a:ea typeface="Calibri" charset="77"/>
                  <a:cs typeface="Arial"/>
                </a:rPr>
                <a:t>APDM (Apprenticeship Programme Delivery Manager)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5C0C34-60AE-B03B-B893-C003492AB1FC}"/>
                </a:ext>
              </a:extLst>
            </p:cNvPr>
            <p:cNvSpPr/>
            <p:nvPr/>
          </p:nvSpPr>
          <p:spPr>
            <a:xfrm>
              <a:off x="789473" y="3903800"/>
              <a:ext cx="2602753" cy="334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Peer to peer support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2158213-384B-BB85-9B8A-2E329CB30DD8}"/>
                </a:ext>
              </a:extLst>
            </p:cNvPr>
            <p:cNvSpPr/>
            <p:nvPr/>
          </p:nvSpPr>
          <p:spPr>
            <a:xfrm>
              <a:off x="3817624" y="2107939"/>
              <a:ext cx="1452520" cy="14525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GB" sz="1200" b="1">
                  <a:solidFill>
                    <a:prstClr val="white"/>
                  </a:solidFill>
                  <a:latin typeface="Calibri" panose="020F0502020204030204"/>
                  <a:cs typeface="Arial" panose="020B0604020202020204" pitchFamily="34" charset="0"/>
                </a:rPr>
                <a:t>Apprentice</a:t>
              </a:r>
            </a:p>
          </p:txBody>
        </p:sp>
        <p:sp>
          <p:nvSpPr>
            <p:cNvPr id="13" name="Donut 9">
              <a:extLst>
                <a:ext uri="{FF2B5EF4-FFF2-40B4-BE49-F238E27FC236}">
                  <a16:creationId xmlns:a16="http://schemas.microsoft.com/office/drawing/2014/main" id="{19DE52ED-0CBE-3091-5914-713C7488ADFC}"/>
                </a:ext>
              </a:extLst>
            </p:cNvPr>
            <p:cNvSpPr/>
            <p:nvPr/>
          </p:nvSpPr>
          <p:spPr>
            <a:xfrm>
              <a:off x="3466467" y="1778730"/>
              <a:ext cx="2144197" cy="2144197"/>
            </a:xfrm>
            <a:prstGeom prst="donut">
              <a:avLst>
                <a:gd name="adj" fmla="val 36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5A99BB3-D7D6-81F6-1B14-D9F69F78085B}"/>
                </a:ext>
              </a:extLst>
            </p:cNvPr>
            <p:cNvSpPr/>
            <p:nvPr/>
          </p:nvSpPr>
          <p:spPr>
            <a:xfrm>
              <a:off x="4215292" y="1047217"/>
              <a:ext cx="585000" cy="5669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9615369-E247-9583-7AD4-D9C48B0798F7}"/>
                </a:ext>
              </a:extLst>
            </p:cNvPr>
            <p:cNvSpPr/>
            <p:nvPr/>
          </p:nvSpPr>
          <p:spPr>
            <a:xfrm>
              <a:off x="5773824" y="2205928"/>
              <a:ext cx="585000" cy="5669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B08AE5-2BCF-DA7C-9BE3-5E181FB4165D}"/>
                </a:ext>
              </a:extLst>
            </p:cNvPr>
            <p:cNvSpPr/>
            <p:nvPr/>
          </p:nvSpPr>
          <p:spPr>
            <a:xfrm>
              <a:off x="2826200" y="2993552"/>
              <a:ext cx="585000" cy="56690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310D118-3FA6-84FF-2903-E948E877EFD6}"/>
                </a:ext>
              </a:extLst>
            </p:cNvPr>
            <p:cNvSpPr/>
            <p:nvPr/>
          </p:nvSpPr>
          <p:spPr>
            <a:xfrm>
              <a:off x="2731247" y="2079723"/>
              <a:ext cx="585000" cy="56690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7FE6629-1A12-0DEA-39C3-E95173928E79}"/>
                </a:ext>
              </a:extLst>
            </p:cNvPr>
            <p:cNvSpPr/>
            <p:nvPr/>
          </p:nvSpPr>
          <p:spPr>
            <a:xfrm>
              <a:off x="3206112" y="1317570"/>
              <a:ext cx="585000" cy="56690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1352F53-236F-8598-AC54-F2046C875252}"/>
                </a:ext>
              </a:extLst>
            </p:cNvPr>
            <p:cNvSpPr/>
            <p:nvPr/>
          </p:nvSpPr>
          <p:spPr>
            <a:xfrm>
              <a:off x="413496" y="2966640"/>
              <a:ext cx="2508326" cy="558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GB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Mentor /Line manager </a:t>
              </a:r>
            </a:p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GB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Wider team 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74C7B5-E8E7-4171-6796-E0C20CF2E301}"/>
                </a:ext>
              </a:extLst>
            </p:cNvPr>
            <p:cNvSpPr/>
            <p:nvPr/>
          </p:nvSpPr>
          <p:spPr>
            <a:xfrm>
              <a:off x="6155308" y="3292919"/>
              <a:ext cx="1446694" cy="7829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Student Support Teams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B3C7ADD-44C1-FFD7-F1F0-81AC71018D7B}"/>
                </a:ext>
              </a:extLst>
            </p:cNvPr>
            <p:cNvSpPr/>
            <p:nvPr/>
          </p:nvSpPr>
          <p:spPr>
            <a:xfrm>
              <a:off x="5342056" y="1088192"/>
              <a:ext cx="1953107" cy="5588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Academic / Module </a:t>
              </a:r>
            </a:p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Tutor</a:t>
              </a:r>
            </a:p>
          </p:txBody>
        </p:sp>
        <p:sp>
          <p:nvSpPr>
            <p:cNvPr id="22" name="TextBox 8">
              <a:extLst>
                <a:ext uri="{FF2B5EF4-FFF2-40B4-BE49-F238E27FC236}">
                  <a16:creationId xmlns:a16="http://schemas.microsoft.com/office/drawing/2014/main" id="{992C53BB-C68A-BC43-E3AD-B6289F8BB2DC}"/>
                </a:ext>
              </a:extLst>
            </p:cNvPr>
            <p:cNvSpPr txBox="1"/>
            <p:nvPr/>
          </p:nvSpPr>
          <p:spPr>
            <a:xfrm>
              <a:off x="3652804" y="662706"/>
              <a:ext cx="1729115" cy="4139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Practice Tutor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B668B60-C36A-5FFE-4F4C-8D5637F02741}"/>
                </a:ext>
              </a:extLst>
            </p:cNvPr>
            <p:cNvSpPr/>
            <p:nvPr/>
          </p:nvSpPr>
          <p:spPr>
            <a:xfrm>
              <a:off x="1776925" y="899467"/>
              <a:ext cx="1481742" cy="558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GB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Agency </a:t>
              </a:r>
            </a:p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GB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Co-Ordinator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CBEB32C-A226-9962-C7F8-D2CEE0A8A5B9}"/>
                </a:ext>
              </a:extLst>
            </p:cNvPr>
            <p:cNvSpPr/>
            <p:nvPr/>
          </p:nvSpPr>
          <p:spPr>
            <a:xfrm>
              <a:off x="1473553" y="1961821"/>
              <a:ext cx="1415475" cy="558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Practice Educator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2836BC5-4076-530B-3749-1E0B3FAD406B}"/>
                </a:ext>
              </a:extLst>
            </p:cNvPr>
            <p:cNvSpPr/>
            <p:nvPr/>
          </p:nvSpPr>
          <p:spPr>
            <a:xfrm>
              <a:off x="5110350" y="3885616"/>
              <a:ext cx="577091" cy="552807"/>
            </a:xfrm>
            <a:prstGeom prst="ellipse">
              <a:avLst/>
            </a:prstGeom>
            <a:solidFill>
              <a:srgbClr val="FF8A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397873F-F7AB-9BCD-F541-3C495A99CC8E}"/>
                </a:ext>
              </a:extLst>
            </p:cNvPr>
            <p:cNvSpPr/>
            <p:nvPr/>
          </p:nvSpPr>
          <p:spPr>
            <a:xfrm>
              <a:off x="5683067" y="3151309"/>
              <a:ext cx="577091" cy="55280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C37-5127-8BF9-CCA1-F06F2FAEE1D5}"/>
                </a:ext>
              </a:extLst>
            </p:cNvPr>
            <p:cNvSpPr/>
            <p:nvPr/>
          </p:nvSpPr>
          <p:spPr>
            <a:xfrm>
              <a:off x="3283510" y="3803277"/>
              <a:ext cx="577091" cy="5528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610EC8F-FA44-6F58-474B-A1E73A4699C7}"/>
                </a:ext>
              </a:extLst>
            </p:cNvPr>
            <p:cNvSpPr/>
            <p:nvPr/>
          </p:nvSpPr>
          <p:spPr>
            <a:xfrm>
              <a:off x="6188102" y="2089140"/>
              <a:ext cx="2051802" cy="7829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Staff Tutor / </a:t>
              </a:r>
              <a:b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</a:b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Local Social Work Lead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37E8FB-6F2C-B583-4AFC-194C513507B7}"/>
                </a:ext>
              </a:extLst>
            </p:cNvPr>
            <p:cNvSpPr/>
            <p:nvPr/>
          </p:nvSpPr>
          <p:spPr>
            <a:xfrm>
              <a:off x="4229895" y="4084380"/>
              <a:ext cx="577091" cy="5528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900">
                <a:solidFill>
                  <a:srgbClr val="60A4D8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A2638DC-8950-A4D5-35DD-A0E04A4829DC}"/>
                </a:ext>
              </a:extLst>
            </p:cNvPr>
            <p:cNvSpPr/>
            <p:nvPr/>
          </p:nvSpPr>
          <p:spPr>
            <a:xfrm>
              <a:off x="2204234" y="4624965"/>
              <a:ext cx="2602753" cy="334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90000"/>
                </a:lnSpc>
                <a:defRPr lang="en-US"/>
              </a:pPr>
              <a:r>
                <a:rPr lang="en-US" sz="1350" b="1">
                  <a:solidFill>
                    <a:prstClr val="black"/>
                  </a:solidFill>
                  <a:latin typeface="Calibri" panose="020F0502020204030204"/>
                  <a:ea typeface="Calibri" charset="77"/>
                  <a:cs typeface="Arial" panose="020B0604020202020204" pitchFamily="34" charset="0"/>
                </a:rPr>
                <a:t>Service users and carers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18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F677AE-0A9C-8724-9645-F560AB092CD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Standards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CAA6C8-9E82-D6F4-2144-B1E89A80826C}"/>
              </a:ext>
            </a:extLst>
          </p:cNvPr>
          <p:cNvSpPr txBox="1">
            <a:spLocks/>
          </p:cNvSpPr>
          <p:nvPr/>
        </p:nvSpPr>
        <p:spPr>
          <a:xfrm>
            <a:off x="310437" y="1000342"/>
            <a:ext cx="8489336" cy="32299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spcBef>
                <a:spcPts val="750"/>
              </a:spcBef>
              <a:defRPr/>
            </a:pPr>
            <a:endParaRPr lang="en-GB" sz="1350" dirty="0">
              <a:solidFill>
                <a:srgbClr val="060645">
                  <a:alpha val="60000"/>
                </a:srgbClr>
              </a:solidFill>
              <a:latin typeface="Poppi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defTabSz="685800">
              <a:spcBef>
                <a:spcPts val="750"/>
              </a:spcBef>
              <a:defRPr/>
            </a:pPr>
            <a:endParaRPr lang="en-GB" sz="1350" dirty="0">
              <a:solidFill>
                <a:srgbClr val="060645">
                  <a:alpha val="60000"/>
                </a:srgbClr>
              </a:solidFill>
              <a:latin typeface="Poppi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defTabSz="685800">
              <a:spcBef>
                <a:spcPts val="750"/>
              </a:spcBef>
              <a:defRPr/>
            </a:pPr>
            <a:endParaRPr lang="en-GB" sz="1350" dirty="0">
              <a:solidFill>
                <a:srgbClr val="060645">
                  <a:alpha val="60000"/>
                </a:srgbClr>
              </a:solidFill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7DFC482-0527-E1AF-4D9F-A108DC303FE5}"/>
              </a:ext>
            </a:extLst>
          </p:cNvPr>
          <p:cNvSpPr txBox="1">
            <a:spLocks/>
          </p:cNvSpPr>
          <p:nvPr/>
        </p:nvSpPr>
        <p:spPr>
          <a:xfrm>
            <a:off x="310437" y="684127"/>
            <a:ext cx="7233364" cy="2169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GB" sz="1500" dirty="0"/>
              <a:t>Professional standards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A049C782-C078-7C55-0E2C-44248AB70DB6}"/>
              </a:ext>
            </a:extLst>
          </p:cNvPr>
          <p:cNvGraphicFramePr>
            <a:graphicFrameLocks noGrp="1"/>
          </p:cNvGraphicFramePr>
          <p:nvPr/>
        </p:nvGraphicFramePr>
        <p:xfrm>
          <a:off x="389880" y="1263755"/>
          <a:ext cx="4286998" cy="2229344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147049">
                  <a:extLst>
                    <a:ext uri="{9D8B030D-6E8A-4147-A177-3AD203B41FA5}">
                      <a16:colId xmlns:a16="http://schemas.microsoft.com/office/drawing/2014/main" val="1954569905"/>
                    </a:ext>
                  </a:extLst>
                </a:gridCol>
                <a:gridCol w="3139949">
                  <a:extLst>
                    <a:ext uri="{9D8B030D-6E8A-4147-A177-3AD203B41FA5}">
                      <a16:colId xmlns:a16="http://schemas.microsoft.com/office/drawing/2014/main" val="161394983"/>
                    </a:ext>
                  </a:extLst>
                </a:gridCol>
              </a:tblGrid>
              <a:tr h="378619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Promote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the rights, strengths and wellbeing of people families and communities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72944"/>
                  </a:ext>
                </a:extLst>
              </a:tr>
              <a:tr h="378619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Establish and maintain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the trust and confidence of people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432504"/>
                  </a:ext>
                </a:extLst>
              </a:tr>
              <a:tr h="378619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Be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accountable for the quality of my practice and the decisions I make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874053"/>
                  </a:ext>
                </a:extLst>
              </a:tr>
              <a:tr h="357434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Maintain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continuing professional development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54282"/>
                  </a:ext>
                </a:extLst>
              </a:tr>
              <a:tr h="378619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Act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safely, respectfully and with professional integrity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488928"/>
                  </a:ext>
                </a:extLst>
              </a:tr>
              <a:tr h="357434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b="1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Promote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060645"/>
                          </a:solidFill>
                          <a:latin typeface="Poppins" panose="00000500000000000000" pitchFamily="2" charset="0"/>
                        </a:rPr>
                        <a:t>Ethical practice and report concerns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1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FF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6070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F44E0D-4A8C-938B-7BBF-0FF3378D6487}"/>
              </a:ext>
            </a:extLst>
          </p:cNvPr>
          <p:cNvSpPr txBox="1"/>
          <p:nvPr/>
        </p:nvSpPr>
        <p:spPr>
          <a:xfrm>
            <a:off x="386512" y="3701971"/>
            <a:ext cx="4588934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GB" sz="1125" kern="0" dirty="0">
                <a:solidFill>
                  <a:srgbClr val="060645"/>
                </a:solidFill>
                <a:latin typeface="Poppins SemiBold" panose="00000700000000000000" pitchFamily="2" charset="0"/>
                <a:ea typeface="Arial" panose="020B0604020202020204" pitchFamily="34" charset="0"/>
                <a:cs typeface="Poppins SemiBold" panose="000007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 Work England (SWE) Professional Standards</a:t>
            </a:r>
            <a:endParaRPr lang="en-GB" sz="1125" kern="0" dirty="0">
              <a:solidFill>
                <a:srgbClr val="060645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15D7AE-3CF8-B354-D09C-975648838284}"/>
              </a:ext>
            </a:extLst>
          </p:cNvPr>
          <p:cNvSpPr txBox="1">
            <a:spLocks/>
          </p:cNvSpPr>
          <p:nvPr/>
        </p:nvSpPr>
        <p:spPr>
          <a:xfrm>
            <a:off x="5089140" y="687792"/>
            <a:ext cx="3744424" cy="266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GB" sz="1500" dirty="0"/>
              <a:t>Apprenticeship standard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7005FB-0352-E6AC-15B3-010E1D9841E5}"/>
              </a:ext>
            </a:extLst>
          </p:cNvPr>
          <p:cNvGrpSpPr/>
          <p:nvPr/>
        </p:nvGrpSpPr>
        <p:grpSpPr>
          <a:xfrm>
            <a:off x="5380434" y="1667574"/>
            <a:ext cx="2853603" cy="1614949"/>
            <a:chOff x="1485060" y="2240558"/>
            <a:chExt cx="3804804" cy="215326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AF85571-93B3-589E-24FA-B0095563B1C9}"/>
                </a:ext>
              </a:extLst>
            </p:cNvPr>
            <p:cNvGrpSpPr/>
            <p:nvPr/>
          </p:nvGrpSpPr>
          <p:grpSpPr>
            <a:xfrm>
              <a:off x="3718450" y="2473122"/>
              <a:ext cx="1571414" cy="1729326"/>
              <a:chOff x="4659727" y="2225086"/>
              <a:chExt cx="1571414" cy="172932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11694354-9660-D3C4-A952-C5D7DFEE0BEF}"/>
                  </a:ext>
                </a:extLst>
              </p:cNvPr>
              <p:cNvSpPr/>
              <p:nvPr/>
            </p:nvSpPr>
            <p:spPr>
              <a:xfrm>
                <a:off x="4659727" y="3466176"/>
                <a:ext cx="1571413" cy="488236"/>
              </a:xfrm>
              <a:prstGeom prst="roundRect">
                <a:avLst/>
              </a:prstGeom>
              <a:solidFill>
                <a:srgbClr val="8AFF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en-GB" sz="1050" b="1">
                    <a:solidFill>
                      <a:srgbClr val="060645"/>
                    </a:solidFill>
                    <a:latin typeface="Poppins"/>
                  </a:rPr>
                  <a:t>Behaviours </a:t>
                </a:r>
                <a:endParaRPr lang="en-GB" sz="1350">
                  <a:solidFill>
                    <a:srgbClr val="060645"/>
                  </a:solidFill>
                  <a:latin typeface="Poppins"/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DDD443B-7AC7-BE8F-FB9C-97548DDEA466}"/>
                  </a:ext>
                </a:extLst>
              </p:cNvPr>
              <p:cNvSpPr/>
              <p:nvPr/>
            </p:nvSpPr>
            <p:spPr>
              <a:xfrm>
                <a:off x="4659727" y="2845631"/>
                <a:ext cx="1571413" cy="488236"/>
              </a:xfrm>
              <a:prstGeom prst="roundRect">
                <a:avLst/>
              </a:prstGeom>
              <a:solidFill>
                <a:srgbClr val="8AFF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en-GB" sz="1050" b="1">
                    <a:solidFill>
                      <a:srgbClr val="060645"/>
                    </a:solidFill>
                    <a:latin typeface="Poppins"/>
                  </a:rPr>
                  <a:t>Skills </a:t>
                </a:r>
                <a:endParaRPr lang="en-GB" sz="1350">
                  <a:solidFill>
                    <a:srgbClr val="060645"/>
                  </a:solidFill>
                  <a:latin typeface="Poppins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CD7142A-1CD2-DD45-305A-B88457E442B6}"/>
                  </a:ext>
                </a:extLst>
              </p:cNvPr>
              <p:cNvSpPr/>
              <p:nvPr/>
            </p:nvSpPr>
            <p:spPr>
              <a:xfrm>
                <a:off x="4659728" y="2225086"/>
                <a:ext cx="1571413" cy="488236"/>
              </a:xfrm>
              <a:prstGeom prst="roundRect">
                <a:avLst/>
              </a:prstGeom>
              <a:solidFill>
                <a:srgbClr val="8AFF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 defTabSz="685800">
                  <a:defRPr/>
                </a:pPr>
                <a:r>
                  <a:rPr lang="en-GB" sz="1050" b="1" dirty="0">
                    <a:solidFill>
                      <a:srgbClr val="060645"/>
                    </a:solidFill>
                    <a:latin typeface="Poppins"/>
                  </a:rPr>
                  <a:t>Knowledge</a:t>
                </a:r>
                <a:endParaRPr lang="en-GB" sz="1350" dirty="0">
                  <a:solidFill>
                    <a:srgbClr val="060645"/>
                  </a:solidFill>
                  <a:latin typeface="Poppins"/>
                </a:endParaRPr>
              </a:p>
            </p:txBody>
          </p:sp>
        </p:grp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465A525-800A-E2BD-867A-2A7BFEA1A1FF}"/>
                </a:ext>
              </a:extLst>
            </p:cNvPr>
            <p:cNvSpPr/>
            <p:nvPr/>
          </p:nvSpPr>
          <p:spPr>
            <a:xfrm>
              <a:off x="1485060" y="3081838"/>
              <a:ext cx="1571413" cy="488236"/>
            </a:xfrm>
            <a:prstGeom prst="roundRect">
              <a:avLst/>
            </a:prstGeom>
            <a:solidFill>
              <a:srgbClr val="8AFF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 defTabSz="685800">
                <a:defRPr/>
              </a:pPr>
              <a:r>
                <a:rPr lang="en-GB" sz="1050" b="1" dirty="0">
                  <a:solidFill>
                    <a:srgbClr val="060645"/>
                  </a:solidFill>
                  <a:latin typeface="Poppins"/>
                </a:rPr>
                <a:t>Occupation Duties</a:t>
              </a:r>
              <a:endParaRPr lang="en-GB" sz="1350" dirty="0">
                <a:solidFill>
                  <a:srgbClr val="060645"/>
                </a:solidFill>
                <a:latin typeface="Poppins"/>
              </a:endParaRPr>
            </a:p>
          </p:txBody>
        </p:sp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63589E1D-AF4F-CC87-7601-BE5516D07F7A}"/>
                </a:ext>
              </a:extLst>
            </p:cNvPr>
            <p:cNvSpPr/>
            <p:nvPr/>
          </p:nvSpPr>
          <p:spPr>
            <a:xfrm>
              <a:off x="3056473" y="2240558"/>
              <a:ext cx="478217" cy="2153265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GB" sz="1350">
                <a:solidFill>
                  <a:srgbClr val="060645"/>
                </a:solidFill>
                <a:latin typeface="Poppin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21E85A0-6FB4-A0EA-3626-93D82BED3A45}"/>
              </a:ext>
            </a:extLst>
          </p:cNvPr>
          <p:cNvSpPr txBox="1"/>
          <p:nvPr/>
        </p:nvSpPr>
        <p:spPr>
          <a:xfrm>
            <a:off x="5089140" y="1127793"/>
            <a:ext cx="3440498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GB" sz="1125" dirty="0">
                <a:solidFill>
                  <a:srgbClr val="060645"/>
                </a:solidFill>
                <a:latin typeface="Poppins"/>
              </a:rPr>
              <a:t>The standard identifies the core requirement of the role in terms of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D7E3A5-3AA2-6F40-06F6-FE2A0155A3A8}"/>
              </a:ext>
            </a:extLst>
          </p:cNvPr>
          <p:cNvSpPr txBox="1"/>
          <p:nvPr/>
        </p:nvSpPr>
        <p:spPr>
          <a:xfrm>
            <a:off x="5089141" y="3381412"/>
            <a:ext cx="3440498" cy="611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GB" sz="1125" dirty="0">
                <a:solidFill>
                  <a:srgbClr val="060645"/>
                </a:solidFill>
                <a:latin typeface="Poppins"/>
              </a:rPr>
              <a:t>The end-point assessment ensures social worker degree apprentices have met the required level across the standard.</a:t>
            </a:r>
          </a:p>
        </p:txBody>
      </p:sp>
    </p:spTree>
    <p:extLst>
      <p:ext uri="{BB962C8B-B14F-4D97-AF65-F5344CB8AC3E}">
        <p14:creationId xmlns:p14="http://schemas.microsoft.com/office/powerpoint/2010/main" val="1605206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D2DA2D-37E7-E19E-6E97-32CF448C93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0829" y="248889"/>
            <a:ext cx="7193422" cy="3836151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E03FD2-093A-0E40-524B-5D8A5D442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404" y="151498"/>
            <a:ext cx="7632599" cy="406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25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2">
            <a:extLst>
              <a:ext uri="{FF2B5EF4-FFF2-40B4-BE49-F238E27FC236}">
                <a16:creationId xmlns:a16="http://schemas.microsoft.com/office/drawing/2014/main" id="{2A0EA44E-6BBB-8251-D8EF-B61385F78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5" t="14459" r="6246" b="11662"/>
          <a:stretch/>
        </p:blipFill>
        <p:spPr>
          <a:xfrm rot="19439675">
            <a:off x="4167368" y="221459"/>
            <a:ext cx="5238000" cy="53460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883417-9D2F-0018-06AA-3D4EAFF89C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829" y="1262922"/>
            <a:ext cx="3721159" cy="372600"/>
          </a:xfrm>
        </p:spPr>
        <p:txBody>
          <a:bodyPr/>
          <a:lstStyle/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Tutor supported online delivery that is varied and interactive, with multiple rich media formats to engage and enthuse you on your learning journey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897EE6-5B5F-64EA-6A44-B4845EE5C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Delivery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08BAA4-4506-61A8-7953-70497559B25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How the OU delivers Social Work programmes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5E427B-DDFA-414B-1001-294FBA1ADE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Books and eBooks 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Interactive and reflective activities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Rich media (videos and animations)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Face-to-face Induction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Online tutorials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Practice tutor visits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Forum discussions and activities</a:t>
            </a:r>
          </a:p>
          <a:p>
            <a:r>
              <a:rPr lang="en-GB" dirty="0">
                <a:latin typeface="+mn-lt"/>
                <a:ea typeface="Apex New Book" panose="02010600040501010103" pitchFamily="50" charset="0"/>
                <a:cs typeface="Arial" panose="020B0604020202020204" pitchFamily="34" charset="0"/>
              </a:rPr>
              <a:t>Skills days (face-to-face and online)</a:t>
            </a:r>
          </a:p>
          <a:p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1C37015-BAD2-73A5-A14D-B630605BE087}"/>
              </a:ext>
            </a:extLst>
          </p:cNvPr>
          <p:cNvSpPr txBox="1">
            <a:spLocks/>
          </p:cNvSpPr>
          <p:nvPr/>
        </p:nvSpPr>
        <p:spPr>
          <a:xfrm>
            <a:off x="750829" y="2001507"/>
            <a:ext cx="7193422" cy="570244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500" b="0" i="0" kern="120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ln>
                  <a:noFill/>
                </a:ln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ln>
                  <a:noFill/>
                </a:ln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ln>
                  <a:noFill/>
                </a:ln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ln>
                  <a:noFill/>
                </a:ln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60645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125"/>
          </a:p>
        </p:txBody>
      </p:sp>
    </p:spTree>
    <p:extLst>
      <p:ext uri="{BB962C8B-B14F-4D97-AF65-F5344CB8AC3E}">
        <p14:creationId xmlns:p14="http://schemas.microsoft.com/office/powerpoint/2010/main" val="1430577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509496-AB08-9650-CDA5-16EE2BF3BFF3}"/>
              </a:ext>
            </a:extLst>
          </p:cNvPr>
          <p:cNvSpPr txBox="1"/>
          <p:nvPr/>
        </p:nvSpPr>
        <p:spPr>
          <a:xfrm>
            <a:off x="388859" y="368649"/>
            <a:ext cx="4573131" cy="392415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2100" b="1" dirty="0">
                <a:latin typeface="+mj-lt"/>
              </a:rPr>
              <a:t>Assessment of students</a:t>
            </a:r>
            <a:endParaRPr lang="en-GB" sz="2100" b="1" dirty="0">
              <a:latin typeface="+mj-lt"/>
              <a:ea typeface="Calibri" charset="0"/>
              <a:cs typeface="Calibri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4BAD7C-F4DE-6496-03D0-44410584D6CD}"/>
              </a:ext>
            </a:extLst>
          </p:cNvPr>
          <p:cNvSpPr txBox="1"/>
          <p:nvPr/>
        </p:nvSpPr>
        <p:spPr>
          <a:xfrm>
            <a:off x="388860" y="818145"/>
            <a:ext cx="4030741" cy="3185487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defTabSz="384800">
              <a:defRPr/>
            </a:pPr>
            <a:r>
              <a:rPr lang="en-GB" sz="1350" b="1" dirty="0">
                <a:latin typeface="Poppins SemiBold"/>
                <a:cs typeface="Poppins SemiBold"/>
              </a:rPr>
              <a:t>Examples of assessment</a:t>
            </a:r>
            <a:r>
              <a:rPr lang="en-GB" sz="1350" b="1" dirty="0"/>
              <a:t> 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Tutor Marked Assessments (TMAs) e.g. essay, report, presentation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Interactive Computer Marked Assessment: online quiz with instant feedback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Records of practice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End of Module Assessment (EMA) in one or two parts </a:t>
            </a:r>
          </a:p>
          <a:p>
            <a:r>
              <a:rPr lang="en-GB" sz="1350" dirty="0"/>
              <a:t>      a) reflective essay </a:t>
            </a:r>
          </a:p>
          <a:p>
            <a:r>
              <a:rPr lang="en-GB" sz="1350" dirty="0"/>
              <a:t>      b) practice assessment document</a:t>
            </a:r>
          </a:p>
          <a:p>
            <a:pPr defTabSz="384800">
              <a:defRPr/>
            </a:pPr>
            <a:endParaRPr lang="en-GB" altLang="en-US" sz="1350" b="1" dirty="0">
              <a:latin typeface="Poppins SemiBold"/>
              <a:cs typeface="Calibri" panose="020F0502020204030204" pitchFamily="34" charset="0"/>
            </a:endParaRPr>
          </a:p>
          <a:p>
            <a:pPr defTabSz="384800">
              <a:defRPr/>
            </a:pPr>
            <a:r>
              <a:rPr lang="en-GB" sz="1350" b="1" dirty="0">
                <a:latin typeface="Poppins SemiBold"/>
                <a:cs typeface="Poppins SemiBold"/>
              </a:rPr>
              <a:t>For Apprentices only</a:t>
            </a:r>
            <a:endParaRPr lang="en-GB" altLang="en-US" sz="1350" b="1" dirty="0">
              <a:latin typeface="Poppins SemiBold"/>
              <a:cs typeface="Poppins SemiBold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Integrated End Point Assessment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sz="1350" dirty="0"/>
              <a:t>Recording off the job learning hours for funding compliance within your e-portfolio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FB3FF7-59EC-6F9B-BE34-1160EDB3781F}"/>
              </a:ext>
            </a:extLst>
          </p:cNvPr>
          <p:cNvSpPr/>
          <p:nvPr/>
        </p:nvSpPr>
        <p:spPr>
          <a:xfrm>
            <a:off x="4961991" y="368649"/>
            <a:ext cx="3564815" cy="3634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GB" sz="1350" b="1" dirty="0">
                <a:solidFill>
                  <a:srgbClr val="FFFFFF"/>
                </a:solidFill>
                <a:latin typeface="Poppins   "/>
                <a:cs typeface="Calibri" panose="020F0502020204030204" pitchFamily="34" charset="0"/>
              </a:rPr>
              <a:t>Some top tips…</a:t>
            </a:r>
          </a:p>
          <a:p>
            <a:pPr defTabSz="685783"/>
            <a:endParaRPr lang="en-US" sz="1350" dirty="0">
              <a:solidFill>
                <a:srgbClr val="FFFFFF"/>
              </a:solidFill>
              <a:latin typeface="Poppins   "/>
              <a:cs typeface="Calibri" panose="020F0502020204030204" pitchFamily="34" charset="0"/>
            </a:endParaRPr>
          </a:p>
          <a:p>
            <a:pPr marL="285743" indent="-285743" defTabSz="68578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Poppins   "/>
                <a:cs typeface="Calibri" panose="020F0502020204030204" pitchFamily="34" charset="0"/>
              </a:rPr>
              <a:t>It is important to pace yourself and keep up to date with your studies  </a:t>
            </a:r>
          </a:p>
          <a:p>
            <a:pPr marL="285743" indent="-285743" defTabSz="68578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Poppins   "/>
                <a:cs typeface="Calibri" panose="020F0502020204030204" pitchFamily="34" charset="0"/>
              </a:rPr>
              <a:t>This includes recording your ‘off the job’ time, your reflections on practice and academic work. </a:t>
            </a:r>
          </a:p>
          <a:p>
            <a:pPr marL="285743" indent="-285743" defTabSz="68578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Poppins   "/>
                <a:cs typeface="Calibri" panose="020F0502020204030204" pitchFamily="34" charset="0"/>
              </a:rPr>
              <a:t>If you find yourself falling behind, discuss with your OU Practice Tutor and during progress reviews, so a catch-up plan can be agreed and supported.</a:t>
            </a:r>
          </a:p>
          <a:p>
            <a:pPr marL="285743" indent="-285743" defTabSz="68578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Poppins   "/>
                <a:cs typeface="Calibri" panose="020F0502020204030204" pitchFamily="34" charset="0"/>
              </a:rPr>
              <a:t>Keep a reflective diary or journal.</a:t>
            </a:r>
            <a:endParaRPr lang="en-GB" sz="1350" dirty="0">
              <a:solidFill>
                <a:srgbClr val="FFFFFF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31801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22F76BF-D960-203A-CFB2-798C54EC4C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319087"/>
            <a:ext cx="7886700" cy="2595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1350" b="0">
                <a:latin typeface="Poppins" panose="00000500000000000000" pitchFamily="2" charset="0"/>
                <a:cs typeface="Poppins" panose="00000500000000000000" pitchFamily="2" charset="0"/>
              </a:rPr>
              <a:t>Table</a:t>
            </a:r>
            <a:endParaRPr lang="en-GB" sz="135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23C3BBF-9105-86F4-F461-931605885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811538"/>
              </p:ext>
            </p:extLst>
          </p:nvPr>
        </p:nvGraphicFramePr>
        <p:xfrm>
          <a:off x="73152" y="356616"/>
          <a:ext cx="8997694" cy="38496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51003">
                  <a:extLst>
                    <a:ext uri="{9D8B030D-6E8A-4147-A177-3AD203B41FA5}">
                      <a16:colId xmlns:a16="http://schemas.microsoft.com/office/drawing/2014/main" val="1954569905"/>
                    </a:ext>
                  </a:extLst>
                </a:gridCol>
                <a:gridCol w="196307">
                  <a:extLst>
                    <a:ext uri="{9D8B030D-6E8A-4147-A177-3AD203B41FA5}">
                      <a16:colId xmlns:a16="http://schemas.microsoft.com/office/drawing/2014/main" val="161394983"/>
                    </a:ext>
                  </a:extLst>
                </a:gridCol>
                <a:gridCol w="4450384">
                  <a:extLst>
                    <a:ext uri="{9D8B030D-6E8A-4147-A177-3AD203B41FA5}">
                      <a16:colId xmlns:a16="http://schemas.microsoft.com/office/drawing/2014/main" val="1038610144"/>
                    </a:ext>
                  </a:extLst>
                </a:gridCol>
              </a:tblGrid>
              <a:tr h="295051"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latin typeface="+mn-lt"/>
                        </a:rPr>
                        <a:t>Entry criteria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latin typeface="+mn-lt"/>
                        </a:rPr>
                        <a:t>Written test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89933157"/>
                  </a:ext>
                </a:extLst>
              </a:tr>
              <a:tr h="447268"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latin typeface="+mn-lt"/>
                        </a:rPr>
                        <a:t>Social Work Degree Apprenticeships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latin typeface="+mn-lt"/>
                        </a:rPr>
                        <a:t>1 hour minutes duration – online 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72944"/>
                  </a:ext>
                </a:extLst>
              </a:tr>
              <a:tr h="383211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altLang="en-US" sz="900" dirty="0">
                          <a:latin typeface="+mn-lt"/>
                          <a:cs typeface="Calibri" panose="020F0502020204030204" pitchFamily="34" charset="0"/>
                        </a:rPr>
                        <a:t>Maths and English (GCSE grade 4/C or equivalent)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>
                          <a:solidFill>
                            <a:srgbClr val="F4F1ED"/>
                          </a:solidFill>
                          <a:latin typeface="+mn-lt"/>
                        </a:rPr>
                        <a:t>Panel interview</a:t>
                      </a: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432504"/>
                  </a:ext>
                </a:extLst>
              </a:tr>
              <a:tr h="327144">
                <a:tc>
                  <a:txBody>
                    <a:bodyPr/>
                    <a:lstStyle/>
                    <a:p>
                      <a:pPr marL="0" indent="0" algn="l" defTabSz="513066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  <a:defRPr/>
                      </a:pPr>
                      <a:endParaRPr lang="en-GB" altLang="en-US" sz="9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900" b="1" dirty="0">
                        <a:solidFill>
                          <a:srgbClr val="F4F1ED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20907"/>
                  </a:ext>
                </a:extLst>
              </a:tr>
              <a:tr h="491754">
                <a:tc>
                  <a:txBody>
                    <a:bodyPr/>
                    <a:lstStyle/>
                    <a:p>
                      <a:pPr marL="0" marR="0" lvl="0" indent="0" algn="l" defTabSz="5130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b="1" dirty="0">
                          <a:solidFill>
                            <a:srgbClr val="F4F1ED"/>
                          </a:solidFill>
                          <a:latin typeface="+mn-lt"/>
                        </a:rPr>
                        <a:t>Employer-based selection /shortlisting</a:t>
                      </a:r>
                    </a:p>
                    <a:p>
                      <a:pPr marL="171450" indent="-171450" algn="l" defTabSz="513066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endParaRPr lang="en-GB" altLang="en-US" sz="9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en-US" sz="900" b="0" i="0" u="none" strike="noStrike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Will include an OU </a:t>
                      </a:r>
                      <a:r>
                        <a:rPr lang="en-US" altLang="en-US" sz="900" dirty="0"/>
                        <a:t>social work academic and</a:t>
                      </a:r>
                      <a:r>
                        <a:rPr kumimoji="0" lang="en-US" altLang="en-US" sz="900" b="0" i="0" u="none" strike="noStrike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service user/carer and potentially the employer. Online or face to face.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370285"/>
                  </a:ext>
                </a:extLst>
              </a:tr>
              <a:tr h="425462">
                <a:tc>
                  <a:txBody>
                    <a:bodyPr/>
                    <a:lstStyle/>
                    <a:p>
                      <a:pPr algn="l"/>
                      <a:endParaRPr lang="en-GB" sz="900" b="1" dirty="0">
                        <a:solidFill>
                          <a:srgbClr val="F4F1ED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en-US" sz="900" b="0" i="0" u="none" strike="noStrike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The potential to study at degree level is tested through the application process </a:t>
                      </a:r>
                      <a:endParaRPr lang="en-GB" sz="900" dirty="0">
                        <a:latin typeface="+mn-lt"/>
                      </a:endParaRPr>
                    </a:p>
                    <a:p>
                      <a:pPr marL="0" indent="0">
                        <a:spcAft>
                          <a:spcPts val="4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kumimoji="0" lang="en-US" altLang="en-US" sz="900" b="0" i="0" u="none" strike="noStrike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08919"/>
                  </a:ext>
                </a:extLst>
              </a:tr>
              <a:tr h="491754">
                <a:tc>
                  <a:txBody>
                    <a:bodyPr/>
                    <a:lstStyle/>
                    <a:p>
                      <a:pPr algn="l"/>
                      <a:r>
                        <a:rPr lang="en-GB" sz="900" b="1" dirty="0">
                          <a:solidFill>
                            <a:srgbClr val="F4F1ED"/>
                          </a:solidFill>
                          <a:latin typeface="+mn-lt"/>
                        </a:rPr>
                        <a:t>Completion of the- Apprenticeship </a:t>
                      </a:r>
                    </a:p>
                    <a:p>
                      <a:pPr algn="l"/>
                      <a:r>
                        <a:rPr lang="en-GB" sz="900" b="1" dirty="0">
                          <a:solidFill>
                            <a:srgbClr val="F4F1ED"/>
                          </a:solidFill>
                          <a:latin typeface="+mn-lt"/>
                        </a:rPr>
                        <a:t>Application  form</a:t>
                      </a: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If successful,  an apprenticeship skills scan meeting will be arranged to take place between the candidate and an OU social work academic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035909"/>
                  </a:ext>
                </a:extLst>
              </a:tr>
              <a:tr h="295051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latin typeface="+mn-lt"/>
                        </a:rPr>
                        <a:t>Personal details, Employer details, Residency, 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solidFill>
                            <a:schemeClr val="bg1"/>
                          </a:solidFill>
                          <a:latin typeface="+mn-lt"/>
                        </a:rPr>
                        <a:t>Skill scan discussion with line manager and OU academic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635831"/>
                  </a:ext>
                </a:extLst>
              </a:tr>
              <a:tr h="295051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latin typeface="+mn-lt"/>
                        </a:rPr>
                        <a:t>Your Qualifications, credit migration/transfer,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latin typeface="+mn-lt"/>
                        </a:rPr>
                        <a:t>Within 5 days of confirmation of being offered a place on the programme 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897410"/>
                  </a:ext>
                </a:extLst>
              </a:tr>
              <a:tr h="397878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>
                          <a:latin typeface="+mn-lt"/>
                        </a:rPr>
                        <a:t>Personal Statement, Employment history, Declaration of suitability for social work, Employer endorsement and an Equal opportunities form</a:t>
                      </a:r>
                    </a:p>
                  </a:txBody>
                  <a:tcPr marL="68580" marR="68580" marT="34290" marB="3429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900" dirty="0">
                        <a:latin typeface="+mn-lt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3955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80A1C6-B541-0A5D-F6DF-02A9D5FD4D86}"/>
              </a:ext>
            </a:extLst>
          </p:cNvPr>
          <p:cNvSpPr txBox="1"/>
          <p:nvPr/>
        </p:nvSpPr>
        <p:spPr>
          <a:xfrm>
            <a:off x="173736" y="-12716"/>
            <a:ext cx="560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Open University Recruitment and Selection - Aptem</a:t>
            </a:r>
          </a:p>
        </p:txBody>
      </p:sp>
    </p:spTree>
    <p:extLst>
      <p:ext uri="{BB962C8B-B14F-4D97-AF65-F5344CB8AC3E}">
        <p14:creationId xmlns:p14="http://schemas.microsoft.com/office/powerpoint/2010/main" val="911079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7">
            <a:extLst>
              <a:ext uri="{FF2B5EF4-FFF2-40B4-BE49-F238E27FC236}">
                <a16:creationId xmlns:a16="http://schemas.microsoft.com/office/drawing/2014/main" id="{72EF7CBF-48E0-802D-61B9-996175965ADC}"/>
              </a:ext>
            </a:extLst>
          </p:cNvPr>
          <p:cNvGraphicFramePr>
            <a:graphicFrameLocks noGrp="1"/>
          </p:cNvGraphicFramePr>
          <p:nvPr/>
        </p:nvGraphicFramePr>
        <p:xfrm>
          <a:off x="750828" y="960261"/>
          <a:ext cx="7634634" cy="316852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44878">
                  <a:extLst>
                    <a:ext uri="{9D8B030D-6E8A-4147-A177-3AD203B41FA5}">
                      <a16:colId xmlns:a16="http://schemas.microsoft.com/office/drawing/2014/main" val="1954569905"/>
                    </a:ext>
                  </a:extLst>
                </a:gridCol>
                <a:gridCol w="2544878">
                  <a:extLst>
                    <a:ext uri="{9D8B030D-6E8A-4147-A177-3AD203B41FA5}">
                      <a16:colId xmlns:a16="http://schemas.microsoft.com/office/drawing/2014/main" val="161394983"/>
                    </a:ext>
                  </a:extLst>
                </a:gridCol>
                <a:gridCol w="2544878">
                  <a:extLst>
                    <a:ext uri="{9D8B030D-6E8A-4147-A177-3AD203B41FA5}">
                      <a16:colId xmlns:a16="http://schemas.microsoft.com/office/drawing/2014/main" val="721981579"/>
                    </a:ext>
                  </a:extLst>
                </a:gridCol>
              </a:tblGrid>
              <a:tr h="377722">
                <a:tc>
                  <a:txBody>
                    <a:bodyPr/>
                    <a:lstStyle/>
                    <a:p>
                      <a:pPr algn="l"/>
                      <a:r>
                        <a:rPr lang="en-GB" sz="900" b="1" u="sng" dirty="0">
                          <a:solidFill>
                            <a:srgbClr val="F4F1ED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Learning to learn: You and your learning </a:t>
                      </a:r>
                      <a:endParaRPr lang="en-GB" sz="900" b="1" u="sng" dirty="0">
                        <a:solidFill>
                          <a:srgbClr val="F4F1ED"/>
                        </a:solidFill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u="sng" dirty="0">
                          <a:solidFill>
                            <a:srgbClr val="F4F1ED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Am I ready to be a distance learner?</a:t>
                      </a:r>
                      <a:endParaRPr lang="en-GB" sz="900" b="1" u="sng" dirty="0">
                        <a:solidFill>
                          <a:srgbClr val="F4F1ED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dirty="0">
                          <a:solidFill>
                            <a:srgbClr val="F4F1ED"/>
                          </a:solidFill>
                          <a:ea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An introduction to social work</a:t>
                      </a:r>
                      <a:endParaRPr lang="en-GB" sz="900" b="1" u="sng" dirty="0">
                        <a:solidFill>
                          <a:srgbClr val="F4F1ED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89933157"/>
                  </a:ext>
                </a:extLst>
              </a:tr>
              <a:tr h="2262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effectLst/>
                          <a:ea typeface="Times New Roman" panose="02020603050405020304" pitchFamily="18" charset="0"/>
                        </a:rPr>
                        <a:t>Duration: 6 hours </a:t>
                      </a:r>
                      <a:endParaRPr lang="en-GB" sz="900" b="0" dirty="0">
                        <a:solidFill>
                          <a:srgbClr val="060645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0" dirty="0">
                          <a:effectLst/>
                          <a:ea typeface="Times New Roman" panose="02020603050405020304" pitchFamily="18" charset="0"/>
                        </a:rPr>
                        <a:t>Duration: 3 hours</a:t>
                      </a:r>
                    </a:p>
                  </a:txBody>
                  <a:tcPr marL="68580" marR="68580" marT="34290" marB="34290" anchor="ctr"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rgbClr val="060645"/>
                          </a:solidFill>
                        </a:rPr>
                        <a:t>Duration: 15 hours</a:t>
                      </a:r>
                      <a:endParaRPr lang="en-GB" sz="900" b="0" dirty="0">
                        <a:effectLst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rgbClr val="7DF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72944"/>
                  </a:ext>
                </a:extLst>
              </a:tr>
              <a:tr h="1015385"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solidFill>
                            <a:srgbClr val="060645"/>
                          </a:solidFill>
                          <a:effectLst/>
                          <a:ea typeface="Times New Roman" panose="02020603050405020304" pitchFamily="18" charset="0"/>
                        </a:rPr>
                        <a:t>Aims to make the process of learning explicit by inviting you to apply various ideas and activities to your own study as a way of increasing your awareness of your own learning.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solidFill>
                            <a:srgbClr val="060645"/>
                          </a:solidFill>
                          <a:effectLst/>
                          <a:ea typeface="Times New Roman" panose="02020603050405020304" pitchFamily="18" charset="0"/>
                        </a:rPr>
                        <a:t>Explores useful skills to discover how ready you are to study and how to develop your study skills in six steps to become a successful distance learner.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solidFill>
                            <a:srgbClr val="060645"/>
                          </a:solidFill>
                        </a:rPr>
                        <a:t>Learn about the social work role and develop your understanding of some of the theory associated with social work practice?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62432504"/>
                  </a:ext>
                </a:extLst>
              </a:tr>
              <a:tr h="402484">
                <a:tc>
                  <a:txBody>
                    <a:bodyPr/>
                    <a:lstStyle/>
                    <a:p>
                      <a:pPr algn="l"/>
                      <a:r>
                        <a:rPr lang="en-GB" sz="900" b="1" u="sng" dirty="0">
                          <a:solidFill>
                            <a:srgbClr val="F4F1ED"/>
                          </a:solidFill>
                          <a:effectLst/>
                          <a:ea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Develop your maths and English skills</a:t>
                      </a:r>
                      <a:r>
                        <a:rPr lang="en-GB" sz="900" b="1" u="sng" dirty="0">
                          <a:solidFill>
                            <a:srgbClr val="F4F1ED"/>
                          </a:solidFill>
                          <a:effectLst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dirty="0">
                          <a:solidFill>
                            <a:srgbClr val="F4F1ED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Developing good academic practice</a:t>
                      </a:r>
                      <a:endParaRPr lang="en-GB" sz="900" b="1" u="sng" dirty="0">
                        <a:solidFill>
                          <a:srgbClr val="F4F1ED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u="sng" dirty="0">
                          <a:solidFill>
                            <a:srgbClr val="F4F1ED"/>
                          </a:solidFill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Try a day in the life of a Social Worker</a:t>
                      </a:r>
                      <a:endParaRPr lang="en-GB" sz="900" b="1" u="sng" dirty="0">
                        <a:solidFill>
                          <a:srgbClr val="F4F1ED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0606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749183"/>
                  </a:ext>
                </a:extLst>
              </a:tr>
              <a:tr h="217250">
                <a:tc>
                  <a:txBody>
                    <a:bodyPr/>
                    <a:lstStyle/>
                    <a:p>
                      <a:pPr algn="l"/>
                      <a:r>
                        <a:rPr lang="en-GB" sz="900" b="0" dirty="0">
                          <a:solidFill>
                            <a:srgbClr val="060645"/>
                          </a:solidFill>
                          <a:latin typeface="+mn-lt"/>
                        </a:rPr>
                        <a:t>Duration: 48 hours</a:t>
                      </a:r>
                    </a:p>
                  </a:txBody>
                  <a:tcPr marL="68580" marR="68580" marT="34290" marB="34290" anchor="ctr"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0" dirty="0">
                          <a:solidFill>
                            <a:srgbClr val="060645"/>
                          </a:solidFill>
                          <a:effectLst/>
                          <a:ea typeface="Times New Roman" panose="02020603050405020304" pitchFamily="18" charset="0"/>
                        </a:rPr>
                        <a:t>Duration: 5 hours </a:t>
                      </a:r>
                    </a:p>
                  </a:txBody>
                  <a:tcPr marL="68580" marR="68580" marT="34290" marB="34290" anchor="ctr">
                    <a:solidFill>
                      <a:srgbClr val="8AF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rgbClr val="060645"/>
                          </a:solidFill>
                        </a:rPr>
                        <a:t>Duration: 15 mins</a:t>
                      </a:r>
                    </a:p>
                  </a:txBody>
                  <a:tcPr marL="68580" marR="68580" marT="34290" marB="34290" anchor="ctr">
                    <a:solidFill>
                      <a:srgbClr val="8AF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706200"/>
                  </a:ext>
                </a:extLst>
              </a:tr>
              <a:tr h="929448">
                <a:tc>
                  <a:txBody>
                    <a:bodyPr/>
                    <a:lstStyle/>
                    <a:p>
                      <a:pPr algn="l"/>
                      <a:r>
                        <a:rPr lang="en-GB" sz="900" dirty="0">
                          <a:solidFill>
                            <a:srgbClr val="060645"/>
                          </a:solidFill>
                          <a:effectLst/>
                          <a:ea typeface="Times New Roman" panose="02020603050405020304" pitchFamily="18" charset="0"/>
                        </a:rPr>
                        <a:t>Brush up on your everyday skills in maths and English. </a:t>
                      </a:r>
                      <a:endParaRPr lang="en-GB" sz="900" dirty="0">
                        <a:solidFill>
                          <a:srgbClr val="060645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rgbClr val="060645"/>
                          </a:solidFill>
                          <a:effectLst/>
                          <a:ea typeface="Times New Roman" panose="02020603050405020304" pitchFamily="18" charset="0"/>
                        </a:rPr>
                        <a:t>Helps you develop good academic practices in your studies and when producing assignments and completing assessments.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rgbClr val="060645"/>
                          </a:solidFill>
                        </a:rPr>
                        <a:t>Provides you with the opportunity to step into a social worker's shoes and to experience a 'typical' day in the office.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830171566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C8A7A8-7963-BE81-7CA5-2A9C8EFF93D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Free learning resources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22F76BF-D960-203A-CFB2-798C54EC4C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319087"/>
            <a:ext cx="7886700" cy="2595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1350" b="0">
                <a:latin typeface="Poppins" panose="00000500000000000000" pitchFamily="2" charset="0"/>
                <a:cs typeface="Poppins" panose="00000500000000000000" pitchFamily="2" charset="0"/>
              </a:rPr>
              <a:t>Quote</a:t>
            </a:r>
            <a:endParaRPr lang="en-GB" sz="135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038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0705B-64B7-064E-0EBB-E4A3BB7937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Academy support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67B1C-0361-F1C4-FE84-AC4F0FBBC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1148080"/>
            <a:ext cx="8208000" cy="2885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Co-ordinate placements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Support apprentices in difficulty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Facilitate learning agreement meetings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Facilitate placement transition meetings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Four reflective groups each academic year </a:t>
            </a:r>
          </a:p>
        </p:txBody>
      </p:sp>
    </p:spTree>
    <p:extLst>
      <p:ext uri="{BB962C8B-B14F-4D97-AF65-F5344CB8AC3E}">
        <p14:creationId xmlns:p14="http://schemas.microsoft.com/office/powerpoint/2010/main" val="168762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BADA-2D6B-634A-7426-176CA9B0B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F33A6-4640-C4D7-4862-CF040C123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1158240"/>
            <a:ext cx="8208000" cy="28956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Application timeline 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Eligibility criteria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Programme overview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HR 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Questions and answers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899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5713CA-538B-34CB-9DEA-567C3F516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609600"/>
            <a:ext cx="8208000" cy="2756850"/>
          </a:xfrm>
        </p:spPr>
        <p:txBody>
          <a:bodyPr/>
          <a:lstStyle/>
          <a:p>
            <a:pPr algn="ctr"/>
            <a:endParaRPr lang="en-GB" sz="4000" b="1" dirty="0"/>
          </a:p>
          <a:p>
            <a:pPr algn="ctr"/>
            <a:r>
              <a:rPr lang="en-GB" sz="4000" b="1" dirty="0"/>
              <a:t>HR</a:t>
            </a:r>
          </a:p>
          <a:p>
            <a:pPr algn="ctr"/>
            <a:r>
              <a:rPr lang="en-GB" b="1" i="0" u="sng" dirty="0">
                <a:solidFill>
                  <a:srgbClr val="333333"/>
                </a:solidFill>
                <a:effectLst/>
                <a:latin typeface="Arial" panose="020B0604020202020204" pitchFamily="34" charset="0"/>
                <a:hlinkClick r:id="rId2" tooltip="CSWRecruitment@gloucestershire.gov.uk"/>
              </a:rPr>
              <a:t>CSWRecruitment@gloucestershire.gov.uk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1457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C8E4-9846-80BA-DD3A-AC5F8C5E0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000" y="1610201"/>
            <a:ext cx="2793360" cy="720000"/>
          </a:xfrm>
        </p:spPr>
        <p:txBody>
          <a:bodyPr/>
          <a:lstStyle/>
          <a:p>
            <a:pPr algn="ctr"/>
            <a:r>
              <a:rPr lang="en-GB" dirty="0"/>
              <a:t>Q&amp;A</a:t>
            </a:r>
          </a:p>
        </p:txBody>
      </p:sp>
      <p:pic>
        <p:nvPicPr>
          <p:cNvPr id="5" name="Content Placeholder 4" descr="Question mark on green pastel background">
            <a:extLst>
              <a:ext uri="{FF2B5EF4-FFF2-40B4-BE49-F238E27FC236}">
                <a16:creationId xmlns:a16="http://schemas.microsoft.com/office/drawing/2014/main" id="{0537EAAC-AECC-3554-B406-A34028696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0" y="537323"/>
            <a:ext cx="4456856" cy="300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5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F0625-DCFC-5150-E0D2-DAC112B7EB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Application timeline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7EE4CE-F3C9-7D4C-0170-C6D5A7116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1162869"/>
            <a:ext cx="8208000" cy="309857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August 6</a:t>
            </a:r>
            <a:r>
              <a:rPr lang="en-GB" baseline="30000" dirty="0"/>
              <a:t>th</a:t>
            </a:r>
            <a:r>
              <a:rPr lang="en-GB" dirty="0"/>
              <a:t> and 18</a:t>
            </a:r>
            <a:r>
              <a:rPr lang="en-GB" baseline="30000" dirty="0"/>
              <a:t>th</a:t>
            </a:r>
            <a:r>
              <a:rPr lang="en-GB" dirty="0"/>
              <a:t> – Information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August 6</a:t>
            </a:r>
            <a:r>
              <a:rPr lang="en-GB" baseline="30000" dirty="0"/>
              <a:t>th</a:t>
            </a:r>
            <a:r>
              <a:rPr lang="en-GB" dirty="0"/>
              <a:t> – 25</a:t>
            </a:r>
            <a:r>
              <a:rPr lang="en-GB" baseline="30000" dirty="0"/>
              <a:t>th</a:t>
            </a:r>
            <a:r>
              <a:rPr lang="en-GB" dirty="0"/>
              <a:t> Sep -  application window opens, shortlisting and in house interviews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Oct 1</a:t>
            </a:r>
            <a:r>
              <a:rPr lang="en-GB" baseline="30000" dirty="0"/>
              <a:t>st </a:t>
            </a:r>
            <a:r>
              <a:rPr lang="en-GB" dirty="0"/>
              <a:t>– </a:t>
            </a:r>
            <a:r>
              <a:rPr lang="en-GB"/>
              <a:t>9</a:t>
            </a:r>
            <a:r>
              <a:rPr lang="en-GB" baseline="30000"/>
              <a:t>th</a:t>
            </a:r>
            <a:r>
              <a:rPr lang="en-GB"/>
              <a:t> – OU written </a:t>
            </a:r>
            <a:r>
              <a:rPr lang="en-GB" dirty="0"/>
              <a:t>assessment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Oct 13</a:t>
            </a:r>
            <a:r>
              <a:rPr lang="en-GB" baseline="30000" dirty="0"/>
              <a:t>th</a:t>
            </a:r>
            <a:r>
              <a:rPr lang="en-GB" dirty="0"/>
              <a:t> - 23</a:t>
            </a:r>
            <a:r>
              <a:rPr lang="en-GB" baseline="30000" dirty="0"/>
              <a:t>rd</a:t>
            </a:r>
            <a:r>
              <a:rPr lang="en-GB" dirty="0"/>
              <a:t> - interviews take place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Oct 30</a:t>
            </a:r>
            <a:r>
              <a:rPr lang="en-GB" baseline="30000" dirty="0"/>
              <a:t>th</a:t>
            </a:r>
            <a:r>
              <a:rPr lang="en-GB" dirty="0"/>
              <a:t> (at the latest) - Apprentices informed of the outcome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44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F8DE7-25C4-C225-C94F-FC9CD7121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Eligibility criteria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0788D-B10C-B106-1A91-1C7389FB0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1137920"/>
            <a:ext cx="8208000" cy="2976880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5 x GCSE’s 9-4 </a:t>
            </a:r>
            <a:r>
              <a:rPr lang="en-GB" b="1" dirty="0"/>
              <a:t>including</a:t>
            </a:r>
            <a:r>
              <a:rPr lang="en-GB" dirty="0"/>
              <a:t> English and Maths (or equivalent i.e. A*- C or Level 2 Functional Skills)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Level 3 Qualification in Health and Social Care, or equivalent Health and Social Care experience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Experience of working in a health and social care environment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 right to work in the UK</a:t>
            </a:r>
          </a:p>
        </p:txBody>
      </p:sp>
    </p:spTree>
    <p:extLst>
      <p:ext uri="{BB962C8B-B14F-4D97-AF65-F5344CB8AC3E}">
        <p14:creationId xmlns:p14="http://schemas.microsoft.com/office/powerpoint/2010/main" val="271251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07DD2A-246D-986A-6BCE-8AE703865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00" y="416560"/>
            <a:ext cx="8208000" cy="3728720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/>
              <a:t>Apprenticeship structure</a:t>
            </a:r>
          </a:p>
          <a:p>
            <a:pPr algn="ctr"/>
            <a:endParaRPr lang="en-GB" b="1" dirty="0"/>
          </a:p>
          <a:p>
            <a:r>
              <a:rPr lang="en-GB" b="1" dirty="0"/>
              <a:t>Year 1 and year 2 </a:t>
            </a:r>
            <a:r>
              <a:rPr lang="en-GB" dirty="0"/>
              <a:t>– core placement team</a:t>
            </a:r>
          </a:p>
          <a:p>
            <a:endParaRPr lang="en-GB" dirty="0"/>
          </a:p>
          <a:p>
            <a:r>
              <a:rPr lang="en-GB" b="1" dirty="0"/>
              <a:t>End of year 2 </a:t>
            </a:r>
            <a:r>
              <a:rPr lang="en-GB" dirty="0"/>
              <a:t>– 70 day placement within adult social care </a:t>
            </a:r>
          </a:p>
          <a:p>
            <a:endParaRPr lang="en-GB" dirty="0"/>
          </a:p>
          <a:p>
            <a:r>
              <a:rPr lang="en-GB" b="1" dirty="0"/>
              <a:t>Year 3</a:t>
            </a:r>
            <a:r>
              <a:rPr lang="en-GB" dirty="0"/>
              <a:t> – statutory placement team </a:t>
            </a:r>
          </a:p>
        </p:txBody>
      </p:sp>
    </p:spTree>
    <p:extLst>
      <p:ext uri="{BB962C8B-B14F-4D97-AF65-F5344CB8AC3E}">
        <p14:creationId xmlns:p14="http://schemas.microsoft.com/office/powerpoint/2010/main" val="257359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BC714-4143-71D4-D7A6-11507D8085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000" y="440780"/>
            <a:ext cx="8207375" cy="720000"/>
          </a:xfrm>
        </p:spPr>
        <p:txBody>
          <a:bodyPr/>
          <a:lstStyle/>
          <a:p>
            <a:pPr algn="ctr"/>
            <a:r>
              <a:rPr lang="en-GB" b="1" dirty="0"/>
              <a:t>Programme overview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BAD0017-7162-3BC2-1886-9B208418E3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320911"/>
              </p:ext>
            </p:extLst>
          </p:nvPr>
        </p:nvGraphicFramePr>
        <p:xfrm>
          <a:off x="676276" y="1445119"/>
          <a:ext cx="7999100" cy="433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884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D6DEE3-D9DE-4314-BF96-110E8504D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88D6DEE3-D9DE-4314-BF96-110E8504D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88D6DEE3-D9DE-4314-BF96-110E8504D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88D6DEE3-D9DE-4314-BF96-110E8504D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C35C1A-3611-4509-AA9A-BB0668BEC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A3C35C1A-3611-4509-AA9A-BB0668BEC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A3C35C1A-3611-4509-AA9A-BB0668BEC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A3C35C1A-3611-4509-AA9A-BB0668BEC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959445-BE0F-4928-AE43-91C1B2594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69959445-BE0F-4928-AE43-91C1B2594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69959445-BE0F-4928-AE43-91C1B2594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69959445-BE0F-4928-AE43-91C1B2594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A0A81F-8561-4101-A1C1-6CD4F7F1F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7CA0A81F-8561-4101-A1C1-6CD4F7F1F5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7CA0A81F-8561-4101-A1C1-6CD4F7F1F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7CA0A81F-8561-4101-A1C1-6CD4F7F1F5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4F239D-8128-450E-9009-44159623F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graphicEl>
                                              <a:dgm id="{CC4F239D-8128-450E-9009-44159623FE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graphicEl>
                                              <a:dgm id="{CC4F239D-8128-450E-9009-44159623F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graphicEl>
                                              <a:dgm id="{CC4F239D-8128-450E-9009-44159623FE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5C0033-92CA-4CCE-A535-308A91AF7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graphicEl>
                                              <a:dgm id="{3D5C0033-92CA-4CCE-A535-308A91AF7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graphicEl>
                                              <a:dgm id="{3D5C0033-92CA-4CCE-A535-308A91AF7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3D5C0033-92CA-4CCE-A535-308A91AF7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15DB31-32C0-4426-865F-65F960749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graphicEl>
                                              <a:dgm id="{2D15DB31-32C0-4426-865F-65F9607492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graphicEl>
                                              <a:dgm id="{2D15DB31-32C0-4426-865F-65F960749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graphicEl>
                                              <a:dgm id="{2D15DB31-32C0-4426-865F-65F960749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DA1946-0E31-4D36-AF08-8C7D9A4C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graphicEl>
                                              <a:dgm id="{58DA1946-0E31-4D36-AF08-8C7D9A4C00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graphicEl>
                                              <a:dgm id="{58DA1946-0E31-4D36-AF08-8C7D9A4C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58DA1946-0E31-4D36-AF08-8C7D9A4C0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32E856-4431-405F-BDB0-C66525E504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graphicEl>
                                              <a:dgm id="{6E32E856-4431-405F-BDB0-C66525E504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6E32E856-4431-405F-BDB0-C66525E504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graphicEl>
                                              <a:dgm id="{6E32E856-4431-405F-BDB0-C66525E504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C7D60C-04AE-4653-9FC8-E0D602267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graphicEl>
                                              <a:dgm id="{15C7D60C-04AE-4653-9FC8-E0D602267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graphicEl>
                                              <a:dgm id="{15C7D60C-04AE-4653-9FC8-E0D602267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5C7D60C-04AE-4653-9FC8-E0D602267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33EB5B-8CD2-4478-8B73-30FE4B457D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>
                                            <p:graphicEl>
                                              <a:dgm id="{9133EB5B-8CD2-4478-8B73-30FE4B457D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133EB5B-8CD2-4478-8B73-30FE4B457D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graphicEl>
                                              <a:dgm id="{9133EB5B-8CD2-4478-8B73-30FE4B457D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8F3EDD-61AD-409A-A8AC-8417D3146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>
                                            <p:graphicEl>
                                              <a:dgm id="{4D8F3EDD-61AD-409A-A8AC-8417D31464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graphicEl>
                                              <a:dgm id="{4D8F3EDD-61AD-409A-A8AC-8417D3146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graphicEl>
                                              <a:dgm id="{4D8F3EDD-61AD-409A-A8AC-8417D3146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718AD4-401C-4EC4-8904-6BDF1FCCD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graphicEl>
                                              <a:dgm id="{AF718AD4-401C-4EC4-8904-6BDF1FCCD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AF718AD4-401C-4EC4-8904-6BDF1FCCD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graphicEl>
                                              <a:dgm id="{AF718AD4-401C-4EC4-8904-6BDF1FCCD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1744A5-F44F-4BD7-B4C0-59D1BBEE5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">
                                            <p:graphicEl>
                                              <a:dgm id="{571744A5-F44F-4BD7-B4C0-59D1BBEE59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graphicEl>
                                              <a:dgm id="{571744A5-F44F-4BD7-B4C0-59D1BBEE5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graphicEl>
                                              <a:dgm id="{571744A5-F44F-4BD7-B4C0-59D1BBEE5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213C573-56C7-9CF7-A3CB-2E419376EE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 dirty="0"/>
              <a:t>Social Work Degree Apprenticeship / BA (Hons)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40EF6D1-747B-9844-1695-75F9BFFCD3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/>
              <a:t>Programme schedule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B8AA93-807D-DB82-0237-A685B55376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319087"/>
            <a:ext cx="7886700" cy="2595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1500" dirty="0">
                <a:latin typeface="Poppins SemiBold" panose="00000700000000000000" pitchFamily="50" charset="0"/>
                <a:cs typeface="Poppins SemiBold" panose="00000700000000000000" pitchFamily="50" charset="0"/>
              </a:rPr>
              <a:t>Slide Title 9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0F51B34-1AA0-6B5A-83D8-13B4BD76CD7B}"/>
              </a:ext>
            </a:extLst>
          </p:cNvPr>
          <p:cNvSpPr txBox="1">
            <a:spLocks/>
          </p:cNvSpPr>
          <p:nvPr/>
        </p:nvSpPr>
        <p:spPr>
          <a:xfrm>
            <a:off x="310437" y="1155785"/>
            <a:ext cx="7823489" cy="2381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defRPr/>
            </a:pPr>
            <a:r>
              <a:rPr lang="en-GB" sz="1125" dirty="0">
                <a:solidFill>
                  <a:srgbClr val="060645"/>
                </a:solidFill>
              </a:rPr>
              <a:t>February 2027 start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F2E30E-D725-AA49-3DD2-5C5C2E047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164838"/>
              </p:ext>
            </p:extLst>
          </p:nvPr>
        </p:nvGraphicFramePr>
        <p:xfrm>
          <a:off x="112035" y="1438364"/>
          <a:ext cx="8723340" cy="1135380"/>
        </p:xfrm>
        <a:graphic>
          <a:graphicData uri="http://schemas.openxmlformats.org/drawingml/2006/table">
            <a:tbl>
              <a:tblPr/>
              <a:tblGrid>
                <a:gridCol w="242315">
                  <a:extLst>
                    <a:ext uri="{9D8B030D-6E8A-4147-A177-3AD203B41FA5}">
                      <a16:colId xmlns:a16="http://schemas.microsoft.com/office/drawing/2014/main" val="99174201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287920955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36411658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339457150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268530832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541683833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291944693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296777028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31325680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31815030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36994198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32883205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526452145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92773425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510072449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235634589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597804397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367780081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468139588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0244381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92977431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589322849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587483920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34940277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419882949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465635609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3016398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95334978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373260995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163721708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45821446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024728312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266206886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2522380405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1047311334"/>
                    </a:ext>
                  </a:extLst>
                </a:gridCol>
                <a:gridCol w="242315">
                  <a:extLst>
                    <a:ext uri="{9D8B030D-6E8A-4147-A177-3AD203B41FA5}">
                      <a16:colId xmlns:a16="http://schemas.microsoft.com/office/drawing/2014/main" val="3566787257"/>
                    </a:ext>
                  </a:extLst>
                </a:gridCol>
              </a:tblGrid>
              <a:tr h="104468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chemeClr val="bg1"/>
                          </a:solidFill>
                          <a:effectLst/>
                          <a:latin typeface="Poppins"/>
                        </a:rPr>
                        <a:t>Year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6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chemeClr val="bg1"/>
                          </a:solidFill>
                          <a:effectLst/>
                          <a:latin typeface="Poppins"/>
                        </a:rPr>
                        <a:t>Year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6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chemeClr val="bg1"/>
                          </a:solidFill>
                          <a:effectLst/>
                          <a:latin typeface="Poppins"/>
                        </a:rPr>
                        <a:t>Year 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64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30195"/>
                  </a:ext>
                </a:extLst>
              </a:tr>
              <a:tr h="16828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J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F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220163"/>
                  </a:ext>
                </a:extLst>
              </a:tr>
              <a:tr h="32824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KXY273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KXY347 / KXY318 / KEXY324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Gateway and EPA (Apps only)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692809"/>
                  </a:ext>
                </a:extLst>
              </a:tr>
              <a:tr h="32824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KXY246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  <a:p>
                      <a:pPr algn="ctr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KXY355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3207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B708963-BD9A-D743-E0AA-37802D6DE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588838"/>
              </p:ext>
            </p:extLst>
          </p:nvPr>
        </p:nvGraphicFramePr>
        <p:xfrm>
          <a:off x="211002" y="2571750"/>
          <a:ext cx="4999508" cy="1598295"/>
        </p:xfrm>
        <a:graphic>
          <a:graphicData uri="http://schemas.openxmlformats.org/drawingml/2006/table">
            <a:tbl>
              <a:tblPr/>
              <a:tblGrid>
                <a:gridCol w="833251">
                  <a:extLst>
                    <a:ext uri="{9D8B030D-6E8A-4147-A177-3AD203B41FA5}">
                      <a16:colId xmlns:a16="http://schemas.microsoft.com/office/drawing/2014/main" val="741246323"/>
                    </a:ext>
                  </a:extLst>
                </a:gridCol>
                <a:gridCol w="1249875">
                  <a:extLst>
                    <a:ext uri="{9D8B030D-6E8A-4147-A177-3AD203B41FA5}">
                      <a16:colId xmlns:a16="http://schemas.microsoft.com/office/drawing/2014/main" val="3879200085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1780899760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1807236085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671361945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1113295078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913211226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2886834304"/>
                    </a:ext>
                  </a:extLst>
                </a:gridCol>
                <a:gridCol w="416626">
                  <a:extLst>
                    <a:ext uri="{9D8B030D-6E8A-4147-A177-3AD203B41FA5}">
                      <a16:colId xmlns:a16="http://schemas.microsoft.com/office/drawing/2014/main" val="2529510142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Academic modules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GB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4294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KXY102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Introducing health and social care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4789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KXY273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Social work law in action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947859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Third year options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Poppin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1547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KXY347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Approaches to mental health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2844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KXY318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Leading, managing, caring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851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KEXY324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7FD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17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Understanding and supporting the everyday lives of children and young people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5087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C53ABDC-FFCF-4078-B7EB-BB2B7096C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954130"/>
              </p:ext>
            </p:extLst>
          </p:nvPr>
        </p:nvGraphicFramePr>
        <p:xfrm>
          <a:off x="5071910" y="2903876"/>
          <a:ext cx="4072090" cy="936037"/>
        </p:xfrm>
        <a:graphic>
          <a:graphicData uri="http://schemas.openxmlformats.org/drawingml/2006/table">
            <a:tbl>
              <a:tblPr/>
              <a:tblGrid>
                <a:gridCol w="487175">
                  <a:extLst>
                    <a:ext uri="{9D8B030D-6E8A-4147-A177-3AD203B41FA5}">
                      <a16:colId xmlns:a16="http://schemas.microsoft.com/office/drawing/2014/main" val="2690695708"/>
                    </a:ext>
                  </a:extLst>
                </a:gridCol>
                <a:gridCol w="3584915">
                  <a:extLst>
                    <a:ext uri="{9D8B030D-6E8A-4147-A177-3AD203B41FA5}">
                      <a16:colId xmlns:a16="http://schemas.microsoft.com/office/drawing/2014/main" val="3137787677"/>
                    </a:ext>
                  </a:extLst>
                </a:gridCol>
              </a:tblGrid>
              <a:tr h="20397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Practice modules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290845"/>
                  </a:ext>
                </a:extLst>
              </a:tr>
              <a:tr h="203979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/>
                        </a:rPr>
                        <a:t>KXY123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Foundations for social care and social work practice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030039"/>
                  </a:ext>
                </a:extLst>
              </a:tr>
              <a:tr h="36615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KXY246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Applied social work practice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848636"/>
                  </a:ext>
                </a:extLst>
              </a:tr>
              <a:tr h="84235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KXY355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</a:rPr>
                        <a:t> Critical thinking in social work practice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1640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206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5BA1587-55E8-A474-01FE-7B57D91EF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664869"/>
              </p:ext>
            </p:extLst>
          </p:nvPr>
        </p:nvGraphicFramePr>
        <p:xfrm>
          <a:off x="3133370" y="1089172"/>
          <a:ext cx="2530182" cy="1415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498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 Work Law in Action</a:t>
                      </a:r>
                    </a:p>
                    <a:p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K273 (60 credits)</a:t>
                      </a:r>
                    </a:p>
                    <a:p>
                      <a:endParaRPr lang="en-GB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500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9E41964-1AF1-7375-8951-3B538AD3D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127829"/>
              </p:ext>
            </p:extLst>
          </p:nvPr>
        </p:nvGraphicFramePr>
        <p:xfrm>
          <a:off x="3114594" y="2493389"/>
          <a:ext cx="2530181" cy="1576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76323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Applied social work practice</a:t>
                      </a:r>
                    </a:p>
                    <a:p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K246 (60 credits)</a:t>
                      </a:r>
                    </a:p>
                  </a:txBody>
                  <a:tcPr marL="13500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1C66365-1A35-EA96-876C-ECDE6AC6983B}"/>
              </a:ext>
            </a:extLst>
          </p:cNvPr>
          <p:cNvGraphicFramePr>
            <a:graphicFrameLocks noGrp="1"/>
          </p:cNvGraphicFramePr>
          <p:nvPr/>
        </p:nvGraphicFramePr>
        <p:xfrm>
          <a:off x="458563" y="767049"/>
          <a:ext cx="2593106" cy="298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049">
                <a:tc>
                  <a:txBody>
                    <a:bodyPr/>
                    <a:lstStyle/>
                    <a:p>
                      <a:pPr algn="l"/>
                      <a:r>
                        <a:rPr lang="en-GB" sz="1500" b="1">
                          <a:solidFill>
                            <a:schemeClr val="bg1"/>
                          </a:solidFill>
                          <a:latin typeface="+mn-lt"/>
                          <a:ea typeface="Apex New Book" panose="02010600040501010103" pitchFamily="50" charset="0"/>
                          <a:cs typeface="Arial" panose="020B0604020202020204" pitchFamily="34" charset="0"/>
                        </a:rPr>
                        <a:t>Level 1</a:t>
                      </a:r>
                    </a:p>
                  </a:txBody>
                  <a:tcPr marL="13500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015D86DD-4446-BB9D-9B92-64A083D91132}"/>
              </a:ext>
            </a:extLst>
          </p:cNvPr>
          <p:cNvSpPr/>
          <p:nvPr/>
        </p:nvSpPr>
        <p:spPr>
          <a:xfrm rot="5400000">
            <a:off x="6144474" y="3038664"/>
            <a:ext cx="222599" cy="11708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70F30D-0799-5B98-63AB-19FA966A7F1D}"/>
              </a:ext>
            </a:extLst>
          </p:cNvPr>
          <p:cNvSpPr txBox="1"/>
          <p:nvPr/>
        </p:nvSpPr>
        <p:spPr>
          <a:xfrm>
            <a:off x="458563" y="323036"/>
            <a:ext cx="679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b="1" dirty="0">
                <a:solidFill>
                  <a:srgbClr val="060645"/>
                </a:solidFill>
                <a:latin typeface="+mj-lt"/>
                <a:cs typeface="Poppins SemiBold" pitchFamily="2" charset="77"/>
              </a:rPr>
              <a:t>Social Work degree overview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809012C-A8E4-94D9-2513-1A60B43B2AC7}"/>
              </a:ext>
            </a:extLst>
          </p:cNvPr>
          <p:cNvGraphicFramePr>
            <a:graphicFrameLocks noGrp="1"/>
          </p:cNvGraphicFramePr>
          <p:nvPr/>
        </p:nvGraphicFramePr>
        <p:xfrm>
          <a:off x="5745254" y="767049"/>
          <a:ext cx="2940183" cy="298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049">
                <a:tc>
                  <a:txBody>
                    <a:bodyPr/>
                    <a:lstStyle/>
                    <a:p>
                      <a:pPr algn="l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+mn-lt"/>
                          <a:ea typeface="Apex New Book" panose="02010600040501010103" pitchFamily="50" charset="0"/>
                          <a:cs typeface="Arial" panose="020B0604020202020204" pitchFamily="34" charset="0"/>
                        </a:rPr>
                        <a:t>Level 3</a:t>
                      </a:r>
                    </a:p>
                  </a:txBody>
                  <a:tcPr marL="13500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72506F5-ACBA-2CB0-A832-599637C37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010711"/>
              </p:ext>
            </p:extLst>
          </p:nvPr>
        </p:nvGraphicFramePr>
        <p:xfrm>
          <a:off x="5755078" y="2504669"/>
          <a:ext cx="2940185" cy="1564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64411">
                <a:tc>
                  <a:txBody>
                    <a:bodyPr/>
                    <a:lstStyle/>
                    <a:p>
                      <a:pPr algn="l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Critical Thinking in Social Work Practice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K355 (60 credits)</a:t>
                      </a:r>
                    </a:p>
                  </a:txBody>
                  <a:tcPr marL="135000" marR="6750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3DEE567-5D3A-4576-E71D-368936ED8FFD}"/>
              </a:ext>
            </a:extLst>
          </p:cNvPr>
          <p:cNvGraphicFramePr>
            <a:graphicFrameLocks noGrp="1"/>
          </p:cNvGraphicFramePr>
          <p:nvPr/>
        </p:nvGraphicFramePr>
        <p:xfrm>
          <a:off x="458563" y="1073788"/>
          <a:ext cx="2593106" cy="1415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498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Introducing health and </a:t>
                      </a:r>
                    </a:p>
                    <a:p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social care</a:t>
                      </a:r>
                    </a:p>
                    <a:p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K102 (60 credits)</a:t>
                      </a:r>
                    </a:p>
                    <a:p>
                      <a:endParaRPr lang="en-GB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500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6DF12719-305D-5C8B-8BFB-E0FC1E308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302460"/>
              </p:ext>
            </p:extLst>
          </p:nvPr>
        </p:nvGraphicFramePr>
        <p:xfrm>
          <a:off x="458564" y="2489285"/>
          <a:ext cx="2574329" cy="1580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80427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Foundations for social care and social work practice</a:t>
                      </a:r>
                    </a:p>
                    <a:p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K123 (60 credits)</a:t>
                      </a:r>
                    </a:p>
                  </a:txBody>
                  <a:tcPr marL="135000" marR="6858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18EC4BB5-1EE5-E151-FF19-7EACA4D43D3E}"/>
              </a:ext>
            </a:extLst>
          </p:cNvPr>
          <p:cNvGraphicFramePr>
            <a:graphicFrameLocks noGrp="1"/>
          </p:cNvGraphicFramePr>
          <p:nvPr/>
        </p:nvGraphicFramePr>
        <p:xfrm>
          <a:off x="3133371" y="774036"/>
          <a:ext cx="2530181" cy="298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049">
                <a:tc>
                  <a:txBody>
                    <a:bodyPr/>
                    <a:lstStyle/>
                    <a:p>
                      <a:pPr algn="l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+mn-lt"/>
                          <a:ea typeface="Apex New Book" panose="02010600040501010103" pitchFamily="50" charset="0"/>
                          <a:cs typeface="Arial" panose="020B0604020202020204" pitchFamily="34" charset="0"/>
                        </a:rPr>
                        <a:t>Level 2</a:t>
                      </a:r>
                    </a:p>
                  </a:txBody>
                  <a:tcPr marL="135000" marR="68580"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876FE77F-1EFD-7544-5E65-AF57ECB0B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756776"/>
              </p:ext>
            </p:extLst>
          </p:nvPr>
        </p:nvGraphicFramePr>
        <p:xfrm>
          <a:off x="5745252" y="1074420"/>
          <a:ext cx="2940185" cy="1414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4866">
                <a:tc>
                  <a:txBody>
                    <a:bodyPr/>
                    <a:lstStyle/>
                    <a:p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Choose one: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Approaches to mental health 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Leading, managing, caring 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Young lives, parenting and families </a:t>
                      </a:r>
                      <a:endParaRPr lang="en-GB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5000" marR="67500" marT="34290" marB="3429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87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6B63EE-760F-7354-40D1-EC99236B759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5589" y="317437"/>
            <a:ext cx="8098070" cy="372871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GB" dirty="0">
                <a:latin typeface="Poppins SemiBold"/>
                <a:cs typeface="Poppins SemiBold"/>
              </a:rPr>
              <a:t>Level 1</a:t>
            </a:r>
            <a:endParaRPr lang="en-US" dirty="0">
              <a:latin typeface="Poppins SemiBold"/>
              <a:cs typeface="Poppins SemiBold"/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D6AFCC-DA87-E7CC-9B19-626EABF44EF9}"/>
              </a:ext>
            </a:extLst>
          </p:cNvPr>
          <p:cNvSpPr txBox="1"/>
          <p:nvPr/>
        </p:nvSpPr>
        <p:spPr>
          <a:xfrm>
            <a:off x="439486" y="1864705"/>
            <a:ext cx="3179180" cy="151323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Introductory module providing an authoritative overview of health and social care, with real-life case studies.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8 x online tutorials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Assessment of the module is via five tutor- marked assignments and an end of module assignment.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FB3A12-FB01-F6EB-083D-F747C752B52E}"/>
              </a:ext>
            </a:extLst>
          </p:cNvPr>
          <p:cNvSpPr txBox="1"/>
          <p:nvPr/>
        </p:nvSpPr>
        <p:spPr>
          <a:xfrm>
            <a:off x="4030133" y="1855809"/>
            <a:ext cx="4257699" cy="149015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This module includes a minimum 10-day period of verified practice learning in a social care setting under the supervision of a Practice Educator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15 x workshops (online)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cs typeface="Arial" panose="020B0604020202020204" pitchFamily="34" charset="0"/>
              </a:rPr>
              <a:t>Assessment is via five tutor-marked assignments, an end of module assignment, a portfolio and satisfactory completion of the 10-day practice learning. </a:t>
            </a:r>
            <a:endParaRPr lang="en-GB" sz="900" dirty="0">
              <a:cs typeface="Poppi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96017F-3C03-D503-6F75-1363F6B9DE5F}"/>
              </a:ext>
            </a:extLst>
          </p:cNvPr>
          <p:cNvSpPr txBox="1"/>
          <p:nvPr/>
        </p:nvSpPr>
        <p:spPr>
          <a:xfrm>
            <a:off x="418943" y="1309464"/>
            <a:ext cx="3200956" cy="484748"/>
          </a:xfrm>
          <a:prstGeom prst="rect">
            <a:avLst/>
          </a:prstGeom>
          <a:solidFill>
            <a:srgbClr val="D6FFF2"/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r>
              <a:rPr lang="en-GB" sz="1350" b="1" dirty="0">
                <a:solidFill>
                  <a:srgbClr val="060645"/>
                </a:solidFill>
                <a:latin typeface="Poppins SemiBold"/>
                <a:cs typeface="Poppins SemiBold"/>
              </a:rPr>
              <a:t>K102: Introducing health and social care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BE925-52AC-988C-CFC0-ABF3AF177890}"/>
              </a:ext>
            </a:extLst>
          </p:cNvPr>
          <p:cNvSpPr txBox="1"/>
          <p:nvPr/>
        </p:nvSpPr>
        <p:spPr>
          <a:xfrm>
            <a:off x="4030133" y="1286034"/>
            <a:ext cx="4258229" cy="507831"/>
          </a:xfrm>
          <a:prstGeom prst="rect">
            <a:avLst/>
          </a:prstGeom>
          <a:solidFill>
            <a:srgbClr val="D6FFF2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350" b="1" dirty="0">
                <a:solidFill>
                  <a:srgbClr val="060645"/>
                </a:solidFill>
              </a:rPr>
              <a:t>K123: </a:t>
            </a:r>
            <a:r>
              <a:rPr lang="en-GB" sz="1350" b="1" dirty="0">
                <a:solidFill>
                  <a:schemeClr val="dk1"/>
                </a:solidFill>
              </a:rPr>
              <a:t>Foundations for social care and social work practice</a:t>
            </a:r>
          </a:p>
        </p:txBody>
      </p:sp>
    </p:spTree>
    <p:extLst>
      <p:ext uri="{BB962C8B-B14F-4D97-AF65-F5344CB8AC3E}">
        <p14:creationId xmlns:p14="http://schemas.microsoft.com/office/powerpoint/2010/main" val="1431401078"/>
      </p:ext>
    </p:extLst>
  </p:cSld>
  <p:clrMapOvr>
    <a:masterClrMapping/>
  </p:clrMapOvr>
</p:sld>
</file>

<file path=ppt/theme/theme1.xml><?xml version="1.0" encoding="utf-8"?>
<a:theme xmlns:a="http://schemas.openxmlformats.org/drawingml/2006/main" name="SWA Powerpoint Template_Dev1">
  <a:themeElements>
    <a:clrScheme name="GCC">
      <a:dk1>
        <a:srgbClr val="0A387A"/>
      </a:dk1>
      <a:lt1>
        <a:sysClr val="window" lastClr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F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B564AF2F-A352-7F42-81B9-C627F4A9C63A}" vid="{3EC1BE73-C097-B841-A9EC-44114EB3A0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SWA Powerpoint Template_Dev1</Template>
  <TotalTime>1846</TotalTime>
  <Words>1839</Words>
  <Application>Microsoft Office PowerPoint</Application>
  <PresentationFormat>On-screen Show (16:9)</PresentationFormat>
  <Paragraphs>326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Poppins</vt:lpstr>
      <vt:lpstr>Poppins   </vt:lpstr>
      <vt:lpstr>Poppins SemiBold</vt:lpstr>
      <vt:lpstr>Times New Roman</vt:lpstr>
      <vt:lpstr>SWA Powerpoint Template_Dev1</vt:lpstr>
      <vt:lpstr>Apprenticeship programme – Children’s   Information session  August 2026</vt:lpstr>
      <vt:lpstr>Agenda</vt:lpstr>
      <vt:lpstr>Application timeline </vt:lpstr>
      <vt:lpstr>Eligibility criteria</vt:lpstr>
      <vt:lpstr>PowerPoint Presentation</vt:lpstr>
      <vt:lpstr>PowerPoint Presentation</vt:lpstr>
      <vt:lpstr>Slide Title 9</vt:lpstr>
      <vt:lpstr>PowerPoint Presentation</vt:lpstr>
      <vt:lpstr>PowerPoint Presentation</vt:lpstr>
      <vt:lpstr>PowerPoint Presentation</vt:lpstr>
      <vt:lpstr>PowerPoint Presentation</vt:lpstr>
      <vt:lpstr>Slide Title 12</vt:lpstr>
      <vt:lpstr>PowerPoint Presentation</vt:lpstr>
      <vt:lpstr>PowerPoint Presentation</vt:lpstr>
      <vt:lpstr>PowerPoint Presentation</vt:lpstr>
      <vt:lpstr>PowerPoint Presentation</vt:lpstr>
      <vt:lpstr>Table</vt:lpstr>
      <vt:lpstr>Quote</vt:lpstr>
      <vt:lpstr>Academy support </vt:lpstr>
      <vt:lpstr>PowerPoint Presentation</vt:lpstr>
      <vt:lpstr>Q&amp;A</vt:lpstr>
    </vt:vector>
  </TitlesOfParts>
  <Company>Gloucestershire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MURRAY, Leanne</dc:creator>
  <cp:lastModifiedBy>WALKER, Eve-Louise</cp:lastModifiedBy>
  <cp:revision>31</cp:revision>
  <dcterms:created xsi:type="dcterms:W3CDTF">2020-07-07T09:46:03Z</dcterms:created>
  <dcterms:modified xsi:type="dcterms:W3CDTF">2026-08-06T10:13:33Z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d404578-2d81-4a23-86f9-58870b7211f0_Enabled">
    <vt:lpwstr>true</vt:lpwstr>
  </property>
  <property fmtid="{D5CDD505-2E9C-101B-9397-08002B2CF9AE}" pid="3" name="MSIP_Label_7d404578-2d81-4a23-86f9-58870b7211f0_SetDate">
    <vt:lpwstr>2025-11-10T10:46:37Z</vt:lpwstr>
  </property>
  <property fmtid="{D5CDD505-2E9C-101B-9397-08002B2CF9AE}" pid="4" name="MSIP_Label_7d404578-2d81-4a23-86f9-58870b7211f0_Method">
    <vt:lpwstr>Standard</vt:lpwstr>
  </property>
  <property fmtid="{D5CDD505-2E9C-101B-9397-08002B2CF9AE}" pid="5" name="MSIP_Label_7d404578-2d81-4a23-86f9-58870b7211f0_Name">
    <vt:lpwstr>Official - Contains Personal Data</vt:lpwstr>
  </property>
  <property fmtid="{D5CDD505-2E9C-101B-9397-08002B2CF9AE}" pid="6" name="MSIP_Label_7d404578-2d81-4a23-86f9-58870b7211f0_SiteId">
    <vt:lpwstr>5faec754-64e3-4014-9bcc-e72fc73ba312</vt:lpwstr>
  </property>
  <property fmtid="{D5CDD505-2E9C-101B-9397-08002B2CF9AE}" pid="7" name="MSIP_Label_7d404578-2d81-4a23-86f9-58870b7211f0_ActionId">
    <vt:lpwstr>da27df78-4b2f-45c4-b6dd-836a6d2aedaa</vt:lpwstr>
  </property>
  <property fmtid="{D5CDD505-2E9C-101B-9397-08002B2CF9AE}" pid="8" name="MSIP_Label_7d404578-2d81-4a23-86f9-58870b7211f0_ContentBits">
    <vt:lpwstr>0</vt:lpwstr>
  </property>
  <property fmtid="{D5CDD505-2E9C-101B-9397-08002B2CF9AE}" pid="9" name="MSIP_Label_7d404578-2d81-4a23-86f9-58870b7211f0_Tag">
    <vt:lpwstr>10, 1, 2, 1</vt:lpwstr>
  </property>
</Properties>
</file>