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handoutMasterIdLst>
    <p:handoutMasterId r:id="rId25"/>
  </p:handoutMasterIdLst>
  <p:sldIdLst>
    <p:sldId id="256" r:id="rId5"/>
    <p:sldId id="257" r:id="rId6"/>
    <p:sldId id="258" r:id="rId7"/>
    <p:sldId id="276" r:id="rId8"/>
    <p:sldId id="277" r:id="rId9"/>
    <p:sldId id="259" r:id="rId10"/>
    <p:sldId id="287" r:id="rId11"/>
    <p:sldId id="279" r:id="rId12"/>
    <p:sldId id="281" r:id="rId13"/>
    <p:sldId id="283" r:id="rId14"/>
    <p:sldId id="284" r:id="rId15"/>
    <p:sldId id="288" r:id="rId16"/>
    <p:sldId id="280" r:id="rId17"/>
    <p:sldId id="285" r:id="rId18"/>
    <p:sldId id="282" r:id="rId19"/>
    <p:sldId id="286" r:id="rId20"/>
    <p:sldId id="273" r:id="rId21"/>
    <p:sldId id="266" r:id="rId22"/>
    <p:sldId id="275" r:id="rId23"/>
  </p:sldIdLst>
  <p:sldSz cx="12192000" cy="6858000"/>
  <p:notesSz cx="6669088" cy="9926638"/>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5722" autoAdjust="0"/>
  </p:normalViewPr>
  <p:slideViewPr>
    <p:cSldViewPr snapToGrid="0">
      <p:cViewPr varScale="1">
        <p:scale>
          <a:sx n="44" d="100"/>
          <a:sy n="44" d="100"/>
        </p:scale>
        <p:origin x="1524" y="28"/>
      </p:cViewPr>
      <p:guideLst/>
    </p:cSldViewPr>
  </p:slideViewPr>
  <p:notesTextViewPr>
    <p:cViewPr>
      <p:scale>
        <a:sx n="1" d="1"/>
        <a:sy n="1" d="1"/>
      </p:scale>
      <p:origin x="0" y="0"/>
    </p:cViewPr>
  </p:notesTextViewPr>
  <p:sorterViewPr>
    <p:cViewPr>
      <p:scale>
        <a:sx n="126" d="100"/>
        <a:sy n="126" d="100"/>
      </p:scale>
      <p:origin x="0" y="0"/>
    </p:cViewPr>
  </p:sorterViewPr>
  <p:notesViewPr>
    <p:cSldViewPr snapToGrid="0">
      <p:cViewPr varScale="1">
        <p:scale>
          <a:sx n="96" d="100"/>
          <a:sy n="96" d="100"/>
        </p:scale>
        <p:origin x="355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B129C17-9205-4554-BF5C-070656C21699}"/>
              </a:ext>
            </a:extLst>
          </p:cNvPr>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0B41E939-D5BE-4B7F-BCD2-05DCC4E5E8C7}"/>
              </a:ext>
            </a:extLst>
          </p:cNvPr>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pPr rtl="0"/>
            <a:fld id="{AB1389FC-84BB-41A0-BC92-057C08DC342F}" type="datetime1">
              <a:rPr lang="en-GB" smtClean="0"/>
              <a:t>06/12/2023</a:t>
            </a:fld>
            <a:endParaRPr lang="en-GB" dirty="0"/>
          </a:p>
        </p:txBody>
      </p:sp>
      <p:sp>
        <p:nvSpPr>
          <p:cNvPr id="4" name="Footer Placeholder 3">
            <a:extLst>
              <a:ext uri="{FF2B5EF4-FFF2-40B4-BE49-F238E27FC236}">
                <a16:creationId xmlns:a16="http://schemas.microsoft.com/office/drawing/2014/main" id="{F61800B1-1D76-46D4-ADAF-FD5EA7AFBE70}"/>
              </a:ext>
            </a:extLst>
          </p:cNvPr>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FCBFA674-DC58-422B-8963-09FD1B05EDDB}"/>
              </a:ext>
            </a:extLst>
          </p:cNvPr>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pPr rtl="0"/>
            <a:fld id="{3A42FE58-2C2A-433E-A3EF-B39ACF97315A}" type="slidenum">
              <a:rPr lang="en-GB" smtClean="0"/>
              <a:t>‹#›</a:t>
            </a:fld>
            <a:endParaRPr lang="en-GB"/>
          </a:p>
        </p:txBody>
      </p:sp>
    </p:spTree>
    <p:extLst>
      <p:ext uri="{BB962C8B-B14F-4D97-AF65-F5344CB8AC3E}">
        <p14:creationId xmlns:p14="http://schemas.microsoft.com/office/powerpoint/2010/main" val="36635657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4909B039-1C6C-4DB3-861A-76F1FF2AC578}" type="datetime1">
              <a:rPr lang="en-GB" noProof="0" smtClean="0"/>
              <a:pPr/>
              <a:t>06/12/2023</a:t>
            </a:fld>
            <a:endParaRPr lang="en-GB" noProof="0"/>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pPr rtl="0"/>
            <a:fld id="{F97DC217-DF71-1A49-B3EA-559F1F43B0FF}" type="slidenum">
              <a:rPr lang="en-GB" noProof="0" smtClean="0"/>
              <a:t>‹#›</a:t>
            </a:fld>
            <a:endParaRPr lang="en-GB" noProof="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noProof="0"/>
          </a:p>
        </p:txBody>
      </p:sp>
      <p:sp>
        <p:nvSpPr>
          <p:cNvPr id="4" name="Slide Number Placeholder 3"/>
          <p:cNvSpPr>
            <a:spLocks noGrp="1"/>
          </p:cNvSpPr>
          <p:nvPr>
            <p:ph type="sldNum" sz="quarter" idx="5"/>
          </p:nvPr>
        </p:nvSpPr>
        <p:spPr/>
        <p:txBody>
          <a:bodyPr rtlCol="0"/>
          <a:lstStyle/>
          <a:p>
            <a:pPr rtl="0"/>
            <a:fld id="{F97DC217-DF71-1A49-B3EA-559F1F43B0FF}" type="slidenum">
              <a:rPr lang="en-GB" smtClean="0"/>
              <a:t>1</a:t>
            </a:fld>
            <a:endParaRPr lang="en-GB"/>
          </a:p>
        </p:txBody>
      </p:sp>
    </p:spTree>
    <p:extLst>
      <p:ext uri="{BB962C8B-B14F-4D97-AF65-F5344CB8AC3E}">
        <p14:creationId xmlns:p14="http://schemas.microsoft.com/office/powerpoint/2010/main" val="42777243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Calibri" panose="020F0502020204030204" pitchFamily="34" charset="0"/>
              </a:rPr>
              <a:t>J also talks about lockdown being difficult for him.  He had started building relationships with his peers at his training provider and when he was back at home, he felt extremely low.  He talks of watching Breaking Bad (Netflix series) and identifying with the main character Walter White.  Walter had a double life as a drug dealer and a teacher.  J became obsessed with this series and created a double identity just like Walter White.  He was “T-LOFA” who was in the online chat rooms, watching pornography and viewing and distributing images and J the good person who was riddled with anxiety and guilt for what “T-LOFA” was doing.  The National Autistic Society explain that: “Intense interests and repetitive behaviour can be a source of enjoyment for autistic people and a way of coping with everyday life.  But they may be obsessions and limit people’s involvement in other activities and cause distress or anxiety”.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pPr rtl="0"/>
            <a:fld id="{F97DC217-DF71-1A49-B3EA-559F1F43B0FF}" type="slidenum">
              <a:rPr lang="en-GB" noProof="0" smtClean="0"/>
              <a:t>10</a:t>
            </a:fld>
            <a:endParaRPr lang="en-GB" noProof="0"/>
          </a:p>
        </p:txBody>
      </p:sp>
    </p:spTree>
    <p:extLst>
      <p:ext uri="{BB962C8B-B14F-4D97-AF65-F5344CB8AC3E}">
        <p14:creationId xmlns:p14="http://schemas.microsoft.com/office/powerpoint/2010/main" val="3950074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J was sentenced to our proposal of a robust YRO with additional requirements and his intervention is reflective of this, as well as including Joseph’s aspirations engaging in positive activities, furthering his education and developing his social skills and desisting from offending.</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Despite being assessed at medium risk in each of the three risk domains (LOR, ROSH &amp; S&amp;W), due to the nature of his offence, he qualifies for MAPPA under category one, level one and therefore he was referred to the HRPM process for additional oversight, evidencing the balancing of risk and protective factors and positive progress made by J.</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Consideration was given for the victim and restorative practice, reflecting the nature of the offence, community reparation was deemed most appropriate, along with engagement with CAMHS HSB team.</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Management of Risk</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Working relationship with partner agencies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Integrated YST</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pPr rtl="0"/>
            <a:fld id="{F97DC217-DF71-1A49-B3EA-559F1F43B0FF}" type="slidenum">
              <a:rPr lang="en-GB" noProof="0" smtClean="0"/>
              <a:t>11</a:t>
            </a:fld>
            <a:endParaRPr lang="en-GB" noProof="0"/>
          </a:p>
        </p:txBody>
      </p:sp>
    </p:spTree>
    <p:extLst>
      <p:ext uri="{BB962C8B-B14F-4D97-AF65-F5344CB8AC3E}">
        <p14:creationId xmlns:p14="http://schemas.microsoft.com/office/powerpoint/2010/main" val="15187981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rPr>
              <a:t>Second Pause – time to consider what you might include in your intervention based on our understanding of J’s story so far?</a:t>
            </a:r>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12</a:t>
            </a:fld>
            <a:endParaRPr lang="en-GB"/>
          </a:p>
        </p:txBody>
      </p:sp>
    </p:spTree>
    <p:extLst>
      <p:ext uri="{BB962C8B-B14F-4D97-AF65-F5344CB8AC3E}">
        <p14:creationId xmlns:p14="http://schemas.microsoft.com/office/powerpoint/2010/main" val="9814297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GB" sz="1800" dirty="0">
                <a:solidFill>
                  <a:srgbClr val="000000"/>
                </a:solidFill>
                <a:effectLst/>
                <a:latin typeface="Calibri" panose="020F0502020204030204" pitchFamily="34" charset="0"/>
                <a:ea typeface="Times New Roman" panose="02020603050405020304" pitchFamily="18" charset="0"/>
              </a:rPr>
              <a:t>This is J’s first offence and there had been no previous involvement with Youth Justice. The sentencing options available to the Court, which were commensurate with the seriousness of the offences, included a Youth Rehabilitation Order, or a Custodial Sentence. </a:t>
            </a:r>
          </a:p>
          <a:p>
            <a:pPr fontAlgn="base"/>
            <a:endParaRPr lang="en-GB" sz="1800" dirty="0">
              <a:effectLst/>
              <a:latin typeface="Times New Roman" panose="02020603050405020304" pitchFamily="18" charset="0"/>
              <a:ea typeface="Times New Roman" panose="02020603050405020304" pitchFamily="18" charset="0"/>
            </a:endParaRPr>
          </a:p>
          <a:p>
            <a:pPr fontAlgn="base"/>
            <a:r>
              <a:rPr lang="en-GB" sz="1800" dirty="0">
                <a:solidFill>
                  <a:srgbClr val="000000"/>
                </a:solidFill>
                <a:effectLst/>
                <a:latin typeface="Calibri" panose="020F0502020204030204" pitchFamily="34" charset="0"/>
                <a:ea typeface="Times New Roman" panose="02020603050405020304" pitchFamily="18" charset="0"/>
              </a:rPr>
              <a:t>J was sentenced our recommendation of a robust 36 month Youth Rehabilitation Order with a Supervision Requirement, with additional requirements; 90 days Programme Requirement-to engage with CAMHS Sexually Harmful Behaviour Team; 30 days Activity Requirement to complete reparation.</a:t>
            </a:r>
          </a:p>
          <a:p>
            <a:pPr fontAlgn="base"/>
            <a:endParaRPr lang="en-GB" sz="1800" dirty="0">
              <a:effectLst/>
              <a:latin typeface="Times New Roman" panose="02020603050405020304" pitchFamily="18" charset="0"/>
              <a:ea typeface="Times New Roman" panose="02020603050405020304" pitchFamily="18" charset="0"/>
            </a:endParaRPr>
          </a:p>
          <a:p>
            <a:pPr fontAlgn="base"/>
            <a:r>
              <a:rPr lang="en-GB" sz="1800" dirty="0">
                <a:solidFill>
                  <a:srgbClr val="000000"/>
                </a:solidFill>
                <a:effectLst/>
                <a:latin typeface="Calibri" panose="020F0502020204030204" pitchFamily="34" charset="0"/>
                <a:ea typeface="Times New Roman" panose="02020603050405020304" pitchFamily="18" charset="0"/>
              </a:rPr>
              <a:t>J was also made subject to a Sexual harm prevention order for a period of five years, with 12 week Judicial Reviews to monitor his compliance and progress. On review the SHPO has been reduced by the judge from 5 to 2.5 years.</a:t>
            </a:r>
          </a:p>
          <a:p>
            <a:pPr fontAlgn="base"/>
            <a:endParaRPr lang="en-GB" sz="1800" dirty="0">
              <a:effectLst/>
              <a:latin typeface="Times New Roman" panose="02020603050405020304" pitchFamily="18" charset="0"/>
              <a:ea typeface="Times New Roman" panose="02020603050405020304" pitchFamily="18" charset="0"/>
            </a:endParaRPr>
          </a:p>
          <a:p>
            <a:pPr fontAlgn="base"/>
            <a:r>
              <a:rPr lang="en-GB" sz="1800" dirty="0">
                <a:solidFill>
                  <a:srgbClr val="000000"/>
                </a:solidFill>
                <a:effectLst/>
                <a:latin typeface="Calibri" panose="020F0502020204030204" pitchFamily="34" charset="0"/>
                <a:ea typeface="Times New Roman" panose="02020603050405020304" pitchFamily="18" charset="0"/>
              </a:rPr>
              <a:t>On sentencing the judge stated that, he felt that J presented as dangerous and that there had been an element of pre-planning when committing the offences, although not very sophisticated. The location and the timing of the offences was an aggravating feature and there was high culpability. Therefore, he wanted Joseph to be supervised going into adult hood, that is the reason for the 36 month YRO rather than the proposed 24 months.</a:t>
            </a:r>
            <a:endParaRPr lang="en-GB" sz="1800" dirty="0">
              <a:effectLst/>
              <a:latin typeface="Times New Roman" panose="02020603050405020304" pitchFamily="18" charset="0"/>
              <a:ea typeface="Times New Roman" panose="02020603050405020304" pitchFamily="18" charset="0"/>
            </a:endParaRPr>
          </a:p>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13</a:t>
            </a:fld>
            <a:endParaRPr lang="en-GB"/>
          </a:p>
        </p:txBody>
      </p:sp>
    </p:spTree>
    <p:extLst>
      <p:ext uri="{BB962C8B-B14F-4D97-AF65-F5344CB8AC3E}">
        <p14:creationId xmlns:p14="http://schemas.microsoft.com/office/powerpoint/2010/main" val="15971311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F97DC217-DF71-1A49-B3EA-559F1F43B0FF}" type="slidenum">
              <a:rPr lang="en-GB" noProof="0" smtClean="0"/>
              <a:t>14</a:t>
            </a:fld>
            <a:endParaRPr lang="en-GB" noProof="0"/>
          </a:p>
        </p:txBody>
      </p:sp>
    </p:spTree>
    <p:extLst>
      <p:ext uri="{BB962C8B-B14F-4D97-AF65-F5344CB8AC3E}">
        <p14:creationId xmlns:p14="http://schemas.microsoft.com/office/powerpoint/2010/main" val="2817585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Calibri" panose="020F0502020204030204" pitchFamily="34" charset="0"/>
              </a:rPr>
              <a:t>Given the nature of the offence significant barriers to engagement have been considered and overcome including education, specialised SHB intervention and constructive use of leisure accessing youth groups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Professional network have a duty to work together to identify and address unmet need.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Unable to untwine welfare and criminal justice.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Timely review of assessment and intervention plan</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rPr>
              <a:t>Family supported through CIN until October 22. Reunification?? </a:t>
            </a:r>
            <a:endParaRPr lang="en-GB" dirty="0"/>
          </a:p>
        </p:txBody>
      </p:sp>
      <p:sp>
        <p:nvSpPr>
          <p:cNvPr id="4" name="Slide Number Placeholder 3"/>
          <p:cNvSpPr>
            <a:spLocks noGrp="1"/>
          </p:cNvSpPr>
          <p:nvPr>
            <p:ph type="sldNum" sz="quarter" idx="5"/>
          </p:nvPr>
        </p:nvSpPr>
        <p:spPr/>
        <p:txBody>
          <a:bodyPr/>
          <a:lstStyle/>
          <a:p>
            <a:pPr rtl="0"/>
            <a:fld id="{F97DC217-DF71-1A49-B3EA-559F1F43B0FF}" type="slidenum">
              <a:rPr lang="en-GB" noProof="0" smtClean="0"/>
              <a:t>15</a:t>
            </a:fld>
            <a:endParaRPr lang="en-GB" noProof="0"/>
          </a:p>
        </p:txBody>
      </p:sp>
    </p:spTree>
    <p:extLst>
      <p:ext uri="{BB962C8B-B14F-4D97-AF65-F5344CB8AC3E}">
        <p14:creationId xmlns:p14="http://schemas.microsoft.com/office/powerpoint/2010/main" val="15024200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17</a:t>
            </a:fld>
            <a:endParaRPr lang="en-GB"/>
          </a:p>
        </p:txBody>
      </p:sp>
    </p:spTree>
    <p:extLst>
      <p:ext uri="{BB962C8B-B14F-4D97-AF65-F5344CB8AC3E}">
        <p14:creationId xmlns:p14="http://schemas.microsoft.com/office/powerpoint/2010/main" val="458246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18</a:t>
            </a:fld>
            <a:endParaRPr lang="en-GB"/>
          </a:p>
        </p:txBody>
      </p:sp>
    </p:spTree>
    <p:extLst>
      <p:ext uri="{BB962C8B-B14F-4D97-AF65-F5344CB8AC3E}">
        <p14:creationId xmlns:p14="http://schemas.microsoft.com/office/powerpoint/2010/main" val="3737749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19</a:t>
            </a:fld>
            <a:endParaRPr lang="en-GB"/>
          </a:p>
        </p:txBody>
      </p:sp>
    </p:spTree>
    <p:extLst>
      <p:ext uri="{BB962C8B-B14F-4D97-AF65-F5344CB8AC3E}">
        <p14:creationId xmlns:p14="http://schemas.microsoft.com/office/powerpoint/2010/main" val="1700717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2</a:t>
            </a:fld>
            <a:endParaRPr lang="en-GB"/>
          </a:p>
        </p:txBody>
      </p:sp>
    </p:spTree>
    <p:extLst>
      <p:ext uri="{BB962C8B-B14F-4D97-AF65-F5344CB8AC3E}">
        <p14:creationId xmlns:p14="http://schemas.microsoft.com/office/powerpoint/2010/main" val="527809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noProof="0" dirty="0"/>
              <a:t>J had never been in trouble before – not known to the youth justice service.</a:t>
            </a:r>
          </a:p>
        </p:txBody>
      </p:sp>
      <p:sp>
        <p:nvSpPr>
          <p:cNvPr id="4" name="Slide Number Placeholder 3"/>
          <p:cNvSpPr>
            <a:spLocks noGrp="1"/>
          </p:cNvSpPr>
          <p:nvPr>
            <p:ph type="sldNum" sz="quarter" idx="5"/>
          </p:nvPr>
        </p:nvSpPr>
        <p:spPr/>
        <p:txBody>
          <a:bodyPr/>
          <a:lstStyle/>
          <a:p>
            <a:pPr rtl="0"/>
            <a:fld id="{F97DC217-DF71-1A49-B3EA-559F1F43B0FF}" type="slidenum">
              <a:rPr lang="en-GB" smtClean="0"/>
              <a:t>3</a:t>
            </a:fld>
            <a:endParaRPr lang="en-GB"/>
          </a:p>
        </p:txBody>
      </p:sp>
    </p:spTree>
    <p:extLst>
      <p:ext uri="{BB962C8B-B14F-4D97-AF65-F5344CB8AC3E}">
        <p14:creationId xmlns:p14="http://schemas.microsoft.com/office/powerpoint/2010/main" val="964244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4</a:t>
            </a:fld>
            <a:endParaRPr lang="en-GB"/>
          </a:p>
        </p:txBody>
      </p:sp>
    </p:spTree>
    <p:extLst>
      <p:ext uri="{BB962C8B-B14F-4D97-AF65-F5344CB8AC3E}">
        <p14:creationId xmlns:p14="http://schemas.microsoft.com/office/powerpoint/2010/main" val="1324123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Times New Roman" panose="02020603050405020304" pitchFamily="18" charset="0"/>
                <a:cs typeface="Calibri" panose="020F0502020204030204" pitchFamily="34" charset="0"/>
              </a:rPr>
              <a:t>This further isolated Joe from his peers and he missed out on valuable social interactions, sex education and subsequently spent more and more time online.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800" kern="100" dirty="0">
                <a:effectLst/>
                <a:latin typeface="Calibri" panose="020F0502020204030204" pitchFamily="34" charset="0"/>
                <a:ea typeface="Times New Roman" panose="02020603050405020304" pitchFamily="18" charset="0"/>
                <a:cs typeface="Calibri" panose="020F0502020204030204" pitchFamily="34" charset="0"/>
              </a:rPr>
              <a:t>J gaining acceptance from others online, seems to have been meeting an unmet feeling he craved within the real world.</a:t>
            </a:r>
          </a:p>
          <a:p>
            <a:pPr algn="just">
              <a:lnSpc>
                <a:spcPct val="107000"/>
              </a:lnSpc>
              <a:spcAft>
                <a:spcPts val="800"/>
              </a:spcAft>
            </a:pPr>
            <a:endParaRPr lang="en-GB" sz="1800" kern="1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lang="en-GB" sz="1800" dirty="0">
                <a:effectLst/>
                <a:latin typeface="Calibri" panose="020F0502020204030204" pitchFamily="34" charset="0"/>
                <a:ea typeface="Times New Roman" panose="02020603050405020304" pitchFamily="18" charset="0"/>
              </a:rPr>
              <a:t>Consideration of J’s experience of social isolation and difficulty maintaining peer relationships, impacted by his social communication differences and how navigating sex, sexuality and relationships are likely to have been additionally confusing and overwhelming for him. Furthermore, J’s parents had never spoken with him about sexual relations and as he was not in school, he never received sex education and at the time of the offence, J’s relationship with his father was somewhat strained, further limiting interaction and led to him spending increasing amounts of time online unsupervised resulting in him exploring the dark web and being groomed and exploited leading to him displaying harmful sexual behaviour.</a:t>
            </a:r>
            <a:endParaRPr lang="en-GB" sz="1800" noProof="0" dirty="0"/>
          </a:p>
          <a:p>
            <a:pPr algn="just">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b="1" kern="100" dirty="0">
                <a:effectLst/>
                <a:latin typeface="Abadi" panose="020B0604020104020204" pitchFamily="34" charset="0"/>
                <a:ea typeface="Calibri" panose="020F0502020204030204" pitchFamily="34" charset="0"/>
                <a:cs typeface="Times New Roman" panose="02020603050405020304" pitchFamily="18" charset="0"/>
              </a:rPr>
              <a:t>Professional involvement:</a:t>
            </a:r>
            <a:r>
              <a:rPr lang="en-GB" sz="1200" kern="100" dirty="0">
                <a:effectLst/>
                <a:latin typeface="Abadi" panose="020B0604020104020204" pitchFamily="34" charset="0"/>
                <a:ea typeface="Calibri" panose="020F0502020204030204" pitchFamily="34" charset="0"/>
                <a:cs typeface="Times New Roman" panose="02020603050405020304" pitchFamily="18" charset="0"/>
              </a:rPr>
              <a:t> </a:t>
            </a:r>
          </a:p>
          <a:p>
            <a:r>
              <a:rPr lang="en-GB" sz="1200" kern="100" dirty="0">
                <a:effectLst/>
                <a:latin typeface="Abadi" panose="020B0604020104020204" pitchFamily="34" charset="0"/>
                <a:ea typeface="Calibri" panose="020F0502020204030204" pitchFamily="34" charset="0"/>
                <a:cs typeface="Times New Roman" panose="02020603050405020304" pitchFamily="18" charset="0"/>
              </a:rPr>
              <a:t>Previous social care involvement had been minimal, a single assessment completed 2016 following a report of an incident of sexualised behaviour between J’s eldest sister and another student at school. Parents were deemed to act protectively. </a:t>
            </a: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5</a:t>
            </a:fld>
            <a:endParaRPr lang="en-GB"/>
          </a:p>
        </p:txBody>
      </p:sp>
    </p:spTree>
    <p:extLst>
      <p:ext uri="{BB962C8B-B14F-4D97-AF65-F5344CB8AC3E}">
        <p14:creationId xmlns:p14="http://schemas.microsoft.com/office/powerpoint/2010/main" val="2976944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6</a:t>
            </a:fld>
            <a:endParaRPr lang="en-GB"/>
          </a:p>
        </p:txBody>
      </p:sp>
    </p:spTree>
    <p:extLst>
      <p:ext uri="{BB962C8B-B14F-4D97-AF65-F5344CB8AC3E}">
        <p14:creationId xmlns:p14="http://schemas.microsoft.com/office/powerpoint/2010/main" val="1255847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rPr>
              <a:t>First Pause – time to consider what you’re thinking/feeling at this stage, what are the challenges you might be facing when responding to this?</a:t>
            </a:r>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7</a:t>
            </a:fld>
            <a:endParaRPr lang="en-GB"/>
          </a:p>
        </p:txBody>
      </p:sp>
    </p:spTree>
    <p:extLst>
      <p:ext uri="{BB962C8B-B14F-4D97-AF65-F5344CB8AC3E}">
        <p14:creationId xmlns:p14="http://schemas.microsoft.com/office/powerpoint/2010/main" val="1308991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YJ CRO attended each hearing.</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Appropriate Adult to attend each hearing.</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rPr>
              <a:t>Support from Social Care. </a:t>
            </a:r>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8</a:t>
            </a:fld>
            <a:endParaRPr lang="en-GB"/>
          </a:p>
        </p:txBody>
      </p:sp>
    </p:spTree>
    <p:extLst>
      <p:ext uri="{BB962C8B-B14F-4D97-AF65-F5344CB8AC3E}">
        <p14:creationId xmlns:p14="http://schemas.microsoft.com/office/powerpoint/2010/main" val="4179705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gn="just">
              <a:buFont typeface="Symbol" panose="05050102010706020507" pitchFamily="18" charset="2"/>
              <a:buChar char=""/>
            </a:pPr>
            <a:r>
              <a:rPr lang="en-GB" sz="1800" b="1" dirty="0">
                <a:effectLst/>
                <a:latin typeface="Abadi" panose="020B0604020104020204" pitchFamily="34" charset="0"/>
                <a:ea typeface="Times New Roman" panose="02020603050405020304" pitchFamily="18" charset="0"/>
                <a:cs typeface="Calibri" panose="020F0502020204030204" pitchFamily="34" charset="0"/>
              </a:rPr>
              <a:t>Independent Consultant Clinical Psychologist Expert Witness Report:</a:t>
            </a:r>
            <a:r>
              <a:rPr lang="en-GB" sz="1800" dirty="0">
                <a:effectLst/>
                <a:latin typeface="Abadi" panose="020B0604020104020204" pitchFamily="34" charset="0"/>
                <a:ea typeface="Times New Roman" panose="02020603050405020304" pitchFamily="18" charset="0"/>
                <a:cs typeface="Calibri" panose="020F0502020204030204" pitchFamily="34" charset="0"/>
              </a:rPr>
              <a:t> concluded that J does not experience a mental disorder, however his diagnosis of autism is likely to impact on context blindness, circumscribed interest, </a:t>
            </a:r>
            <a:r>
              <a:rPr lang="en-GB" sz="1800" dirty="0" err="1">
                <a:effectLst/>
                <a:latin typeface="Abadi" panose="020B0604020104020204" pitchFamily="34" charset="0"/>
                <a:ea typeface="Times New Roman" panose="02020603050405020304" pitchFamily="18" charset="0"/>
                <a:cs typeface="Calibri" panose="020F0502020204030204" pitchFamily="34" charset="0"/>
              </a:rPr>
              <a:t>obsessionality</a:t>
            </a:r>
            <a:r>
              <a:rPr lang="en-GB" sz="1800" dirty="0">
                <a:effectLst/>
                <a:latin typeface="Abadi" panose="020B0604020104020204" pitchFamily="34" charset="0"/>
                <a:ea typeface="Times New Roman" panose="02020603050405020304" pitchFamily="18" charset="0"/>
                <a:cs typeface="Calibri" panose="020F0502020204030204" pitchFamily="34" charset="0"/>
              </a:rPr>
              <a:t> and poor theory of mind, providing the context to understanding his harmful sexual behaviour.</a:t>
            </a:r>
            <a:endParaRPr lang="en-GB"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en-GB" sz="1800" b="1" dirty="0">
                <a:effectLst/>
                <a:latin typeface="Abadi" panose="020B0604020104020204" pitchFamily="34" charset="0"/>
                <a:ea typeface="Times New Roman" panose="02020603050405020304" pitchFamily="18" charset="0"/>
                <a:cs typeface="Calibri" panose="020F0502020204030204" pitchFamily="34" charset="0"/>
              </a:rPr>
              <a:t>Pre Sentence Report:</a:t>
            </a:r>
            <a:r>
              <a:rPr lang="en-GB" sz="1800" dirty="0">
                <a:effectLst/>
                <a:latin typeface="Abadi" panose="020B0604020104020204" pitchFamily="34" charset="0"/>
                <a:ea typeface="Times New Roman" panose="02020603050405020304" pitchFamily="18" charset="0"/>
                <a:cs typeface="Calibri" panose="020F0502020204030204" pitchFamily="34" charset="0"/>
              </a:rPr>
              <a:t> </a:t>
            </a:r>
            <a:r>
              <a:rPr lang="en-GB" sz="1800" dirty="0">
                <a:solidFill>
                  <a:srgbClr val="0B0C0C"/>
                </a:solidFill>
                <a:effectLst/>
                <a:latin typeface="Abadi" panose="020B0604020104020204" pitchFamily="34" charset="0"/>
                <a:ea typeface="Times New Roman" panose="02020603050405020304" pitchFamily="18" charset="0"/>
                <a:cs typeface="Calibri" panose="020F0502020204030204" pitchFamily="34" charset="0"/>
              </a:rPr>
              <a:t>risk and needs assessment about the individual circumstances of the child and the offence(s) committed, as well as an independent recommendation of the sentencing option(s) available to the court. (The assessment of J’s risk of serious harm, likelihood of further offending and safety and wellbeing are underpinned by the Youth Justice Board’s approved assessment tool, </a:t>
            </a:r>
            <a:r>
              <a:rPr lang="en-GB" sz="1800" dirty="0" err="1">
                <a:solidFill>
                  <a:srgbClr val="0B0C0C"/>
                </a:solidFill>
                <a:effectLst/>
                <a:latin typeface="Abadi" panose="020B0604020104020204" pitchFamily="34" charset="0"/>
                <a:ea typeface="Times New Roman" panose="02020603050405020304" pitchFamily="18" charset="0"/>
                <a:cs typeface="Calibri" panose="020F0502020204030204" pitchFamily="34" charset="0"/>
              </a:rPr>
              <a:t>AssetPlus</a:t>
            </a:r>
            <a:r>
              <a:rPr lang="en-GB" sz="1800" dirty="0">
                <a:solidFill>
                  <a:srgbClr val="0B0C0C"/>
                </a:solidFill>
                <a:effectLst/>
                <a:latin typeface="Abadi" panose="020B0604020104020204" pitchFamily="34" charset="0"/>
                <a:ea typeface="Times New Roman" panose="02020603050405020304" pitchFamily="18" charset="0"/>
                <a:cs typeface="Calibri" panose="020F0502020204030204" pitchFamily="34" charset="0"/>
              </a:rPr>
              <a:t>.)</a:t>
            </a:r>
            <a:endParaRPr lang="en-GB"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en-GB" sz="1800" b="1" dirty="0">
                <a:effectLst/>
                <a:latin typeface="Abadi" panose="020B0604020104020204" pitchFamily="34" charset="0"/>
                <a:ea typeface="Times New Roman" panose="02020603050405020304" pitchFamily="18" charset="0"/>
                <a:cs typeface="Calibri" panose="020F0502020204030204" pitchFamily="34" charset="0"/>
              </a:rPr>
              <a:t>AIM3 - Assessment for Adolescents Who Display Harmful Sexual Behaviour:</a:t>
            </a:r>
            <a:r>
              <a:rPr lang="en-GB" sz="1800" dirty="0">
                <a:effectLst/>
                <a:latin typeface="Abadi" panose="020B0604020104020204" pitchFamily="34" charset="0"/>
                <a:ea typeface="Times New Roman" panose="02020603050405020304" pitchFamily="18" charset="0"/>
                <a:cs typeface="Calibri" panose="020F0502020204030204" pitchFamily="34" charset="0"/>
              </a:rPr>
              <a:t> </a:t>
            </a:r>
            <a:r>
              <a:rPr lang="en-GB" sz="1800" dirty="0">
                <a:solidFill>
                  <a:srgbClr val="4D5156"/>
                </a:solidFill>
                <a:effectLst/>
                <a:latin typeface="Abadi" panose="020B0604020104020204" pitchFamily="34" charset="0"/>
                <a:ea typeface="Times New Roman" panose="02020603050405020304" pitchFamily="18" charset="0"/>
                <a:cs typeface="Calibri" panose="020F0502020204030204" pitchFamily="34" charset="0"/>
              </a:rPr>
              <a:t>assessment of the child to assess the concerns, risks and strengths of the child across 4 key domains; sexual and non-sexual behaviours, development, family and environment considering both static and dynamic factors. To inform </a:t>
            </a:r>
            <a:r>
              <a:rPr lang="en-GB" sz="1800" dirty="0">
                <a:solidFill>
                  <a:srgbClr val="000000"/>
                </a:solidFill>
                <a:effectLst/>
                <a:latin typeface="Abadi" panose="020B0604020104020204" pitchFamily="34" charset="0"/>
                <a:ea typeface="Times New Roman" panose="02020603050405020304" pitchFamily="18" charset="0"/>
                <a:cs typeface="Calibri" panose="020F0502020204030204" pitchFamily="34" charset="0"/>
              </a:rPr>
              <a:t>immediate risk management, safety planning and interventions with the child.</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Interview Child/Parent/Carers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Liaise with professional network.</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Data check IYSS/LL/Capita</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rPr>
              <a:t>PSR and AIM assessed by 2 different staff</a:t>
            </a:r>
            <a:endParaRPr lang="en-GB" sz="1800" dirty="0">
              <a:solidFill>
                <a:srgbClr val="000000"/>
              </a:solidFill>
              <a:effectLst/>
              <a:latin typeface="Abadi" panose="020B060402010402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endParaRPr lang="en-GB" sz="18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pPr rtl="0"/>
            <a:fld id="{F97DC217-DF71-1A49-B3EA-559F1F43B0FF}" type="slidenum">
              <a:rPr lang="en-GB" noProof="0" smtClean="0"/>
              <a:t>9</a:t>
            </a:fld>
            <a:endParaRPr lang="en-GB" noProof="0"/>
          </a:p>
        </p:txBody>
      </p:sp>
    </p:spTree>
    <p:extLst>
      <p:ext uri="{BB962C8B-B14F-4D97-AF65-F5344CB8AC3E}">
        <p14:creationId xmlns:p14="http://schemas.microsoft.com/office/powerpoint/2010/main" val="3653648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rtlCol="0" anchor="b">
            <a:noAutofit/>
          </a:bodyPr>
          <a:lstStyle>
            <a:lvl1pPr algn="l">
              <a:defRPr sz="6000" b="1">
                <a:latin typeface="+mj-lt"/>
              </a:defRPr>
            </a:lvl1pPr>
          </a:lstStyle>
          <a:p>
            <a:pPr rtl="0"/>
            <a:r>
              <a:rPr lang="en-US" noProof="0"/>
              <a:t>Click to edit Master title style</a:t>
            </a:r>
            <a:endParaRPr lang="en-GB" noProof="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rtlCol="0">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solidFill>
                  <a:schemeClr val="bg1"/>
                </a:solidFill>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rtlCol="0">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rtlCol="0" anchor="b">
            <a:noAutofit/>
          </a:bodyPr>
          <a:lstStyle>
            <a:lvl1pPr algn="l">
              <a:defRPr sz="6000" b="1">
                <a:latin typeface="+mj-lt"/>
              </a:defRPr>
            </a:lvl1pPr>
          </a:lstStyle>
          <a:p>
            <a:pPr rtl="0"/>
            <a:r>
              <a:rPr lang="en-US" noProof="0"/>
              <a:t>Click to edit Master title style</a:t>
            </a:r>
            <a:endParaRPr lang="en-GB" noProof="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rtlCol="0">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rtlCol="0">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n-US" noProof="0"/>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rtlCol="0">
            <a:noAutofit/>
          </a:bodyPr>
          <a:lstStyle>
            <a:lvl1pPr>
              <a:defRPr>
                <a:solidFill>
                  <a:schemeClr val="accent2"/>
                </a:solidFill>
                <a:latin typeface="+mn-lt"/>
              </a:defRPr>
            </a:lvl1pPr>
          </a:lstStyle>
          <a:p>
            <a:pPr rtl="0"/>
            <a:r>
              <a:rPr lang="en-GB" noProof="0"/>
              <a:t>10/9/2021</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rtlCol="0">
            <a:noAutofit/>
          </a:bodyPr>
          <a:lstStyle>
            <a:lvl1pPr>
              <a:defRPr>
                <a:solidFill>
                  <a:schemeClr val="accent2"/>
                </a:solidFill>
                <a:latin typeface="+mn-lt"/>
              </a:defRPr>
            </a:lvl1pPr>
          </a:lstStyle>
          <a:p>
            <a:pPr rtl="0"/>
            <a:r>
              <a:rPr lang="en-GB" noProof="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rtlCol="0">
            <a:noAutofit/>
          </a:bodyPr>
          <a:lstStyle>
            <a:lvl1pPr>
              <a:defRPr>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rtlCol="0" anchor="b">
            <a:noAutofit/>
          </a:bodyPr>
          <a:lstStyle>
            <a:lvl1pPr algn="l">
              <a:defRPr sz="6000" b="1">
                <a:solidFill>
                  <a:schemeClr val="bg1"/>
                </a:solidFill>
                <a:latin typeface="+mj-lt"/>
              </a:defRPr>
            </a:lvl1pPr>
          </a:lstStyle>
          <a:p>
            <a:pPr rtl="0"/>
            <a:r>
              <a:rPr lang="en-US" noProof="0"/>
              <a:t>Click to edit Master title style</a:t>
            </a:r>
            <a:endParaRPr lang="en-GB" noProof="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rtlCol="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rtlCol="0">
            <a:noAutofit/>
          </a:bodyPr>
          <a:lstStyle>
            <a:lvl1pPr algn="ctr">
              <a:lnSpc>
                <a:spcPct val="100000"/>
              </a:lnSpc>
              <a:defRPr sz="4600">
                <a:solidFill>
                  <a:schemeClr val="bg1"/>
                </a:solidFill>
                <a:latin typeface="+mj-lt"/>
              </a:defRPr>
            </a:lvl1pPr>
          </a:lstStyle>
          <a:p>
            <a:pPr rtl="0"/>
            <a:r>
              <a:rPr lang="en-US" noProof="0"/>
              <a:t>Click to edit Master title style</a:t>
            </a:r>
            <a:endParaRPr lang="en-GB" noProof="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rtlCol="0">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en-GB" noProof="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rtlCol="0">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rtl="0"/>
            <a:r>
              <a:rPr lang="en-US" noProof="0"/>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rtlCol="0">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en-GB" noProof="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rtlCol="0">
            <a:noAutofit/>
          </a:bodyPr>
          <a:lstStyle>
            <a:lvl1pPr>
              <a:defRPr>
                <a:solidFill>
                  <a:schemeClr val="accent2"/>
                </a:solidFill>
                <a:latin typeface="+mn-lt"/>
              </a:defRPr>
            </a:lvl1pPr>
          </a:lstStyle>
          <a:p>
            <a:pPr rtl="0"/>
            <a:r>
              <a:rPr lang="en-GB" noProof="0"/>
              <a:t>10/9/2021</a:t>
            </a:r>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rtlCol="0">
            <a:noAutofit/>
          </a:bodyPr>
          <a:lstStyle>
            <a:lvl1pPr>
              <a:defRPr>
                <a:solidFill>
                  <a:schemeClr val="accent2"/>
                </a:solidFill>
                <a:latin typeface="+mn-lt"/>
              </a:defRPr>
            </a:lvl1pPr>
          </a:lstStyle>
          <a:p>
            <a:pPr rtl="0"/>
            <a:r>
              <a:rPr lang="en-GB" noProof="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rtlCol="0">
            <a:noAutofit/>
          </a:bodyPr>
          <a:lstStyle>
            <a:lvl1pPr>
              <a:defRPr>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rtlCol="0" anchor="b">
            <a:noAutofit/>
          </a:bodyPr>
          <a:lstStyle>
            <a:lvl1pPr>
              <a:defRPr sz="4800" b="1">
                <a:latin typeface="+mj-lt"/>
              </a:defRPr>
            </a:lvl1pPr>
          </a:lstStyle>
          <a:p>
            <a:pPr rtl="0"/>
            <a:r>
              <a:rPr lang="en-US" noProof="0"/>
              <a:t>Click to edit Master title style</a:t>
            </a:r>
            <a:endParaRPr lang="en-GB" noProof="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rtlCol="0">
            <a:noAutofit/>
          </a:bodyPr>
          <a:lstStyle>
            <a:lvl1pPr>
              <a:defRPr>
                <a:solidFill>
                  <a:schemeClr val="accent3"/>
                </a:solidFill>
                <a:latin typeface="+mn-lt"/>
              </a:defRPr>
            </a:lvl1pPr>
          </a:lstStyle>
          <a:p>
            <a:pPr rtl="0"/>
            <a:r>
              <a:rPr lang="en-GB" noProof="0"/>
              <a:t>10/9/2021</a:t>
            </a:r>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rtlCol="0">
            <a:noAutofit/>
          </a:bodyPr>
          <a:lstStyle>
            <a:lvl1pPr>
              <a:defRPr>
                <a:solidFill>
                  <a:schemeClr val="accent3"/>
                </a:solidFill>
                <a:latin typeface="+mn-lt"/>
              </a:defRPr>
            </a:lvl1pPr>
          </a:lstStyle>
          <a:p>
            <a:pPr rtl="0"/>
            <a:r>
              <a:rPr lang="en-GB" noProof="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rtlCol="0">
            <a:noAutofit/>
          </a:bodyPr>
          <a:lstStyle>
            <a:lvl1pPr>
              <a:defRPr>
                <a:solidFill>
                  <a:schemeClr val="accent3"/>
                </a:solidFill>
                <a:latin typeface="+mn-lt"/>
              </a:defRPr>
            </a:lvl1pPr>
          </a:lstStyle>
          <a:p>
            <a:pPr rtl="0"/>
            <a:fld id="{294A09A9-5501-47C1-A89A-A340965A2BE2}" type="slidenum">
              <a:rPr lang="en-GB" noProof="0" smtClean="0"/>
              <a:pPr/>
              <a:t>‹#›</a:t>
            </a:fld>
            <a:endParaRPr lang="en-GB" noProof="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noProof="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rtlCol="0" anchor="b">
            <a:noAutofit/>
          </a:bodyPr>
          <a:lstStyle>
            <a:lvl1pPr>
              <a:defRPr sz="4800" b="1">
                <a:latin typeface="+mj-lt"/>
              </a:defRPr>
            </a:lvl1pPr>
          </a:lstStyle>
          <a:p>
            <a:pPr rtl="0"/>
            <a:r>
              <a:rPr lang="en-US" noProof="0"/>
              <a:t>Click to edit Master title style</a:t>
            </a:r>
            <a:endParaRPr lang="en-GB" noProof="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rtlCol="0">
            <a:noAutofit/>
          </a:bodyPr>
          <a:lstStyle>
            <a:lvl1pPr>
              <a:defRPr>
                <a:solidFill>
                  <a:schemeClr val="accent3"/>
                </a:solidFill>
                <a:latin typeface="+mn-lt"/>
              </a:defRPr>
            </a:lvl1pPr>
          </a:lstStyle>
          <a:p>
            <a:pPr rtl="0"/>
            <a:r>
              <a:rPr lang="en-GB" noProof="0"/>
              <a:t>10/9/2021</a:t>
            </a:r>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rtlCol="0">
            <a:noAutofit/>
          </a:bodyPr>
          <a:lstStyle>
            <a:lvl1pPr>
              <a:defRPr>
                <a:solidFill>
                  <a:schemeClr val="accent3"/>
                </a:solidFill>
                <a:latin typeface="+mn-lt"/>
              </a:defRPr>
            </a:lvl1pPr>
          </a:lstStyle>
          <a:p>
            <a:pPr rtl="0"/>
            <a:r>
              <a:rPr lang="en-GB" noProof="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rtlCol="0">
            <a:noAutofit/>
          </a:bodyPr>
          <a:lstStyle>
            <a:lvl1pPr>
              <a:defRPr>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pPr rtl="0"/>
            <a:r>
              <a:rPr lang="en-US" noProof="0"/>
              <a:t>Click to edit Master title style</a:t>
            </a:r>
            <a:endParaRPr lang="en-GB" noProof="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pPr rtl="0"/>
            <a:r>
              <a:rPr lang="en-GB" noProof="0"/>
              <a:t>10/9/2021</a:t>
            </a:r>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pPr rtl="0"/>
            <a:r>
              <a:rPr lang="en-GB" noProof="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67493" y="1122363"/>
            <a:ext cx="7096933" cy="2387600"/>
          </a:xfrm>
        </p:spPr>
        <p:txBody>
          <a:bodyPr rtlCol="0"/>
          <a:lstStyle/>
          <a:p>
            <a:pPr rtl="0"/>
            <a:r>
              <a:rPr lang="en-GB" sz="4800" dirty="0"/>
              <a:t>Working with children who display Harmful Sexual Behaviour</a:t>
            </a:r>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a:xfrm>
            <a:off x="1167493" y="3602038"/>
            <a:ext cx="9500507" cy="806675"/>
          </a:xfrm>
        </p:spPr>
        <p:txBody>
          <a:bodyPr rtlCol="0"/>
          <a:lstStyle/>
          <a:p>
            <a:pPr rtl="0"/>
            <a:r>
              <a:rPr lang="en-GB" sz="2800" dirty="0"/>
              <a:t>Jade Grange &amp; Fiona Walker</a:t>
            </a: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4852F-68A9-09DA-1D87-254B01F0F084}"/>
              </a:ext>
            </a:extLst>
          </p:cNvPr>
          <p:cNvSpPr>
            <a:spLocks noGrp="1"/>
          </p:cNvSpPr>
          <p:nvPr>
            <p:ph type="title"/>
          </p:nvPr>
        </p:nvSpPr>
        <p:spPr>
          <a:xfrm>
            <a:off x="1167492" y="381000"/>
            <a:ext cx="9779183" cy="804587"/>
          </a:xfrm>
        </p:spPr>
        <p:txBody>
          <a:bodyPr anchor="b">
            <a:normAutofit fontScale="90000"/>
          </a:bodyPr>
          <a:lstStyle/>
          <a:p>
            <a:pPr algn="ctr"/>
            <a:br>
              <a:rPr lang="en-GB" sz="1600" dirty="0"/>
            </a:br>
            <a:br>
              <a:rPr lang="en-GB" sz="1600" dirty="0"/>
            </a:br>
            <a:br>
              <a:rPr lang="en-GB" sz="1600" dirty="0"/>
            </a:br>
            <a:r>
              <a:rPr lang="en-GB" sz="3100" dirty="0">
                <a:latin typeface="Arial" panose="020B0604020202020204" pitchFamily="34" charset="0"/>
                <a:cs typeface="Arial" panose="020B0604020202020204" pitchFamily="34" charset="0"/>
              </a:rPr>
              <a:t>Why things are the way they are? </a:t>
            </a:r>
            <a:br>
              <a:rPr lang="en-GB" sz="2400" dirty="0"/>
            </a:br>
            <a:endParaRPr lang="en-GB" sz="2400" dirty="0"/>
          </a:p>
        </p:txBody>
      </p:sp>
      <p:sp>
        <p:nvSpPr>
          <p:cNvPr id="3" name="Content Placeholder 2">
            <a:extLst>
              <a:ext uri="{FF2B5EF4-FFF2-40B4-BE49-F238E27FC236}">
                <a16:creationId xmlns:a16="http://schemas.microsoft.com/office/drawing/2014/main" id="{445D434E-A39F-1FB3-2D2D-86E2A5C6008E}"/>
              </a:ext>
            </a:extLst>
          </p:cNvPr>
          <p:cNvSpPr>
            <a:spLocks noGrp="1"/>
          </p:cNvSpPr>
          <p:nvPr>
            <p:ph idx="1"/>
          </p:nvPr>
        </p:nvSpPr>
        <p:spPr>
          <a:xfrm>
            <a:off x="682171" y="1185587"/>
            <a:ext cx="10827657" cy="4460470"/>
          </a:xfrm>
        </p:spPr>
        <p:txBody>
          <a:bodyPr>
            <a:normAutofit lnSpcReduction="10000"/>
          </a:bodyPr>
          <a:lstStyle/>
          <a:p>
            <a:r>
              <a:rPr lang="en-GB" sz="1600" b="1" dirty="0">
                <a:effectLst/>
                <a:latin typeface="Arial" panose="020B0604020202020204" pitchFamily="34" charset="0"/>
                <a:cs typeface="Arial" panose="020B0604020202020204" pitchFamily="34" charset="0"/>
              </a:rPr>
              <a:t>J is a child who, has throughout his life, experienced isolation and struggled to maintain peer relationships.  It is important to note that </a:t>
            </a:r>
            <a:r>
              <a:rPr lang="en-GB" sz="1600" b="1" dirty="0">
                <a:latin typeface="Arial" panose="020B0604020202020204" pitchFamily="34" charset="0"/>
                <a:cs typeface="Arial" panose="020B0604020202020204" pitchFamily="34" charset="0"/>
              </a:rPr>
              <a:t>individual’s </a:t>
            </a:r>
            <a:r>
              <a:rPr lang="en-GB" sz="1600" b="1" dirty="0">
                <a:effectLst/>
                <a:latin typeface="Arial" panose="020B0604020202020204" pitchFamily="34" charset="0"/>
                <a:cs typeface="Arial" panose="020B0604020202020204" pitchFamily="34" charset="0"/>
              </a:rPr>
              <a:t>with ASD may learn information and gain knowledge through reading and experience, but that this can result in learnt behaviours and responses as opposed to a genuine and real understanding of the issues, particularly if they are within the context of social situations and relationships with others. </a:t>
            </a:r>
          </a:p>
          <a:p>
            <a:r>
              <a:rPr lang="en-GB" sz="1600" b="1" dirty="0">
                <a:effectLst/>
                <a:latin typeface="Arial" panose="020B0604020202020204" pitchFamily="34" charset="0"/>
                <a:cs typeface="Arial" panose="020B0604020202020204" pitchFamily="34" charset="0"/>
              </a:rPr>
              <a:t>For some autistic teenagers, navigating sex, sexuality and relationships may be confusing or overwhelming.  There may be certain aspects of social interaction that can be difficult which can make intimate relationships more complicated.  J’s parents realise now that they never talked to him about sex and, as he was not in school, he </a:t>
            </a:r>
            <a:r>
              <a:rPr lang="en-GB" sz="1600" b="1" dirty="0">
                <a:latin typeface="Arial" panose="020B0604020202020204" pitchFamily="34" charset="0"/>
                <a:cs typeface="Arial" panose="020B0604020202020204" pitchFamily="34" charset="0"/>
              </a:rPr>
              <a:t>didn’t</a:t>
            </a:r>
            <a:r>
              <a:rPr lang="en-GB" sz="1600" b="1" dirty="0">
                <a:effectLst/>
                <a:latin typeface="Arial" panose="020B0604020202020204" pitchFamily="34" charset="0"/>
                <a:cs typeface="Arial" panose="020B0604020202020204" pitchFamily="34" charset="0"/>
              </a:rPr>
              <a:t> receive sex education.  At the time of the offence, he was not getting on with his father and they were not communicating thereby J was not able to check things out or talk about things with him that were on his mind. </a:t>
            </a:r>
          </a:p>
          <a:p>
            <a:r>
              <a:rPr lang="en-GB" sz="1600" b="1" dirty="0">
                <a:effectLst/>
                <a:latin typeface="Arial" panose="020B0604020202020204" pitchFamily="34" charset="0"/>
                <a:cs typeface="Arial" panose="020B0604020202020204" pitchFamily="34" charset="0"/>
              </a:rPr>
              <a:t>J was spending a lot of time in his bedroom and his parents were not aware of what he was accessing online.  J was desperate for a relationship, and he found this much easier online. Without doubt, the sexually harmful behaviour that we saw was a result of him being exploited by manipulative adults online, with J becoming increasingly interested in viewing and sending indecent images. Nevertheless, there is a significant escalation of seriousness in his behaviour when he assaulted his sister. He was put under pressure to sexually harm her and the impact of what he was doing impacted his mental health. </a:t>
            </a:r>
            <a:endParaRPr lang="en-GB" sz="1600" b="1" dirty="0">
              <a:latin typeface="Arial" panose="020B0604020202020204" pitchFamily="34" charset="0"/>
              <a:cs typeface="Arial" panose="020B0604020202020204" pitchFamily="34" charset="0"/>
            </a:endParaRPr>
          </a:p>
          <a:p>
            <a:r>
              <a:rPr lang="en-GB" sz="1600" b="1" dirty="0">
                <a:effectLst/>
                <a:latin typeface="Arial" panose="020B0604020202020204" pitchFamily="34" charset="0"/>
                <a:cs typeface="Arial" panose="020B0604020202020204" pitchFamily="34" charset="0"/>
              </a:rPr>
              <a:t>Prior to the offence,  J’s needs were not being met appropriately through education or within the community.  He had very little structure to his day and there were no online boundaries or safety measures in place at home or oversight of his internet usage by his parents.</a:t>
            </a:r>
          </a:p>
          <a:p>
            <a:endParaRPr lang="en-GB" sz="1300" dirty="0"/>
          </a:p>
        </p:txBody>
      </p:sp>
      <p:sp>
        <p:nvSpPr>
          <p:cNvPr id="11" name="Date Placeholder 3">
            <a:extLst>
              <a:ext uri="{FF2B5EF4-FFF2-40B4-BE49-F238E27FC236}">
                <a16:creationId xmlns:a16="http://schemas.microsoft.com/office/drawing/2014/main" id="{7FB442EA-56BB-4921-229A-4B3B0D03737B}"/>
              </a:ext>
            </a:extLst>
          </p:cNvPr>
          <p:cNvSpPr>
            <a:spLocks noGrp="1"/>
          </p:cNvSpPr>
          <p:nvPr>
            <p:ph type="dt" sz="half" idx="2"/>
          </p:nvPr>
        </p:nvSpPr>
        <p:spPr>
          <a:xfrm>
            <a:off x="381000" y="6356350"/>
            <a:ext cx="1701018" cy="365125"/>
          </a:xfrm>
        </p:spPr>
        <p:txBody>
          <a:bodyPr anchor="ctr">
            <a:normAutofit/>
          </a:bodyPr>
          <a:lstStyle/>
          <a:p>
            <a:pPr rtl="0">
              <a:spcAft>
                <a:spcPts val="600"/>
              </a:spcAft>
            </a:pPr>
            <a:r>
              <a:rPr lang="en-GB" noProof="0"/>
              <a:t>10/9/2021</a:t>
            </a:r>
          </a:p>
        </p:txBody>
      </p:sp>
      <p:sp>
        <p:nvSpPr>
          <p:cNvPr id="5" name="Footer Placeholder 4">
            <a:extLst>
              <a:ext uri="{FF2B5EF4-FFF2-40B4-BE49-F238E27FC236}">
                <a16:creationId xmlns:a16="http://schemas.microsoft.com/office/drawing/2014/main" id="{0DD5BC8E-60CE-0A2E-1325-109E1E53CCF9}"/>
              </a:ext>
            </a:extLst>
          </p:cNvPr>
          <p:cNvSpPr>
            <a:spLocks noGrp="1"/>
          </p:cNvSpPr>
          <p:nvPr>
            <p:ph type="ftr" sz="quarter" idx="3"/>
          </p:nvPr>
        </p:nvSpPr>
        <p:spPr>
          <a:xfrm>
            <a:off x="4038600" y="6356350"/>
            <a:ext cx="4114800" cy="365125"/>
          </a:xfrm>
        </p:spPr>
        <p:txBody>
          <a:bodyPr anchor="ctr">
            <a:normAutofit/>
          </a:bodyPr>
          <a:lstStyle/>
          <a:p>
            <a:pPr>
              <a:spcAft>
                <a:spcPts val="600"/>
              </a:spcAft>
            </a:pPr>
            <a:r>
              <a:rPr lang="en-GB" sz="1100"/>
              <a:t>Working with children who display Harmful Sexual Behaviour</a:t>
            </a:r>
          </a:p>
          <a:p>
            <a:pPr rtl="0">
              <a:spcAft>
                <a:spcPts val="600"/>
              </a:spcAft>
            </a:pPr>
            <a:endParaRPr lang="en-GB" sz="1100" noProof="0"/>
          </a:p>
        </p:txBody>
      </p:sp>
      <p:sp>
        <p:nvSpPr>
          <p:cNvPr id="6" name="Slide Number Placeholder 5">
            <a:extLst>
              <a:ext uri="{FF2B5EF4-FFF2-40B4-BE49-F238E27FC236}">
                <a16:creationId xmlns:a16="http://schemas.microsoft.com/office/drawing/2014/main" id="{AACBBCC2-4084-22C5-14AE-30026E8815EF}"/>
              </a:ext>
            </a:extLst>
          </p:cNvPr>
          <p:cNvSpPr>
            <a:spLocks noGrp="1"/>
          </p:cNvSpPr>
          <p:nvPr>
            <p:ph type="sldNum" sz="quarter" idx="4"/>
          </p:nvPr>
        </p:nvSpPr>
        <p:spPr>
          <a:xfrm>
            <a:off x="10153276" y="6356350"/>
            <a:ext cx="1657723" cy="365125"/>
          </a:xfrm>
        </p:spPr>
        <p:txBody>
          <a:bodyPr anchor="ctr">
            <a:normAutofit/>
          </a:bodyPr>
          <a:lstStyle/>
          <a:p>
            <a:pPr rtl="0">
              <a:spcAft>
                <a:spcPts val="600"/>
              </a:spcAft>
            </a:pPr>
            <a:fld id="{294A09A9-5501-47C1-A89A-A340965A2BE2}" type="slidenum">
              <a:rPr lang="en-GB" noProof="0" smtClean="0"/>
              <a:pPr rtl="0">
                <a:spcAft>
                  <a:spcPts val="600"/>
                </a:spcAft>
              </a:pPr>
              <a:t>10</a:t>
            </a:fld>
            <a:endParaRPr lang="en-GB" noProof="0"/>
          </a:p>
        </p:txBody>
      </p:sp>
    </p:spTree>
    <p:extLst>
      <p:ext uri="{BB962C8B-B14F-4D97-AF65-F5344CB8AC3E}">
        <p14:creationId xmlns:p14="http://schemas.microsoft.com/office/powerpoint/2010/main" val="249790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2A288-9572-0490-F0E6-A05895439703}"/>
              </a:ext>
            </a:extLst>
          </p:cNvPr>
          <p:cNvSpPr>
            <a:spLocks noGrp="1"/>
          </p:cNvSpPr>
          <p:nvPr>
            <p:ph type="title"/>
          </p:nvPr>
        </p:nvSpPr>
        <p:spPr/>
        <p:txBody>
          <a:bodyPr/>
          <a:lstStyle/>
          <a:p>
            <a:r>
              <a:rPr lang="en-GB" sz="3600" b="1" kern="100" dirty="0">
                <a:effectLst/>
                <a:latin typeface="Abadi" panose="020B0604020104020204" pitchFamily="34" charset="0"/>
                <a:ea typeface="Calibri" panose="020F0502020204030204" pitchFamily="34" charset="0"/>
                <a:cs typeface="Times New Roman" panose="02020603050405020304" pitchFamily="18" charset="0"/>
              </a:rPr>
              <a:t>Intervention Planning</a:t>
            </a: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C21798CF-1B9C-D64E-3F6A-9D18F6816287}"/>
              </a:ext>
            </a:extLst>
          </p:cNvPr>
          <p:cNvSpPr>
            <a:spLocks noGrp="1"/>
          </p:cNvSpPr>
          <p:nvPr>
            <p:ph idx="1"/>
          </p:nvPr>
        </p:nvSpPr>
        <p:spPr>
          <a:xfrm>
            <a:off x="1206409" y="1321366"/>
            <a:ext cx="9779182" cy="4469833"/>
          </a:xfrm>
        </p:spPr>
        <p:txBody>
          <a:bodyPr/>
          <a:lstStyle/>
          <a:p>
            <a:pPr algn="just">
              <a:lnSpc>
                <a:spcPct val="107000"/>
              </a:lnSpc>
              <a:spcAft>
                <a:spcPts val="800"/>
              </a:spcAft>
            </a:pPr>
            <a:r>
              <a:rPr lang="en-GB" sz="1800" kern="100" dirty="0">
                <a:effectLst/>
                <a:latin typeface="Arial" panose="020B0604020202020204" pitchFamily="34" charset="0"/>
                <a:ea typeface="Calibri" panose="020F0502020204030204" pitchFamily="34" charset="0"/>
                <a:cs typeface="Arial" panose="020B0604020202020204" pitchFamily="34" charset="0"/>
              </a:rPr>
              <a:t>Due to the seriousness of the offence twin track planning for community and custody was essential. </a:t>
            </a:r>
          </a:p>
          <a:p>
            <a:pPr algn="just">
              <a:lnSpc>
                <a:spcPct val="107000"/>
              </a:lnSpc>
              <a:spcAft>
                <a:spcPts val="800"/>
              </a:spcAft>
            </a:pPr>
            <a:r>
              <a:rPr lang="en-GB" sz="1800" kern="100" dirty="0">
                <a:effectLst/>
                <a:latin typeface="Arial" panose="020B0604020202020204" pitchFamily="34" charset="0"/>
                <a:ea typeface="Calibri" panose="020F0502020204030204" pitchFamily="34" charset="0"/>
                <a:cs typeface="Arial" panose="020B0604020202020204" pitchFamily="34" charset="0"/>
              </a:rPr>
              <a:t>J, Parents, Carer and Professional Network worked collaboratively to </a:t>
            </a:r>
            <a:r>
              <a:rPr lang="en-GB" sz="1800" kern="100" dirty="0">
                <a:solidFill>
                  <a:srgbClr val="0B0C0C"/>
                </a:solidFill>
                <a:effectLst/>
                <a:latin typeface="Arial" panose="020B0604020202020204" pitchFamily="34" charset="0"/>
                <a:ea typeface="Calibri" panose="020F0502020204030204" pitchFamily="34" charset="0"/>
                <a:cs typeface="Arial" panose="020B0604020202020204" pitchFamily="34" charset="0"/>
              </a:rPr>
              <a:t>identify </a:t>
            </a:r>
            <a:r>
              <a:rPr lang="en-GB" sz="1800" kern="100" dirty="0">
                <a:solidFill>
                  <a:srgbClr val="0B0C0C"/>
                </a:solidFill>
                <a:latin typeface="Arial" panose="020B0604020202020204" pitchFamily="34" charset="0"/>
                <a:ea typeface="Calibri" panose="020F0502020204030204" pitchFamily="34" charset="0"/>
                <a:cs typeface="Arial" panose="020B0604020202020204" pitchFamily="34" charset="0"/>
              </a:rPr>
              <a:t>the </a:t>
            </a:r>
            <a:r>
              <a:rPr lang="en-GB" sz="1800" kern="100" dirty="0">
                <a:solidFill>
                  <a:srgbClr val="0B0C0C"/>
                </a:solidFill>
                <a:effectLst/>
                <a:latin typeface="Arial" panose="020B0604020202020204" pitchFamily="34" charset="0"/>
                <a:ea typeface="Calibri" panose="020F0502020204030204" pitchFamily="34" charset="0"/>
                <a:cs typeface="Arial" panose="020B0604020202020204" pitchFamily="34" charset="0"/>
              </a:rPr>
              <a:t>actions required to meet </a:t>
            </a:r>
            <a:r>
              <a:rPr lang="en-GB" sz="1800" kern="100" dirty="0">
                <a:solidFill>
                  <a:srgbClr val="0B0C0C"/>
                </a:solidFill>
                <a:latin typeface="Arial" panose="020B0604020202020204" pitchFamily="34" charset="0"/>
                <a:ea typeface="Calibri" panose="020F0502020204030204" pitchFamily="34" charset="0"/>
                <a:cs typeface="Arial" panose="020B0604020202020204" pitchFamily="34" charset="0"/>
              </a:rPr>
              <a:t>J’s</a:t>
            </a:r>
            <a:r>
              <a:rPr lang="en-GB" sz="1800" kern="100" dirty="0">
                <a:solidFill>
                  <a:srgbClr val="0B0C0C"/>
                </a:solidFill>
                <a:effectLst/>
                <a:latin typeface="Arial" panose="020B0604020202020204" pitchFamily="34" charset="0"/>
                <a:ea typeface="Calibri" panose="020F0502020204030204" pitchFamily="34" charset="0"/>
                <a:cs typeface="Arial" panose="020B0604020202020204" pitchFamily="34" charset="0"/>
              </a:rPr>
              <a:t> needs, to help J develop goals and life opportunities, and any other actions which </a:t>
            </a:r>
            <a:r>
              <a:rPr lang="en-GB" sz="1800" kern="100" dirty="0">
                <a:solidFill>
                  <a:srgbClr val="0B0C0C"/>
                </a:solidFill>
                <a:latin typeface="Arial" panose="020B0604020202020204" pitchFamily="34" charset="0"/>
                <a:ea typeface="Calibri" panose="020F0502020204030204" pitchFamily="34" charset="0"/>
                <a:cs typeface="Arial" panose="020B0604020202020204" pitchFamily="34" charset="0"/>
              </a:rPr>
              <a:t>would:</a:t>
            </a:r>
            <a:endParaRPr lang="en-GB" sz="1800" b="1" u="sng" kern="100" dirty="0">
              <a:solidFill>
                <a:srgbClr val="0B0C0C"/>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n-GB" sz="1800" kern="0" dirty="0">
                <a:solidFill>
                  <a:srgbClr val="0B0C0C"/>
                </a:solidFill>
                <a:latin typeface="Arial" panose="020B0604020202020204" pitchFamily="34" charset="0"/>
                <a:ea typeface="Times New Roman" panose="02020603050405020304" pitchFamily="18" charset="0"/>
                <a:cs typeface="Arial" panose="020B0604020202020204" pitchFamily="34" charset="0"/>
              </a:rPr>
              <a:t>Reduce </a:t>
            </a:r>
            <a:r>
              <a:rPr lang="en-GB" sz="1800" kern="0"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offending</a:t>
            </a: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800" kern="0" dirty="0">
                <a:solidFill>
                  <a:srgbClr val="0B0C0C"/>
                </a:solidFill>
                <a:latin typeface="Arial" panose="020B0604020202020204" pitchFamily="34" charset="0"/>
                <a:ea typeface="Times New Roman" panose="02020603050405020304" pitchFamily="18" charset="0"/>
                <a:cs typeface="Arial" panose="020B0604020202020204" pitchFamily="34" charset="0"/>
              </a:rPr>
              <a:t>P</a:t>
            </a:r>
            <a:r>
              <a:rPr lang="en-GB" sz="1800" kern="0"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rotect everyone from harm</a:t>
            </a: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800" kern="0" dirty="0">
                <a:solidFill>
                  <a:srgbClr val="0B0C0C"/>
                </a:solidFill>
                <a:latin typeface="Arial" panose="020B0604020202020204" pitchFamily="34" charset="0"/>
                <a:ea typeface="Times New Roman" panose="02020603050405020304" pitchFamily="18" charset="0"/>
                <a:cs typeface="Arial" panose="020B0604020202020204" pitchFamily="34" charset="0"/>
              </a:rPr>
              <a:t>K</a:t>
            </a:r>
            <a:r>
              <a:rPr lang="en-GB" sz="1800" kern="0"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eep J safe</a:t>
            </a: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800" kern="0" dirty="0">
                <a:solidFill>
                  <a:srgbClr val="0B0C0C"/>
                </a:solidFill>
                <a:latin typeface="Arial" panose="020B0604020202020204" pitchFamily="34" charset="0"/>
                <a:ea typeface="Times New Roman" panose="02020603050405020304" pitchFamily="18" charset="0"/>
                <a:cs typeface="Arial" panose="020B0604020202020204" pitchFamily="34" charset="0"/>
              </a:rPr>
              <a:t>R</a:t>
            </a:r>
            <a:r>
              <a:rPr lang="en-GB" sz="1800" kern="0"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epair harm, encourage a sense of closure and help </a:t>
            </a:r>
            <a:r>
              <a:rPr lang="en-GB" sz="1800" kern="0" dirty="0">
                <a:solidFill>
                  <a:srgbClr val="0B0C0C"/>
                </a:solidFill>
                <a:latin typeface="Arial" panose="020B0604020202020204" pitchFamily="34" charset="0"/>
                <a:ea typeface="Times New Roman" panose="02020603050405020304" pitchFamily="18" charset="0"/>
                <a:cs typeface="Arial" panose="020B0604020202020204" pitchFamily="34" charset="0"/>
              </a:rPr>
              <a:t>his sister</a:t>
            </a:r>
            <a:r>
              <a:rPr lang="en-GB" sz="1800" kern="0"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 move forwards (through restorative justice)</a:t>
            </a: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p>
            <a:endParaRPr lang="en-GB" dirty="0"/>
          </a:p>
        </p:txBody>
      </p:sp>
      <p:sp>
        <p:nvSpPr>
          <p:cNvPr id="5" name="Footer Placeholder 4">
            <a:extLst>
              <a:ext uri="{FF2B5EF4-FFF2-40B4-BE49-F238E27FC236}">
                <a16:creationId xmlns:a16="http://schemas.microsoft.com/office/drawing/2014/main" id="{D26DDB56-542E-6CE9-D35A-5F8CDD40C3B7}"/>
              </a:ext>
            </a:extLst>
          </p:cNvPr>
          <p:cNvSpPr>
            <a:spLocks noGrp="1"/>
          </p:cNvSpPr>
          <p:nvPr>
            <p:ph type="ftr" sz="quarter" idx="3"/>
          </p:nvPr>
        </p:nvSpPr>
        <p:spPr>
          <a:xfrm>
            <a:off x="4038600" y="6356350"/>
            <a:ext cx="4699000" cy="365125"/>
          </a:xfrm>
        </p:spPr>
        <p:txBody>
          <a:bodyPr/>
          <a:lstStyle/>
          <a:p>
            <a:pPr rtl="0"/>
            <a:r>
              <a:rPr lang="en-GB"/>
              <a:t>Working with children who display Harmful Sexual Behaviour</a:t>
            </a:r>
            <a:endParaRPr lang="en-GB" dirty="0"/>
          </a:p>
        </p:txBody>
      </p:sp>
      <p:sp>
        <p:nvSpPr>
          <p:cNvPr id="6" name="Slide Number Placeholder 5">
            <a:extLst>
              <a:ext uri="{FF2B5EF4-FFF2-40B4-BE49-F238E27FC236}">
                <a16:creationId xmlns:a16="http://schemas.microsoft.com/office/drawing/2014/main" id="{A29DD4F0-7D2A-B70C-7D5E-37CA719D3C15}"/>
              </a:ext>
            </a:extLst>
          </p:cNvPr>
          <p:cNvSpPr>
            <a:spLocks noGrp="1"/>
          </p:cNvSpPr>
          <p:nvPr>
            <p:ph type="sldNum" sz="quarter" idx="4"/>
          </p:nvPr>
        </p:nvSpPr>
        <p:spPr/>
        <p:txBody>
          <a:bodyPr/>
          <a:lstStyle/>
          <a:p>
            <a:pPr rtl="0"/>
            <a:fld id="{294A09A9-5501-47C1-A89A-A340965A2BE2}" type="slidenum">
              <a:rPr lang="en-GB" noProof="0" smtClean="0"/>
              <a:pPr rtl="0"/>
              <a:t>11</a:t>
            </a:fld>
            <a:endParaRPr lang="en-GB" noProof="0"/>
          </a:p>
        </p:txBody>
      </p:sp>
    </p:spTree>
    <p:extLst>
      <p:ext uri="{BB962C8B-B14F-4D97-AF65-F5344CB8AC3E}">
        <p14:creationId xmlns:p14="http://schemas.microsoft.com/office/powerpoint/2010/main" val="83826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295B-54B9-4937-90E3-BAB9CE69E30B}"/>
              </a:ext>
            </a:extLst>
          </p:cNvPr>
          <p:cNvSpPr>
            <a:spLocks noGrp="1"/>
          </p:cNvSpPr>
          <p:nvPr>
            <p:ph type="title"/>
          </p:nvPr>
        </p:nvSpPr>
        <p:spPr>
          <a:xfrm>
            <a:off x="1167492" y="381000"/>
            <a:ext cx="9779183" cy="1325563"/>
          </a:xfrm>
        </p:spPr>
        <p:txBody>
          <a:bodyPr rtlCol="0" anchor="b">
            <a:normAutofit/>
          </a:bodyPr>
          <a:lstStyle/>
          <a:p>
            <a:br>
              <a:rPr lang="en-GB" sz="1600" b="1" u="sng" kern="100">
                <a:effectLst/>
              </a:rPr>
            </a:br>
            <a:br>
              <a:rPr lang="en-GB" sz="1600" b="1" u="sng" kern="100">
                <a:effectLst/>
              </a:rPr>
            </a:br>
            <a:br>
              <a:rPr lang="en-GB" sz="1600" b="1" u="sng" kern="100">
                <a:effectLst/>
              </a:rPr>
            </a:br>
            <a:br>
              <a:rPr lang="en-GB" sz="1600" kern="100">
                <a:effectLst/>
              </a:rPr>
            </a:br>
            <a:endParaRPr lang="en-GB" sz="1600"/>
          </a:p>
        </p:txBody>
      </p:sp>
      <p:pic>
        <p:nvPicPr>
          <p:cNvPr id="5" name="Picture 4">
            <a:extLst>
              <a:ext uri="{FF2B5EF4-FFF2-40B4-BE49-F238E27FC236}">
                <a16:creationId xmlns:a16="http://schemas.microsoft.com/office/drawing/2014/main" id="{E10A9B36-954F-4A6E-84EA-1FD185BB7D7D}"/>
              </a:ext>
            </a:extLst>
          </p:cNvPr>
          <p:cNvPicPr>
            <a:picLocks noChangeAspect="1"/>
          </p:cNvPicPr>
          <p:nvPr/>
        </p:nvPicPr>
        <p:blipFill>
          <a:blip r:embed="rId3"/>
          <a:stretch>
            <a:fillRect/>
          </a:stretch>
        </p:blipFill>
        <p:spPr>
          <a:xfrm>
            <a:off x="3568262" y="1533196"/>
            <a:ext cx="5055475" cy="3791607"/>
          </a:xfrm>
          <a:prstGeom prst="rect">
            <a:avLst/>
          </a:prstGeom>
          <a:noFill/>
        </p:spPr>
      </p:pic>
      <p:sp>
        <p:nvSpPr>
          <p:cNvPr id="10" name="Date Placeholder 3">
            <a:extLst>
              <a:ext uri="{FF2B5EF4-FFF2-40B4-BE49-F238E27FC236}">
                <a16:creationId xmlns:a16="http://schemas.microsoft.com/office/drawing/2014/main" id="{C09FF50B-D0CA-3F41-9E42-BD2A8DC7CC71}"/>
              </a:ext>
            </a:extLst>
          </p:cNvPr>
          <p:cNvSpPr>
            <a:spLocks noGrp="1"/>
          </p:cNvSpPr>
          <p:nvPr>
            <p:ph type="dt" sz="half" idx="2"/>
          </p:nvPr>
        </p:nvSpPr>
        <p:spPr>
          <a:xfrm>
            <a:off x="381000" y="6356350"/>
            <a:ext cx="2743200" cy="365125"/>
          </a:xfrm>
        </p:spPr>
        <p:txBody>
          <a:bodyPr anchor="ctr">
            <a:normAutofit/>
          </a:bodyPr>
          <a:lstStyle/>
          <a:p>
            <a:pPr rtl="0">
              <a:spcAft>
                <a:spcPts val="600"/>
              </a:spcAft>
            </a:pPr>
            <a:r>
              <a:rPr lang="en-GB" noProof="0"/>
              <a:t>10/9/2021</a:t>
            </a:r>
          </a:p>
        </p:txBody>
      </p:sp>
      <p:sp>
        <p:nvSpPr>
          <p:cNvPr id="14" name="Slide Number Placeholder 5">
            <a:extLst>
              <a:ext uri="{FF2B5EF4-FFF2-40B4-BE49-F238E27FC236}">
                <a16:creationId xmlns:a16="http://schemas.microsoft.com/office/drawing/2014/main" id="{BD76073D-6AA8-230C-27A2-0F16C8C4F1D4}"/>
              </a:ext>
            </a:extLst>
          </p:cNvPr>
          <p:cNvSpPr>
            <a:spLocks noGrp="1"/>
          </p:cNvSpPr>
          <p:nvPr>
            <p:ph type="sldNum" sz="quarter" idx="4"/>
          </p:nvPr>
        </p:nvSpPr>
        <p:spPr>
          <a:xfrm>
            <a:off x="10153276" y="6356350"/>
            <a:ext cx="1657723" cy="365125"/>
          </a:xfrm>
        </p:spPr>
        <p:txBody>
          <a:bodyPr anchor="ctr">
            <a:normAutofit/>
          </a:bodyPr>
          <a:lstStyle/>
          <a:p>
            <a:pPr rtl="0">
              <a:spcAft>
                <a:spcPts val="600"/>
              </a:spcAft>
            </a:pPr>
            <a:fld id="{294A09A9-5501-47C1-A89A-A340965A2BE2}" type="slidenum">
              <a:rPr lang="en-GB" noProof="0" smtClean="0"/>
              <a:pPr rtl="0">
                <a:spcAft>
                  <a:spcPts val="600"/>
                </a:spcAft>
              </a:pPr>
              <a:t>12</a:t>
            </a:fld>
            <a:endParaRPr lang="en-GB" noProof="0"/>
          </a:p>
        </p:txBody>
      </p:sp>
    </p:spTree>
    <p:extLst>
      <p:ext uri="{BB962C8B-B14F-4D97-AF65-F5344CB8AC3E}">
        <p14:creationId xmlns:p14="http://schemas.microsoft.com/office/powerpoint/2010/main" val="3876844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pPr rtl="0"/>
            <a:r>
              <a:rPr lang="en-GB" sz="3200" dirty="0"/>
              <a:t>Sentencing </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88686" y="2409372"/>
            <a:ext cx="10757989" cy="4067628"/>
          </a:xfrm>
        </p:spPr>
        <p:txBody>
          <a:bodyPr vert="horz" lIns="91440" tIns="45720" rIns="91440" bIns="45720" rtlCol="0" anchor="t">
            <a:noAutofit/>
          </a:bodyPr>
          <a:lstStyle/>
          <a:p>
            <a:pPr algn="just">
              <a:lnSpc>
                <a:spcPct val="107000"/>
              </a:lnSpc>
              <a:spcAft>
                <a:spcPts val="800"/>
              </a:spcAft>
            </a:pPr>
            <a:r>
              <a:rPr lang="en-GB" sz="1500" kern="100" dirty="0">
                <a:effectLst/>
                <a:latin typeface="Arial" panose="020B0604020202020204" pitchFamily="34" charset="0"/>
                <a:ea typeface="Calibri" panose="020F0502020204030204" pitchFamily="34" charset="0"/>
                <a:cs typeface="Arial" panose="020B0604020202020204" pitchFamily="34" charset="0"/>
              </a:rPr>
              <a:t>J was sentenced to our recommendation of a robust </a:t>
            </a:r>
            <a:r>
              <a:rPr lang="en-GB" sz="1500" b="1" kern="100" dirty="0">
                <a:effectLst/>
                <a:latin typeface="Arial" panose="020B0604020202020204" pitchFamily="34" charset="0"/>
                <a:ea typeface="Calibri" panose="020F0502020204030204" pitchFamily="34" charset="0"/>
                <a:cs typeface="Arial" panose="020B0604020202020204" pitchFamily="34" charset="0"/>
              </a:rPr>
              <a:t>36 month Youth Rehabilitation Order </a:t>
            </a:r>
            <a:r>
              <a:rPr lang="en-GB" sz="1500" kern="100" dirty="0">
                <a:effectLst/>
                <a:latin typeface="Arial" panose="020B0604020202020204" pitchFamily="34" charset="0"/>
                <a:ea typeface="Calibri" panose="020F0502020204030204" pitchFamily="34" charset="0"/>
                <a:cs typeface="Arial" panose="020B0604020202020204" pitchFamily="34" charset="0"/>
              </a:rPr>
              <a:t>with</a:t>
            </a:r>
          </a:p>
          <a:p>
            <a:pPr marL="342900" lvl="0" indent="-342900" algn="just">
              <a:buFont typeface="Symbol" panose="05050102010706020507" pitchFamily="18" charset="2"/>
              <a:buChar char=""/>
            </a:pPr>
            <a:r>
              <a:rPr lang="en-GB" sz="1500" b="1" dirty="0">
                <a:effectLst/>
                <a:latin typeface="Arial" panose="020B0604020202020204" pitchFamily="34" charset="0"/>
                <a:ea typeface="Times New Roman" panose="02020603050405020304" pitchFamily="18" charset="0"/>
                <a:cs typeface="Arial" panose="020B0604020202020204" pitchFamily="34" charset="0"/>
              </a:rPr>
              <a:t>Supervision Requirement</a:t>
            </a:r>
          </a:p>
          <a:p>
            <a:pPr marL="342900" lvl="0" indent="-342900" algn="just">
              <a:buFont typeface="Symbol" panose="05050102010706020507" pitchFamily="18" charset="2"/>
              <a:buChar char=""/>
            </a:pPr>
            <a:r>
              <a:rPr lang="en-GB" sz="1500" b="1" dirty="0">
                <a:effectLst/>
                <a:latin typeface="Arial" panose="020B0604020202020204" pitchFamily="34" charset="0"/>
                <a:ea typeface="Times New Roman" panose="02020603050405020304" pitchFamily="18" charset="0"/>
                <a:cs typeface="Arial" panose="020B0604020202020204" pitchFamily="34" charset="0"/>
              </a:rPr>
              <a:t>90 days Programme Requirement-to engage with CAMHS Sexually Harmful Behaviour Team</a:t>
            </a:r>
          </a:p>
          <a:p>
            <a:pPr marL="342900" lvl="0" indent="-342900" algn="just">
              <a:buFont typeface="Symbol" panose="05050102010706020507" pitchFamily="18" charset="2"/>
              <a:buChar char=""/>
            </a:pPr>
            <a:r>
              <a:rPr lang="en-GB" sz="1500" b="1" dirty="0">
                <a:effectLst/>
                <a:latin typeface="Arial" panose="020B0604020202020204" pitchFamily="34" charset="0"/>
                <a:ea typeface="Times New Roman" panose="02020603050405020304" pitchFamily="18" charset="0"/>
                <a:cs typeface="Arial" panose="020B0604020202020204" pitchFamily="34" charset="0"/>
              </a:rPr>
              <a:t>30 days Activity Requirement to complete reparation.</a:t>
            </a:r>
          </a:p>
          <a:p>
            <a:pPr lvl="0" algn="just"/>
            <a:r>
              <a:rPr lang="en-GB" sz="1500" kern="100" dirty="0">
                <a:effectLst/>
                <a:latin typeface="Arial" panose="020B0604020202020204" pitchFamily="34" charset="0"/>
                <a:ea typeface="Calibri" panose="020F0502020204030204" pitchFamily="34" charset="0"/>
                <a:cs typeface="Arial" panose="020B0604020202020204" pitchFamily="34" charset="0"/>
              </a:rPr>
              <a:t>J was also made subject to a </a:t>
            </a:r>
            <a:r>
              <a:rPr lang="en-GB" sz="1500" b="1" kern="100" dirty="0">
                <a:effectLst/>
                <a:latin typeface="Arial" panose="020B0604020202020204" pitchFamily="34" charset="0"/>
                <a:ea typeface="Calibri" panose="020F0502020204030204" pitchFamily="34" charset="0"/>
                <a:cs typeface="Arial" panose="020B0604020202020204" pitchFamily="34" charset="0"/>
              </a:rPr>
              <a:t>Sexual Harm </a:t>
            </a:r>
            <a:r>
              <a:rPr lang="en-GB" sz="1500" b="1" kern="100" dirty="0">
                <a:latin typeface="Arial" panose="020B0604020202020204" pitchFamily="34" charset="0"/>
                <a:ea typeface="Calibri" panose="020F0502020204030204" pitchFamily="34" charset="0"/>
                <a:cs typeface="Arial" panose="020B0604020202020204" pitchFamily="34" charset="0"/>
              </a:rPr>
              <a:t>P</a:t>
            </a:r>
            <a:r>
              <a:rPr lang="en-GB" sz="1500" b="1" kern="100" dirty="0">
                <a:effectLst/>
                <a:latin typeface="Arial" panose="020B0604020202020204" pitchFamily="34" charset="0"/>
                <a:ea typeface="Calibri" panose="020F0502020204030204" pitchFamily="34" charset="0"/>
                <a:cs typeface="Arial" panose="020B0604020202020204" pitchFamily="34" charset="0"/>
              </a:rPr>
              <a:t>revention </a:t>
            </a:r>
            <a:r>
              <a:rPr lang="en-GB" sz="1500" b="1" kern="100" dirty="0">
                <a:latin typeface="Arial" panose="020B0604020202020204" pitchFamily="34" charset="0"/>
                <a:ea typeface="Calibri" panose="020F0502020204030204" pitchFamily="34" charset="0"/>
                <a:cs typeface="Arial" panose="020B0604020202020204" pitchFamily="34" charset="0"/>
              </a:rPr>
              <a:t>O</a:t>
            </a:r>
            <a:r>
              <a:rPr lang="en-GB" sz="1500" b="1" kern="100" dirty="0">
                <a:effectLst/>
                <a:latin typeface="Arial" panose="020B0604020202020204" pitchFamily="34" charset="0"/>
                <a:ea typeface="Calibri" panose="020F0502020204030204" pitchFamily="34" charset="0"/>
                <a:cs typeface="Arial" panose="020B0604020202020204" pitchFamily="34" charset="0"/>
              </a:rPr>
              <a:t>rder </a:t>
            </a:r>
            <a:r>
              <a:rPr lang="en-GB" sz="1500" kern="100" dirty="0">
                <a:effectLst/>
                <a:latin typeface="Arial" panose="020B0604020202020204" pitchFamily="34" charset="0"/>
                <a:ea typeface="Calibri" panose="020F0502020204030204" pitchFamily="34" charset="0"/>
                <a:cs typeface="Arial" panose="020B0604020202020204" pitchFamily="34" charset="0"/>
              </a:rPr>
              <a:t>for a period of five years, with 12 week Judicial Reviews to monitor his compliance and progress. On review the SHPO has been reduced by the judge from 5 to 2.5 years.</a:t>
            </a:r>
          </a:p>
          <a:p>
            <a:pPr algn="just">
              <a:lnSpc>
                <a:spcPct val="100000"/>
              </a:lnSpc>
              <a:spcAft>
                <a:spcPts val="800"/>
              </a:spcAft>
            </a:pPr>
            <a:r>
              <a:rPr lang="en-GB" sz="1500" kern="100" dirty="0">
                <a:effectLst/>
                <a:latin typeface="Arial" panose="020B0604020202020204" pitchFamily="34" charset="0"/>
                <a:ea typeface="Calibri" panose="020F0502020204030204" pitchFamily="34" charset="0"/>
                <a:cs typeface="Arial" panose="020B0604020202020204" pitchFamily="34" charset="0"/>
              </a:rPr>
              <a:t>On sentencing the judge stated that, he felt that J presented as dangerous and that there had been an element of pre-planning when committing the offences, although not very sophisticated. The location and the timing of the offences was an aggravating feature and there was high culpability. Therefore, he wanted Joseph to be supervised going into adulthood</a:t>
            </a:r>
            <a:r>
              <a:rPr lang="en-GB" sz="1500" kern="100" dirty="0">
                <a:latin typeface="Arial" panose="020B0604020202020204" pitchFamily="34" charset="0"/>
                <a:ea typeface="Calibri" panose="020F0502020204030204" pitchFamily="34" charset="0"/>
                <a:cs typeface="Arial" panose="020B0604020202020204" pitchFamily="34" charset="0"/>
              </a:rPr>
              <a:t>.</a:t>
            </a:r>
            <a:endParaRPr lang="en-GB" sz="1500" dirty="0"/>
          </a:p>
        </p:txBody>
      </p:sp>
      <p:sp>
        <p:nvSpPr>
          <p:cNvPr id="5" name="Footer Placeholder 4">
            <a:extLst>
              <a:ext uri="{FF2B5EF4-FFF2-40B4-BE49-F238E27FC236}">
                <a16:creationId xmlns:a16="http://schemas.microsoft.com/office/drawing/2014/main" id="{D593FA18-50D6-0344-B477-1D7C91CF4029}"/>
              </a:ext>
            </a:extLst>
          </p:cNvPr>
          <p:cNvSpPr>
            <a:spLocks noGrp="1"/>
          </p:cNvSpPr>
          <p:nvPr>
            <p:ph type="ftr" sz="quarter" idx="11"/>
          </p:nvPr>
        </p:nvSpPr>
        <p:spPr>
          <a:xfrm>
            <a:off x="4038599" y="6356350"/>
            <a:ext cx="4844143" cy="501650"/>
          </a:xfrm>
        </p:spPr>
        <p:txBody>
          <a:bodyPr rtlCol="0"/>
          <a:lstStyle/>
          <a:p>
            <a:r>
              <a:rPr lang="en-GB" dirty="0"/>
              <a:t>Working with children who display Harmful Sexual Behaviour</a:t>
            </a:r>
          </a:p>
          <a:p>
            <a:pPr rtl="0"/>
            <a:endParaRPr lang="en-GB" dirty="0"/>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13</a:t>
            </a:fld>
            <a:endParaRPr lang="en-GB"/>
          </a:p>
        </p:txBody>
      </p:sp>
    </p:spTree>
    <p:extLst>
      <p:ext uri="{BB962C8B-B14F-4D97-AF65-F5344CB8AC3E}">
        <p14:creationId xmlns:p14="http://schemas.microsoft.com/office/powerpoint/2010/main" val="395637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2A288-9572-0490-F0E6-A05895439703}"/>
              </a:ext>
            </a:extLst>
          </p:cNvPr>
          <p:cNvSpPr>
            <a:spLocks noGrp="1"/>
          </p:cNvSpPr>
          <p:nvPr>
            <p:ph type="title"/>
          </p:nvPr>
        </p:nvSpPr>
        <p:spPr/>
        <p:txBody>
          <a:bodyPr/>
          <a:lstStyle/>
          <a:p>
            <a:r>
              <a:rPr lang="en-GB" sz="2800" b="1" kern="100" dirty="0">
                <a:effectLst/>
                <a:latin typeface="Arial" panose="020B0604020202020204" pitchFamily="34" charset="0"/>
                <a:ea typeface="Calibri" panose="020F0502020204030204" pitchFamily="34" charset="0"/>
                <a:cs typeface="Arial" panose="020B0604020202020204" pitchFamily="34" charset="0"/>
              </a:rPr>
              <a:t>Intervention Plan</a:t>
            </a: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C21798CF-1B9C-D64E-3F6A-9D18F6816287}"/>
              </a:ext>
            </a:extLst>
          </p:cNvPr>
          <p:cNvSpPr>
            <a:spLocks noGrp="1"/>
          </p:cNvSpPr>
          <p:nvPr>
            <p:ph idx="1"/>
          </p:nvPr>
        </p:nvSpPr>
        <p:spPr>
          <a:xfrm>
            <a:off x="1167493" y="1306287"/>
            <a:ext cx="9779182" cy="4148090"/>
          </a:xfrm>
        </p:spPr>
        <p:txBody>
          <a:bodyPr/>
          <a:lstStyle/>
          <a:p>
            <a:pPr marL="342900" lvl="0" indent="-342900">
              <a:spcAft>
                <a:spcPts val="375"/>
              </a:spcAft>
              <a:buFont typeface="Symbol" panose="05050102010706020507" pitchFamily="18" charset="2"/>
              <a:buChar char=""/>
            </a:pPr>
            <a:r>
              <a:rPr lang="en-GB" sz="1800" b="1"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ETE</a:t>
            </a:r>
            <a:endParaRPr lang="en-GB" sz="1800" b="1"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375"/>
              </a:spcAft>
              <a:buFont typeface="Symbol" panose="05050102010706020507" pitchFamily="18" charset="2"/>
              <a:buChar char=""/>
            </a:pPr>
            <a:r>
              <a:rPr lang="en-GB" sz="1800" b="1"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RJ</a:t>
            </a:r>
            <a:endParaRPr lang="en-GB" sz="1800" b="1"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375"/>
              </a:spcAft>
              <a:buFont typeface="Symbol" panose="05050102010706020507" pitchFamily="18" charset="2"/>
              <a:buChar char=""/>
            </a:pPr>
            <a:r>
              <a:rPr lang="en-GB" sz="1800" b="1"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Family support</a:t>
            </a:r>
            <a:endParaRPr lang="en-GB" sz="1800" b="1"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375"/>
              </a:spcAft>
              <a:buFont typeface="Symbol" panose="05050102010706020507" pitchFamily="18" charset="2"/>
              <a:buChar char=""/>
            </a:pPr>
            <a:r>
              <a:rPr lang="en-GB" sz="1800" b="1"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Interpersonal Skills</a:t>
            </a:r>
            <a:endParaRPr lang="en-GB" sz="1800" b="1"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375"/>
              </a:spcAft>
              <a:buFont typeface="Symbol" panose="05050102010706020507" pitchFamily="18" charset="2"/>
              <a:buChar char=""/>
            </a:pPr>
            <a:r>
              <a:rPr lang="en-GB" sz="1800" b="1"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Specialist CAMHS HSB</a:t>
            </a:r>
            <a:r>
              <a:rPr lang="en-GB" sz="1800"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 1 </a:t>
            </a:r>
            <a:r>
              <a:rPr lang="en-GB"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Emotional competence skills, 2 Changing cognitive distortions about sex and relationships,</a:t>
            </a:r>
            <a:r>
              <a:rPr lang="en-GB" sz="1800" dirty="0">
                <a:latin typeface="Arial" panose="020B0604020202020204" pitchFamily="34" charset="0"/>
                <a:ea typeface="Times New Roman" panose="02020603050405020304" pitchFamily="18" charset="0"/>
                <a:cs typeface="Arial" panose="020B0604020202020204" pitchFamily="34" charset="0"/>
              </a:rPr>
              <a:t> 3 </a:t>
            </a:r>
            <a:r>
              <a:rPr lang="en-GB"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 social, emotional, cognitive and behaviour skills, 4 Sex education, 5 Boundaries, social skills, 6 Relapse, prevention work, 7 Family work, 8 Consequence of further sexually harmful behaviour, 9 Developing empathy.</a:t>
            </a:r>
            <a:endParaRPr lang="en-GB" sz="18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375"/>
              </a:spcAft>
              <a:buFont typeface="Symbol" panose="05050102010706020507" pitchFamily="18" charset="2"/>
              <a:buChar char=""/>
            </a:pPr>
            <a:r>
              <a:rPr lang="en-GB" sz="1800" b="1"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Positive Activities</a:t>
            </a:r>
            <a:endParaRPr lang="en-GB" sz="1800" b="1"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375"/>
              </a:spcAft>
              <a:buFont typeface="Symbol" panose="05050102010706020507" pitchFamily="18" charset="2"/>
              <a:buChar char=""/>
            </a:pPr>
            <a:r>
              <a:rPr lang="en-GB" sz="1800" b="1"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Making It Music mentoring programme</a:t>
            </a:r>
            <a:endParaRPr lang="en-GB" sz="1800" b="1"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375"/>
              </a:spcAft>
              <a:buFont typeface="Symbol" panose="05050102010706020507" pitchFamily="18" charset="2"/>
              <a:buChar char=""/>
            </a:pPr>
            <a:r>
              <a:rPr lang="en-GB" sz="1800" b="1" dirty="0">
                <a:solidFill>
                  <a:srgbClr val="0B0C0C"/>
                </a:solidFill>
                <a:effectLst/>
                <a:latin typeface="Arial" panose="020B0604020202020204" pitchFamily="34" charset="0"/>
                <a:ea typeface="Times New Roman" panose="02020603050405020304" pitchFamily="18" charset="0"/>
                <a:cs typeface="Arial" panose="020B0604020202020204" pitchFamily="34" charset="0"/>
              </a:rPr>
              <a:t>Duke of Edinburgh Award Scheme </a:t>
            </a:r>
            <a:endParaRPr lang="en-GB" sz="1800" b="1" dirty="0">
              <a:effectLst/>
              <a:latin typeface="Arial" panose="020B0604020202020204" pitchFamily="34" charset="0"/>
              <a:ea typeface="Times New Roman" panose="02020603050405020304" pitchFamily="18" charset="0"/>
              <a:cs typeface="Arial" panose="020B0604020202020204" pitchFamily="34" charset="0"/>
            </a:endParaRPr>
          </a:p>
          <a:p>
            <a:endParaRPr lang="en-GB" dirty="0"/>
          </a:p>
        </p:txBody>
      </p:sp>
      <p:sp>
        <p:nvSpPr>
          <p:cNvPr id="6" name="Slide Number Placeholder 5">
            <a:extLst>
              <a:ext uri="{FF2B5EF4-FFF2-40B4-BE49-F238E27FC236}">
                <a16:creationId xmlns:a16="http://schemas.microsoft.com/office/drawing/2014/main" id="{A29DD4F0-7D2A-B70C-7D5E-37CA719D3C15}"/>
              </a:ext>
            </a:extLst>
          </p:cNvPr>
          <p:cNvSpPr>
            <a:spLocks noGrp="1"/>
          </p:cNvSpPr>
          <p:nvPr>
            <p:ph type="sldNum" sz="quarter" idx="4"/>
          </p:nvPr>
        </p:nvSpPr>
        <p:spPr/>
        <p:txBody>
          <a:bodyPr/>
          <a:lstStyle/>
          <a:p>
            <a:pPr rtl="0"/>
            <a:fld id="{294A09A9-5501-47C1-A89A-A340965A2BE2}" type="slidenum">
              <a:rPr lang="en-GB" noProof="0" smtClean="0"/>
              <a:pPr rtl="0"/>
              <a:t>14</a:t>
            </a:fld>
            <a:endParaRPr lang="en-GB" noProof="0"/>
          </a:p>
        </p:txBody>
      </p:sp>
      <p:sp>
        <p:nvSpPr>
          <p:cNvPr id="7" name="Date Placeholder 3">
            <a:extLst>
              <a:ext uri="{FF2B5EF4-FFF2-40B4-BE49-F238E27FC236}">
                <a16:creationId xmlns:a16="http://schemas.microsoft.com/office/drawing/2014/main" id="{5E95AAA9-2FB9-B4D7-AA24-508D0415EE21}"/>
              </a:ext>
            </a:extLst>
          </p:cNvPr>
          <p:cNvSpPr>
            <a:spLocks noGrp="1"/>
          </p:cNvSpPr>
          <p:nvPr>
            <p:ph type="ftr" sz="quarter" idx="3"/>
          </p:nvPr>
        </p:nvSpPr>
        <p:spPr>
          <a:xfrm>
            <a:off x="4038599" y="6356350"/>
            <a:ext cx="5381171" cy="365125"/>
          </a:xfrm>
        </p:spPr>
        <p:txBody>
          <a:bodyPr/>
          <a:lstStyle/>
          <a:p>
            <a:r>
              <a:rPr lang="en-GB" dirty="0"/>
              <a:t>Working with children who display Harmful Sexual Behaviour</a:t>
            </a:r>
          </a:p>
          <a:p>
            <a:pPr rtl="0"/>
            <a:endParaRPr lang="en-GB" noProof="0" dirty="0"/>
          </a:p>
        </p:txBody>
      </p:sp>
    </p:spTree>
    <p:extLst>
      <p:ext uri="{BB962C8B-B14F-4D97-AF65-F5344CB8AC3E}">
        <p14:creationId xmlns:p14="http://schemas.microsoft.com/office/powerpoint/2010/main" val="3640014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B34E-A295-3ABA-7765-30951506F242}"/>
              </a:ext>
            </a:extLst>
          </p:cNvPr>
          <p:cNvSpPr>
            <a:spLocks noGrp="1"/>
          </p:cNvSpPr>
          <p:nvPr>
            <p:ph type="title"/>
          </p:nvPr>
        </p:nvSpPr>
        <p:spPr>
          <a:xfrm>
            <a:off x="1167492" y="381001"/>
            <a:ext cx="9779183" cy="704850"/>
          </a:xfrm>
        </p:spPr>
        <p:txBody>
          <a:bodyPr/>
          <a:lstStyle/>
          <a:p>
            <a:r>
              <a:rPr lang="en-GB" sz="2800" dirty="0"/>
              <a:t>Intervention Delivery</a:t>
            </a:r>
          </a:p>
        </p:txBody>
      </p:sp>
      <p:sp>
        <p:nvSpPr>
          <p:cNvPr id="3" name="Content Placeholder 2">
            <a:extLst>
              <a:ext uri="{FF2B5EF4-FFF2-40B4-BE49-F238E27FC236}">
                <a16:creationId xmlns:a16="http://schemas.microsoft.com/office/drawing/2014/main" id="{0493E540-E05A-469B-D60B-ECBC4C1FFF9D}"/>
              </a:ext>
            </a:extLst>
          </p:cNvPr>
          <p:cNvSpPr>
            <a:spLocks noGrp="1"/>
          </p:cNvSpPr>
          <p:nvPr>
            <p:ph idx="1"/>
          </p:nvPr>
        </p:nvSpPr>
        <p:spPr>
          <a:xfrm>
            <a:off x="1167493" y="2023699"/>
            <a:ext cx="4663440" cy="4697776"/>
          </a:xfrm>
        </p:spPr>
        <p:txBody>
          <a:bodyPr/>
          <a:lstStyle/>
          <a:p>
            <a:endParaRPr lang="en-GB" dirty="0"/>
          </a:p>
        </p:txBody>
      </p:sp>
      <p:sp>
        <p:nvSpPr>
          <p:cNvPr id="6" name="Slide Number Placeholder 5">
            <a:extLst>
              <a:ext uri="{FF2B5EF4-FFF2-40B4-BE49-F238E27FC236}">
                <a16:creationId xmlns:a16="http://schemas.microsoft.com/office/drawing/2014/main" id="{A66CFE81-BECE-E600-A679-40685BE6AF51}"/>
              </a:ext>
            </a:extLst>
          </p:cNvPr>
          <p:cNvSpPr>
            <a:spLocks noGrp="1"/>
          </p:cNvSpPr>
          <p:nvPr>
            <p:ph type="sldNum" sz="quarter" idx="4"/>
          </p:nvPr>
        </p:nvSpPr>
        <p:spPr/>
        <p:txBody>
          <a:bodyPr/>
          <a:lstStyle/>
          <a:p>
            <a:pPr rtl="0"/>
            <a:fld id="{294A09A9-5501-47C1-A89A-A340965A2BE2}" type="slidenum">
              <a:rPr lang="en-GB" noProof="0" smtClean="0"/>
              <a:pPr rtl="0"/>
              <a:t>15</a:t>
            </a:fld>
            <a:endParaRPr lang="en-GB" noProof="0"/>
          </a:p>
        </p:txBody>
      </p:sp>
      <p:sp>
        <p:nvSpPr>
          <p:cNvPr id="7" name="Content Placeholder 6">
            <a:extLst>
              <a:ext uri="{FF2B5EF4-FFF2-40B4-BE49-F238E27FC236}">
                <a16:creationId xmlns:a16="http://schemas.microsoft.com/office/drawing/2014/main" id="{1A8B6312-EBFA-BFF8-EDB8-35BEFD1D1D55}"/>
              </a:ext>
            </a:extLst>
          </p:cNvPr>
          <p:cNvSpPr>
            <a:spLocks noGrp="1"/>
          </p:cNvSpPr>
          <p:nvPr>
            <p:ph idx="10"/>
          </p:nvPr>
        </p:nvSpPr>
        <p:spPr>
          <a:xfrm>
            <a:off x="6283235" y="2085385"/>
            <a:ext cx="4663440" cy="2828613"/>
          </a:xfrm>
        </p:spPr>
        <p:txBody>
          <a:bodyPr/>
          <a:lstStyle/>
          <a:p>
            <a:endParaRPr lang="en-GB" dirty="0"/>
          </a:p>
        </p:txBody>
      </p:sp>
      <p:sp>
        <p:nvSpPr>
          <p:cNvPr id="8" name="Content Placeholder 7">
            <a:extLst>
              <a:ext uri="{FF2B5EF4-FFF2-40B4-BE49-F238E27FC236}">
                <a16:creationId xmlns:a16="http://schemas.microsoft.com/office/drawing/2014/main" id="{CDEC9103-1EB7-D60E-AA9B-C5EF2A2B8846}"/>
              </a:ext>
            </a:extLst>
          </p:cNvPr>
          <p:cNvSpPr>
            <a:spLocks noGrp="1"/>
          </p:cNvSpPr>
          <p:nvPr>
            <p:ph idx="11"/>
          </p:nvPr>
        </p:nvSpPr>
        <p:spPr>
          <a:xfrm>
            <a:off x="1167493" y="1501185"/>
            <a:ext cx="4663440" cy="522514"/>
          </a:xfrm>
        </p:spPr>
        <p:txBody>
          <a:bodyPr/>
          <a:lstStyle/>
          <a:p>
            <a:r>
              <a:rPr lang="en-GB" sz="2400" b="1" kern="1200" dirty="0">
                <a:effectLst/>
                <a:latin typeface="+mn-lt"/>
                <a:ea typeface="+mn-ea"/>
                <a:cs typeface="+mn-cs"/>
              </a:rPr>
              <a:t>Strengths</a:t>
            </a:r>
            <a:endParaRPr lang="en-GB" dirty="0"/>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Good rapport with professionals.</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J, parents, and professionals collaboratively plan for assessment, intervention, contact delivery and review ensuring his intervention remains focused on his priority needs.</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Contact between J and his professional network is regular, consistent, considered and purposeful.</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J consistently attends and actively participates in sessions.</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Sessions take place at home and in the community.</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Management of Risk</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Integrated YST</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Working relationships with partner agencies</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Access to specialist Service (CAMHS SHB)</a:t>
            </a:r>
            <a:endParaRPr lang="en-GB" sz="1600" dirty="0"/>
          </a:p>
          <a:p>
            <a:endParaRPr lang="en-GB" dirty="0"/>
          </a:p>
        </p:txBody>
      </p:sp>
      <p:sp>
        <p:nvSpPr>
          <p:cNvPr id="9" name="Content Placeholder 8">
            <a:extLst>
              <a:ext uri="{FF2B5EF4-FFF2-40B4-BE49-F238E27FC236}">
                <a16:creationId xmlns:a16="http://schemas.microsoft.com/office/drawing/2014/main" id="{407F189A-5FFE-FD55-B11D-975A5A06F3E5}"/>
              </a:ext>
            </a:extLst>
          </p:cNvPr>
          <p:cNvSpPr>
            <a:spLocks noGrp="1"/>
          </p:cNvSpPr>
          <p:nvPr>
            <p:ph idx="12"/>
          </p:nvPr>
        </p:nvSpPr>
        <p:spPr>
          <a:xfrm>
            <a:off x="6283235" y="1528669"/>
            <a:ext cx="4663440" cy="522514"/>
          </a:xfrm>
        </p:spPr>
        <p:txBody>
          <a:bodyPr/>
          <a:lstStyle/>
          <a:p>
            <a:r>
              <a:rPr lang="en-GB" sz="2400" b="1" kern="1200" dirty="0">
                <a:effectLst/>
                <a:latin typeface="+mn-lt"/>
                <a:ea typeface="+mn-ea"/>
                <a:cs typeface="+mn-cs"/>
              </a:rPr>
              <a:t>Barriers</a:t>
            </a:r>
            <a:endParaRPr lang="en-GB" dirty="0"/>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Perceptions of children sentences to sex offences.</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Sexually Harmful Prevention Order</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ETE</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Professionals remaining involved</a:t>
            </a:r>
          </a:p>
          <a:p>
            <a:endParaRPr lang="en-GB" dirty="0"/>
          </a:p>
        </p:txBody>
      </p:sp>
    </p:spTree>
    <p:extLst>
      <p:ext uri="{BB962C8B-B14F-4D97-AF65-F5344CB8AC3E}">
        <p14:creationId xmlns:p14="http://schemas.microsoft.com/office/powerpoint/2010/main" val="3220316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65441-3313-A7A1-7DD9-3AEB6D17C39E}"/>
              </a:ext>
            </a:extLst>
          </p:cNvPr>
          <p:cNvSpPr>
            <a:spLocks noGrp="1"/>
          </p:cNvSpPr>
          <p:nvPr>
            <p:ph type="title"/>
          </p:nvPr>
        </p:nvSpPr>
        <p:spPr>
          <a:xfrm>
            <a:off x="381000" y="373972"/>
            <a:ext cx="8401624" cy="766460"/>
          </a:xfrm>
        </p:spPr>
        <p:txBody>
          <a:bodyPr/>
          <a:lstStyle/>
          <a:p>
            <a:r>
              <a:rPr lang="en-GB" dirty="0"/>
              <a:t>Outcome</a:t>
            </a:r>
          </a:p>
        </p:txBody>
      </p:sp>
      <p:sp>
        <p:nvSpPr>
          <p:cNvPr id="16" name="Footer Placeholder 15">
            <a:extLst>
              <a:ext uri="{FF2B5EF4-FFF2-40B4-BE49-F238E27FC236}">
                <a16:creationId xmlns:a16="http://schemas.microsoft.com/office/drawing/2014/main" id="{9D800222-0DB2-4855-C5CC-B9FF964646FE}"/>
              </a:ext>
            </a:extLst>
          </p:cNvPr>
          <p:cNvSpPr>
            <a:spLocks noGrp="1"/>
          </p:cNvSpPr>
          <p:nvPr>
            <p:ph type="ftr" sz="quarter" idx="11"/>
          </p:nvPr>
        </p:nvSpPr>
        <p:spPr>
          <a:xfrm>
            <a:off x="2871106" y="6356350"/>
            <a:ext cx="4734380" cy="365125"/>
          </a:xfrm>
        </p:spPr>
        <p:txBody>
          <a:bodyPr/>
          <a:lstStyle/>
          <a:p>
            <a:r>
              <a:rPr lang="en-GB" dirty="0"/>
              <a:t>Working with children who display Harmful Sexual Behaviour</a:t>
            </a:r>
          </a:p>
          <a:p>
            <a:pPr rtl="0"/>
            <a:endParaRPr lang="en-GB" noProof="0" dirty="0"/>
          </a:p>
        </p:txBody>
      </p:sp>
      <p:sp>
        <p:nvSpPr>
          <p:cNvPr id="17" name="Slide Number Placeholder 16">
            <a:extLst>
              <a:ext uri="{FF2B5EF4-FFF2-40B4-BE49-F238E27FC236}">
                <a16:creationId xmlns:a16="http://schemas.microsoft.com/office/drawing/2014/main" id="{16DA56FA-B128-0909-F7E7-9A6120459625}"/>
              </a:ext>
            </a:extLst>
          </p:cNvPr>
          <p:cNvSpPr>
            <a:spLocks noGrp="1"/>
          </p:cNvSpPr>
          <p:nvPr>
            <p:ph type="sldNum" sz="quarter" idx="12"/>
          </p:nvPr>
        </p:nvSpPr>
        <p:spPr/>
        <p:txBody>
          <a:bodyPr/>
          <a:lstStyle/>
          <a:p>
            <a:pPr rtl="0"/>
            <a:fld id="{294A09A9-5501-47C1-A89A-A340965A2BE2}" type="slidenum">
              <a:rPr lang="en-GB" noProof="0" smtClean="0"/>
              <a:pPr rtl="0"/>
              <a:t>16</a:t>
            </a:fld>
            <a:endParaRPr lang="en-GB" noProof="0"/>
          </a:p>
        </p:txBody>
      </p:sp>
      <p:sp>
        <p:nvSpPr>
          <p:cNvPr id="18" name="TextBox 17">
            <a:extLst>
              <a:ext uri="{FF2B5EF4-FFF2-40B4-BE49-F238E27FC236}">
                <a16:creationId xmlns:a16="http://schemas.microsoft.com/office/drawing/2014/main" id="{26CEC598-9F67-73C8-D4A4-C85EB4C568B5}"/>
              </a:ext>
            </a:extLst>
          </p:cNvPr>
          <p:cNvSpPr txBox="1"/>
          <p:nvPr/>
        </p:nvSpPr>
        <p:spPr>
          <a:xfrm>
            <a:off x="688369" y="1541124"/>
            <a:ext cx="8948791" cy="4768228"/>
          </a:xfrm>
          <a:prstGeom prst="rect">
            <a:avLst/>
          </a:prstGeom>
          <a:noFill/>
        </p:spPr>
        <p:txBody>
          <a:bodyPr wrap="square" rtlCol="0">
            <a:spAutoFit/>
          </a:bodyPr>
          <a:lstStyle/>
          <a:p>
            <a:pPr marL="342900" lvl="0" indent="-342900" algn="just">
              <a:buFont typeface="Symbol" panose="05050102010706020507" pitchFamily="18" charset="2"/>
              <a:buChar char=""/>
            </a:pPr>
            <a:r>
              <a:rPr lang="en-GB" sz="1800" dirty="0">
                <a:effectLst/>
                <a:latin typeface="Abadi" panose="020B0604020104020204" pitchFamily="34" charset="0"/>
                <a:ea typeface="Times New Roman" panose="02020603050405020304" pitchFamily="18" charset="0"/>
                <a:cs typeface="Calibri" panose="020F0502020204030204" pitchFamily="34" charset="0"/>
              </a:rPr>
              <a:t>Given the seriousness of the offence, not receiving a custodial sentence, remaining in the community and gaining meaningful education and developing his constructive use of his leisure time and building his confidence and social skills is a good outcome for J. This has led to reducing the stigma of having a criminal record and provided opportunities for J to develop a pro-social identity. </a:t>
            </a:r>
            <a:endParaRPr lang="en-GB" sz="1800" dirty="0">
              <a:effectLst/>
              <a:latin typeface="Times New Roman" panose="02020603050405020304" pitchFamily="18" charset="0"/>
              <a:ea typeface="Times New Roman" panose="02020603050405020304" pitchFamily="18" charset="0"/>
            </a:endParaRPr>
          </a:p>
          <a:p>
            <a:pPr indent="31750" algn="just">
              <a:lnSpc>
                <a:spcPct val="107000"/>
              </a:lnSpc>
              <a:spcAft>
                <a:spcPts val="800"/>
              </a:spcAft>
            </a:pPr>
            <a:r>
              <a:rPr lang="en-GB" sz="1800" kern="100" dirty="0">
                <a:effectLst/>
                <a:latin typeface="Abadi" panose="020B060402010402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en-GB" sz="1800" dirty="0">
                <a:effectLst/>
                <a:latin typeface="Abadi" panose="020B0604020104020204" pitchFamily="34" charset="0"/>
                <a:ea typeface="Times New Roman" panose="02020603050405020304" pitchFamily="18" charset="0"/>
                <a:cs typeface="Calibri" panose="020F0502020204030204" pitchFamily="34" charset="0"/>
              </a:rPr>
              <a:t>Consistent engagement and positive progress made by J, having almost completed his intervention coupled with a significant period of desistance, early revocation of his Order is being considered. Not being open to the CJS for any longer than is necessary will be a good outcome for J, to continue on his journey developing his pro social identity with ongoing support from his family.</a:t>
            </a:r>
            <a:endParaRPr lang="en-GB" sz="1800" dirty="0">
              <a:effectLst/>
              <a:latin typeface="Times New Roman" panose="02020603050405020304" pitchFamily="18" charset="0"/>
              <a:ea typeface="Times New Roman" panose="02020603050405020304" pitchFamily="18" charset="0"/>
            </a:endParaRPr>
          </a:p>
          <a:p>
            <a:pPr indent="31750" algn="just">
              <a:lnSpc>
                <a:spcPct val="107000"/>
              </a:lnSpc>
              <a:spcAft>
                <a:spcPts val="800"/>
              </a:spcAft>
            </a:pPr>
            <a:r>
              <a:rPr lang="en-GB" sz="1800" kern="100" dirty="0">
                <a:effectLst/>
                <a:latin typeface="Abadi" panose="020B0604020104020204" pitchFamily="34" charset="0"/>
                <a:ea typeface="Calibri" panose="020F0502020204030204" pitchFamily="34" charset="0"/>
                <a:cs typeface="Calibri" panose="020F0502020204030204" pitchFamily="34"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en-GB" sz="1800" dirty="0">
                <a:effectLst/>
                <a:latin typeface="Abadi" panose="020B0604020104020204" pitchFamily="34" charset="0"/>
                <a:ea typeface="Times New Roman" panose="02020603050405020304" pitchFamily="18" charset="0"/>
                <a:cs typeface="Calibri" panose="020F0502020204030204" pitchFamily="34" charset="0"/>
              </a:rPr>
              <a:t>When considering if a positive difference has been made to the life of J, his assessed risk is being appropriately managed lessening the risk of harm to himself and others, and he is making excellent progress towards sustained improvements in his life and his family. </a:t>
            </a:r>
            <a:endParaRPr lang="en-GB"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16410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F65A7-995A-9F45-891C-82D9B9D40801}"/>
              </a:ext>
            </a:extLst>
          </p:cNvPr>
          <p:cNvSpPr>
            <a:spLocks noGrp="1"/>
          </p:cNvSpPr>
          <p:nvPr>
            <p:ph type="title"/>
          </p:nvPr>
        </p:nvSpPr>
        <p:spPr>
          <a:xfrm>
            <a:off x="2702103" y="1047963"/>
            <a:ext cx="7233007" cy="4325420"/>
          </a:xfrm>
        </p:spPr>
        <p:txBody>
          <a:bodyPr rtlCol="0">
            <a:noAutofit/>
          </a:bodyPr>
          <a:lstStyle/>
          <a:p>
            <a:pPr algn="l"/>
            <a:r>
              <a:rPr lang="en-GB" sz="1800" kern="100" dirty="0">
                <a:effectLst/>
                <a:latin typeface="Abadi" panose="020B0604020104020204" pitchFamily="34" charset="0"/>
                <a:ea typeface="Calibri" panose="020F0502020204030204" pitchFamily="34" charset="0"/>
                <a:cs typeface="Times New Roman" panose="02020603050405020304" pitchFamily="18" charset="0"/>
              </a:rPr>
              <a:t>Everyone has been really supportive, listening to me and helping me through tough situations. S is reliable, understands me and gets on with things. I have been referred to counselling and talking therapy, referred to the music works, having completed the 20 week programme, I am considering joining the music social group, something I would never have done before the support of YST. During my time with YST I have had the opportunity to discuss my thoughts, feelings and actions and explore issues from different points of views and participate in different opportunities. Undertaking the D of E award put me out of my comfort zone, I didn’t initially enjoy it but I have enjoyed the social interaction and making friends and feel I have grown in confidence and maturing. </a:t>
            </a:r>
            <a:br>
              <a:rPr lang="en-GB" sz="1800" kern="100" dirty="0">
                <a:effectLst/>
                <a:latin typeface="Abadi" panose="020B0604020104020204" pitchFamily="34" charset="0"/>
                <a:ea typeface="Calibri" panose="020F0502020204030204" pitchFamily="34" charset="0"/>
                <a:cs typeface="Times New Roman" panose="02020603050405020304" pitchFamily="18" charset="0"/>
              </a:rPr>
            </a:br>
            <a:br>
              <a:rPr lang="en-GB" sz="1800" kern="100" dirty="0">
                <a:effectLst/>
                <a:latin typeface="Abadi" panose="020B0604020104020204" pitchFamily="34" charset="0"/>
                <a:ea typeface="Calibri" panose="020F0502020204030204" pitchFamily="34" charset="0"/>
                <a:cs typeface="Times New Roman" panose="02020603050405020304" pitchFamily="18" charset="0"/>
              </a:rPr>
            </a:br>
            <a:r>
              <a:rPr lang="en-GB" sz="1800" kern="100" dirty="0">
                <a:effectLst/>
                <a:latin typeface="Abadi" panose="020B0604020104020204" pitchFamily="34" charset="0"/>
                <a:ea typeface="Calibri" panose="020F0502020204030204" pitchFamily="34" charset="0"/>
                <a:cs typeface="Times New Roman" panose="02020603050405020304" pitchFamily="18" charset="0"/>
              </a:rPr>
              <a:t>I have had all the support I need, I have really enjoyed the social interaction and advice shared with me and being able to talk about what is important to me, I am happier and more confident.</a:t>
            </a: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B" sz="1800" dirty="0"/>
          </a:p>
        </p:txBody>
      </p:sp>
      <p:sp>
        <p:nvSpPr>
          <p:cNvPr id="13" name="Text Placeholder 5">
            <a:extLst>
              <a:ext uri="{FF2B5EF4-FFF2-40B4-BE49-F238E27FC236}">
                <a16:creationId xmlns:a16="http://schemas.microsoft.com/office/drawing/2014/main" id="{6118A1B7-08BA-6B43-BBA8-952377DF944D}"/>
              </a:ext>
            </a:extLst>
          </p:cNvPr>
          <p:cNvSpPr>
            <a:spLocks noGrp="1"/>
          </p:cNvSpPr>
          <p:nvPr>
            <p:ph type="body" sz="quarter" idx="13"/>
          </p:nvPr>
        </p:nvSpPr>
        <p:spPr>
          <a:xfrm>
            <a:off x="1337806" y="724329"/>
            <a:ext cx="1364297" cy="1520575"/>
          </a:xfrm>
        </p:spPr>
        <p:txBody>
          <a:bodyPr rtlCol="0">
            <a:normAutofit fontScale="47500" lnSpcReduction="20000"/>
          </a:bodyPr>
          <a:lstStyle/>
          <a:p>
            <a:pPr rtl="0"/>
            <a:r>
              <a:rPr lang="en-GB" dirty="0">
                <a:solidFill>
                  <a:srgbClr val="002060"/>
                </a:solidFill>
              </a:rPr>
              <a:t>“</a:t>
            </a:r>
          </a:p>
        </p:txBody>
      </p:sp>
      <p:sp>
        <p:nvSpPr>
          <p:cNvPr id="7" name="Text Placeholder 6">
            <a:extLst>
              <a:ext uri="{FF2B5EF4-FFF2-40B4-BE49-F238E27FC236}">
                <a16:creationId xmlns:a16="http://schemas.microsoft.com/office/drawing/2014/main" id="{E178654B-08C9-4C41-8BEC-DFB720245862}"/>
              </a:ext>
            </a:extLst>
          </p:cNvPr>
          <p:cNvSpPr>
            <a:spLocks noGrp="1"/>
          </p:cNvSpPr>
          <p:nvPr>
            <p:ph type="body" sz="quarter" idx="14"/>
          </p:nvPr>
        </p:nvSpPr>
        <p:spPr>
          <a:xfrm>
            <a:off x="5556250" y="5373383"/>
            <a:ext cx="3511550" cy="678095"/>
          </a:xfrm>
        </p:spPr>
        <p:txBody>
          <a:bodyPr rtlCol="0"/>
          <a:lstStyle/>
          <a:p>
            <a:pPr rtl="0"/>
            <a:r>
              <a:rPr lang="en-GB" b="1" dirty="0"/>
              <a:t>Feedback from J</a:t>
            </a:r>
          </a:p>
          <a:p>
            <a:pPr rtl="0"/>
            <a:endParaRPr lang="en-GB" dirty="0"/>
          </a:p>
        </p:txBody>
      </p:sp>
      <p:sp>
        <p:nvSpPr>
          <p:cNvPr id="14" name="Text Placeholder 7">
            <a:extLst>
              <a:ext uri="{FF2B5EF4-FFF2-40B4-BE49-F238E27FC236}">
                <a16:creationId xmlns:a16="http://schemas.microsoft.com/office/drawing/2014/main" id="{A1F17760-D90A-AB46-A4E0-31B2684E3F5E}"/>
              </a:ext>
            </a:extLst>
          </p:cNvPr>
          <p:cNvSpPr>
            <a:spLocks noGrp="1"/>
          </p:cNvSpPr>
          <p:nvPr>
            <p:ph type="body" sz="quarter" idx="15"/>
          </p:nvPr>
        </p:nvSpPr>
        <p:spPr>
          <a:xfrm>
            <a:off x="9206462" y="4395993"/>
            <a:ext cx="1860149" cy="1655485"/>
          </a:xfrm>
        </p:spPr>
        <p:txBody>
          <a:bodyPr rtlCol="0">
            <a:normAutofit fontScale="55000" lnSpcReduction="20000"/>
          </a:bodyPr>
          <a:lstStyle/>
          <a:p>
            <a:pPr rtl="0"/>
            <a:r>
              <a:rPr lang="en-GB" dirty="0">
                <a:solidFill>
                  <a:srgbClr val="002060"/>
                </a:solidFill>
              </a:rPr>
              <a:t>”</a:t>
            </a:r>
          </a:p>
        </p:txBody>
      </p:sp>
      <p:sp>
        <p:nvSpPr>
          <p:cNvPr id="4" name="Footer Placeholder 3">
            <a:extLst>
              <a:ext uri="{FF2B5EF4-FFF2-40B4-BE49-F238E27FC236}">
                <a16:creationId xmlns:a16="http://schemas.microsoft.com/office/drawing/2014/main" id="{6E4EA976-8646-0143-BA18-8675E6FA5EB7}"/>
              </a:ext>
            </a:extLst>
          </p:cNvPr>
          <p:cNvSpPr>
            <a:spLocks noGrp="1"/>
          </p:cNvSpPr>
          <p:nvPr>
            <p:ph type="ftr" sz="quarter" idx="11"/>
          </p:nvPr>
        </p:nvSpPr>
        <p:spPr>
          <a:xfrm>
            <a:off x="4038600" y="6356351"/>
            <a:ext cx="4699000" cy="262164"/>
          </a:xfrm>
        </p:spPr>
        <p:txBody>
          <a:bodyPr rtlCol="0"/>
          <a:lstStyle/>
          <a:p>
            <a:r>
              <a:rPr lang="en-GB" dirty="0"/>
              <a:t>Working with children who display Harmful Sexual Behaviour</a:t>
            </a:r>
          </a:p>
          <a:p>
            <a:pPr rtl="0"/>
            <a:endParaRPr lang="en-GB" dirty="0"/>
          </a:p>
        </p:txBody>
      </p:sp>
      <p:sp>
        <p:nvSpPr>
          <p:cNvPr id="5" name="Slide Number Placeholder 4">
            <a:extLst>
              <a:ext uri="{FF2B5EF4-FFF2-40B4-BE49-F238E27FC236}">
                <a16:creationId xmlns:a16="http://schemas.microsoft.com/office/drawing/2014/main" id="{7003A5E2-8F37-D546-BCD9-24A2037BB54D}"/>
              </a:ext>
            </a:extLst>
          </p:cNvPr>
          <p:cNvSpPr>
            <a:spLocks noGrp="1"/>
          </p:cNvSpPr>
          <p:nvPr>
            <p:ph type="sldNum" sz="quarter" idx="12"/>
          </p:nvPr>
        </p:nvSpPr>
        <p:spPr/>
        <p:txBody>
          <a:bodyPr rtlCol="0"/>
          <a:lstStyle/>
          <a:p>
            <a:pPr rtl="0"/>
            <a:fld id="{294A09A9-5501-47C1-A89A-A340965A2BE2}" type="slidenum">
              <a:rPr lang="en-GB" smtClean="0"/>
              <a:pPr rtl="0"/>
              <a:t>17</a:t>
            </a:fld>
            <a:endParaRPr lang="en-GB"/>
          </a:p>
        </p:txBody>
      </p:sp>
    </p:spTree>
    <p:extLst>
      <p:ext uri="{BB962C8B-B14F-4D97-AF65-F5344CB8AC3E}">
        <p14:creationId xmlns:p14="http://schemas.microsoft.com/office/powerpoint/2010/main" val="2639983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91A4-7839-4F63-B17C-7C366C59488C}"/>
              </a:ext>
            </a:extLst>
          </p:cNvPr>
          <p:cNvSpPr>
            <a:spLocks noGrp="1"/>
          </p:cNvSpPr>
          <p:nvPr>
            <p:ph type="title"/>
          </p:nvPr>
        </p:nvSpPr>
        <p:spPr>
          <a:xfrm>
            <a:off x="1167492" y="381000"/>
            <a:ext cx="9779183" cy="2783440"/>
          </a:xfrm>
        </p:spPr>
        <p:txBody>
          <a:bodyPr rtlCol="0"/>
          <a:lstStyle/>
          <a:p>
            <a:pPr algn="ctr" rtl="0"/>
            <a:r>
              <a:rPr lang="en-GB" sz="6000" dirty="0"/>
              <a:t>Any Questions?</a:t>
            </a:r>
          </a:p>
        </p:txBody>
      </p:sp>
      <p:sp>
        <p:nvSpPr>
          <p:cNvPr id="7" name="Footer Placeholder 6">
            <a:extLst>
              <a:ext uri="{FF2B5EF4-FFF2-40B4-BE49-F238E27FC236}">
                <a16:creationId xmlns:a16="http://schemas.microsoft.com/office/drawing/2014/main" id="{B42ACFC2-B54A-8244-B5D9-4B1EC2EED59D}"/>
              </a:ext>
            </a:extLst>
          </p:cNvPr>
          <p:cNvSpPr>
            <a:spLocks noGrp="1"/>
          </p:cNvSpPr>
          <p:nvPr>
            <p:ph type="ftr" sz="quarter" idx="3"/>
          </p:nvPr>
        </p:nvSpPr>
        <p:spPr>
          <a:xfrm>
            <a:off x="4038599" y="6356350"/>
            <a:ext cx="4655457" cy="365125"/>
          </a:xfrm>
        </p:spPr>
        <p:txBody>
          <a:bodyPr rtlCol="0"/>
          <a:lstStyle/>
          <a:p>
            <a:r>
              <a:rPr lang="en-GB" dirty="0"/>
              <a:t>Working with children who display Harmful Sexual Behaviour</a:t>
            </a:r>
          </a:p>
          <a:p>
            <a:pPr rtl="0"/>
            <a:endParaRPr lang="en-GB" dirty="0"/>
          </a:p>
        </p:txBody>
      </p:sp>
      <p:sp>
        <p:nvSpPr>
          <p:cNvPr id="8" name="Slide Number Placeholder 7">
            <a:extLst>
              <a:ext uri="{FF2B5EF4-FFF2-40B4-BE49-F238E27FC236}">
                <a16:creationId xmlns:a16="http://schemas.microsoft.com/office/drawing/2014/main" id="{B609FC03-B5BE-D846-993A-8E351C9509F3}"/>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en-GB" smtClean="0"/>
              <a:pPr rtl="0"/>
              <a:t>18</a:t>
            </a:fld>
            <a:endParaRPr lang="en-GB"/>
          </a:p>
        </p:txBody>
      </p:sp>
    </p:spTree>
    <p:extLst>
      <p:ext uri="{BB962C8B-B14F-4D97-AF65-F5344CB8AC3E}">
        <p14:creationId xmlns:p14="http://schemas.microsoft.com/office/powerpoint/2010/main" val="2721508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1167494" y="1122363"/>
            <a:ext cx="6220278" cy="2387600"/>
          </a:xfrm>
        </p:spPr>
        <p:txBody>
          <a:bodyPr rtlCol="0"/>
          <a:lstStyle/>
          <a:p>
            <a:pPr rtl="0"/>
            <a:r>
              <a:rPr lang="en-GB"/>
              <a:t>Thank you</a:t>
            </a:r>
          </a:p>
        </p:txBody>
      </p:sp>
      <p:sp>
        <p:nvSpPr>
          <p:cNvPr id="3" name="Content Placeholder 2">
            <a:extLst>
              <a:ext uri="{FF2B5EF4-FFF2-40B4-BE49-F238E27FC236}">
                <a16:creationId xmlns:a16="http://schemas.microsoft.com/office/drawing/2014/main" id="{BABC2CE0-8806-4B2A-A10A-32984D317434}"/>
              </a:ext>
            </a:extLst>
          </p:cNvPr>
          <p:cNvSpPr>
            <a:spLocks noGrp="1"/>
          </p:cNvSpPr>
          <p:nvPr>
            <p:ph type="subTitle" idx="1"/>
          </p:nvPr>
        </p:nvSpPr>
        <p:spPr>
          <a:xfrm>
            <a:off x="1167493" y="3602038"/>
            <a:ext cx="6220277" cy="2247219"/>
          </a:xfrm>
        </p:spPr>
        <p:txBody>
          <a:bodyPr rtlCol="0">
            <a:normAutofit/>
          </a:bodyPr>
          <a:lstStyle/>
          <a:p>
            <a:pPr rtl="0"/>
            <a:r>
              <a:rPr lang="en-GB" dirty="0"/>
              <a:t>Jade Grange</a:t>
            </a:r>
          </a:p>
          <a:p>
            <a:pPr rtl="0"/>
            <a:r>
              <a:rPr lang="en-GB" dirty="0"/>
              <a:t>Community and Youth Justice ATM</a:t>
            </a:r>
          </a:p>
          <a:p>
            <a:pPr rtl="0"/>
            <a:r>
              <a:rPr lang="en-GB" dirty="0"/>
              <a:t>Jade.grange@prospects.co.uk</a:t>
            </a:r>
          </a:p>
        </p:txBody>
      </p:sp>
    </p:spTree>
    <p:extLst>
      <p:ext uri="{BB962C8B-B14F-4D97-AF65-F5344CB8AC3E}">
        <p14:creationId xmlns:p14="http://schemas.microsoft.com/office/powerpoint/2010/main" val="92618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732063" y="0"/>
            <a:ext cx="9779183" cy="1325563"/>
          </a:xfrm>
        </p:spPr>
        <p:txBody>
          <a:bodyPr rtlCol="0"/>
          <a:lstStyle/>
          <a:p>
            <a:pPr algn="ctr" rtl="0"/>
            <a:r>
              <a:rPr lang="en-GB" sz="2400" dirty="0">
                <a:solidFill>
                  <a:srgbClr val="000000"/>
                </a:solidFill>
                <a:latin typeface="Arial" panose="020B0604020202020204" pitchFamily="34" charset="0"/>
                <a:ea typeface="Calibri" panose="020F0502020204030204" pitchFamily="34" charset="0"/>
              </a:rPr>
              <a:t>E</a:t>
            </a:r>
            <a:r>
              <a:rPr lang="en-GB" sz="2400" dirty="0">
                <a:solidFill>
                  <a:srgbClr val="000000"/>
                </a:solidFill>
                <a:effectLst/>
                <a:latin typeface="Arial" panose="020B0604020202020204" pitchFamily="34" charset="0"/>
                <a:ea typeface="Calibri" panose="020F0502020204030204" pitchFamily="34" charset="0"/>
              </a:rPr>
              <a:t>xploring a child’s experience through the criminal justice system due to harmful sexual behaviour</a:t>
            </a:r>
            <a:endParaRPr lang="en-GB" sz="2400" dirty="0"/>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167493" y="1494971"/>
            <a:ext cx="9779182" cy="4296229"/>
          </a:xfrm>
        </p:spPr>
        <p:txBody>
          <a:bodyPr vert="horz" lIns="91440" tIns="45720" rIns="91440" bIns="45720" rtlCol="0" anchor="t">
            <a:normAutofit fontScale="62500" lnSpcReduction="20000"/>
          </a:bodyPr>
          <a:lstStyle/>
          <a:p>
            <a:pPr marL="457200" indent="-457200" algn="just">
              <a:lnSpc>
                <a:spcPct val="120000"/>
              </a:lnSpc>
              <a:buFont typeface="Arial" panose="020B0604020202020204" pitchFamily="34" charset="0"/>
              <a:buChar char="•"/>
            </a:pPr>
            <a:r>
              <a:rPr lang="en-GB" sz="2600" b="1" dirty="0">
                <a:solidFill>
                  <a:srgbClr val="000000"/>
                </a:solidFill>
                <a:latin typeface="Arial" panose="020B0604020202020204" pitchFamily="34" charset="0"/>
                <a:ea typeface="Calibri" panose="020F0502020204030204" pitchFamily="34" charset="0"/>
              </a:rPr>
              <a:t>W</a:t>
            </a:r>
            <a:r>
              <a:rPr lang="en-GB" sz="2600" b="1" dirty="0">
                <a:solidFill>
                  <a:srgbClr val="000000"/>
                </a:solidFill>
                <a:effectLst/>
                <a:latin typeface="Arial" panose="020B0604020202020204" pitchFamily="34" charset="0"/>
                <a:ea typeface="Calibri" panose="020F0502020204030204" pitchFamily="34" charset="0"/>
              </a:rPr>
              <a:t>e will follow a child’s story through arrest, bail, court, assessment, sentencing and intervention</a:t>
            </a:r>
            <a:r>
              <a:rPr lang="en-GB" sz="2600" b="1" dirty="0">
                <a:solidFill>
                  <a:srgbClr val="000000"/>
                </a:solidFill>
                <a:latin typeface="Arial" panose="020B0604020202020204" pitchFamily="34" charset="0"/>
                <a:ea typeface="Calibri" panose="020F0502020204030204" pitchFamily="34" charset="0"/>
              </a:rPr>
              <a:t>, </a:t>
            </a:r>
            <a:r>
              <a:rPr lang="en-GB" sz="2600" b="1" dirty="0">
                <a:solidFill>
                  <a:srgbClr val="000000"/>
                </a:solidFill>
                <a:effectLst/>
                <a:latin typeface="Arial" panose="020B0604020202020204" pitchFamily="34" charset="0"/>
                <a:ea typeface="Calibri" panose="020F0502020204030204" pitchFamily="34" charset="0"/>
              </a:rPr>
              <a:t>gaining insight into the work of youth justice.</a:t>
            </a:r>
          </a:p>
          <a:p>
            <a:pPr marL="457200" indent="-457200" algn="just">
              <a:lnSpc>
                <a:spcPct val="120000"/>
              </a:lnSpc>
              <a:buFont typeface="Arial" panose="020B0604020202020204" pitchFamily="34" charset="0"/>
              <a:buChar char="•"/>
            </a:pPr>
            <a:r>
              <a:rPr lang="en-GB" sz="2600" b="1" dirty="0">
                <a:solidFill>
                  <a:srgbClr val="000000"/>
                </a:solidFill>
                <a:latin typeface="Arial" panose="020B0604020202020204" pitchFamily="34" charset="0"/>
                <a:ea typeface="Calibri" panose="020F0502020204030204" pitchFamily="34" charset="0"/>
              </a:rPr>
              <a:t>W</a:t>
            </a:r>
            <a:r>
              <a:rPr lang="en-GB" sz="2600" b="1" dirty="0">
                <a:solidFill>
                  <a:srgbClr val="000000"/>
                </a:solidFill>
                <a:effectLst/>
                <a:latin typeface="Arial" panose="020B0604020202020204" pitchFamily="34" charset="0"/>
                <a:ea typeface="Calibri" panose="020F0502020204030204" pitchFamily="34" charset="0"/>
              </a:rPr>
              <a:t>e will pause at significant events and explore our partnership working and the challenges that professionals face when responding to </a:t>
            </a:r>
            <a:r>
              <a:rPr lang="en-GB" sz="2600" b="1" i="0" dirty="0">
                <a:solidFill>
                  <a:srgbClr val="000000"/>
                </a:solidFill>
                <a:effectLst/>
                <a:latin typeface="Arial" panose="020B0604020202020204" pitchFamily="34" charset="0"/>
                <a:ea typeface="Calibri" panose="020F0502020204030204" pitchFamily="34" charset="0"/>
              </a:rPr>
              <a:t>children</a:t>
            </a:r>
            <a:r>
              <a:rPr lang="en-GB" sz="2600" b="1" dirty="0">
                <a:solidFill>
                  <a:srgbClr val="000000"/>
                </a:solidFill>
                <a:effectLst/>
                <a:latin typeface="Arial" panose="020B0604020202020204" pitchFamily="34" charset="0"/>
                <a:ea typeface="Calibri" panose="020F0502020204030204" pitchFamily="34" charset="0"/>
              </a:rPr>
              <a:t> who </a:t>
            </a:r>
            <a:r>
              <a:rPr lang="en-GB" sz="2600" b="1" i="0" dirty="0">
                <a:solidFill>
                  <a:srgbClr val="000000"/>
                </a:solidFill>
                <a:effectLst/>
                <a:latin typeface="Arial" panose="020B0604020202020204" pitchFamily="34" charset="0"/>
                <a:ea typeface="Calibri" panose="020F0502020204030204" pitchFamily="34" charset="0"/>
              </a:rPr>
              <a:t>display Harmful Sexual Behaviour. </a:t>
            </a:r>
          </a:p>
          <a:p>
            <a:pPr marL="457200" indent="-457200" algn="just">
              <a:lnSpc>
                <a:spcPct val="120000"/>
              </a:lnSpc>
              <a:buFont typeface="Arial" panose="020B0604020202020204" pitchFamily="34" charset="0"/>
              <a:buChar char="•"/>
            </a:pPr>
            <a:r>
              <a:rPr lang="en-GB" sz="2600" b="1" i="0" dirty="0">
                <a:solidFill>
                  <a:srgbClr val="000000"/>
                </a:solidFill>
                <a:effectLst/>
                <a:latin typeface="Arial" panose="020B0604020202020204" pitchFamily="34" charset="0"/>
                <a:ea typeface="Calibri" panose="020F0502020204030204" pitchFamily="34" charset="0"/>
              </a:rPr>
              <a:t>We will </a:t>
            </a:r>
            <a:r>
              <a:rPr lang="en-GB" sz="2600" b="1" dirty="0">
                <a:solidFill>
                  <a:srgbClr val="000000"/>
                </a:solidFill>
                <a:effectLst/>
                <a:latin typeface="Arial" panose="020B0604020202020204" pitchFamily="34" charset="0"/>
                <a:ea typeface="Calibri" panose="020F0502020204030204" pitchFamily="34" charset="0"/>
              </a:rPr>
              <a:t>discuss action taken by professionals and the outcome and impact on the child.</a:t>
            </a:r>
            <a:r>
              <a:rPr lang="en-GB" sz="2600" b="1" i="0" dirty="0">
                <a:solidFill>
                  <a:srgbClr val="000000"/>
                </a:solidFill>
                <a:effectLst/>
                <a:latin typeface="Arial" panose="020B0604020202020204" pitchFamily="34" charset="0"/>
                <a:ea typeface="Calibri" panose="020F0502020204030204" pitchFamily="34" charset="0"/>
              </a:rPr>
              <a:t> </a:t>
            </a:r>
            <a:endParaRPr lang="en-GB" sz="2600" b="1" i="0" dirty="0">
              <a:latin typeface="Calibri" panose="020F0502020204030204" pitchFamily="34" charset="0"/>
              <a:ea typeface="Calibri" panose="020F0502020204030204" pitchFamily="34" charset="0"/>
            </a:endParaRPr>
          </a:p>
          <a:p>
            <a:pPr marL="457200" indent="-457200" algn="just">
              <a:lnSpc>
                <a:spcPct val="120000"/>
              </a:lnSpc>
              <a:buFont typeface="Arial" panose="020B0604020202020204" pitchFamily="34" charset="0"/>
              <a:buChar char="•"/>
            </a:pPr>
            <a:r>
              <a:rPr lang="en-GB" sz="2600" b="1" dirty="0">
                <a:solidFill>
                  <a:srgbClr val="000000"/>
                </a:solidFill>
                <a:effectLst/>
                <a:latin typeface="Arial" panose="020B0604020202020204" pitchFamily="34" charset="0"/>
                <a:ea typeface="Calibri" panose="020F0502020204030204" pitchFamily="34" charset="0"/>
              </a:rPr>
              <a:t>we will seek to link principles of practice and approaches used including but not limited to: </a:t>
            </a:r>
          </a:p>
          <a:p>
            <a:pPr algn="just"/>
            <a:endParaRPr lang="en-GB" sz="2600" dirty="0">
              <a:effectLst/>
              <a:latin typeface="Calibri" panose="020F0502020204030204" pitchFamily="34" charset="0"/>
              <a:ea typeface="Calibri" panose="020F0502020204030204" pitchFamily="34" charset="0"/>
            </a:endParaRPr>
          </a:p>
          <a:p>
            <a:pPr marL="800100" lvl="1" indent="-342900" algn="just">
              <a:lnSpc>
                <a:spcPct val="105000"/>
              </a:lnSpc>
              <a:buFont typeface="Symbol" panose="05050102010706020507" pitchFamily="18" charset="2"/>
              <a:buChar char=""/>
            </a:pPr>
            <a:r>
              <a:rPr lang="en-GB" sz="2600" b="1" dirty="0">
                <a:solidFill>
                  <a:srgbClr val="000000"/>
                </a:solidFill>
                <a:effectLst/>
                <a:latin typeface="Arial" panose="020B0604020202020204" pitchFamily="34" charset="0"/>
                <a:ea typeface="Times New Roman" panose="02020603050405020304" pitchFamily="18" charset="0"/>
              </a:rPr>
              <a:t>Child first principles </a:t>
            </a:r>
            <a:r>
              <a:rPr lang="en-GB" sz="2600" dirty="0">
                <a:solidFill>
                  <a:srgbClr val="000000"/>
                </a:solidFill>
                <a:effectLst/>
                <a:latin typeface="Arial" panose="020B0604020202020204" pitchFamily="34" charset="0"/>
                <a:ea typeface="Times New Roman" panose="02020603050405020304" pitchFamily="18" charset="0"/>
              </a:rPr>
              <a:t>- putting children at the heart of service provision and seeing the whole child.</a:t>
            </a:r>
            <a:endParaRPr lang="en-GB" sz="2600" dirty="0">
              <a:effectLst/>
              <a:latin typeface="Calibri" panose="020F0502020204030204" pitchFamily="34" charset="0"/>
              <a:ea typeface="Calibri" panose="020F0502020204030204" pitchFamily="34" charset="0"/>
            </a:endParaRPr>
          </a:p>
          <a:p>
            <a:pPr marL="800100" lvl="1" indent="-342900" algn="just">
              <a:lnSpc>
                <a:spcPct val="105000"/>
              </a:lnSpc>
              <a:buFont typeface="Symbol" panose="05050102010706020507" pitchFamily="18" charset="2"/>
              <a:buChar char=""/>
            </a:pPr>
            <a:r>
              <a:rPr lang="en-GB" sz="2600" b="1" dirty="0">
                <a:solidFill>
                  <a:srgbClr val="000000"/>
                </a:solidFill>
                <a:effectLst/>
                <a:latin typeface="Arial" panose="020B0604020202020204" pitchFamily="34" charset="0"/>
                <a:ea typeface="Times New Roman" panose="02020603050405020304" pitchFamily="18" charset="0"/>
              </a:rPr>
              <a:t>Identify shift </a:t>
            </a:r>
            <a:r>
              <a:rPr lang="en-GB" sz="2600" dirty="0">
                <a:solidFill>
                  <a:srgbClr val="000000"/>
                </a:solidFill>
                <a:effectLst/>
                <a:latin typeface="Arial" panose="020B0604020202020204" pitchFamily="34" charset="0"/>
                <a:ea typeface="Times New Roman" panose="02020603050405020304" pitchFamily="18" charset="0"/>
              </a:rPr>
              <a:t>– identifying and promoting the influences that help a child to move to pro-social, positive behaviour.</a:t>
            </a:r>
            <a:endParaRPr lang="en-GB" sz="2600" dirty="0">
              <a:effectLst/>
              <a:latin typeface="Calibri" panose="020F0502020204030204" pitchFamily="34" charset="0"/>
              <a:ea typeface="Calibri" panose="020F0502020204030204" pitchFamily="34" charset="0"/>
            </a:endParaRPr>
          </a:p>
          <a:p>
            <a:pPr marL="800100" lvl="1" indent="-342900" algn="just">
              <a:lnSpc>
                <a:spcPct val="105000"/>
              </a:lnSpc>
              <a:spcAft>
                <a:spcPts val="800"/>
              </a:spcAft>
              <a:buFont typeface="Symbol" panose="05050102010706020507" pitchFamily="18" charset="2"/>
              <a:buChar char=""/>
            </a:pPr>
            <a:r>
              <a:rPr lang="en-GB" sz="2600" b="1" dirty="0">
                <a:solidFill>
                  <a:srgbClr val="000000"/>
                </a:solidFill>
                <a:effectLst/>
                <a:latin typeface="Arial" panose="020B0604020202020204" pitchFamily="34" charset="0"/>
                <a:ea typeface="Times New Roman" panose="02020603050405020304" pitchFamily="18" charset="0"/>
              </a:rPr>
              <a:t>Systemic approach </a:t>
            </a:r>
            <a:r>
              <a:rPr lang="en-GB" sz="2600" dirty="0">
                <a:solidFill>
                  <a:srgbClr val="000000"/>
                </a:solidFill>
                <a:effectLst/>
                <a:latin typeface="Arial" panose="020B0604020202020204" pitchFamily="34" charset="0"/>
                <a:ea typeface="Times New Roman" panose="02020603050405020304" pitchFamily="18" charset="0"/>
              </a:rPr>
              <a:t>– understanding the child’s unique individual set of circumstances and how </a:t>
            </a:r>
            <a:r>
              <a:rPr lang="en-GB" sz="2600" dirty="0">
                <a:solidFill>
                  <a:srgbClr val="000000"/>
                </a:solidFill>
                <a:latin typeface="Arial" panose="020B0604020202020204" pitchFamily="34" charset="0"/>
                <a:ea typeface="Times New Roman" panose="02020603050405020304" pitchFamily="18" charset="0"/>
              </a:rPr>
              <a:t>they</a:t>
            </a:r>
            <a:r>
              <a:rPr lang="en-GB" sz="2600" dirty="0">
                <a:solidFill>
                  <a:srgbClr val="000000"/>
                </a:solidFill>
                <a:effectLst/>
                <a:latin typeface="Arial" panose="020B0604020202020204" pitchFamily="34" charset="0"/>
                <a:ea typeface="Times New Roman" panose="02020603050405020304" pitchFamily="18" charset="0"/>
              </a:rPr>
              <a:t> interact with others and their environment; understanding how they are likely to be affected by their surroundings, relationships and community to help develop interventions that balance individual and structural support.</a:t>
            </a:r>
            <a:endParaRPr lang="en-GB" sz="2600" dirty="0">
              <a:solidFill>
                <a:srgbClr val="000000"/>
              </a:solidFill>
              <a:effectLst/>
              <a:latin typeface="Calibri" panose="020F0502020204030204" pitchFamily="34" charset="0"/>
              <a:ea typeface="Calibri" panose="020F0502020204030204" pitchFamily="34" charset="0"/>
            </a:endParaRPr>
          </a:p>
          <a:p>
            <a:pPr rtl="0"/>
            <a:endParaRPr lang="en-GB" dirty="0"/>
          </a:p>
        </p:txBody>
      </p:sp>
      <p:sp>
        <p:nvSpPr>
          <p:cNvPr id="4" name="Date Placeholder 3">
            <a:extLst>
              <a:ext uri="{FF2B5EF4-FFF2-40B4-BE49-F238E27FC236}">
                <a16:creationId xmlns:a16="http://schemas.microsoft.com/office/drawing/2014/main" id="{5739303D-13C0-6A41-947A-F998CC47B32E}"/>
              </a:ext>
            </a:extLst>
          </p:cNvPr>
          <p:cNvSpPr>
            <a:spLocks noGrp="1"/>
          </p:cNvSpPr>
          <p:nvPr>
            <p:ph type="dt" sz="half" idx="2"/>
          </p:nvPr>
        </p:nvSpPr>
        <p:spPr>
          <a:xfrm>
            <a:off x="381000" y="6356350"/>
            <a:ext cx="2743200" cy="365125"/>
          </a:xfrm>
        </p:spPr>
        <p:txBody>
          <a:bodyPr rtlCol="0"/>
          <a:lstStyle/>
          <a:p>
            <a:pPr rtl="0"/>
            <a:r>
              <a:rPr lang="en-GB" dirty="0"/>
              <a:t>7/12/2023</a:t>
            </a:r>
          </a:p>
        </p:txBody>
      </p:sp>
      <p:sp>
        <p:nvSpPr>
          <p:cNvPr id="5" name="Footer Placeholder 4">
            <a:extLst>
              <a:ext uri="{FF2B5EF4-FFF2-40B4-BE49-F238E27FC236}">
                <a16:creationId xmlns:a16="http://schemas.microsoft.com/office/drawing/2014/main" id="{6209FEB4-4C5C-EB43-9696-7B42453DB79B}"/>
              </a:ext>
            </a:extLst>
          </p:cNvPr>
          <p:cNvSpPr>
            <a:spLocks noGrp="1"/>
          </p:cNvSpPr>
          <p:nvPr>
            <p:ph type="ftr" sz="quarter" idx="3"/>
          </p:nvPr>
        </p:nvSpPr>
        <p:spPr>
          <a:xfrm>
            <a:off x="3657601" y="6477000"/>
            <a:ext cx="5123542" cy="244475"/>
          </a:xfrm>
        </p:spPr>
        <p:txBody>
          <a:bodyPr rtlCol="0"/>
          <a:lstStyle/>
          <a:p>
            <a:pPr rtl="0"/>
            <a:r>
              <a:rPr lang="en-GB" dirty="0"/>
              <a:t>Working with children who display Harmful Sexual Behaviour</a:t>
            </a: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en-GB" smtClean="0"/>
              <a:pPr/>
              <a:t>2</a:t>
            </a:fld>
            <a:endParaRPr lang="en-GB"/>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983343"/>
          </a:xfrm>
        </p:spPr>
        <p:txBody>
          <a:bodyPr rtlCol="0"/>
          <a:lstStyle/>
          <a:p>
            <a:pPr rtl="0"/>
            <a:r>
              <a:rPr lang="en-GB" dirty="0"/>
              <a:t>Pre-Arrest </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296635" y="2423886"/>
            <a:ext cx="9779183" cy="3932464"/>
          </a:xfrm>
        </p:spPr>
        <p:txBody>
          <a:bodyPr vert="horz" lIns="91440" tIns="45720" rIns="91440" bIns="45720" rtlCol="0" anchor="t">
            <a:normAutofit fontScale="92500" lnSpcReduction="20000"/>
          </a:bodyPr>
          <a:lstStyle/>
          <a:p>
            <a:pPr algn="just">
              <a:lnSpc>
                <a:spcPct val="107000"/>
              </a:lnSpc>
              <a:spcAft>
                <a:spcPts val="800"/>
              </a:spcAft>
            </a:pPr>
            <a:r>
              <a:rPr lang="en-GB" sz="1800" b="1" kern="100" dirty="0">
                <a:effectLst/>
                <a:latin typeface="Arial" panose="020B0604020202020204" pitchFamily="34" charset="0"/>
                <a:ea typeface="Calibri" panose="020F0502020204030204" pitchFamily="34" charset="0"/>
                <a:cs typeface="Arial" panose="020B0604020202020204" pitchFamily="34" charset="0"/>
              </a:rPr>
              <a:t>Name:</a:t>
            </a:r>
            <a:r>
              <a:rPr lang="en-GB" sz="1800" kern="100" dirty="0">
                <a:effectLst/>
                <a:latin typeface="Arial" panose="020B0604020202020204" pitchFamily="34" charset="0"/>
                <a:ea typeface="Calibri" panose="020F0502020204030204" pitchFamily="34" charset="0"/>
                <a:cs typeface="Arial" panose="020B0604020202020204" pitchFamily="34" charset="0"/>
              </a:rPr>
              <a:t> J </a:t>
            </a:r>
          </a:p>
          <a:p>
            <a:pPr algn="just">
              <a:lnSpc>
                <a:spcPct val="107000"/>
              </a:lnSpc>
              <a:spcAft>
                <a:spcPts val="800"/>
              </a:spcAft>
            </a:pPr>
            <a:r>
              <a:rPr lang="en-GB" sz="1800" b="1" kern="100" dirty="0">
                <a:effectLst/>
                <a:latin typeface="Arial" panose="020B0604020202020204" pitchFamily="34" charset="0"/>
                <a:ea typeface="Calibri" panose="020F0502020204030204" pitchFamily="34" charset="0"/>
                <a:cs typeface="Arial" panose="020B0604020202020204" pitchFamily="34" charset="0"/>
              </a:rPr>
              <a:t>Gender:</a:t>
            </a:r>
            <a:r>
              <a:rPr lang="en-GB" sz="1800" kern="100" dirty="0">
                <a:effectLst/>
                <a:latin typeface="Arial" panose="020B0604020202020204" pitchFamily="34" charset="0"/>
                <a:ea typeface="Calibri" panose="020F0502020204030204" pitchFamily="34" charset="0"/>
                <a:cs typeface="Arial" panose="020B0604020202020204" pitchFamily="34" charset="0"/>
              </a:rPr>
              <a:t> Male </a:t>
            </a:r>
          </a:p>
          <a:p>
            <a:pPr algn="just">
              <a:lnSpc>
                <a:spcPct val="107000"/>
              </a:lnSpc>
              <a:spcAft>
                <a:spcPts val="800"/>
              </a:spcAft>
            </a:pPr>
            <a:r>
              <a:rPr lang="en-GB" sz="1800" b="1" kern="100" dirty="0">
                <a:effectLst/>
                <a:latin typeface="Arial" panose="020B0604020202020204" pitchFamily="34" charset="0"/>
                <a:ea typeface="Calibri" panose="020F0502020204030204" pitchFamily="34" charset="0"/>
                <a:cs typeface="Arial" panose="020B0604020202020204" pitchFamily="34" charset="0"/>
              </a:rPr>
              <a:t>Age:</a:t>
            </a:r>
            <a:r>
              <a:rPr lang="en-GB" sz="1800" kern="100" dirty="0">
                <a:effectLst/>
                <a:latin typeface="Arial" panose="020B0604020202020204" pitchFamily="34" charset="0"/>
                <a:ea typeface="Calibri" panose="020F0502020204030204" pitchFamily="34" charset="0"/>
                <a:cs typeface="Arial" panose="020B0604020202020204" pitchFamily="34" charset="0"/>
              </a:rPr>
              <a:t> 16</a:t>
            </a:r>
          </a:p>
          <a:p>
            <a:pPr algn="just">
              <a:lnSpc>
                <a:spcPct val="107000"/>
              </a:lnSpc>
              <a:spcAft>
                <a:spcPts val="800"/>
              </a:spcAft>
            </a:pPr>
            <a:r>
              <a:rPr lang="en-GB" sz="1800" b="1" kern="100" dirty="0">
                <a:effectLst/>
                <a:latin typeface="Arial" panose="020B0604020202020204" pitchFamily="34" charset="0"/>
                <a:ea typeface="Calibri" panose="020F0502020204030204" pitchFamily="34" charset="0"/>
                <a:cs typeface="Arial" panose="020B0604020202020204" pitchFamily="34" charset="0"/>
              </a:rPr>
              <a:t>Family Factors: </a:t>
            </a: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J was living with his mother, father, younger brother (aged 14 years) and 2 younger sisters  (aged 11 and 6 years). </a:t>
            </a: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J’s 11 year old sister is the survivor of his sexually harmful behaviour.</a:t>
            </a: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J’s relationship with his father had been somewhat strained, limiting interactions at home and led to him spending increasing amounts of time online unsupervised.</a:t>
            </a:r>
          </a:p>
          <a:p>
            <a:pPr rtl="0"/>
            <a:endParaRPr lang="en-GB" dirty="0"/>
          </a:p>
        </p:txBody>
      </p:sp>
      <p:sp>
        <p:nvSpPr>
          <p:cNvPr id="5" name="Footer Placeholder 4">
            <a:extLst>
              <a:ext uri="{FF2B5EF4-FFF2-40B4-BE49-F238E27FC236}">
                <a16:creationId xmlns:a16="http://schemas.microsoft.com/office/drawing/2014/main" id="{D593FA18-50D6-0344-B477-1D7C91CF4029}"/>
              </a:ext>
            </a:extLst>
          </p:cNvPr>
          <p:cNvSpPr>
            <a:spLocks noGrp="1"/>
          </p:cNvSpPr>
          <p:nvPr>
            <p:ph type="ftr" sz="quarter" idx="11"/>
          </p:nvPr>
        </p:nvSpPr>
        <p:spPr>
          <a:xfrm>
            <a:off x="4038599" y="6477000"/>
            <a:ext cx="5265057" cy="244475"/>
          </a:xfrm>
        </p:spPr>
        <p:txBody>
          <a:bodyPr rtlCol="0"/>
          <a:lstStyle/>
          <a:p>
            <a:r>
              <a:rPr lang="en-GB" dirty="0"/>
              <a:t>Working with children who display Harmful Sexual Behaviour</a:t>
            </a:r>
          </a:p>
          <a:p>
            <a:pPr rtl="0"/>
            <a:endParaRPr lang="en-GB" dirty="0"/>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a:t>3</a:t>
            </a:fld>
            <a:endParaRPr lang="en-GB"/>
          </a:p>
        </p:txBody>
      </p:sp>
    </p:spTree>
    <p:extLst>
      <p:ext uri="{BB962C8B-B14F-4D97-AF65-F5344CB8AC3E}">
        <p14:creationId xmlns:p14="http://schemas.microsoft.com/office/powerpoint/2010/main" val="163979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012371"/>
          </a:xfrm>
        </p:spPr>
        <p:txBody>
          <a:bodyPr rtlCol="0"/>
          <a:lstStyle/>
          <a:p>
            <a:pPr rtl="0"/>
            <a:r>
              <a:rPr lang="en-GB" dirty="0"/>
              <a:t>Pre-Arrest </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9779183" cy="3436483"/>
          </a:xfrm>
        </p:spPr>
        <p:txBody>
          <a:bodyPr vert="horz" lIns="91440" tIns="45720" rIns="91440" bIns="45720" rtlCol="0" anchor="t">
            <a:normAutofit fontScale="85000" lnSpcReduction="10000"/>
          </a:bodyPr>
          <a:lstStyle/>
          <a:p>
            <a:pPr algn="just">
              <a:lnSpc>
                <a:spcPct val="107000"/>
              </a:lnSpc>
              <a:spcAft>
                <a:spcPts val="800"/>
              </a:spcAft>
            </a:pPr>
            <a:r>
              <a:rPr lang="en-GB" sz="1800" b="1" kern="100" dirty="0">
                <a:effectLst/>
                <a:latin typeface="Arial" panose="020B0604020202020204" pitchFamily="34" charset="0"/>
                <a:ea typeface="Calibri" panose="020F0502020204030204" pitchFamily="34" charset="0"/>
                <a:cs typeface="Arial" panose="020B0604020202020204" pitchFamily="34" charset="0"/>
              </a:rPr>
              <a:t>Individual factors: </a:t>
            </a: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J has a formal diagnosis of Autism Spectrum Disorder, impacting on his patterns of communication, social interactions and intense interests and repetitive behaviours which can act as source of comfort and copying strategy but also may become obsessions, limit involvement in other activities and cause distress and anxiety.</a:t>
            </a: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J is </a:t>
            </a:r>
            <a:r>
              <a:rPr lang="en-GB" sz="1800" dirty="0">
                <a:latin typeface="Arial" panose="020B0604020202020204" pitchFamily="34" charset="0"/>
                <a:ea typeface="Times New Roman" panose="02020603050405020304" pitchFamily="18" charset="0"/>
                <a:cs typeface="Arial" panose="020B0604020202020204" pitchFamily="34" charset="0"/>
              </a:rPr>
              <a:t>o</a:t>
            </a:r>
            <a:r>
              <a:rPr lang="en-GB" sz="1800" dirty="0">
                <a:effectLst/>
                <a:latin typeface="Arial" panose="020B0604020202020204" pitchFamily="34" charset="0"/>
                <a:ea typeface="Times New Roman" panose="02020603050405020304" pitchFamily="18" charset="0"/>
                <a:cs typeface="Arial" panose="020B0604020202020204" pitchFamily="34" charset="0"/>
              </a:rPr>
              <a:t>verly trusting of others and </a:t>
            </a:r>
            <a:r>
              <a:rPr lang="en-GB" sz="1800" dirty="0">
                <a:latin typeface="Arial" panose="020B0604020202020204" pitchFamily="34" charset="0"/>
                <a:ea typeface="Times New Roman" panose="02020603050405020304" pitchFamily="18" charset="0"/>
                <a:cs typeface="Arial" panose="020B0604020202020204" pitchFamily="34" charset="0"/>
              </a:rPr>
              <a:t>struggles with </a:t>
            </a:r>
            <a:r>
              <a:rPr lang="en-GB" sz="1800" dirty="0">
                <a:effectLst/>
                <a:latin typeface="Arial" panose="020B0604020202020204" pitchFamily="34" charset="0"/>
                <a:ea typeface="Times New Roman" panose="02020603050405020304" pitchFamily="18" charset="0"/>
                <a:cs typeface="Arial" panose="020B0604020202020204" pitchFamily="34" charset="0"/>
              </a:rPr>
              <a:t>not understanding what information to keep private.</a:t>
            </a: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COVID Pandemic impacted on </a:t>
            </a:r>
            <a:r>
              <a:rPr lang="en-GB" sz="1800" dirty="0">
                <a:latin typeface="Arial" panose="020B0604020202020204" pitchFamily="34" charset="0"/>
                <a:ea typeface="Times New Roman" panose="02020603050405020304" pitchFamily="18" charset="0"/>
                <a:cs typeface="Arial" panose="020B0604020202020204" pitchFamily="34" charset="0"/>
              </a:rPr>
              <a:t>J’s </a:t>
            </a:r>
            <a:r>
              <a:rPr lang="en-GB" sz="1800" dirty="0">
                <a:effectLst/>
                <a:latin typeface="Arial" panose="020B0604020202020204" pitchFamily="34" charset="0"/>
                <a:ea typeface="Times New Roman" panose="02020603050405020304" pitchFamily="18" charset="0"/>
                <a:cs typeface="Arial" panose="020B0604020202020204" pitchFamily="34" charset="0"/>
              </a:rPr>
              <a:t>low mood, self-injury and suicidal ideology.</a:t>
            </a: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J is a keen musician, teaching himself to play a guitar.</a:t>
            </a: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J is committed to completing the DofE.</a:t>
            </a:r>
          </a:p>
          <a:p>
            <a:pPr rtl="0"/>
            <a:endParaRPr lang="en-GB" dirty="0"/>
          </a:p>
        </p:txBody>
      </p:sp>
      <p:sp>
        <p:nvSpPr>
          <p:cNvPr id="5" name="Footer Placeholder 4">
            <a:extLst>
              <a:ext uri="{FF2B5EF4-FFF2-40B4-BE49-F238E27FC236}">
                <a16:creationId xmlns:a16="http://schemas.microsoft.com/office/drawing/2014/main" id="{D593FA18-50D6-0344-B477-1D7C91CF4029}"/>
              </a:ext>
            </a:extLst>
          </p:cNvPr>
          <p:cNvSpPr>
            <a:spLocks noGrp="1"/>
          </p:cNvSpPr>
          <p:nvPr>
            <p:ph type="ftr" sz="quarter" idx="11"/>
          </p:nvPr>
        </p:nvSpPr>
        <p:spPr>
          <a:xfrm>
            <a:off x="4038600" y="6356350"/>
            <a:ext cx="5511800" cy="365125"/>
          </a:xfrm>
        </p:spPr>
        <p:txBody>
          <a:bodyPr rtlCol="0"/>
          <a:lstStyle/>
          <a:p>
            <a:r>
              <a:rPr lang="en-GB" dirty="0"/>
              <a:t>Working with children who display Harmful Sexual Behaviour</a:t>
            </a:r>
          </a:p>
          <a:p>
            <a:pPr rtl="0"/>
            <a:endParaRPr lang="en-GB" dirty="0"/>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4</a:t>
            </a:fld>
            <a:endParaRPr lang="en-GB"/>
          </a:p>
        </p:txBody>
      </p:sp>
    </p:spTree>
    <p:extLst>
      <p:ext uri="{BB962C8B-B14F-4D97-AF65-F5344CB8AC3E}">
        <p14:creationId xmlns:p14="http://schemas.microsoft.com/office/powerpoint/2010/main" val="2775709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746577" y="395514"/>
            <a:ext cx="9779183" cy="1325563"/>
          </a:xfrm>
        </p:spPr>
        <p:txBody>
          <a:bodyPr rtlCol="0"/>
          <a:lstStyle/>
          <a:p>
            <a:pPr rtl="0"/>
            <a:r>
              <a:rPr lang="en-GB" dirty="0"/>
              <a:t>Pre-Arrest </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10182679" cy="3436483"/>
          </a:xfrm>
        </p:spPr>
        <p:txBody>
          <a:bodyPr vert="horz" lIns="91440" tIns="45720" rIns="91440" bIns="45720" rtlCol="0" anchor="t">
            <a:normAutofit lnSpcReduction="10000"/>
          </a:bodyPr>
          <a:lstStyle/>
          <a:p>
            <a:pPr algn="just">
              <a:lnSpc>
                <a:spcPct val="107000"/>
              </a:lnSpc>
              <a:spcAft>
                <a:spcPts val="800"/>
              </a:spcAft>
            </a:pPr>
            <a:r>
              <a:rPr lang="en-GB" sz="1800" b="1" kern="100" dirty="0">
                <a:effectLst/>
                <a:latin typeface="Arial" panose="020B0604020202020204" pitchFamily="34" charset="0"/>
                <a:ea typeface="Calibri" panose="020F0502020204030204" pitchFamily="34" charset="0"/>
                <a:cs typeface="Arial" panose="020B0604020202020204" pitchFamily="34" charset="0"/>
              </a:rPr>
              <a:t>Education: </a:t>
            </a: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Received fixed term exclusions from primary school due to behaviour related to his diagnosis. </a:t>
            </a: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J’s </a:t>
            </a:r>
            <a:r>
              <a:rPr lang="en-GB" sz="1800" dirty="0">
                <a:latin typeface="Arial" panose="020B0604020202020204" pitchFamily="34" charset="0"/>
                <a:ea typeface="Times New Roman" panose="02020603050405020304" pitchFamily="18" charset="0"/>
                <a:cs typeface="Arial" panose="020B0604020202020204" pitchFamily="34" charset="0"/>
              </a:rPr>
              <a:t>p</a:t>
            </a:r>
            <a:r>
              <a:rPr lang="en-GB" sz="1800" dirty="0">
                <a:effectLst/>
                <a:latin typeface="Arial" panose="020B0604020202020204" pitchFamily="34" charset="0"/>
                <a:ea typeface="Times New Roman" panose="02020603050405020304" pitchFamily="18" charset="0"/>
                <a:cs typeface="Arial" panose="020B0604020202020204" pitchFamily="34" charset="0"/>
              </a:rPr>
              <a:t>arents decided to Elective Home Educate him to avoid him being permanently excluded.  </a:t>
            </a: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Aged 13, EHE was deemed not to be working and </a:t>
            </a:r>
            <a:r>
              <a:rPr lang="en-GB" sz="1800" dirty="0">
                <a:latin typeface="Arial" panose="020B0604020202020204" pitchFamily="34" charset="0"/>
                <a:ea typeface="Times New Roman" panose="02020603050405020304" pitchFamily="18" charset="0"/>
                <a:cs typeface="Arial" panose="020B0604020202020204" pitchFamily="34" charset="0"/>
              </a:rPr>
              <a:t>J </a:t>
            </a:r>
            <a:r>
              <a:rPr lang="en-GB" sz="1800" dirty="0">
                <a:effectLst/>
                <a:latin typeface="Arial" panose="020B0604020202020204" pitchFamily="34" charset="0"/>
                <a:ea typeface="Times New Roman" panose="02020603050405020304" pitchFamily="18" charset="0"/>
                <a:cs typeface="Arial" panose="020B0604020202020204" pitchFamily="34" charset="0"/>
              </a:rPr>
              <a:t>started a training course with students a few years older than him. </a:t>
            </a:r>
          </a:p>
          <a:p>
            <a:pPr marL="342900"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cs typeface="Arial" panose="020B0604020202020204" pitchFamily="34" charset="0"/>
              </a:rPr>
              <a:t>J formed a relationship with a 17 year old female who influenced his interest in different types of sex and paedophilia, and introduced him to online accounts.</a:t>
            </a:r>
          </a:p>
          <a:p>
            <a:pPr rtl="0"/>
            <a:endParaRPr lang="en-GB" dirty="0"/>
          </a:p>
        </p:txBody>
      </p:sp>
      <p:sp>
        <p:nvSpPr>
          <p:cNvPr id="5" name="Footer Placeholder 4">
            <a:extLst>
              <a:ext uri="{FF2B5EF4-FFF2-40B4-BE49-F238E27FC236}">
                <a16:creationId xmlns:a16="http://schemas.microsoft.com/office/drawing/2014/main" id="{D593FA18-50D6-0344-B477-1D7C91CF4029}"/>
              </a:ext>
            </a:extLst>
          </p:cNvPr>
          <p:cNvSpPr>
            <a:spLocks noGrp="1"/>
          </p:cNvSpPr>
          <p:nvPr>
            <p:ph type="ftr" sz="quarter" idx="11"/>
          </p:nvPr>
        </p:nvSpPr>
        <p:spPr>
          <a:xfrm>
            <a:off x="4038600" y="6356350"/>
            <a:ext cx="4887686" cy="365125"/>
          </a:xfrm>
        </p:spPr>
        <p:txBody>
          <a:bodyPr rtlCol="0"/>
          <a:lstStyle/>
          <a:p>
            <a:r>
              <a:rPr lang="en-GB" dirty="0"/>
              <a:t>Working with children who display Harmful Sexual Behaviour</a:t>
            </a:r>
          </a:p>
          <a:p>
            <a:pPr rtl="0"/>
            <a:endParaRPr lang="en-GB" dirty="0"/>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5</a:t>
            </a:fld>
            <a:endParaRPr lang="en-GB"/>
          </a:p>
        </p:txBody>
      </p:sp>
    </p:spTree>
    <p:extLst>
      <p:ext uri="{BB962C8B-B14F-4D97-AF65-F5344CB8AC3E}">
        <p14:creationId xmlns:p14="http://schemas.microsoft.com/office/powerpoint/2010/main" val="1273515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295B-54B9-4937-90E3-BAB9CE69E30B}"/>
              </a:ext>
            </a:extLst>
          </p:cNvPr>
          <p:cNvSpPr>
            <a:spLocks noGrp="1"/>
          </p:cNvSpPr>
          <p:nvPr>
            <p:ph type="ctrTitle"/>
          </p:nvPr>
        </p:nvSpPr>
        <p:spPr>
          <a:xfrm>
            <a:off x="323850" y="611725"/>
            <a:ext cx="6245912" cy="1236125"/>
          </a:xfrm>
        </p:spPr>
        <p:txBody>
          <a:bodyPr rtlCol="0"/>
          <a:lstStyle/>
          <a:p>
            <a:r>
              <a:rPr lang="en-GB" sz="2800" b="1" kern="100" dirty="0">
                <a:effectLst/>
                <a:latin typeface="Abadi" panose="020B0604020104020204" pitchFamily="34" charset="0"/>
                <a:ea typeface="Calibri" panose="020F0502020204030204" pitchFamily="34" charset="0"/>
                <a:cs typeface="Times New Roman" panose="02020603050405020304" pitchFamily="18" charset="0"/>
              </a:rPr>
              <a:t>Arrest June 2021</a:t>
            </a: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4" name="Text Placeholder 3">
            <a:extLst>
              <a:ext uri="{FF2B5EF4-FFF2-40B4-BE49-F238E27FC236}">
                <a16:creationId xmlns:a16="http://schemas.microsoft.com/office/drawing/2014/main" id="{D51A6D85-3837-435F-A342-5A3F98172B12}"/>
              </a:ext>
            </a:extLst>
          </p:cNvPr>
          <p:cNvSpPr>
            <a:spLocks noGrp="1"/>
          </p:cNvSpPr>
          <p:nvPr>
            <p:ph type="subTitle" idx="1"/>
          </p:nvPr>
        </p:nvSpPr>
        <p:spPr>
          <a:xfrm>
            <a:off x="120650" y="1157216"/>
            <a:ext cx="7089556" cy="5214556"/>
          </a:xfrm>
        </p:spPr>
        <p:txBody>
          <a:bodyPr vert="horz" lIns="91440" tIns="45720" rIns="91440" bIns="45720" rtlCol="0" anchor="t">
            <a:normAutofit fontScale="85000" lnSpcReduction="20000"/>
          </a:bodyPr>
          <a:lstStyle/>
          <a:p>
            <a:pPr algn="just">
              <a:lnSpc>
                <a:spcPct val="107000"/>
              </a:lnSpc>
              <a:spcAft>
                <a:spcPts val="800"/>
              </a:spcAft>
            </a:pPr>
            <a:r>
              <a:rPr lang="en-GB" sz="1900" kern="100" dirty="0">
                <a:effectLst/>
                <a:latin typeface="Abadi" panose="020B0604020104020204" pitchFamily="34" charset="0"/>
                <a:ea typeface="Calibri" panose="020F0502020204030204" pitchFamily="34" charset="0"/>
                <a:cs typeface="Times New Roman" panose="02020603050405020304" pitchFamily="18" charset="0"/>
              </a:rPr>
              <a:t>National Crime Agency made a referral to the Police in relation to J posting a Category C image through a Discord account.</a:t>
            </a:r>
            <a:endParaRPr lang="en-GB" sz="19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900" kern="100" dirty="0">
                <a:effectLst/>
                <a:latin typeface="Abadi" panose="020B0604020104020204" pitchFamily="34" charset="0"/>
                <a:ea typeface="Calibri" panose="020F0502020204030204" pitchFamily="34" charset="0"/>
                <a:cs typeface="Times New Roman" panose="02020603050405020304" pitchFamily="18" charset="0"/>
              </a:rPr>
              <a:t>Police Officer visited the family home, conducted a search of J’s camera roll on his mobile phone and identified further indecent images of his sister. J was arrested and detained for interview.</a:t>
            </a:r>
            <a:endParaRPr lang="en-GB" sz="19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900" kern="100" dirty="0">
                <a:effectLst/>
                <a:latin typeface="Abadi" panose="020B0604020104020204" pitchFamily="34" charset="0"/>
                <a:ea typeface="Calibri" panose="020F0502020204030204" pitchFamily="34" charset="0"/>
                <a:cs typeface="Times New Roman" panose="02020603050405020304" pitchFamily="18" charset="0"/>
              </a:rPr>
              <a:t>Whilst in Police Custody:</a:t>
            </a:r>
            <a:endParaRPr lang="en-GB" sz="19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en-GB" sz="1900" dirty="0">
                <a:effectLst/>
                <a:latin typeface="Abadi" panose="020B0604020104020204" pitchFamily="34" charset="0"/>
                <a:ea typeface="Times New Roman" panose="02020603050405020304" pitchFamily="18" charset="0"/>
              </a:rPr>
              <a:t>Completed a Liaison and Diversion Screening to assess unmet health needs and immediate wellbeing needs.</a:t>
            </a:r>
            <a:endParaRPr lang="en-GB" sz="19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en-GB" sz="1900" dirty="0">
                <a:effectLst/>
                <a:latin typeface="Abadi" panose="020B0604020104020204" pitchFamily="34" charset="0"/>
                <a:ea typeface="Times New Roman" panose="02020603050405020304" pitchFamily="18" charset="0"/>
              </a:rPr>
              <a:t>J’s father acted as his appropriate adult.</a:t>
            </a:r>
            <a:endParaRPr lang="en-GB" sz="19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en-GB" sz="1900" dirty="0">
                <a:effectLst/>
                <a:latin typeface="Abadi" panose="020B0604020104020204" pitchFamily="34" charset="0"/>
                <a:ea typeface="Times New Roman" panose="02020603050405020304" pitchFamily="18" charset="0"/>
              </a:rPr>
              <a:t>VIST/MARF completed. Referral made to CAMHS.</a:t>
            </a:r>
            <a:endParaRPr lang="en-GB" sz="19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en-GB" sz="1900" dirty="0">
                <a:effectLst/>
                <a:latin typeface="Abadi" panose="020B0604020104020204" pitchFamily="34" charset="0"/>
                <a:ea typeface="Times New Roman" panose="02020603050405020304" pitchFamily="18" charset="0"/>
              </a:rPr>
              <a:t>Police, YST and Social Care liaised regarding safeguarding concerns towards his siblings.</a:t>
            </a:r>
            <a:endParaRPr lang="en-GB" sz="19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en-GB" sz="1900" dirty="0">
                <a:effectLst/>
                <a:latin typeface="Abadi" panose="020B0604020104020204" pitchFamily="34" charset="0"/>
                <a:ea typeface="Times New Roman" panose="02020603050405020304" pitchFamily="18" charset="0"/>
              </a:rPr>
              <a:t>Social Care liaised</a:t>
            </a:r>
            <a:r>
              <a:rPr lang="en-GB" sz="1900" dirty="0">
                <a:effectLst/>
                <a:latin typeface="Abadi" panose="020B0604020104020204" pitchFamily="34" charset="0"/>
                <a:ea typeface="Times New Roman" panose="02020603050405020304" pitchFamily="18" charset="0"/>
                <a:cs typeface="Calibri" panose="020F0502020204030204" pitchFamily="34" charset="0"/>
              </a:rPr>
              <a:t> with the family to identify suitable living arrangements, it was agreed for </a:t>
            </a:r>
            <a:r>
              <a:rPr lang="en-GB" sz="1900" dirty="0">
                <a:latin typeface="Abadi" panose="020B0604020104020204" pitchFamily="34" charset="0"/>
                <a:ea typeface="Times New Roman" panose="02020603050405020304" pitchFamily="18" charset="0"/>
                <a:cs typeface="Calibri" panose="020F0502020204030204" pitchFamily="34" charset="0"/>
              </a:rPr>
              <a:t>J</a:t>
            </a:r>
            <a:r>
              <a:rPr lang="en-GB" sz="1900" dirty="0">
                <a:effectLst/>
                <a:latin typeface="Abadi" panose="020B0604020104020204" pitchFamily="34" charset="0"/>
                <a:ea typeface="Times New Roman" panose="02020603050405020304" pitchFamily="18" charset="0"/>
                <a:cs typeface="Calibri" panose="020F0502020204030204" pitchFamily="34" charset="0"/>
              </a:rPr>
              <a:t> to live with his paternal Grandmother and Uncle. </a:t>
            </a:r>
            <a:endParaRPr lang="en-GB" sz="19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en-GB" sz="1900" dirty="0">
                <a:effectLst/>
                <a:latin typeface="Abadi" panose="020B0604020104020204" pitchFamily="34" charset="0"/>
                <a:ea typeface="Times New Roman" panose="02020603050405020304" pitchFamily="18" charset="0"/>
                <a:cs typeface="Calibri" panose="020F0502020204030204" pitchFamily="34" charset="0"/>
              </a:rPr>
              <a:t>Police issued conditional bail, not to have any contact either directly or indirectly with the prosecution witness J’s sister and released pending further enquires.</a:t>
            </a:r>
            <a:endParaRPr lang="en-GB" sz="19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en-GB" sz="1900" dirty="0">
                <a:latin typeface="Abadi" panose="020B0604020104020204" pitchFamily="34" charset="0"/>
                <a:ea typeface="Times New Roman" panose="02020603050405020304" pitchFamily="18" charset="0"/>
                <a:cs typeface="Calibri" panose="020F0502020204030204" pitchFamily="34" charset="0"/>
              </a:rPr>
              <a:t>Referral to </a:t>
            </a:r>
            <a:r>
              <a:rPr lang="en-GB" sz="1900" dirty="0">
                <a:effectLst/>
                <a:latin typeface="Abadi" panose="020B0604020104020204" pitchFamily="34" charset="0"/>
                <a:ea typeface="Times New Roman" panose="02020603050405020304" pitchFamily="18" charset="0"/>
                <a:cs typeface="Calibri" panose="020F0502020204030204" pitchFamily="34" charset="0"/>
              </a:rPr>
              <a:t>ECET to provide initial early help engagement.</a:t>
            </a:r>
            <a:endParaRPr lang="en-GB" sz="1900" dirty="0">
              <a:effectLst/>
              <a:latin typeface="Times New Roman" panose="02020603050405020304" pitchFamily="18" charset="0"/>
              <a:ea typeface="Times New Roman" panose="02020603050405020304" pitchFamily="18" charset="0"/>
            </a:endParaRPr>
          </a:p>
          <a:p>
            <a:pPr rtl="0"/>
            <a:endParaRPr lang="en-GB" dirty="0"/>
          </a:p>
        </p:txBody>
      </p:sp>
    </p:spTree>
    <p:extLst>
      <p:ext uri="{BB962C8B-B14F-4D97-AF65-F5344CB8AC3E}">
        <p14:creationId xmlns:p14="http://schemas.microsoft.com/office/powerpoint/2010/main" val="3446797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295B-54B9-4937-90E3-BAB9CE69E30B}"/>
              </a:ext>
            </a:extLst>
          </p:cNvPr>
          <p:cNvSpPr>
            <a:spLocks noGrp="1"/>
          </p:cNvSpPr>
          <p:nvPr>
            <p:ph type="title"/>
          </p:nvPr>
        </p:nvSpPr>
        <p:spPr>
          <a:xfrm>
            <a:off x="1167492" y="381000"/>
            <a:ext cx="9779183" cy="1325563"/>
          </a:xfrm>
        </p:spPr>
        <p:txBody>
          <a:bodyPr rtlCol="0" anchor="b">
            <a:normAutofit/>
          </a:bodyPr>
          <a:lstStyle/>
          <a:p>
            <a:br>
              <a:rPr lang="en-GB" sz="1600" b="1" u="sng" kern="100">
                <a:effectLst/>
              </a:rPr>
            </a:br>
            <a:br>
              <a:rPr lang="en-GB" sz="1600" b="1" u="sng" kern="100">
                <a:effectLst/>
              </a:rPr>
            </a:br>
            <a:br>
              <a:rPr lang="en-GB" sz="1600" b="1" u="sng" kern="100">
                <a:effectLst/>
              </a:rPr>
            </a:br>
            <a:br>
              <a:rPr lang="en-GB" sz="1600" kern="100">
                <a:effectLst/>
              </a:rPr>
            </a:br>
            <a:endParaRPr lang="en-GB" sz="1600"/>
          </a:p>
        </p:txBody>
      </p:sp>
      <p:pic>
        <p:nvPicPr>
          <p:cNvPr id="5" name="Picture 4">
            <a:extLst>
              <a:ext uri="{FF2B5EF4-FFF2-40B4-BE49-F238E27FC236}">
                <a16:creationId xmlns:a16="http://schemas.microsoft.com/office/drawing/2014/main" id="{E10A9B36-954F-4A6E-84EA-1FD185BB7D7D}"/>
              </a:ext>
            </a:extLst>
          </p:cNvPr>
          <p:cNvPicPr>
            <a:picLocks noChangeAspect="1"/>
          </p:cNvPicPr>
          <p:nvPr/>
        </p:nvPicPr>
        <p:blipFill>
          <a:blip r:embed="rId3"/>
          <a:stretch>
            <a:fillRect/>
          </a:stretch>
        </p:blipFill>
        <p:spPr>
          <a:xfrm>
            <a:off x="3568262" y="1533196"/>
            <a:ext cx="5055475" cy="3791607"/>
          </a:xfrm>
          <a:prstGeom prst="rect">
            <a:avLst/>
          </a:prstGeom>
          <a:noFill/>
        </p:spPr>
      </p:pic>
      <p:sp>
        <p:nvSpPr>
          <p:cNvPr id="10" name="Date Placeholder 3">
            <a:extLst>
              <a:ext uri="{FF2B5EF4-FFF2-40B4-BE49-F238E27FC236}">
                <a16:creationId xmlns:a16="http://schemas.microsoft.com/office/drawing/2014/main" id="{C09FF50B-D0CA-3F41-9E42-BD2A8DC7CC71}"/>
              </a:ext>
            </a:extLst>
          </p:cNvPr>
          <p:cNvSpPr>
            <a:spLocks noGrp="1"/>
          </p:cNvSpPr>
          <p:nvPr>
            <p:ph type="dt" sz="half" idx="2"/>
          </p:nvPr>
        </p:nvSpPr>
        <p:spPr>
          <a:xfrm>
            <a:off x="381000" y="6356350"/>
            <a:ext cx="2743200" cy="365125"/>
          </a:xfrm>
        </p:spPr>
        <p:txBody>
          <a:bodyPr anchor="ctr">
            <a:normAutofit/>
          </a:bodyPr>
          <a:lstStyle/>
          <a:p>
            <a:pPr rtl="0">
              <a:spcAft>
                <a:spcPts val="600"/>
              </a:spcAft>
            </a:pPr>
            <a:r>
              <a:rPr lang="en-GB" noProof="0"/>
              <a:t>10/9/2021</a:t>
            </a:r>
          </a:p>
        </p:txBody>
      </p:sp>
      <p:sp>
        <p:nvSpPr>
          <p:cNvPr id="14" name="Slide Number Placeholder 5">
            <a:extLst>
              <a:ext uri="{FF2B5EF4-FFF2-40B4-BE49-F238E27FC236}">
                <a16:creationId xmlns:a16="http://schemas.microsoft.com/office/drawing/2014/main" id="{BD76073D-6AA8-230C-27A2-0F16C8C4F1D4}"/>
              </a:ext>
            </a:extLst>
          </p:cNvPr>
          <p:cNvSpPr>
            <a:spLocks noGrp="1"/>
          </p:cNvSpPr>
          <p:nvPr>
            <p:ph type="sldNum" sz="quarter" idx="4"/>
          </p:nvPr>
        </p:nvSpPr>
        <p:spPr>
          <a:xfrm>
            <a:off x="10153276" y="6356350"/>
            <a:ext cx="1657723" cy="365125"/>
          </a:xfrm>
        </p:spPr>
        <p:txBody>
          <a:bodyPr anchor="ctr">
            <a:normAutofit/>
          </a:bodyPr>
          <a:lstStyle/>
          <a:p>
            <a:pPr rtl="0">
              <a:spcAft>
                <a:spcPts val="600"/>
              </a:spcAft>
            </a:pPr>
            <a:fld id="{294A09A9-5501-47C1-A89A-A340965A2BE2}" type="slidenum">
              <a:rPr lang="en-GB" noProof="0" smtClean="0"/>
              <a:pPr rtl="0">
                <a:spcAft>
                  <a:spcPts val="600"/>
                </a:spcAft>
              </a:pPr>
              <a:t>7</a:t>
            </a:fld>
            <a:endParaRPr lang="en-GB" noProof="0"/>
          </a:p>
        </p:txBody>
      </p:sp>
    </p:spTree>
    <p:extLst>
      <p:ext uri="{BB962C8B-B14F-4D97-AF65-F5344CB8AC3E}">
        <p14:creationId xmlns:p14="http://schemas.microsoft.com/office/powerpoint/2010/main" val="2478187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295B-54B9-4937-90E3-BAB9CE69E30B}"/>
              </a:ext>
            </a:extLst>
          </p:cNvPr>
          <p:cNvSpPr>
            <a:spLocks noGrp="1"/>
          </p:cNvSpPr>
          <p:nvPr>
            <p:ph type="ctrTitle"/>
          </p:nvPr>
        </p:nvSpPr>
        <p:spPr>
          <a:xfrm>
            <a:off x="590550" y="257175"/>
            <a:ext cx="5979212" cy="1190625"/>
          </a:xfrm>
        </p:spPr>
        <p:txBody>
          <a:bodyPr rtlCol="0"/>
          <a:lstStyle/>
          <a:p>
            <a:br>
              <a:rPr lang="en-GB" sz="1800" b="1" u="sng" kern="100" dirty="0">
                <a:effectLst/>
                <a:latin typeface="Abadi" panose="020B0604020104020204" pitchFamily="34" charset="0"/>
                <a:ea typeface="Calibri" panose="020F0502020204030204" pitchFamily="34" charset="0"/>
                <a:cs typeface="Times New Roman" panose="02020603050405020304" pitchFamily="18" charset="0"/>
              </a:rPr>
            </a:br>
            <a:br>
              <a:rPr lang="en-GB" sz="1800" b="1" u="sng" kern="100" dirty="0">
                <a:effectLst/>
                <a:latin typeface="Abadi" panose="020B0604020104020204" pitchFamily="34" charset="0"/>
                <a:ea typeface="Calibri" panose="020F0502020204030204" pitchFamily="34" charset="0"/>
                <a:cs typeface="Times New Roman" panose="02020603050405020304" pitchFamily="18" charset="0"/>
              </a:rPr>
            </a:br>
            <a:br>
              <a:rPr lang="en-GB" sz="1800" b="1" u="sng" kern="100" dirty="0">
                <a:effectLst/>
                <a:latin typeface="Abadi" panose="020B0604020104020204" pitchFamily="34" charset="0"/>
                <a:ea typeface="Calibri" panose="020F0502020204030204" pitchFamily="34" charset="0"/>
                <a:cs typeface="Times New Roman" panose="02020603050405020304" pitchFamily="18" charset="0"/>
              </a:rPr>
            </a:b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2800" b="1" kern="100" dirty="0">
                <a:effectLst/>
                <a:latin typeface="Arial" panose="020B0604020202020204" pitchFamily="34" charset="0"/>
                <a:ea typeface="Calibri" panose="020F0502020204030204" pitchFamily="34" charset="0"/>
                <a:cs typeface="Arial" panose="020B0604020202020204" pitchFamily="34" charset="0"/>
              </a:rPr>
              <a:t>Court January 2022</a:t>
            </a:r>
            <a:br>
              <a:rPr lang="en-GB" sz="2800" u="sng" kern="100" dirty="0">
                <a:effectLst/>
                <a:latin typeface="Calibri" panose="020F0502020204030204" pitchFamily="34" charset="0"/>
                <a:ea typeface="Calibri" panose="020F0502020204030204" pitchFamily="34" charset="0"/>
                <a:cs typeface="Times New Roman" panose="02020603050405020304" pitchFamily="18" charset="0"/>
              </a:rPr>
            </a:br>
            <a:endParaRPr lang="en-GB" sz="2800" dirty="0"/>
          </a:p>
        </p:txBody>
      </p:sp>
      <p:sp>
        <p:nvSpPr>
          <p:cNvPr id="4" name="Text Placeholder 3">
            <a:extLst>
              <a:ext uri="{FF2B5EF4-FFF2-40B4-BE49-F238E27FC236}">
                <a16:creationId xmlns:a16="http://schemas.microsoft.com/office/drawing/2014/main" id="{D51A6D85-3837-435F-A342-5A3F98172B12}"/>
              </a:ext>
            </a:extLst>
          </p:cNvPr>
          <p:cNvSpPr>
            <a:spLocks noGrp="1"/>
          </p:cNvSpPr>
          <p:nvPr>
            <p:ph type="subTitle" idx="1"/>
          </p:nvPr>
        </p:nvSpPr>
        <p:spPr>
          <a:xfrm>
            <a:off x="323850" y="1647825"/>
            <a:ext cx="7089556" cy="5067299"/>
          </a:xfrm>
        </p:spPr>
        <p:txBody>
          <a:bodyPr vert="horz" lIns="91440" tIns="45720" rIns="91440" bIns="45720" rtlCol="0" anchor="t">
            <a:normAutofit/>
          </a:bodyPr>
          <a:lstStyle/>
          <a:p>
            <a:pPr marL="342900" lvl="0" indent="-342900" algn="just">
              <a:lnSpc>
                <a:spcPct val="100000"/>
              </a:lnSpc>
              <a:buFont typeface="Symbol" panose="05050102010706020507" pitchFamily="18" charset="2"/>
              <a:buChar char=""/>
            </a:pPr>
            <a:r>
              <a:rPr lang="en-GB" sz="1800" b="1" dirty="0">
                <a:effectLst/>
                <a:latin typeface="Abadi" panose="020B0604020104020204" pitchFamily="34" charset="0"/>
                <a:ea typeface="Times New Roman" panose="02020603050405020304" pitchFamily="18" charset="0"/>
              </a:rPr>
              <a:t>1st court hearing </a:t>
            </a:r>
            <a:r>
              <a:rPr lang="en-GB" sz="1800" dirty="0">
                <a:effectLst/>
                <a:latin typeface="Abadi" panose="020B0604020104020204" pitchFamily="34" charset="0"/>
                <a:ea typeface="Times New Roman" panose="02020603050405020304" pitchFamily="18" charset="0"/>
              </a:rPr>
              <a:t>January 2022 was adjourned to be put before a District Judge due to the nature of the offence.</a:t>
            </a:r>
            <a:endParaRPr lang="en-GB" sz="1800" dirty="0">
              <a:effectLst/>
              <a:latin typeface="Times New Roman" panose="02020603050405020304" pitchFamily="18" charset="0"/>
              <a:ea typeface="Times New Roman" panose="02020603050405020304" pitchFamily="18" charset="0"/>
            </a:endParaRPr>
          </a:p>
          <a:p>
            <a:pPr marL="342900" lvl="0" indent="-342900" algn="just">
              <a:lnSpc>
                <a:spcPct val="100000"/>
              </a:lnSpc>
              <a:buFont typeface="Symbol" panose="05050102010706020507" pitchFamily="18" charset="2"/>
              <a:buChar char=""/>
            </a:pPr>
            <a:r>
              <a:rPr lang="en-GB" sz="1800" b="1" dirty="0">
                <a:effectLst/>
                <a:latin typeface="Abadi" panose="020B0604020104020204" pitchFamily="34" charset="0"/>
                <a:ea typeface="Times New Roman" panose="02020603050405020304" pitchFamily="18" charset="0"/>
              </a:rPr>
              <a:t>2</a:t>
            </a:r>
            <a:r>
              <a:rPr lang="en-GB" sz="1800" b="1" baseline="30000" dirty="0">
                <a:effectLst/>
                <a:latin typeface="Abadi" panose="020B0604020104020204" pitchFamily="34" charset="0"/>
                <a:ea typeface="Times New Roman" panose="02020603050405020304" pitchFamily="18" charset="0"/>
              </a:rPr>
              <a:t>nd</a:t>
            </a:r>
            <a:r>
              <a:rPr lang="en-GB" sz="1800" b="1" dirty="0">
                <a:effectLst/>
                <a:latin typeface="Abadi" panose="020B0604020104020204" pitchFamily="34" charset="0"/>
                <a:ea typeface="Times New Roman" panose="02020603050405020304" pitchFamily="18" charset="0"/>
              </a:rPr>
              <a:t> court hearing </a:t>
            </a:r>
            <a:r>
              <a:rPr lang="en-GB" sz="1800" dirty="0">
                <a:effectLst/>
                <a:latin typeface="Abadi" panose="020B0604020104020204" pitchFamily="34" charset="0"/>
                <a:ea typeface="Times New Roman" panose="02020603050405020304" pitchFamily="18" charset="0"/>
              </a:rPr>
              <a:t>was adjourned for specialist psychologist report.</a:t>
            </a:r>
            <a:endParaRPr lang="en-GB" sz="1800" dirty="0">
              <a:effectLst/>
              <a:latin typeface="Times New Roman" panose="02020603050405020304" pitchFamily="18" charset="0"/>
              <a:ea typeface="Times New Roman" panose="02020603050405020304" pitchFamily="18" charset="0"/>
            </a:endParaRPr>
          </a:p>
          <a:p>
            <a:pPr marL="342900" lvl="0" indent="-342900" algn="just">
              <a:lnSpc>
                <a:spcPct val="100000"/>
              </a:lnSpc>
              <a:buFont typeface="Symbol" panose="05050102010706020507" pitchFamily="18" charset="2"/>
              <a:buChar char=""/>
            </a:pPr>
            <a:r>
              <a:rPr lang="en-GB" sz="1800" b="1" dirty="0">
                <a:effectLst/>
                <a:latin typeface="Abadi" panose="020B0604020104020204" pitchFamily="34" charset="0"/>
                <a:ea typeface="Times New Roman" panose="02020603050405020304" pitchFamily="18" charset="0"/>
              </a:rPr>
              <a:t>3</a:t>
            </a:r>
            <a:r>
              <a:rPr lang="en-GB" sz="1800" b="1" baseline="30000" dirty="0">
                <a:effectLst/>
                <a:latin typeface="Abadi" panose="020B0604020104020204" pitchFamily="34" charset="0"/>
                <a:ea typeface="Times New Roman" panose="02020603050405020304" pitchFamily="18" charset="0"/>
              </a:rPr>
              <a:t>rd</a:t>
            </a:r>
            <a:r>
              <a:rPr lang="en-GB" sz="1800" b="1" dirty="0">
                <a:effectLst/>
                <a:latin typeface="Abadi" panose="020B0604020104020204" pitchFamily="34" charset="0"/>
                <a:ea typeface="Times New Roman" panose="02020603050405020304" pitchFamily="18" charset="0"/>
              </a:rPr>
              <a:t> court hearing </a:t>
            </a:r>
            <a:r>
              <a:rPr lang="en-GB" sz="1800" dirty="0">
                <a:effectLst/>
                <a:latin typeface="Abadi" panose="020B0604020104020204" pitchFamily="34" charset="0"/>
                <a:ea typeface="Times New Roman" panose="02020603050405020304" pitchFamily="18" charset="0"/>
              </a:rPr>
              <a:t>J entered a guilty plea for all offences, a Pre-Sentence Report and AIM assessment requested. J’s was issued with a Notification Requirement,  instructing him to register at a local police station within 3 days, and matters were committed to Crown Court.</a:t>
            </a:r>
            <a:endParaRPr lang="en-GB" sz="1800" dirty="0">
              <a:effectLst/>
              <a:latin typeface="Times New Roman" panose="02020603050405020304" pitchFamily="18" charset="0"/>
              <a:ea typeface="Times New Roman" panose="02020603050405020304" pitchFamily="18" charset="0"/>
            </a:endParaRPr>
          </a:p>
          <a:p>
            <a:pPr marL="342900" lvl="0" indent="-342900" algn="just">
              <a:lnSpc>
                <a:spcPct val="100000"/>
              </a:lnSpc>
              <a:buFont typeface="Symbol" panose="05050102010706020507" pitchFamily="18" charset="2"/>
              <a:buChar char=""/>
            </a:pPr>
            <a:r>
              <a:rPr lang="en-GB" sz="1800" b="1" dirty="0">
                <a:effectLst/>
                <a:latin typeface="Abadi" panose="020B0604020104020204" pitchFamily="34" charset="0"/>
                <a:ea typeface="Times New Roman" panose="02020603050405020304" pitchFamily="18" charset="0"/>
              </a:rPr>
              <a:t>4</a:t>
            </a:r>
            <a:r>
              <a:rPr lang="en-GB" sz="1800" b="1" baseline="30000" dirty="0">
                <a:effectLst/>
                <a:latin typeface="Abadi" panose="020B0604020104020204" pitchFamily="34" charset="0"/>
                <a:ea typeface="Times New Roman" panose="02020603050405020304" pitchFamily="18" charset="0"/>
              </a:rPr>
              <a:t>th</a:t>
            </a:r>
            <a:r>
              <a:rPr lang="en-GB" sz="1800" b="1" dirty="0">
                <a:effectLst/>
                <a:latin typeface="Abadi" panose="020B0604020104020204" pitchFamily="34" charset="0"/>
                <a:ea typeface="Times New Roman" panose="02020603050405020304" pitchFamily="18" charset="0"/>
              </a:rPr>
              <a:t> court hearing </a:t>
            </a:r>
            <a:r>
              <a:rPr lang="en-GB" sz="1800" dirty="0">
                <a:effectLst/>
                <a:latin typeface="Abadi" panose="020B0604020104020204" pitchFamily="34" charset="0"/>
                <a:ea typeface="Times New Roman" panose="02020603050405020304" pitchFamily="18" charset="0"/>
              </a:rPr>
              <a:t>adjourned for a Newton Hearing.</a:t>
            </a:r>
            <a:endParaRPr lang="en-GB" sz="1800" dirty="0">
              <a:effectLst/>
              <a:latin typeface="Times New Roman" panose="02020603050405020304" pitchFamily="18" charset="0"/>
              <a:ea typeface="Times New Roman" panose="02020603050405020304" pitchFamily="18" charset="0"/>
            </a:endParaRPr>
          </a:p>
          <a:p>
            <a:pPr marL="342900" lvl="0" indent="-342900" algn="just">
              <a:lnSpc>
                <a:spcPct val="100000"/>
              </a:lnSpc>
              <a:buFont typeface="Symbol" panose="05050102010706020507" pitchFamily="18" charset="2"/>
              <a:buChar char=""/>
            </a:pPr>
            <a:r>
              <a:rPr lang="en-GB" sz="1800" b="1" dirty="0">
                <a:effectLst/>
                <a:latin typeface="Abadi" panose="020B0604020104020204" pitchFamily="34" charset="0"/>
                <a:ea typeface="Times New Roman" panose="02020603050405020304" pitchFamily="18" charset="0"/>
              </a:rPr>
              <a:t>5</a:t>
            </a:r>
            <a:r>
              <a:rPr lang="en-GB" sz="1800" b="1" baseline="30000" dirty="0">
                <a:effectLst/>
                <a:latin typeface="Abadi" panose="020B0604020104020204" pitchFamily="34" charset="0"/>
                <a:ea typeface="Times New Roman" panose="02020603050405020304" pitchFamily="18" charset="0"/>
              </a:rPr>
              <a:t>th</a:t>
            </a:r>
            <a:r>
              <a:rPr lang="en-GB" sz="1800" b="1" dirty="0">
                <a:effectLst/>
                <a:latin typeface="Abadi" panose="020B0604020104020204" pitchFamily="34" charset="0"/>
                <a:ea typeface="Times New Roman" panose="02020603050405020304" pitchFamily="18" charset="0"/>
              </a:rPr>
              <a:t> court hearing </a:t>
            </a:r>
            <a:r>
              <a:rPr lang="en-GB" sz="1800" dirty="0">
                <a:effectLst/>
                <a:latin typeface="Abadi" panose="020B0604020104020204" pitchFamily="34" charset="0"/>
                <a:ea typeface="Times New Roman" panose="02020603050405020304" pitchFamily="18" charset="0"/>
              </a:rPr>
              <a:t>J did not need to attend.</a:t>
            </a:r>
            <a:endParaRPr lang="en-GB" sz="1800" dirty="0">
              <a:effectLst/>
              <a:latin typeface="Times New Roman" panose="02020603050405020304" pitchFamily="18" charset="0"/>
              <a:ea typeface="Times New Roman" panose="02020603050405020304" pitchFamily="18" charset="0"/>
            </a:endParaRPr>
          </a:p>
          <a:p>
            <a:pPr marL="342900" lvl="0" indent="-342900" algn="just">
              <a:lnSpc>
                <a:spcPct val="100000"/>
              </a:lnSpc>
              <a:buFont typeface="Symbol" panose="05050102010706020507" pitchFamily="18" charset="2"/>
              <a:buChar char=""/>
            </a:pPr>
            <a:r>
              <a:rPr lang="en-GB" sz="1800" b="1" dirty="0">
                <a:effectLst/>
                <a:latin typeface="Abadi" panose="020B0604020104020204" pitchFamily="34" charset="0"/>
                <a:ea typeface="Times New Roman" panose="02020603050405020304" pitchFamily="18" charset="0"/>
              </a:rPr>
              <a:t>6</a:t>
            </a:r>
            <a:r>
              <a:rPr lang="en-GB" sz="1800" b="1" baseline="30000" dirty="0">
                <a:effectLst/>
                <a:latin typeface="Abadi" panose="020B0604020104020204" pitchFamily="34" charset="0"/>
                <a:ea typeface="Times New Roman" panose="02020603050405020304" pitchFamily="18" charset="0"/>
              </a:rPr>
              <a:t>th</a:t>
            </a:r>
            <a:r>
              <a:rPr lang="en-GB" sz="1800" b="1" dirty="0">
                <a:effectLst/>
                <a:latin typeface="Abadi" panose="020B0604020104020204" pitchFamily="34" charset="0"/>
                <a:ea typeface="Times New Roman" panose="02020603050405020304" pitchFamily="18" charset="0"/>
              </a:rPr>
              <a:t> court hearing </a:t>
            </a:r>
            <a:r>
              <a:rPr lang="en-GB" sz="1800" dirty="0">
                <a:effectLst/>
                <a:latin typeface="Abadi" panose="020B0604020104020204" pitchFamily="34" charset="0"/>
                <a:ea typeface="Times New Roman" panose="02020603050405020304" pitchFamily="18" charset="0"/>
              </a:rPr>
              <a:t>July 2022 J was sentenced.</a:t>
            </a:r>
            <a:endParaRPr lang="en-GB" sz="1800" dirty="0">
              <a:effectLst/>
              <a:latin typeface="Times New Roman" panose="02020603050405020304" pitchFamily="18" charset="0"/>
              <a:ea typeface="Times New Roman" panose="02020603050405020304" pitchFamily="18" charset="0"/>
            </a:endParaRPr>
          </a:p>
          <a:p>
            <a:pPr rtl="0"/>
            <a:endParaRPr lang="en-GB" dirty="0"/>
          </a:p>
        </p:txBody>
      </p:sp>
    </p:spTree>
    <p:extLst>
      <p:ext uri="{BB962C8B-B14F-4D97-AF65-F5344CB8AC3E}">
        <p14:creationId xmlns:p14="http://schemas.microsoft.com/office/powerpoint/2010/main" val="3526833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0DAC1-8EB4-11CE-2168-D8096D36F32B}"/>
              </a:ext>
            </a:extLst>
          </p:cNvPr>
          <p:cNvSpPr>
            <a:spLocks noGrp="1"/>
          </p:cNvSpPr>
          <p:nvPr>
            <p:ph type="title"/>
          </p:nvPr>
        </p:nvSpPr>
        <p:spPr>
          <a:xfrm>
            <a:off x="790120" y="395514"/>
            <a:ext cx="9779183" cy="1325563"/>
          </a:xfrm>
        </p:spPr>
        <p:txBody>
          <a:bodyPr/>
          <a:lstStyle/>
          <a:p>
            <a:r>
              <a:rPr lang="en-GB" sz="3600" dirty="0"/>
              <a:t>Assessment</a:t>
            </a:r>
          </a:p>
        </p:txBody>
      </p:sp>
      <p:sp>
        <p:nvSpPr>
          <p:cNvPr id="3" name="Text Placeholder 2">
            <a:extLst>
              <a:ext uri="{FF2B5EF4-FFF2-40B4-BE49-F238E27FC236}">
                <a16:creationId xmlns:a16="http://schemas.microsoft.com/office/drawing/2014/main" id="{F9ABAAB0-9FA8-622A-93A2-B4619CBEE2E7}"/>
              </a:ext>
            </a:extLst>
          </p:cNvPr>
          <p:cNvSpPr>
            <a:spLocks noGrp="1"/>
          </p:cNvSpPr>
          <p:nvPr>
            <p:ph type="body" idx="1"/>
          </p:nvPr>
        </p:nvSpPr>
        <p:spPr/>
        <p:txBody>
          <a:bodyPr/>
          <a:lstStyle/>
          <a:p>
            <a:pPr marL="342900" lvl="0" indent="-342900" algn="just">
              <a:buFont typeface="Symbol" panose="05050102010706020507" pitchFamily="18" charset="2"/>
              <a:buChar char=""/>
            </a:pPr>
            <a:r>
              <a:rPr lang="en-GB" sz="1800" b="1" dirty="0">
                <a:effectLst/>
                <a:latin typeface="Arial" panose="020B0604020202020204" pitchFamily="34" charset="0"/>
                <a:ea typeface="Times New Roman" panose="02020603050405020304" pitchFamily="18" charset="0"/>
                <a:cs typeface="Arial" panose="020B0604020202020204" pitchFamily="34" charset="0"/>
              </a:rPr>
              <a:t>Social Care Single Assessment</a:t>
            </a:r>
            <a:endParaRPr lang="en-GB" sz="18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pPr>
            <a:r>
              <a:rPr lang="en-GB" sz="1800" b="1" dirty="0">
                <a:effectLst/>
                <a:latin typeface="Arial" panose="020B0604020202020204" pitchFamily="34" charset="0"/>
                <a:ea typeface="Times New Roman" panose="02020603050405020304" pitchFamily="18" charset="0"/>
                <a:cs typeface="Arial" panose="020B0604020202020204" pitchFamily="34" charset="0"/>
              </a:rPr>
              <a:t>Independent Consultant Clinical Psychologist Expert Witness Report</a:t>
            </a:r>
            <a:endParaRPr lang="en-GB" sz="18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pPr>
            <a:r>
              <a:rPr lang="en-GB" sz="1800" b="1" dirty="0">
                <a:effectLst/>
                <a:latin typeface="Arial" panose="020B0604020202020204" pitchFamily="34" charset="0"/>
                <a:ea typeface="Times New Roman" panose="02020603050405020304" pitchFamily="18" charset="0"/>
                <a:cs typeface="Arial" panose="020B0604020202020204" pitchFamily="34" charset="0"/>
              </a:rPr>
              <a:t>Pre Sentence Report </a:t>
            </a:r>
          </a:p>
          <a:p>
            <a:pPr marL="342900" lvl="0" indent="-342900" algn="just">
              <a:buFont typeface="Symbol" panose="05050102010706020507" pitchFamily="18" charset="2"/>
              <a:buChar char=""/>
            </a:pPr>
            <a:r>
              <a:rPr lang="en-GB" sz="1800" b="1" dirty="0">
                <a:effectLst/>
                <a:latin typeface="Arial" panose="020B0604020202020204" pitchFamily="34" charset="0"/>
                <a:ea typeface="Times New Roman" panose="02020603050405020304" pitchFamily="18" charset="0"/>
                <a:cs typeface="Arial" panose="020B0604020202020204" pitchFamily="34" charset="0"/>
              </a:rPr>
              <a:t>AIM3 - Assessment for Adolescents Who Display Harmful Sexual Behaviour</a:t>
            </a:r>
            <a:endParaRPr lang="en-GB" sz="18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pPr>
            <a:r>
              <a:rPr lang="en-GB" sz="1800" b="1" dirty="0">
                <a:effectLst/>
                <a:latin typeface="Arial" panose="020B0604020202020204" pitchFamily="34" charset="0"/>
                <a:ea typeface="Times New Roman" panose="02020603050405020304" pitchFamily="18" charset="0"/>
                <a:cs typeface="Arial" panose="020B0604020202020204" pitchFamily="34" charset="0"/>
              </a:rPr>
              <a:t>Speech and Language Therapist Assessment</a:t>
            </a:r>
            <a:endParaRPr lang="en-GB" sz="1800" dirty="0">
              <a:effectLst/>
              <a:latin typeface="Arial" panose="020B0604020202020204" pitchFamily="34" charset="0"/>
              <a:ea typeface="Times New Roman" panose="02020603050405020304" pitchFamily="18" charset="0"/>
              <a:cs typeface="Arial" panose="020B0604020202020204" pitchFamily="34" charset="0"/>
            </a:endParaRPr>
          </a:p>
          <a:p>
            <a:endParaRPr lang="en-GB" dirty="0"/>
          </a:p>
        </p:txBody>
      </p:sp>
      <p:sp>
        <p:nvSpPr>
          <p:cNvPr id="5" name="Footer Placeholder 4">
            <a:extLst>
              <a:ext uri="{FF2B5EF4-FFF2-40B4-BE49-F238E27FC236}">
                <a16:creationId xmlns:a16="http://schemas.microsoft.com/office/drawing/2014/main" id="{E24CE740-FEBA-7DB2-CD6E-C2808D731CDE}"/>
              </a:ext>
            </a:extLst>
          </p:cNvPr>
          <p:cNvSpPr>
            <a:spLocks noGrp="1"/>
          </p:cNvSpPr>
          <p:nvPr>
            <p:ph type="ftr" sz="quarter" idx="11"/>
          </p:nvPr>
        </p:nvSpPr>
        <p:spPr>
          <a:xfrm>
            <a:off x="4038600" y="6356350"/>
            <a:ext cx="4815114" cy="365125"/>
          </a:xfrm>
        </p:spPr>
        <p:txBody>
          <a:bodyPr/>
          <a:lstStyle/>
          <a:p>
            <a:r>
              <a:rPr lang="en-GB" dirty="0"/>
              <a:t>Working with children who display Harmful Sexual Behaviour</a:t>
            </a:r>
          </a:p>
          <a:p>
            <a:pPr rtl="0"/>
            <a:endParaRPr lang="en-GB" noProof="0" dirty="0"/>
          </a:p>
        </p:txBody>
      </p:sp>
      <p:sp>
        <p:nvSpPr>
          <p:cNvPr id="6" name="Slide Number Placeholder 5">
            <a:extLst>
              <a:ext uri="{FF2B5EF4-FFF2-40B4-BE49-F238E27FC236}">
                <a16:creationId xmlns:a16="http://schemas.microsoft.com/office/drawing/2014/main" id="{BD156B23-59ED-7AC7-E289-70086C2C3E2E}"/>
              </a:ext>
            </a:extLst>
          </p:cNvPr>
          <p:cNvSpPr>
            <a:spLocks noGrp="1"/>
          </p:cNvSpPr>
          <p:nvPr>
            <p:ph type="sldNum" sz="quarter" idx="12"/>
          </p:nvPr>
        </p:nvSpPr>
        <p:spPr/>
        <p:txBody>
          <a:bodyPr/>
          <a:lstStyle/>
          <a:p>
            <a:pPr rtl="0"/>
            <a:fld id="{294A09A9-5501-47C1-A89A-A340965A2BE2}" type="slidenum">
              <a:rPr lang="en-GB" noProof="0" smtClean="0"/>
              <a:pPr rtl="0"/>
              <a:t>9</a:t>
            </a:fld>
            <a:endParaRPr lang="en-GB" noProof="0"/>
          </a:p>
        </p:txBody>
      </p:sp>
    </p:spTree>
    <p:extLst>
      <p:ext uri="{BB962C8B-B14F-4D97-AF65-F5344CB8AC3E}">
        <p14:creationId xmlns:p14="http://schemas.microsoft.com/office/powerpoint/2010/main" val="2560859219"/>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9457595_TF45331398_Win32" id="{5659B9E0-3971-467D-9BA2-B20B39D641FE}" vid="{E6DA4EDB-46C2-4D45-9E99-6BB2FEEE47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82fd86a-5069-4010-848a-24219f6d84dd" xsi:nil="true"/>
    <lcf76f155ced4ddcb4097134ff3c332f xmlns="bf87f9d6-c4eb-48d4-9364-6c06301e1a8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1661D0DCBD1748B8E8636265B70147" ma:contentTypeVersion="10" ma:contentTypeDescription="Create a new document." ma:contentTypeScope="" ma:versionID="385f24799c9e2eba5684a959cda7656d">
  <xsd:schema xmlns:xsd="http://www.w3.org/2001/XMLSchema" xmlns:xs="http://www.w3.org/2001/XMLSchema" xmlns:p="http://schemas.microsoft.com/office/2006/metadata/properties" xmlns:ns2="bf87f9d6-c4eb-48d4-9364-6c06301e1a80" xmlns:ns3="782fd86a-5069-4010-848a-24219f6d84dd" targetNamespace="http://schemas.microsoft.com/office/2006/metadata/properties" ma:root="true" ma:fieldsID="65474f75511b8cd7b99f5d727bcfda9e" ns2:_="" ns3:_="">
    <xsd:import namespace="bf87f9d6-c4eb-48d4-9364-6c06301e1a80"/>
    <xsd:import namespace="782fd86a-5069-4010-848a-24219f6d84dd"/>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87f9d6-c4eb-48d4-9364-6c06301e1a80"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3dc966fa-4138-4b9c-b0e4-0cfe5a192035"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82fd86a-5069-4010-848a-24219f6d84dd"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1e1be703-4666-4b03-957c-c650af804609}" ma:internalName="TaxCatchAll" ma:showField="CatchAllData" ma:web="782fd86a-5069-4010-848a-24219f6d84d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5BAB77-79E1-4739-AA51-10C9079186D6}">
  <ds:schemaRefs>
    <ds:schemaRef ds:uri="http://schemas.microsoft.com/office/2006/metadata/properties"/>
    <ds:schemaRef ds:uri="http://purl.org/dc/dcmitype/"/>
    <ds:schemaRef ds:uri="http://www.w3.org/XML/1998/namespace"/>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230e9df3-be65-4c73-a93b-d1236ebd677e"/>
    <ds:schemaRef ds:uri="16c05727-aa75-4e4a-9b5f-8a80a1165891"/>
    <ds:schemaRef ds:uri="71af3243-3dd4-4a8d-8c0d-dd76da1f02a5"/>
    <ds:schemaRef ds:uri="http://purl.org/dc/terms/"/>
    <ds:schemaRef ds:uri="http://purl.org/dc/elements/1.1/"/>
  </ds:schemaRefs>
</ds:datastoreItem>
</file>

<file path=customXml/itemProps2.xml><?xml version="1.0" encoding="utf-8"?>
<ds:datastoreItem xmlns:ds="http://schemas.openxmlformats.org/officeDocument/2006/customXml" ds:itemID="{85334180-0405-413B-834A-44FA9E05ADB7}">
  <ds:schemaRefs>
    <ds:schemaRef ds:uri="http://schemas.microsoft.com/sharepoint/v3/contenttype/forms"/>
  </ds:schemaRefs>
</ds:datastoreItem>
</file>

<file path=customXml/itemProps3.xml><?xml version="1.0" encoding="utf-8"?>
<ds:datastoreItem xmlns:ds="http://schemas.openxmlformats.org/officeDocument/2006/customXml" ds:itemID="{9646183B-3A87-4CC9-9B7D-95CD9CD51BEC}"/>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{B51E4011-99B5-4800-A330-FA0F394BE718}tf45331398_win32</Template>
  <TotalTime>171</TotalTime>
  <Words>3235</Words>
  <Application>Microsoft Office PowerPoint</Application>
  <PresentationFormat>Widescreen</PresentationFormat>
  <Paragraphs>219</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Abadi</vt:lpstr>
      <vt:lpstr>Arial</vt:lpstr>
      <vt:lpstr>Calibri</vt:lpstr>
      <vt:lpstr>Symbol</vt:lpstr>
      <vt:lpstr>Tenorite</vt:lpstr>
      <vt:lpstr>Times New Roman</vt:lpstr>
      <vt:lpstr>Office Theme</vt:lpstr>
      <vt:lpstr>Working with children who display Harmful Sexual Behaviour</vt:lpstr>
      <vt:lpstr>Exploring a child’s experience through the criminal justice system due to harmful sexual behaviour</vt:lpstr>
      <vt:lpstr>Pre-Arrest </vt:lpstr>
      <vt:lpstr>Pre-Arrest </vt:lpstr>
      <vt:lpstr>Pre-Arrest </vt:lpstr>
      <vt:lpstr>Arrest June 2021 </vt:lpstr>
      <vt:lpstr>    </vt:lpstr>
      <vt:lpstr>    Court January 2022 </vt:lpstr>
      <vt:lpstr>Assessment</vt:lpstr>
      <vt:lpstr>   Why things are the way they are?  </vt:lpstr>
      <vt:lpstr>Intervention Planning </vt:lpstr>
      <vt:lpstr>    </vt:lpstr>
      <vt:lpstr>Sentencing </vt:lpstr>
      <vt:lpstr>Intervention Plan </vt:lpstr>
      <vt:lpstr>Intervention Delivery</vt:lpstr>
      <vt:lpstr>Outcome</vt:lpstr>
      <vt:lpstr>Everyone has been really supportive, listening to me and helping me through tough situations. S is reliable, understands me and gets on with things. I have been referred to counselling and talking therapy, referred to the music works, having completed the 20 week programme, I am considering joining the music social group, something I would never have done before the support of YST. During my time with YST I have had the opportunity to discuss my thoughts, feelings and actions and explore issues from different points of views and participate in different opportunities. Undertaking the D of E award put me out of my comfort zone, I didn’t initially enjoy it but I have enjoyed the social interaction and making friends and feel I have grown in confidence and maturing.   I have had all the support I need, I have really enjoyed the social interaction and advice shared with me and being able to talk about what is important to me, I am happier and more confident. </vt:lpstr>
      <vt:lpstr>Any Questions?</vt:lpstr>
      <vt:lpstr>Thank you</vt:lpstr>
    </vt:vector>
  </TitlesOfParts>
  <Company>Shaw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children who display Harmful Sexual Behaviour</dc:title>
  <dc:creator>Jade Grange</dc:creator>
  <cp:lastModifiedBy>Fiona Walker</cp:lastModifiedBy>
  <cp:revision>2</cp:revision>
  <cp:lastPrinted>2023-12-05T09:26:12Z</cp:lastPrinted>
  <dcterms:created xsi:type="dcterms:W3CDTF">2023-12-04T21:02:31Z</dcterms:created>
  <dcterms:modified xsi:type="dcterms:W3CDTF">2023-12-06T16:36:44Z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0x0101004F1661D0DCBD1748B8E8636265B70147</vt:lpwstr>
  </property>
</Properties>
</file>