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0" r:id="rId3"/>
    <p:sldId id="257" r:id="rId4"/>
    <p:sldId id="259" r:id="rId5"/>
    <p:sldId id="258"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21A03-F0FF-4B53-8EFD-CB80DA22BF8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C4A66C72-1291-47A5-B71B-C9C3FDDF57FF}">
      <dgm:prSet phldrT="[Text]"/>
      <dgm:spPr/>
      <dgm:t>
        <a:bodyPr/>
        <a:lstStyle/>
        <a:p>
          <a:r>
            <a:rPr lang="en-GB" dirty="0"/>
            <a:t>Your county</a:t>
          </a:r>
        </a:p>
      </dgm:t>
    </dgm:pt>
    <dgm:pt modelId="{0C83BC05-180E-49E2-BBAA-FC51CA37248B}" type="parTrans" cxnId="{28AC7D79-48AC-4F03-9519-553D51A0D29E}">
      <dgm:prSet/>
      <dgm:spPr/>
      <dgm:t>
        <a:bodyPr/>
        <a:lstStyle/>
        <a:p>
          <a:endParaRPr lang="en-GB"/>
        </a:p>
      </dgm:t>
    </dgm:pt>
    <dgm:pt modelId="{C521EE8F-A1DC-460C-807A-E042ADF42EA1}" type="sibTrans" cxnId="{28AC7D79-48AC-4F03-9519-553D51A0D29E}">
      <dgm:prSet/>
      <dgm:spPr/>
      <dgm:t>
        <a:bodyPr/>
        <a:lstStyle/>
        <a:p>
          <a:endParaRPr lang="en-GB"/>
        </a:p>
      </dgm:t>
    </dgm:pt>
    <dgm:pt modelId="{ACFFF975-FA6E-4499-9670-B39E34DC6753}">
      <dgm:prSet phldrT="[Text]"/>
      <dgm:spPr/>
      <dgm:t>
        <a:bodyPr/>
        <a:lstStyle/>
        <a:p>
          <a:r>
            <a:rPr lang="en-GB" dirty="0"/>
            <a:t>Your town</a:t>
          </a:r>
        </a:p>
      </dgm:t>
    </dgm:pt>
    <dgm:pt modelId="{4B506340-790F-4176-8B8A-4A97EFDFA809}" type="parTrans" cxnId="{FF1973CC-CA0E-4D98-A9DC-F2E7417D3F6C}">
      <dgm:prSet/>
      <dgm:spPr/>
      <dgm:t>
        <a:bodyPr/>
        <a:lstStyle/>
        <a:p>
          <a:endParaRPr lang="en-GB"/>
        </a:p>
      </dgm:t>
    </dgm:pt>
    <dgm:pt modelId="{81F63F0F-BB52-47C8-9D52-67F25AD0B44F}" type="sibTrans" cxnId="{FF1973CC-CA0E-4D98-A9DC-F2E7417D3F6C}">
      <dgm:prSet/>
      <dgm:spPr/>
      <dgm:t>
        <a:bodyPr/>
        <a:lstStyle/>
        <a:p>
          <a:endParaRPr lang="en-GB"/>
        </a:p>
      </dgm:t>
    </dgm:pt>
    <dgm:pt modelId="{6BCBAD85-65CC-440F-8CA6-0AEB03410064}">
      <dgm:prSet phldrT="[Text]"/>
      <dgm:spPr/>
      <dgm:t>
        <a:bodyPr/>
        <a:lstStyle/>
        <a:p>
          <a:r>
            <a:rPr lang="en-GB" dirty="0"/>
            <a:t>Your street</a:t>
          </a:r>
        </a:p>
      </dgm:t>
    </dgm:pt>
    <dgm:pt modelId="{5E477AD0-ABE4-424C-A276-6D065F01BC36}" type="parTrans" cxnId="{419E6E61-B56A-45B4-9DAC-A61946EF3663}">
      <dgm:prSet/>
      <dgm:spPr/>
      <dgm:t>
        <a:bodyPr/>
        <a:lstStyle/>
        <a:p>
          <a:endParaRPr lang="en-GB"/>
        </a:p>
      </dgm:t>
    </dgm:pt>
    <dgm:pt modelId="{C706F38F-9492-4B32-BAAD-2CC137ACB3F6}" type="sibTrans" cxnId="{419E6E61-B56A-45B4-9DAC-A61946EF3663}">
      <dgm:prSet/>
      <dgm:spPr/>
      <dgm:t>
        <a:bodyPr/>
        <a:lstStyle/>
        <a:p>
          <a:endParaRPr lang="en-GB"/>
        </a:p>
      </dgm:t>
    </dgm:pt>
    <dgm:pt modelId="{02B4B402-ABE0-4BAC-9C89-71701FEBB544}">
      <dgm:prSet custT="1"/>
      <dgm:spPr/>
      <dgm:t>
        <a:bodyPr/>
        <a:lstStyle/>
        <a:p>
          <a:r>
            <a:rPr lang="en-GB" sz="1600" dirty="0"/>
            <a:t>Your house</a:t>
          </a:r>
        </a:p>
      </dgm:t>
    </dgm:pt>
    <dgm:pt modelId="{608B23F7-F7DB-4342-8B77-FD3D8702169C}" type="parTrans" cxnId="{3F9EE5F8-8C2D-48C1-92FA-79BCD881B24E}">
      <dgm:prSet/>
      <dgm:spPr/>
      <dgm:t>
        <a:bodyPr/>
        <a:lstStyle/>
        <a:p>
          <a:endParaRPr lang="en-GB"/>
        </a:p>
      </dgm:t>
    </dgm:pt>
    <dgm:pt modelId="{180E389D-3FED-42CE-934F-C8CC87F6020F}" type="sibTrans" cxnId="{3F9EE5F8-8C2D-48C1-92FA-79BCD881B24E}">
      <dgm:prSet/>
      <dgm:spPr/>
      <dgm:t>
        <a:bodyPr/>
        <a:lstStyle/>
        <a:p>
          <a:endParaRPr lang="en-GB"/>
        </a:p>
      </dgm:t>
    </dgm:pt>
    <dgm:pt modelId="{F21B6002-E3B4-40D3-A91D-6FD595F9527C}" type="pres">
      <dgm:prSet presAssocID="{C4621A03-F0FF-4B53-8EFD-CB80DA22BF86}" presName="Name0" presStyleCnt="0">
        <dgm:presLayoutVars>
          <dgm:chMax val="7"/>
          <dgm:resizeHandles val="exact"/>
        </dgm:presLayoutVars>
      </dgm:prSet>
      <dgm:spPr/>
    </dgm:pt>
    <dgm:pt modelId="{69C19807-C7D0-4426-A554-5C817A1596C6}" type="pres">
      <dgm:prSet presAssocID="{C4621A03-F0FF-4B53-8EFD-CB80DA22BF86}" presName="comp1" presStyleCnt="0"/>
      <dgm:spPr/>
    </dgm:pt>
    <dgm:pt modelId="{6BC7DAE8-D281-4CF3-A774-7868497A7264}" type="pres">
      <dgm:prSet presAssocID="{C4621A03-F0FF-4B53-8EFD-CB80DA22BF86}" presName="circle1" presStyleLbl="node1" presStyleIdx="0" presStyleCnt="4" custScaleX="111365" custScaleY="100000"/>
      <dgm:spPr/>
    </dgm:pt>
    <dgm:pt modelId="{05B68929-16FB-4C3F-A287-2796F2EE993F}" type="pres">
      <dgm:prSet presAssocID="{C4621A03-F0FF-4B53-8EFD-CB80DA22BF86}" presName="c1text" presStyleLbl="node1" presStyleIdx="0" presStyleCnt="4">
        <dgm:presLayoutVars>
          <dgm:bulletEnabled val="1"/>
        </dgm:presLayoutVars>
      </dgm:prSet>
      <dgm:spPr/>
    </dgm:pt>
    <dgm:pt modelId="{A052A51F-64B8-4383-87D9-8BCFA59F4965}" type="pres">
      <dgm:prSet presAssocID="{C4621A03-F0FF-4B53-8EFD-CB80DA22BF86}" presName="comp2" presStyleCnt="0"/>
      <dgm:spPr/>
    </dgm:pt>
    <dgm:pt modelId="{38ECA0D2-6D8C-42B8-945D-A5BE35A3AF32}" type="pres">
      <dgm:prSet presAssocID="{C4621A03-F0FF-4B53-8EFD-CB80DA22BF86}" presName="circle2" presStyleLbl="node1" presStyleIdx="1" presStyleCnt="4" custScaleX="81306" custScaleY="82226" custLinFactNeighborX="998" custLinFactNeighborY="-12495"/>
      <dgm:spPr/>
    </dgm:pt>
    <dgm:pt modelId="{2E018836-F4DE-4CF6-BB15-62EF51C33FB8}" type="pres">
      <dgm:prSet presAssocID="{C4621A03-F0FF-4B53-8EFD-CB80DA22BF86}" presName="c2text" presStyleLbl="node1" presStyleIdx="1" presStyleCnt="4">
        <dgm:presLayoutVars>
          <dgm:bulletEnabled val="1"/>
        </dgm:presLayoutVars>
      </dgm:prSet>
      <dgm:spPr/>
    </dgm:pt>
    <dgm:pt modelId="{263C7B82-97C2-4DBE-872C-79D858C6B95C}" type="pres">
      <dgm:prSet presAssocID="{C4621A03-F0FF-4B53-8EFD-CB80DA22BF86}" presName="comp3" presStyleCnt="0"/>
      <dgm:spPr/>
    </dgm:pt>
    <dgm:pt modelId="{03DBA661-9009-485C-B4C9-0560FFB8045A}" type="pres">
      <dgm:prSet presAssocID="{C4621A03-F0FF-4B53-8EFD-CB80DA22BF86}" presName="circle3" presStyleLbl="node1" presStyleIdx="2" presStyleCnt="4" custScaleX="75243" custScaleY="70546" custLinFactNeighborX="1403" custLinFactNeighborY="-26393"/>
      <dgm:spPr/>
    </dgm:pt>
    <dgm:pt modelId="{D8D8AA90-4012-4E6E-A0BD-A9A0BAA7B8BA}" type="pres">
      <dgm:prSet presAssocID="{C4621A03-F0FF-4B53-8EFD-CB80DA22BF86}" presName="c3text" presStyleLbl="node1" presStyleIdx="2" presStyleCnt="4">
        <dgm:presLayoutVars>
          <dgm:bulletEnabled val="1"/>
        </dgm:presLayoutVars>
      </dgm:prSet>
      <dgm:spPr/>
    </dgm:pt>
    <dgm:pt modelId="{9D9BFA7A-66DF-4582-AD73-66789A811D48}" type="pres">
      <dgm:prSet presAssocID="{C4621A03-F0FF-4B53-8EFD-CB80DA22BF86}" presName="comp4" presStyleCnt="0"/>
      <dgm:spPr/>
    </dgm:pt>
    <dgm:pt modelId="{46980E83-9233-4F9A-B5B0-47D3DD40FEF2}" type="pres">
      <dgm:prSet presAssocID="{C4621A03-F0FF-4B53-8EFD-CB80DA22BF86}" presName="circle4" presStyleLbl="node1" presStyleIdx="3" presStyleCnt="4" custScaleX="55925" custScaleY="51425" custLinFactNeighborX="3387" custLinFactNeighborY="-62305"/>
      <dgm:spPr/>
    </dgm:pt>
    <dgm:pt modelId="{BD1E734D-8BF0-4007-A87C-778A9783F6CD}" type="pres">
      <dgm:prSet presAssocID="{C4621A03-F0FF-4B53-8EFD-CB80DA22BF86}" presName="c4text" presStyleLbl="node1" presStyleIdx="3" presStyleCnt="4">
        <dgm:presLayoutVars>
          <dgm:bulletEnabled val="1"/>
        </dgm:presLayoutVars>
      </dgm:prSet>
      <dgm:spPr/>
    </dgm:pt>
  </dgm:ptLst>
  <dgm:cxnLst>
    <dgm:cxn modelId="{D2BCE43C-FD11-40D6-B971-1FE0D9532DC9}" type="presOf" srcId="{02B4B402-ABE0-4BAC-9C89-71701FEBB544}" destId="{BD1E734D-8BF0-4007-A87C-778A9783F6CD}" srcOrd="1" destOrd="0" presId="urn:microsoft.com/office/officeart/2005/8/layout/venn2"/>
    <dgm:cxn modelId="{419E6E61-B56A-45B4-9DAC-A61946EF3663}" srcId="{C4621A03-F0FF-4B53-8EFD-CB80DA22BF86}" destId="{6BCBAD85-65CC-440F-8CA6-0AEB03410064}" srcOrd="2" destOrd="0" parTransId="{5E477AD0-ABE4-424C-A276-6D065F01BC36}" sibTransId="{C706F38F-9492-4B32-BAAD-2CC137ACB3F6}"/>
    <dgm:cxn modelId="{B7F67E6E-7E4E-4173-A21D-C216805DE55F}" type="presOf" srcId="{ACFFF975-FA6E-4499-9670-B39E34DC6753}" destId="{2E018836-F4DE-4CF6-BB15-62EF51C33FB8}" srcOrd="1" destOrd="0" presId="urn:microsoft.com/office/officeart/2005/8/layout/venn2"/>
    <dgm:cxn modelId="{28AC7D79-48AC-4F03-9519-553D51A0D29E}" srcId="{C4621A03-F0FF-4B53-8EFD-CB80DA22BF86}" destId="{C4A66C72-1291-47A5-B71B-C9C3FDDF57FF}" srcOrd="0" destOrd="0" parTransId="{0C83BC05-180E-49E2-BBAA-FC51CA37248B}" sibTransId="{C521EE8F-A1DC-460C-807A-E042ADF42EA1}"/>
    <dgm:cxn modelId="{949F9A7F-F386-4D92-9C53-C9E6F4FF9DF7}" type="presOf" srcId="{02B4B402-ABE0-4BAC-9C89-71701FEBB544}" destId="{46980E83-9233-4F9A-B5B0-47D3DD40FEF2}" srcOrd="0" destOrd="0" presId="urn:microsoft.com/office/officeart/2005/8/layout/venn2"/>
    <dgm:cxn modelId="{77E69682-1CDC-431F-9CE9-99AEB1B98209}" type="presOf" srcId="{C4621A03-F0FF-4B53-8EFD-CB80DA22BF86}" destId="{F21B6002-E3B4-40D3-A91D-6FD595F9527C}" srcOrd="0" destOrd="0" presId="urn:microsoft.com/office/officeart/2005/8/layout/venn2"/>
    <dgm:cxn modelId="{990BCB90-7A4B-4021-8871-E625EFBA9829}" type="presOf" srcId="{C4A66C72-1291-47A5-B71B-C9C3FDDF57FF}" destId="{6BC7DAE8-D281-4CF3-A774-7868497A7264}" srcOrd="0" destOrd="0" presId="urn:microsoft.com/office/officeart/2005/8/layout/venn2"/>
    <dgm:cxn modelId="{B99142A2-EF1C-4DB4-8004-4759114C1458}" type="presOf" srcId="{C4A66C72-1291-47A5-B71B-C9C3FDDF57FF}" destId="{05B68929-16FB-4C3F-A287-2796F2EE993F}" srcOrd="1" destOrd="0" presId="urn:microsoft.com/office/officeart/2005/8/layout/venn2"/>
    <dgm:cxn modelId="{503B5DAB-B4F0-4DEB-B992-410832A21A83}" type="presOf" srcId="{6BCBAD85-65CC-440F-8CA6-0AEB03410064}" destId="{03DBA661-9009-485C-B4C9-0560FFB8045A}" srcOrd="0" destOrd="0" presId="urn:microsoft.com/office/officeart/2005/8/layout/venn2"/>
    <dgm:cxn modelId="{FF1973CC-CA0E-4D98-A9DC-F2E7417D3F6C}" srcId="{C4621A03-F0FF-4B53-8EFD-CB80DA22BF86}" destId="{ACFFF975-FA6E-4499-9670-B39E34DC6753}" srcOrd="1" destOrd="0" parTransId="{4B506340-790F-4176-8B8A-4A97EFDFA809}" sibTransId="{81F63F0F-BB52-47C8-9D52-67F25AD0B44F}"/>
    <dgm:cxn modelId="{29212DF4-82BF-4E37-A453-44322F33369C}" type="presOf" srcId="{6BCBAD85-65CC-440F-8CA6-0AEB03410064}" destId="{D8D8AA90-4012-4E6E-A0BD-A9A0BAA7B8BA}" srcOrd="1" destOrd="0" presId="urn:microsoft.com/office/officeart/2005/8/layout/venn2"/>
    <dgm:cxn modelId="{0F1CECF5-2F94-4891-B622-1F7D6AEEBDA6}" type="presOf" srcId="{ACFFF975-FA6E-4499-9670-B39E34DC6753}" destId="{38ECA0D2-6D8C-42B8-945D-A5BE35A3AF32}" srcOrd="0" destOrd="0" presId="urn:microsoft.com/office/officeart/2005/8/layout/venn2"/>
    <dgm:cxn modelId="{3F9EE5F8-8C2D-48C1-92FA-79BCD881B24E}" srcId="{C4621A03-F0FF-4B53-8EFD-CB80DA22BF86}" destId="{02B4B402-ABE0-4BAC-9C89-71701FEBB544}" srcOrd="3" destOrd="0" parTransId="{608B23F7-F7DB-4342-8B77-FD3D8702169C}" sibTransId="{180E389D-3FED-42CE-934F-C8CC87F6020F}"/>
    <dgm:cxn modelId="{F026E030-A833-4929-A98F-DE63104A4F04}" type="presParOf" srcId="{F21B6002-E3B4-40D3-A91D-6FD595F9527C}" destId="{69C19807-C7D0-4426-A554-5C817A1596C6}" srcOrd="0" destOrd="0" presId="urn:microsoft.com/office/officeart/2005/8/layout/venn2"/>
    <dgm:cxn modelId="{617D20F2-9A57-4346-97C0-16EEC2F53754}" type="presParOf" srcId="{69C19807-C7D0-4426-A554-5C817A1596C6}" destId="{6BC7DAE8-D281-4CF3-A774-7868497A7264}" srcOrd="0" destOrd="0" presId="urn:microsoft.com/office/officeart/2005/8/layout/venn2"/>
    <dgm:cxn modelId="{B7D1A53D-8501-4F8C-9451-2D0081285028}" type="presParOf" srcId="{69C19807-C7D0-4426-A554-5C817A1596C6}" destId="{05B68929-16FB-4C3F-A287-2796F2EE993F}" srcOrd="1" destOrd="0" presId="urn:microsoft.com/office/officeart/2005/8/layout/venn2"/>
    <dgm:cxn modelId="{0E1BD98D-9861-4B65-88F6-F42579F33398}" type="presParOf" srcId="{F21B6002-E3B4-40D3-A91D-6FD595F9527C}" destId="{A052A51F-64B8-4383-87D9-8BCFA59F4965}" srcOrd="1" destOrd="0" presId="urn:microsoft.com/office/officeart/2005/8/layout/venn2"/>
    <dgm:cxn modelId="{65AFBC63-BFDE-4ADF-BCBF-A44D8A678238}" type="presParOf" srcId="{A052A51F-64B8-4383-87D9-8BCFA59F4965}" destId="{38ECA0D2-6D8C-42B8-945D-A5BE35A3AF32}" srcOrd="0" destOrd="0" presId="urn:microsoft.com/office/officeart/2005/8/layout/venn2"/>
    <dgm:cxn modelId="{E921F04C-389E-4513-AAE9-B8BFC0FA8597}" type="presParOf" srcId="{A052A51F-64B8-4383-87D9-8BCFA59F4965}" destId="{2E018836-F4DE-4CF6-BB15-62EF51C33FB8}" srcOrd="1" destOrd="0" presId="urn:microsoft.com/office/officeart/2005/8/layout/venn2"/>
    <dgm:cxn modelId="{426B6AED-5AF8-41D3-848D-82453CDD074F}" type="presParOf" srcId="{F21B6002-E3B4-40D3-A91D-6FD595F9527C}" destId="{263C7B82-97C2-4DBE-872C-79D858C6B95C}" srcOrd="2" destOrd="0" presId="urn:microsoft.com/office/officeart/2005/8/layout/venn2"/>
    <dgm:cxn modelId="{8298D144-B892-4E0C-9874-8886F435E0FE}" type="presParOf" srcId="{263C7B82-97C2-4DBE-872C-79D858C6B95C}" destId="{03DBA661-9009-485C-B4C9-0560FFB8045A}" srcOrd="0" destOrd="0" presId="urn:microsoft.com/office/officeart/2005/8/layout/venn2"/>
    <dgm:cxn modelId="{7211C4A0-A0A0-46F2-A4B5-13CEC328A222}" type="presParOf" srcId="{263C7B82-97C2-4DBE-872C-79D858C6B95C}" destId="{D8D8AA90-4012-4E6E-A0BD-A9A0BAA7B8BA}" srcOrd="1" destOrd="0" presId="urn:microsoft.com/office/officeart/2005/8/layout/venn2"/>
    <dgm:cxn modelId="{2E94EB29-14AF-4476-B991-37C591E7F701}" type="presParOf" srcId="{F21B6002-E3B4-40D3-A91D-6FD595F9527C}" destId="{9D9BFA7A-66DF-4582-AD73-66789A811D48}" srcOrd="3" destOrd="0" presId="urn:microsoft.com/office/officeart/2005/8/layout/venn2"/>
    <dgm:cxn modelId="{E00F6094-3E48-4735-8CA6-D6CA719BCE9D}" type="presParOf" srcId="{9D9BFA7A-66DF-4582-AD73-66789A811D48}" destId="{46980E83-9233-4F9A-B5B0-47D3DD40FEF2}" srcOrd="0" destOrd="0" presId="urn:microsoft.com/office/officeart/2005/8/layout/venn2"/>
    <dgm:cxn modelId="{B02ECC11-BFB0-4BFB-9530-29A9B2E9E79D}" type="presParOf" srcId="{9D9BFA7A-66DF-4582-AD73-66789A811D48}" destId="{BD1E734D-8BF0-4007-A87C-778A9783F6C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7DAE8-D281-4CF3-A774-7868497A7264}">
      <dsp:nvSpPr>
        <dsp:cNvPr id="0" name=""/>
        <dsp:cNvSpPr/>
      </dsp:nvSpPr>
      <dsp:spPr>
        <a:xfrm>
          <a:off x="805946" y="0"/>
          <a:ext cx="5703307" cy="512127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Your county</a:t>
          </a:r>
        </a:p>
      </dsp:txBody>
      <dsp:txXfrm>
        <a:off x="2860277" y="256063"/>
        <a:ext cx="1594644" cy="768191"/>
      </dsp:txXfrm>
    </dsp:sp>
    <dsp:sp modelId="{38ECA0D2-6D8C-42B8-945D-A5BE35A3AF32}">
      <dsp:nvSpPr>
        <dsp:cNvPr id="0" name=""/>
        <dsp:cNvSpPr/>
      </dsp:nvSpPr>
      <dsp:spPr>
        <a:xfrm>
          <a:off x="2032926" y="876434"/>
          <a:ext cx="3331123" cy="336881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Your town</a:t>
          </a:r>
        </a:p>
      </dsp:txBody>
      <dsp:txXfrm>
        <a:off x="3116374" y="1078563"/>
        <a:ext cx="1164227" cy="606386"/>
      </dsp:txXfrm>
    </dsp:sp>
    <dsp:sp modelId="{03DBA661-9009-485C-B4C9-0560FFB8045A}">
      <dsp:nvSpPr>
        <dsp:cNvPr id="0" name=""/>
        <dsp:cNvSpPr/>
      </dsp:nvSpPr>
      <dsp:spPr>
        <a:xfrm>
          <a:off x="2544690" y="1690041"/>
          <a:ext cx="2312040" cy="21677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Your street</a:t>
          </a:r>
        </a:p>
      </dsp:txBody>
      <dsp:txXfrm>
        <a:off x="3162005" y="1852619"/>
        <a:ext cx="1077410" cy="487735"/>
      </dsp:txXfrm>
    </dsp:sp>
    <dsp:sp modelId="{46980E83-9233-4F9A-B5B0-47D3DD40FEF2}">
      <dsp:nvSpPr>
        <dsp:cNvPr id="0" name=""/>
        <dsp:cNvSpPr/>
      </dsp:nvSpPr>
      <dsp:spPr>
        <a:xfrm>
          <a:off x="3154168" y="2293972"/>
          <a:ext cx="1145629" cy="10534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Your house</a:t>
          </a:r>
        </a:p>
      </dsp:txBody>
      <dsp:txXfrm>
        <a:off x="3321941" y="2557334"/>
        <a:ext cx="810082" cy="52672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28991312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338535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309697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341254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54207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17540251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11" name="Footer Placeholder 10"/>
          <p:cNvSpPr>
            <a:spLocks noGrp="1"/>
          </p:cNvSpPr>
          <p:nvPr>
            <p:ph type="ftr" sz="quarter" idx="11"/>
          </p:nvPr>
        </p:nvSpPr>
        <p:spPr/>
        <p:txBody>
          <a:bodyPr/>
          <a:lstStyle/>
          <a:p>
            <a:endParaRPr lang="en-GB" dirty="0"/>
          </a:p>
        </p:txBody>
      </p:sp>
      <p:sp>
        <p:nvSpPr>
          <p:cNvPr id="12" name="Slide Number Placeholder 11"/>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6442388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144474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27010229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32393066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DD7C70F-9E09-45BF-ABE8-27216077BE24}" type="datetimeFigureOut">
              <a:rPr lang="en-GB" smtClean="0"/>
              <a:t>26/08/2020</a:t>
            </a:fld>
            <a:endParaRPr lang="en-GB" dirty="0"/>
          </a:p>
        </p:txBody>
      </p:sp>
      <p:sp>
        <p:nvSpPr>
          <p:cNvPr id="9" name="Footer Placeholder 8"/>
          <p:cNvSpPr>
            <a:spLocks noGrp="1"/>
          </p:cNvSpPr>
          <p:nvPr>
            <p:ph type="ftr" sz="quarter" idx="11"/>
          </p:nvPr>
        </p:nvSpPr>
        <p:spPr>
          <a:xfrm>
            <a:off x="3499101" y="6356350"/>
            <a:ext cx="5911517" cy="365125"/>
          </a:xfrm>
        </p:spPr>
        <p:txBody>
          <a:bodyPr/>
          <a:lstStyle/>
          <a:p>
            <a:endParaRPr lang="en-GB" dirty="0"/>
          </a:p>
        </p:txBody>
      </p:sp>
      <p:sp>
        <p:nvSpPr>
          <p:cNvPr id="10" name="Slide Number Placeholder 9"/>
          <p:cNvSpPr>
            <a:spLocks noGrp="1"/>
          </p:cNvSpPr>
          <p:nvPr>
            <p:ph type="sldNum" sz="quarter" idx="12"/>
          </p:nvPr>
        </p:nvSpPr>
        <p:spPr/>
        <p:txBody>
          <a:bodyPr/>
          <a:lstStyle/>
          <a:p>
            <a:fld id="{8FCA1C16-FC6D-4E02-82BF-F01CB54AAFC0}" type="slidenum">
              <a:rPr lang="en-GB" smtClean="0"/>
              <a:t>‹#›</a:t>
            </a:fld>
            <a:endParaRPr lang="en-GB" dirty="0"/>
          </a:p>
        </p:txBody>
      </p:sp>
    </p:spTree>
    <p:extLst>
      <p:ext uri="{BB962C8B-B14F-4D97-AF65-F5344CB8AC3E}">
        <p14:creationId xmlns:p14="http://schemas.microsoft.com/office/powerpoint/2010/main" val="20263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DD7C70F-9E09-45BF-ABE8-27216077BE24}" type="datetimeFigureOut">
              <a:rPr lang="en-GB" smtClean="0"/>
              <a:t>26/08/2020</a:t>
            </a:fld>
            <a:endParaRPr lang="en-GB"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FCA1C16-FC6D-4E02-82BF-F01CB54AAFC0}" type="slidenum">
              <a:rPr lang="en-GB" smtClean="0"/>
              <a:t>‹#›</a:t>
            </a:fld>
            <a:endParaRPr lang="en-GB" dirty="0"/>
          </a:p>
        </p:txBody>
      </p:sp>
    </p:spTree>
    <p:extLst>
      <p:ext uri="{BB962C8B-B14F-4D97-AF65-F5344CB8AC3E}">
        <p14:creationId xmlns:p14="http://schemas.microsoft.com/office/powerpoint/2010/main" val="262064435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438D-1831-4738-B2F4-FD0F38336759}"/>
              </a:ext>
            </a:extLst>
          </p:cNvPr>
          <p:cNvSpPr>
            <a:spLocks noGrp="1"/>
          </p:cNvSpPr>
          <p:nvPr>
            <p:ph type="ctrTitle"/>
          </p:nvPr>
        </p:nvSpPr>
        <p:spPr>
          <a:xfrm>
            <a:off x="2058326" y="2244363"/>
            <a:ext cx="5242175" cy="1015171"/>
          </a:xfrm>
        </p:spPr>
        <p:txBody>
          <a:bodyPr/>
          <a:lstStyle/>
          <a:p>
            <a:pPr algn="ctr"/>
            <a:r>
              <a:rPr lang="en-GB" dirty="0"/>
              <a:t>Where we live</a:t>
            </a:r>
          </a:p>
        </p:txBody>
      </p:sp>
      <p:sp>
        <p:nvSpPr>
          <p:cNvPr id="3" name="Subtitle 2">
            <a:extLst>
              <a:ext uri="{FF2B5EF4-FFF2-40B4-BE49-F238E27FC236}">
                <a16:creationId xmlns:a16="http://schemas.microsoft.com/office/drawing/2014/main" id="{1376FAF4-2CAB-4D81-9E8E-8CFCAE3BF0FE}"/>
              </a:ext>
            </a:extLst>
          </p:cNvPr>
          <p:cNvSpPr>
            <a:spLocks noGrp="1"/>
          </p:cNvSpPr>
          <p:nvPr>
            <p:ph type="subTitle" idx="1"/>
          </p:nvPr>
        </p:nvSpPr>
        <p:spPr>
          <a:xfrm>
            <a:off x="1935191" y="3244946"/>
            <a:ext cx="5506112" cy="1214786"/>
          </a:xfrm>
        </p:spPr>
        <p:txBody>
          <a:bodyPr>
            <a:normAutofit fontScale="70000" lnSpcReduction="20000"/>
          </a:bodyPr>
          <a:lstStyle/>
          <a:p>
            <a:pPr algn="ctr"/>
            <a:r>
              <a:rPr lang="en-GB" sz="3800" dirty="0"/>
              <a:t> </a:t>
            </a:r>
            <a:r>
              <a:rPr lang="en-GB" sz="3200" dirty="0"/>
              <a:t>A Local History Project for Gloucestershire </a:t>
            </a:r>
          </a:p>
          <a:p>
            <a:pPr algn="ctr"/>
            <a:r>
              <a:rPr lang="en-GB" sz="3200" dirty="0"/>
              <a:t>Schools Pack                                                                                                                                         </a:t>
            </a:r>
          </a:p>
          <a:p>
            <a:pPr algn="ctr"/>
            <a:r>
              <a:rPr lang="en-GB" sz="2000" dirty="0"/>
              <a:t>by Gloucestershire Archives at the Heritage Hub</a:t>
            </a:r>
          </a:p>
        </p:txBody>
      </p:sp>
      <p:pic>
        <p:nvPicPr>
          <p:cNvPr id="5" name="Picture 4">
            <a:extLst>
              <a:ext uri="{FF2B5EF4-FFF2-40B4-BE49-F238E27FC236}">
                <a16:creationId xmlns:a16="http://schemas.microsoft.com/office/drawing/2014/main" id="{9C8148C1-34A4-4484-8800-CA074D992C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470" y="1841357"/>
            <a:ext cx="1615181" cy="2275475"/>
          </a:xfrm>
          <a:prstGeom prst="rect">
            <a:avLst/>
          </a:prstGeom>
          <a:ln>
            <a:solidFill>
              <a:schemeClr val="bg1"/>
            </a:solidFill>
          </a:ln>
        </p:spPr>
      </p:pic>
      <p:pic>
        <p:nvPicPr>
          <p:cNvPr id="6" name="Picture 5">
            <a:extLst>
              <a:ext uri="{FF2B5EF4-FFF2-40B4-BE49-F238E27FC236}">
                <a16:creationId xmlns:a16="http://schemas.microsoft.com/office/drawing/2014/main" id="{2C1FBDEE-1EE3-43F3-88D8-35B3C90A13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3548" y="855281"/>
            <a:ext cx="2222755" cy="1378277"/>
          </a:xfrm>
          <a:prstGeom prst="rect">
            <a:avLst/>
          </a:prstGeom>
          <a:solidFill>
            <a:srgbClr val="FFFFFF">
              <a:shade val="85000"/>
            </a:srgbClr>
          </a:solidFill>
          <a:ln w="127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74FFBEB-0DD9-4078-92F5-C773D5E72B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792" y="2896541"/>
            <a:ext cx="1521760" cy="855990"/>
          </a:xfrm>
          <a:prstGeom prst="rect">
            <a:avLst/>
          </a:prstGeom>
          <a:ln>
            <a:solidFill>
              <a:schemeClr val="bg1"/>
            </a:solidFill>
          </a:ln>
        </p:spPr>
      </p:pic>
      <p:pic>
        <p:nvPicPr>
          <p:cNvPr id="8" name="Picture 7">
            <a:extLst>
              <a:ext uri="{FF2B5EF4-FFF2-40B4-BE49-F238E27FC236}">
                <a16:creationId xmlns:a16="http://schemas.microsoft.com/office/drawing/2014/main" id="{ECE9F3BD-9BEB-4F22-9246-308D3B9A76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52" y="4423601"/>
            <a:ext cx="1948261" cy="1474894"/>
          </a:xfrm>
          <a:prstGeom prst="rect">
            <a:avLst/>
          </a:prstGeom>
          <a:ln>
            <a:solidFill>
              <a:schemeClr val="bg1"/>
            </a:solidFill>
          </a:ln>
        </p:spPr>
      </p:pic>
      <p:pic>
        <p:nvPicPr>
          <p:cNvPr id="9" name="Content Placeholder 4">
            <a:extLst>
              <a:ext uri="{FF2B5EF4-FFF2-40B4-BE49-F238E27FC236}">
                <a16:creationId xmlns:a16="http://schemas.microsoft.com/office/drawing/2014/main" id="{42B7997B-7322-41F7-B763-1C8672C02E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2283" y="1192502"/>
            <a:ext cx="1784908" cy="1559446"/>
          </a:xfrm>
          <a:prstGeom prst="rect">
            <a:avLst/>
          </a:prstGeom>
        </p:spPr>
      </p:pic>
      <p:pic>
        <p:nvPicPr>
          <p:cNvPr id="10" name="Picture 9">
            <a:extLst>
              <a:ext uri="{FF2B5EF4-FFF2-40B4-BE49-F238E27FC236}">
                <a16:creationId xmlns:a16="http://schemas.microsoft.com/office/drawing/2014/main" id="{0EBFA669-AA7D-4A6C-8672-8F33AB6C20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851" y="3945507"/>
            <a:ext cx="1784908" cy="1022648"/>
          </a:xfrm>
          <a:prstGeom prst="rect">
            <a:avLst/>
          </a:prstGeom>
          <a:ln>
            <a:solidFill>
              <a:schemeClr val="bg1"/>
            </a:solidFill>
          </a:ln>
        </p:spPr>
      </p:pic>
      <p:pic>
        <p:nvPicPr>
          <p:cNvPr id="11" name="Picture 10">
            <a:extLst>
              <a:ext uri="{FF2B5EF4-FFF2-40B4-BE49-F238E27FC236}">
                <a16:creationId xmlns:a16="http://schemas.microsoft.com/office/drawing/2014/main" id="{113F450F-5B0B-49DC-A063-AC6A5D5F27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56292" y="1044165"/>
            <a:ext cx="2397092" cy="697873"/>
          </a:xfrm>
          <a:prstGeom prst="rect">
            <a:avLst/>
          </a:prstGeom>
          <a:ln>
            <a:solidFill>
              <a:schemeClr val="bg1"/>
            </a:solidFill>
          </a:ln>
        </p:spPr>
      </p:pic>
      <p:pic>
        <p:nvPicPr>
          <p:cNvPr id="12" name="Picture 11">
            <a:extLst>
              <a:ext uri="{FF2B5EF4-FFF2-40B4-BE49-F238E27FC236}">
                <a16:creationId xmlns:a16="http://schemas.microsoft.com/office/drawing/2014/main" id="{A1AEAFEF-F2A7-47D6-9856-8C5506B19D8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96204" y="4267883"/>
            <a:ext cx="1327711" cy="980921"/>
          </a:xfrm>
          <a:prstGeom prst="rect">
            <a:avLst/>
          </a:prstGeom>
          <a:ln>
            <a:solidFill>
              <a:schemeClr val="bg1"/>
            </a:solidFill>
          </a:ln>
        </p:spPr>
      </p:pic>
      <p:pic>
        <p:nvPicPr>
          <p:cNvPr id="13" name="Picture 12">
            <a:extLst>
              <a:ext uri="{FF2B5EF4-FFF2-40B4-BE49-F238E27FC236}">
                <a16:creationId xmlns:a16="http://schemas.microsoft.com/office/drawing/2014/main" id="{20D3149A-A167-4486-8324-19947F2A0E7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50904" y="830943"/>
            <a:ext cx="1360066" cy="1426955"/>
          </a:xfrm>
          <a:prstGeom prst="rect">
            <a:avLst/>
          </a:prstGeom>
        </p:spPr>
      </p:pic>
      <p:pic>
        <p:nvPicPr>
          <p:cNvPr id="14" name="Picture 13">
            <a:extLst>
              <a:ext uri="{FF2B5EF4-FFF2-40B4-BE49-F238E27FC236}">
                <a16:creationId xmlns:a16="http://schemas.microsoft.com/office/drawing/2014/main" id="{ED0D94FA-92DE-4211-8879-A211D1E3A8F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7606" y="4714492"/>
            <a:ext cx="1467836" cy="1068625"/>
          </a:xfrm>
          <a:prstGeom prst="rect">
            <a:avLst/>
          </a:prstGeom>
        </p:spPr>
      </p:pic>
      <p:sp>
        <p:nvSpPr>
          <p:cNvPr id="15" name="TextBox 14">
            <a:extLst>
              <a:ext uri="{FF2B5EF4-FFF2-40B4-BE49-F238E27FC236}">
                <a16:creationId xmlns:a16="http://schemas.microsoft.com/office/drawing/2014/main" id="{DF366E71-7EF3-4D67-82CA-7D3E092A7C70}"/>
              </a:ext>
            </a:extLst>
          </p:cNvPr>
          <p:cNvSpPr txBox="1"/>
          <p:nvPr/>
        </p:nvSpPr>
        <p:spPr>
          <a:xfrm>
            <a:off x="9334259" y="2113780"/>
            <a:ext cx="2508743" cy="5201424"/>
          </a:xfrm>
          <a:prstGeom prst="rect">
            <a:avLst/>
          </a:prstGeom>
          <a:noFill/>
        </p:spPr>
        <p:txBody>
          <a:bodyPr wrap="square" rtlCol="0">
            <a:spAutoFit/>
          </a:bodyPr>
          <a:lstStyle/>
          <a:p>
            <a:r>
              <a:rPr lang="en-GB" sz="1600" b="1" dirty="0"/>
              <a:t>NC Link: </a:t>
            </a:r>
          </a:p>
          <a:p>
            <a:r>
              <a:rPr lang="en-GB" sz="1600" u="sng" dirty="0"/>
              <a:t>KS2 History:</a:t>
            </a:r>
          </a:p>
          <a:p>
            <a:r>
              <a:rPr lang="en-GB" sz="1600" dirty="0"/>
              <a:t>Local History over time </a:t>
            </a:r>
          </a:p>
          <a:p>
            <a:r>
              <a:rPr lang="en-GB" sz="1600" dirty="0"/>
              <a:t>&amp; </a:t>
            </a:r>
          </a:p>
          <a:p>
            <a:r>
              <a:rPr lang="en-GB" sz="1600" dirty="0"/>
              <a:t>A study of a specific area beyond 1066</a:t>
            </a:r>
          </a:p>
          <a:p>
            <a:endParaRPr lang="en-GB" sz="1600" dirty="0"/>
          </a:p>
          <a:p>
            <a:r>
              <a:rPr lang="en-GB" sz="1600" u="sng" dirty="0"/>
              <a:t>You will learn about: </a:t>
            </a:r>
          </a:p>
          <a:p>
            <a:r>
              <a:rPr lang="en-GB" sz="1600" dirty="0"/>
              <a:t>Gloucestershire’s local history</a:t>
            </a:r>
          </a:p>
          <a:p>
            <a:r>
              <a:rPr lang="en-GB" sz="1600" dirty="0"/>
              <a:t>Chronology</a:t>
            </a:r>
          </a:p>
          <a:p>
            <a:r>
              <a:rPr lang="en-GB" sz="1600" dirty="0"/>
              <a:t>Historical terms</a:t>
            </a:r>
          </a:p>
          <a:p>
            <a:r>
              <a:rPr lang="en-GB" sz="1600" dirty="0"/>
              <a:t>Use of sources</a:t>
            </a:r>
          </a:p>
          <a:p>
            <a:r>
              <a:rPr lang="en-GB" sz="1600" dirty="0"/>
              <a:t>Significant events &amp; people</a:t>
            </a:r>
          </a:p>
          <a:p>
            <a:r>
              <a:rPr lang="en-GB" dirty="0"/>
              <a:t> </a:t>
            </a:r>
          </a:p>
          <a:p>
            <a:endParaRPr lang="en-GB" dirty="0"/>
          </a:p>
          <a:p>
            <a:endParaRPr lang="en-GB" dirty="0"/>
          </a:p>
          <a:p>
            <a:r>
              <a:rPr lang="en-GB" dirty="0"/>
              <a:t> </a:t>
            </a:r>
          </a:p>
          <a:p>
            <a:endParaRPr lang="en-GB" dirty="0"/>
          </a:p>
          <a:p>
            <a:endParaRPr lang="en-GB" dirty="0"/>
          </a:p>
        </p:txBody>
      </p:sp>
      <p:pic>
        <p:nvPicPr>
          <p:cNvPr id="16" name="Picture 15">
            <a:extLst>
              <a:ext uri="{FF2B5EF4-FFF2-40B4-BE49-F238E27FC236}">
                <a16:creationId xmlns:a16="http://schemas.microsoft.com/office/drawing/2014/main" id="{F5D36E38-1985-4550-AA47-DDEC39136CA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334259" y="946035"/>
            <a:ext cx="2795509" cy="900000"/>
          </a:xfrm>
          <a:prstGeom prst="rect">
            <a:avLst/>
          </a:prstGeom>
        </p:spPr>
      </p:pic>
      <p:pic>
        <p:nvPicPr>
          <p:cNvPr id="17" name="Picture 16">
            <a:extLst>
              <a:ext uri="{FF2B5EF4-FFF2-40B4-BE49-F238E27FC236}">
                <a16:creationId xmlns:a16="http://schemas.microsoft.com/office/drawing/2014/main" id="{7FACAA59-CD41-44ED-8A34-0913A162EA6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39435" y="4459732"/>
            <a:ext cx="1551347" cy="1438763"/>
          </a:xfrm>
          <a:prstGeom prst="rect">
            <a:avLst/>
          </a:prstGeom>
        </p:spPr>
      </p:pic>
    </p:spTree>
    <p:extLst>
      <p:ext uri="{BB962C8B-B14F-4D97-AF65-F5344CB8AC3E}">
        <p14:creationId xmlns:p14="http://schemas.microsoft.com/office/powerpoint/2010/main" val="211361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579C-1315-4EB6-9C04-27D3A6C81936}"/>
              </a:ext>
            </a:extLst>
          </p:cNvPr>
          <p:cNvSpPr>
            <a:spLocks noGrp="1"/>
          </p:cNvSpPr>
          <p:nvPr>
            <p:ph type="title"/>
          </p:nvPr>
        </p:nvSpPr>
        <p:spPr>
          <a:xfrm>
            <a:off x="168581" y="-1269066"/>
            <a:ext cx="2947482" cy="7784166"/>
          </a:xfrm>
        </p:spPr>
        <p:txBody>
          <a:bodyPr>
            <a:noAutofit/>
          </a:bodyPr>
          <a:lstStyle/>
          <a:p>
            <a:br>
              <a:rPr lang="en-GB" sz="2000" b="1" dirty="0"/>
            </a:br>
            <a:br>
              <a:rPr lang="en-GB" sz="2000" b="1" dirty="0"/>
            </a:br>
            <a:br>
              <a:rPr lang="en-GB" sz="2000" b="1" dirty="0"/>
            </a:br>
            <a:br>
              <a:rPr lang="en-GB" sz="2000" b="1" dirty="0"/>
            </a:br>
            <a:r>
              <a:rPr lang="en-GB" sz="1800" b="1" dirty="0"/>
              <a:t>Unique items</a:t>
            </a:r>
            <a:br>
              <a:rPr lang="en-GB" sz="1800" dirty="0"/>
            </a:br>
            <a:r>
              <a:rPr lang="en-GB" sz="1800" dirty="0"/>
              <a:t>This is t</a:t>
            </a:r>
            <a:r>
              <a:rPr lang="en-GB" sz="1600" dirty="0"/>
              <a:t>he</a:t>
            </a:r>
            <a:r>
              <a:rPr lang="en-GB" sz="1800" dirty="0"/>
              <a:t> </a:t>
            </a:r>
            <a:r>
              <a:rPr lang="en-GB" sz="1600" dirty="0"/>
              <a:t>Gloucester Castle accounts roll from 1455.</a:t>
            </a:r>
            <a:br>
              <a:rPr lang="en-GB" sz="1600" dirty="0"/>
            </a:br>
            <a:r>
              <a:rPr lang="en-GB" sz="1600" dirty="0"/>
              <a:t>It is very long and lists how money was spent, such as repairing the walls and buying weapons.</a:t>
            </a:r>
            <a:br>
              <a:rPr lang="en-GB" sz="1600" dirty="0"/>
            </a:br>
            <a:r>
              <a:rPr lang="en-GB" sz="1600" dirty="0"/>
              <a:t>Gloucester Castle was built between 1066 and 1087.</a:t>
            </a:r>
            <a:br>
              <a:rPr lang="en-GB" sz="1600" dirty="0"/>
            </a:br>
            <a:r>
              <a:rPr lang="en-GB" sz="1600" dirty="0"/>
              <a:t>It was demolished in 1787 and Gloucester Prison was built in its place.</a:t>
            </a:r>
            <a:br>
              <a:rPr lang="en-GB" sz="1600" dirty="0"/>
            </a:br>
            <a:r>
              <a:rPr lang="en-GB" sz="1600" dirty="0"/>
              <a:t>In this detail from the map you saw earlier, you can see the Castle, circled in red – it was still standing when the map was made in 1604.</a:t>
            </a:r>
            <a:br>
              <a:rPr lang="en-GB" sz="1600" dirty="0"/>
            </a:br>
            <a:br>
              <a:rPr lang="en-GB" sz="1600" dirty="0"/>
            </a:br>
            <a:r>
              <a:rPr lang="en-GB" sz="1600" dirty="0"/>
              <a:t>Without this roll and</a:t>
            </a:r>
            <a:br>
              <a:rPr lang="en-GB" sz="1600" dirty="0"/>
            </a:br>
            <a:r>
              <a:rPr lang="en-GB" sz="1600" dirty="0"/>
              <a:t>the 1604 Map, how </a:t>
            </a:r>
            <a:br>
              <a:rPr lang="en-GB" sz="1600" dirty="0"/>
            </a:br>
            <a:r>
              <a:rPr lang="en-GB" sz="1600" dirty="0"/>
              <a:t>would we know </a:t>
            </a:r>
            <a:br>
              <a:rPr lang="en-GB" sz="1600" dirty="0"/>
            </a:br>
            <a:r>
              <a:rPr lang="en-GB" sz="1600" dirty="0"/>
              <a:t>that Gloucester </a:t>
            </a:r>
            <a:br>
              <a:rPr lang="en-GB" sz="1600" dirty="0"/>
            </a:br>
            <a:r>
              <a:rPr lang="en-GB" sz="1600" dirty="0"/>
              <a:t>once had a castle?</a:t>
            </a:r>
            <a:endParaRPr lang="en-GB" sz="2000" dirty="0"/>
          </a:p>
        </p:txBody>
      </p:sp>
      <p:pic>
        <p:nvPicPr>
          <p:cNvPr id="5" name="Content Placeholder 4">
            <a:extLst>
              <a:ext uri="{FF2B5EF4-FFF2-40B4-BE49-F238E27FC236}">
                <a16:creationId xmlns:a16="http://schemas.microsoft.com/office/drawing/2014/main" id="{0C057E8B-E1F5-4B7F-A4F0-6F7D54C369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117171" y="2474850"/>
            <a:ext cx="3523488" cy="4175760"/>
          </a:xfrm>
        </p:spPr>
      </p:pic>
      <p:pic>
        <p:nvPicPr>
          <p:cNvPr id="6" name="Picture 5">
            <a:extLst>
              <a:ext uri="{FF2B5EF4-FFF2-40B4-BE49-F238E27FC236}">
                <a16:creationId xmlns:a16="http://schemas.microsoft.com/office/drawing/2014/main" id="{3BBD3C2D-0FC4-4928-B2ED-E0592F1EC1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5290" y="488272"/>
            <a:ext cx="4411091" cy="5881455"/>
          </a:xfrm>
          <a:prstGeom prst="rect">
            <a:avLst/>
          </a:prstGeom>
        </p:spPr>
      </p:pic>
      <p:pic>
        <p:nvPicPr>
          <p:cNvPr id="7" name="Picture 6">
            <a:extLst>
              <a:ext uri="{FF2B5EF4-FFF2-40B4-BE49-F238E27FC236}">
                <a16:creationId xmlns:a16="http://schemas.microsoft.com/office/drawing/2014/main" id="{D7722978-FB1C-40B5-A915-7254D46C807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56472" y="470667"/>
            <a:ext cx="2444887" cy="169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E074584-482C-474F-B4F2-74219C9928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6028" y="4515459"/>
            <a:ext cx="2141649" cy="2135151"/>
          </a:xfrm>
          <a:prstGeom prst="rect">
            <a:avLst/>
          </a:prstGeom>
        </p:spPr>
      </p:pic>
    </p:spTree>
    <p:extLst>
      <p:ext uri="{BB962C8B-B14F-4D97-AF65-F5344CB8AC3E}">
        <p14:creationId xmlns:p14="http://schemas.microsoft.com/office/powerpoint/2010/main" val="66943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3CB0-E254-4781-BFE4-A79595CC26CB}"/>
              </a:ext>
            </a:extLst>
          </p:cNvPr>
          <p:cNvSpPr>
            <a:spLocks noGrp="1"/>
          </p:cNvSpPr>
          <p:nvPr>
            <p:ph type="title"/>
          </p:nvPr>
        </p:nvSpPr>
        <p:spPr/>
        <p:txBody>
          <a:bodyPr>
            <a:normAutofit/>
          </a:bodyPr>
          <a:lstStyle/>
          <a:p>
            <a:br>
              <a:rPr lang="en-GB" sz="4400" b="1" dirty="0"/>
            </a:br>
            <a:r>
              <a:rPr lang="en-GB" sz="4400" b="1" dirty="0"/>
              <a:t>Where we live </a:t>
            </a:r>
            <a:br>
              <a:rPr lang="en-GB" sz="4400" b="1" dirty="0"/>
            </a:br>
            <a:r>
              <a:rPr lang="en-GB" sz="4400" b="1" dirty="0"/>
              <a:t>– a local history project</a:t>
            </a:r>
          </a:p>
        </p:txBody>
      </p:sp>
      <p:sp>
        <p:nvSpPr>
          <p:cNvPr id="3" name="Content Placeholder 2">
            <a:extLst>
              <a:ext uri="{FF2B5EF4-FFF2-40B4-BE49-F238E27FC236}">
                <a16:creationId xmlns:a16="http://schemas.microsoft.com/office/drawing/2014/main" id="{70E3D4D7-F113-4271-A0B3-D4CE1F909049}"/>
              </a:ext>
            </a:extLst>
          </p:cNvPr>
          <p:cNvSpPr>
            <a:spLocks noGrp="1"/>
          </p:cNvSpPr>
          <p:nvPr>
            <p:ph idx="1"/>
          </p:nvPr>
        </p:nvSpPr>
        <p:spPr>
          <a:xfrm>
            <a:off x="3895901" y="864108"/>
            <a:ext cx="7315200" cy="5120640"/>
          </a:xfrm>
        </p:spPr>
        <p:txBody>
          <a:bodyPr>
            <a:normAutofit fontScale="85000" lnSpcReduction="20000"/>
          </a:bodyPr>
          <a:lstStyle/>
          <a:p>
            <a:pPr marL="0" indent="0">
              <a:buNone/>
            </a:pPr>
            <a:r>
              <a:rPr lang="en-GB" sz="4200" b="1" dirty="0"/>
              <a:t>What will you be doing next?</a:t>
            </a:r>
          </a:p>
          <a:p>
            <a:r>
              <a:rPr lang="en-GB" dirty="0"/>
              <a:t>You are now going to find out about Gloucestershire in the past </a:t>
            </a:r>
          </a:p>
          <a:p>
            <a:r>
              <a:rPr lang="en-GB" dirty="0"/>
              <a:t>You will be looking at lots of documents and photographs of your local area</a:t>
            </a:r>
          </a:p>
          <a:p>
            <a:r>
              <a:rPr lang="en-GB" dirty="0"/>
              <a:t>You will be in small groups of 3-4 pupils. </a:t>
            </a:r>
          </a:p>
          <a:p>
            <a:r>
              <a:rPr lang="en-GB" dirty="0"/>
              <a:t>There will be 9 different tables and on each will be lots of pictures</a:t>
            </a:r>
          </a:p>
          <a:p>
            <a:pPr lvl="0"/>
            <a:r>
              <a:rPr lang="en-GB" dirty="0"/>
              <a:t>Each table will have a different theme: In the Home, At Work, Health &amp; Hospitals, Holidays &amp; Festivals, Leisure Time, Police &amp; Crime, Schools &amp; Education, Transport &amp; Communication and War</a:t>
            </a:r>
          </a:p>
          <a:p>
            <a:pPr lvl="0"/>
            <a:r>
              <a:rPr lang="en-GB" dirty="0"/>
              <a:t>You will have just a few minutes on each table to look at all the pictures and make a few notes on your investigation sheet. Use the back if you run out of space. </a:t>
            </a:r>
          </a:p>
          <a:p>
            <a:pPr lvl="0"/>
            <a:r>
              <a:rPr lang="en-GB" dirty="0"/>
              <a:t>Your Teacher will then tell you to move to a different table</a:t>
            </a:r>
          </a:p>
          <a:p>
            <a:pPr lvl="0"/>
            <a:r>
              <a:rPr lang="en-GB" dirty="0"/>
              <a:t>You will do this until you have looked at all the pictures on all the tables</a:t>
            </a:r>
          </a:p>
          <a:p>
            <a:pPr lvl="0"/>
            <a:r>
              <a:rPr lang="en-GB" dirty="0"/>
              <a:t>As you go round, note down any questions you think of in the box on the sheet</a:t>
            </a:r>
          </a:p>
          <a:p>
            <a:pPr lvl="0"/>
            <a:endParaRPr lang="en-GB" dirty="0"/>
          </a:p>
          <a:p>
            <a:pPr marL="0" lvl="0" indent="0">
              <a:buNone/>
            </a:pPr>
            <a:r>
              <a:rPr lang="en-GB" sz="4700" b="1" dirty="0"/>
              <a:t>Are you ready?</a:t>
            </a:r>
          </a:p>
          <a:p>
            <a:endParaRPr lang="en-GB" dirty="0"/>
          </a:p>
        </p:txBody>
      </p:sp>
      <p:pic>
        <p:nvPicPr>
          <p:cNvPr id="5" name="Graphic 4" descr="Magnifying glass">
            <a:extLst>
              <a:ext uri="{FF2B5EF4-FFF2-40B4-BE49-F238E27FC236}">
                <a16:creationId xmlns:a16="http://schemas.microsoft.com/office/drawing/2014/main" id="{48FE2E81-0BA5-42ED-B7DC-D1A2CBF7B38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26660" y="864108"/>
            <a:ext cx="1800735" cy="1800735"/>
          </a:xfrm>
          <a:prstGeom prst="rect">
            <a:avLst/>
          </a:prstGeom>
        </p:spPr>
      </p:pic>
    </p:spTree>
    <p:extLst>
      <p:ext uri="{BB962C8B-B14F-4D97-AF65-F5344CB8AC3E}">
        <p14:creationId xmlns:p14="http://schemas.microsoft.com/office/powerpoint/2010/main" val="35019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7C55C6-0FF0-4C0A-83B6-6FAF1A56A8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8978"/>
            <a:ext cx="12192000" cy="9368686"/>
          </a:xfrm>
          <a:prstGeom prst="rect">
            <a:avLst/>
          </a:prstGeom>
        </p:spPr>
      </p:pic>
      <p:sp>
        <p:nvSpPr>
          <p:cNvPr id="10" name="Rectangle 9">
            <a:extLst>
              <a:ext uri="{FF2B5EF4-FFF2-40B4-BE49-F238E27FC236}">
                <a16:creationId xmlns:a16="http://schemas.microsoft.com/office/drawing/2014/main" id="{3475B70D-5573-49EF-B8FC-8C910A3AC59F}"/>
              </a:ext>
            </a:extLst>
          </p:cNvPr>
          <p:cNvSpPr/>
          <p:nvPr/>
        </p:nvSpPr>
        <p:spPr>
          <a:xfrm>
            <a:off x="524052" y="1723612"/>
            <a:ext cx="3133818" cy="250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E35F45B-ADC9-42DD-9527-D803048B784D}"/>
              </a:ext>
            </a:extLst>
          </p:cNvPr>
          <p:cNvSpPr>
            <a:spLocks noGrp="1"/>
          </p:cNvSpPr>
          <p:nvPr>
            <p:ph type="title"/>
          </p:nvPr>
        </p:nvSpPr>
        <p:spPr>
          <a:xfrm>
            <a:off x="710388" y="674773"/>
            <a:ext cx="2947482" cy="4601183"/>
          </a:xfrm>
        </p:spPr>
        <p:txBody>
          <a:bodyPr/>
          <a:lstStyle/>
          <a:p>
            <a:r>
              <a:rPr lang="en-GB" dirty="0"/>
              <a:t>Where do you live? </a:t>
            </a:r>
            <a:br>
              <a:rPr lang="en-GB" dirty="0"/>
            </a:br>
            <a:r>
              <a:rPr lang="en-GB" sz="2400" dirty="0"/>
              <a:t>What does ‘local’ mean?</a:t>
            </a:r>
            <a:br>
              <a:rPr lang="en-GB" dirty="0"/>
            </a:br>
            <a:r>
              <a:rPr lang="en-GB" sz="2400" dirty="0"/>
              <a:t>Do you want to add any other descriptions? </a:t>
            </a:r>
            <a:endParaRPr lang="en-GB" dirty="0"/>
          </a:p>
        </p:txBody>
      </p:sp>
      <p:graphicFrame>
        <p:nvGraphicFramePr>
          <p:cNvPr id="8" name="Content Placeholder 7">
            <a:extLst>
              <a:ext uri="{FF2B5EF4-FFF2-40B4-BE49-F238E27FC236}">
                <a16:creationId xmlns:a16="http://schemas.microsoft.com/office/drawing/2014/main" id="{6D8C28C8-F1A5-4FDF-AA6B-11CCA0632825}"/>
              </a:ext>
            </a:extLst>
          </p:cNvPr>
          <p:cNvGraphicFramePr>
            <a:graphicFrameLocks noGrp="1"/>
          </p:cNvGraphicFramePr>
          <p:nvPr>
            <p:ph idx="1"/>
            <p:extLst>
              <p:ext uri="{D42A27DB-BD31-4B8C-83A1-F6EECF244321}">
                <p14:modId xmlns:p14="http://schemas.microsoft.com/office/powerpoint/2010/main" val="1995553103"/>
              </p:ext>
            </p:extLst>
          </p:nvPr>
        </p:nvGraphicFramePr>
        <p:xfrm>
          <a:off x="3818031" y="786243"/>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60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81DD-DD9D-4420-BCD1-8DFDB3FB48EC}"/>
              </a:ext>
            </a:extLst>
          </p:cNvPr>
          <p:cNvSpPr>
            <a:spLocks noGrp="1"/>
          </p:cNvSpPr>
          <p:nvPr>
            <p:ph type="title"/>
          </p:nvPr>
        </p:nvSpPr>
        <p:spPr>
          <a:xfrm>
            <a:off x="194360" y="1296140"/>
            <a:ext cx="3109406" cy="5454479"/>
          </a:xfrm>
        </p:spPr>
        <p:txBody>
          <a:bodyPr>
            <a:normAutofit fontScale="90000"/>
          </a:bodyPr>
          <a:lstStyle/>
          <a:p>
            <a:r>
              <a:rPr lang="en-GB" b="1" dirty="0">
                <a:solidFill>
                  <a:schemeClr val="tx1">
                    <a:lumMod val="65000"/>
                    <a:lumOff val="35000"/>
                  </a:schemeClr>
                </a:solidFill>
              </a:rPr>
              <a:t>Where do we live?</a:t>
            </a:r>
            <a:br>
              <a:rPr lang="en-GB" b="1" dirty="0">
                <a:solidFill>
                  <a:schemeClr val="tx1">
                    <a:lumMod val="65000"/>
                    <a:lumOff val="35000"/>
                  </a:schemeClr>
                </a:solidFill>
              </a:rPr>
            </a:br>
            <a:br>
              <a:rPr lang="en-GB" b="1" dirty="0">
                <a:solidFill>
                  <a:schemeClr val="tx1">
                    <a:lumMod val="65000"/>
                    <a:lumOff val="35000"/>
                  </a:schemeClr>
                </a:solidFill>
              </a:rPr>
            </a:br>
            <a:r>
              <a:rPr lang="en-GB" sz="2200" dirty="0">
                <a:solidFill>
                  <a:schemeClr val="tx1">
                    <a:lumMod val="65000"/>
                    <a:lumOff val="35000"/>
                  </a:schemeClr>
                </a:solidFill>
              </a:rPr>
              <a:t>This map was made in 1604.</a:t>
            </a:r>
            <a:br>
              <a:rPr lang="en-GB" sz="2200" dirty="0">
                <a:solidFill>
                  <a:schemeClr val="tx1">
                    <a:lumMod val="65000"/>
                    <a:lumOff val="35000"/>
                  </a:schemeClr>
                </a:solidFill>
              </a:rPr>
            </a:br>
            <a:r>
              <a:rPr lang="en-GB" sz="2200" dirty="0">
                <a:solidFill>
                  <a:schemeClr val="tx1">
                    <a:lumMod val="65000"/>
                    <a:lumOff val="35000"/>
                  </a:schemeClr>
                </a:solidFill>
              </a:rPr>
              <a:t>It shows the county of Gloucestershire.</a:t>
            </a:r>
            <a:br>
              <a:rPr lang="en-GB" sz="2200" dirty="0">
                <a:solidFill>
                  <a:schemeClr val="tx1">
                    <a:lumMod val="65000"/>
                    <a:lumOff val="35000"/>
                  </a:schemeClr>
                </a:solidFill>
              </a:rPr>
            </a:br>
            <a:r>
              <a:rPr lang="en-GB" sz="2200" dirty="0">
                <a:solidFill>
                  <a:schemeClr val="tx1">
                    <a:lumMod val="65000"/>
                    <a:lumOff val="35000"/>
                  </a:schemeClr>
                </a:solidFill>
              </a:rPr>
              <a:t>England is divided into 48 counties.</a:t>
            </a:r>
            <a:br>
              <a:rPr lang="en-GB" sz="2200" dirty="0">
                <a:solidFill>
                  <a:schemeClr val="tx1">
                    <a:lumMod val="65000"/>
                    <a:lumOff val="35000"/>
                  </a:schemeClr>
                </a:solidFill>
              </a:rPr>
            </a:br>
            <a:r>
              <a:rPr lang="en-GB" sz="2200" dirty="0">
                <a:solidFill>
                  <a:schemeClr val="tx1">
                    <a:lumMod val="65000"/>
                    <a:lumOff val="35000"/>
                  </a:schemeClr>
                </a:solidFill>
              </a:rPr>
              <a:t>Each county has a main city, and Gloucestershire’s is the city of Gloucester.</a:t>
            </a:r>
            <a:br>
              <a:rPr lang="en-GB" sz="2200" b="1" dirty="0">
                <a:solidFill>
                  <a:schemeClr val="tx1">
                    <a:lumMod val="65000"/>
                    <a:lumOff val="35000"/>
                  </a:schemeClr>
                </a:solidFill>
              </a:rPr>
            </a:br>
            <a:br>
              <a:rPr lang="en-GB" sz="2200" b="1" dirty="0">
                <a:solidFill>
                  <a:schemeClr val="tx1">
                    <a:lumMod val="65000"/>
                    <a:lumOff val="35000"/>
                  </a:schemeClr>
                </a:solidFill>
              </a:rPr>
            </a:br>
            <a:r>
              <a:rPr lang="en-GB" sz="2200" b="1" dirty="0">
                <a:solidFill>
                  <a:schemeClr val="tx1">
                    <a:lumMod val="65000"/>
                    <a:lumOff val="35000"/>
                  </a:schemeClr>
                </a:solidFill>
              </a:rPr>
              <a:t>In this lesson, you are going to be finding out about Gloucestershire, your local area and its history.</a:t>
            </a:r>
            <a:br>
              <a:rPr lang="en-GB" sz="2400" b="1" dirty="0">
                <a:solidFill>
                  <a:schemeClr val="tx1">
                    <a:lumMod val="65000"/>
                    <a:lumOff val="35000"/>
                  </a:schemeClr>
                </a:solidFill>
              </a:rPr>
            </a:br>
            <a:br>
              <a:rPr lang="en-GB" sz="2400" b="1" dirty="0">
                <a:solidFill>
                  <a:schemeClr val="tx1">
                    <a:lumMod val="65000"/>
                    <a:lumOff val="35000"/>
                  </a:schemeClr>
                </a:solidFill>
              </a:rPr>
            </a:br>
            <a:br>
              <a:rPr lang="en-GB" sz="2000" dirty="0">
                <a:solidFill>
                  <a:schemeClr val="tx1">
                    <a:lumMod val="50000"/>
                    <a:lumOff val="50000"/>
                  </a:schemeClr>
                </a:solidFill>
              </a:rPr>
            </a:br>
            <a:br>
              <a:rPr lang="en-GB" sz="2000" dirty="0">
                <a:solidFill>
                  <a:schemeClr val="tx1">
                    <a:lumMod val="50000"/>
                    <a:lumOff val="50000"/>
                  </a:schemeClr>
                </a:solidFill>
              </a:rPr>
            </a:br>
            <a:endParaRPr lang="en-GB" dirty="0">
              <a:solidFill>
                <a:schemeClr val="tx1">
                  <a:lumMod val="50000"/>
                  <a:lumOff val="50000"/>
                </a:schemeClr>
              </a:solidFill>
            </a:endParaRPr>
          </a:p>
        </p:txBody>
      </p:sp>
      <p:pic>
        <p:nvPicPr>
          <p:cNvPr id="32" name="Picture 31">
            <a:extLst>
              <a:ext uri="{FF2B5EF4-FFF2-40B4-BE49-F238E27FC236}">
                <a16:creationId xmlns:a16="http://schemas.microsoft.com/office/drawing/2014/main" id="{36BE1A6D-1625-4023-82C9-908C41B411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500" y="159798"/>
            <a:ext cx="8265140" cy="6351173"/>
          </a:xfrm>
          <a:prstGeom prst="rect">
            <a:avLst/>
          </a:prstGeom>
        </p:spPr>
      </p:pic>
    </p:spTree>
    <p:extLst>
      <p:ext uri="{BB962C8B-B14F-4D97-AF65-F5344CB8AC3E}">
        <p14:creationId xmlns:p14="http://schemas.microsoft.com/office/powerpoint/2010/main" val="331342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C549-8F4A-42BE-A48D-9538D6C9B808}"/>
              </a:ext>
            </a:extLst>
          </p:cNvPr>
          <p:cNvSpPr>
            <a:spLocks noGrp="1"/>
          </p:cNvSpPr>
          <p:nvPr>
            <p:ph type="title"/>
          </p:nvPr>
        </p:nvSpPr>
        <p:spPr>
          <a:xfrm>
            <a:off x="180307" y="1026927"/>
            <a:ext cx="3142229" cy="4601183"/>
          </a:xfrm>
        </p:spPr>
        <p:txBody>
          <a:bodyPr>
            <a:noAutofit/>
          </a:bodyPr>
          <a:lstStyle/>
          <a:p>
            <a:r>
              <a:rPr lang="en-GB" sz="2400" dirty="0"/>
              <a:t>Map of Gloucestershire, 1604</a:t>
            </a:r>
            <a:br>
              <a:rPr lang="en-GB" sz="2400" dirty="0"/>
            </a:br>
            <a:br>
              <a:rPr lang="en-GB" sz="2400" dirty="0"/>
            </a:br>
            <a:r>
              <a:rPr lang="en-GB" sz="2400" dirty="0"/>
              <a:t>Documents can tell us about the past. Some tell us more than others.</a:t>
            </a:r>
            <a:br>
              <a:rPr lang="en-GB" sz="2400" dirty="0"/>
            </a:br>
            <a:br>
              <a:rPr lang="en-GB" sz="2400" dirty="0"/>
            </a:br>
            <a:r>
              <a:rPr lang="en-GB" sz="2400" dirty="0"/>
              <a:t>When learning about local history, a map is a great place to start!</a:t>
            </a:r>
            <a:br>
              <a:rPr lang="en-GB" sz="2400" dirty="0"/>
            </a:br>
            <a:br>
              <a:rPr lang="en-GB" sz="2400" dirty="0"/>
            </a:br>
            <a:r>
              <a:rPr lang="en-GB" sz="2400" b="1" dirty="0"/>
              <a:t>What can this map tell us?</a:t>
            </a:r>
          </a:p>
        </p:txBody>
      </p:sp>
      <p:pic>
        <p:nvPicPr>
          <p:cNvPr id="4" name="Picture 3">
            <a:extLst>
              <a:ext uri="{FF2B5EF4-FFF2-40B4-BE49-F238E27FC236}">
                <a16:creationId xmlns:a16="http://schemas.microsoft.com/office/drawing/2014/main" id="{6EEC7F59-EC5B-42B4-9900-735125E32B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035" y="1690916"/>
            <a:ext cx="4523734" cy="3476168"/>
          </a:xfrm>
          <a:prstGeom prst="rect">
            <a:avLst/>
          </a:prstGeom>
        </p:spPr>
      </p:pic>
      <p:sp>
        <p:nvSpPr>
          <p:cNvPr id="5" name="TextBox 4">
            <a:extLst>
              <a:ext uri="{FF2B5EF4-FFF2-40B4-BE49-F238E27FC236}">
                <a16:creationId xmlns:a16="http://schemas.microsoft.com/office/drawing/2014/main" id="{64B0B3A0-D8F0-4950-97DD-731BB32310C4}"/>
              </a:ext>
            </a:extLst>
          </p:cNvPr>
          <p:cNvSpPr txBox="1"/>
          <p:nvPr/>
        </p:nvSpPr>
        <p:spPr>
          <a:xfrm>
            <a:off x="10466774" y="4843280"/>
            <a:ext cx="1455938" cy="1569660"/>
          </a:xfrm>
          <a:prstGeom prst="rect">
            <a:avLst/>
          </a:prstGeom>
          <a:solidFill>
            <a:schemeClr val="accent1">
              <a:lumMod val="20000"/>
              <a:lumOff val="80000"/>
            </a:schemeClr>
          </a:solidFill>
        </p:spPr>
        <p:txBody>
          <a:bodyPr wrap="square" rtlCol="0">
            <a:spAutoFit/>
          </a:bodyPr>
          <a:lstStyle/>
          <a:p>
            <a:r>
              <a:rPr lang="en-GB" sz="1600" dirty="0"/>
              <a:t>A plan of the city of Bristol including the churches, and a description of the city</a:t>
            </a:r>
          </a:p>
        </p:txBody>
      </p:sp>
      <p:sp>
        <p:nvSpPr>
          <p:cNvPr id="6" name="TextBox 5">
            <a:extLst>
              <a:ext uri="{FF2B5EF4-FFF2-40B4-BE49-F238E27FC236}">
                <a16:creationId xmlns:a16="http://schemas.microsoft.com/office/drawing/2014/main" id="{A3FDC3B1-C039-4B12-81B8-308835BBF5FC}"/>
              </a:ext>
            </a:extLst>
          </p:cNvPr>
          <p:cNvSpPr txBox="1"/>
          <p:nvPr/>
        </p:nvSpPr>
        <p:spPr>
          <a:xfrm>
            <a:off x="5974112" y="212665"/>
            <a:ext cx="2088753" cy="1077218"/>
          </a:xfrm>
          <a:prstGeom prst="rect">
            <a:avLst/>
          </a:prstGeom>
          <a:solidFill>
            <a:schemeClr val="accent1">
              <a:lumMod val="20000"/>
              <a:lumOff val="80000"/>
            </a:schemeClr>
          </a:solidFill>
        </p:spPr>
        <p:txBody>
          <a:bodyPr wrap="square" rtlCol="0">
            <a:spAutoFit/>
          </a:bodyPr>
          <a:lstStyle/>
          <a:p>
            <a:r>
              <a:rPr lang="en-GB" sz="1600" dirty="0"/>
              <a:t>A plan of the city of Gloucester including the churches, and a description of the city</a:t>
            </a:r>
          </a:p>
        </p:txBody>
      </p:sp>
      <p:sp>
        <p:nvSpPr>
          <p:cNvPr id="7" name="TextBox 6">
            <a:extLst>
              <a:ext uri="{FF2B5EF4-FFF2-40B4-BE49-F238E27FC236}">
                <a16:creationId xmlns:a16="http://schemas.microsoft.com/office/drawing/2014/main" id="{A3D436E3-D7DE-4B2E-B829-CF740785087A}"/>
              </a:ext>
            </a:extLst>
          </p:cNvPr>
          <p:cNvSpPr txBox="1"/>
          <p:nvPr/>
        </p:nvSpPr>
        <p:spPr>
          <a:xfrm>
            <a:off x="6897949" y="5254635"/>
            <a:ext cx="1455938" cy="1569660"/>
          </a:xfrm>
          <a:prstGeom prst="rect">
            <a:avLst/>
          </a:prstGeom>
          <a:solidFill>
            <a:schemeClr val="accent1">
              <a:lumMod val="20000"/>
              <a:lumOff val="80000"/>
            </a:schemeClr>
          </a:solidFill>
        </p:spPr>
        <p:txBody>
          <a:bodyPr wrap="square" rtlCol="0">
            <a:spAutoFit/>
          </a:bodyPr>
          <a:lstStyle/>
          <a:p>
            <a:r>
              <a:rPr lang="en-GB" sz="1600" dirty="0"/>
              <a:t>Places, boundaries, some roads, rivers and some features like mountains</a:t>
            </a:r>
          </a:p>
        </p:txBody>
      </p:sp>
      <p:sp>
        <p:nvSpPr>
          <p:cNvPr id="9" name="TextBox 8">
            <a:extLst>
              <a:ext uri="{FF2B5EF4-FFF2-40B4-BE49-F238E27FC236}">
                <a16:creationId xmlns:a16="http://schemas.microsoft.com/office/drawing/2014/main" id="{9EFC677C-F698-4EA7-8C42-D15174C7AA77}"/>
              </a:ext>
            </a:extLst>
          </p:cNvPr>
          <p:cNvSpPr txBox="1"/>
          <p:nvPr/>
        </p:nvSpPr>
        <p:spPr>
          <a:xfrm>
            <a:off x="10321265" y="3044419"/>
            <a:ext cx="1381449" cy="1169551"/>
          </a:xfrm>
          <a:prstGeom prst="rect">
            <a:avLst/>
          </a:prstGeom>
          <a:solidFill>
            <a:schemeClr val="accent1">
              <a:lumMod val="20000"/>
              <a:lumOff val="80000"/>
            </a:schemeClr>
          </a:solidFill>
        </p:spPr>
        <p:txBody>
          <a:bodyPr wrap="square" rtlCol="0">
            <a:spAutoFit/>
          </a:bodyPr>
          <a:lstStyle/>
          <a:p>
            <a:r>
              <a:rPr lang="en-US" sz="1400" dirty="0"/>
              <a:t>The coats of arms of local Earls and Dukes as well the Royal arms</a:t>
            </a:r>
            <a:endParaRPr lang="en-GB" sz="1400" dirty="0"/>
          </a:p>
        </p:txBody>
      </p:sp>
      <p:sp>
        <p:nvSpPr>
          <p:cNvPr id="11" name="Arrow: Left 10">
            <a:extLst>
              <a:ext uri="{FF2B5EF4-FFF2-40B4-BE49-F238E27FC236}">
                <a16:creationId xmlns:a16="http://schemas.microsoft.com/office/drawing/2014/main" id="{E6C5D6EE-695C-46D4-88B2-D1191A6AFB54}"/>
              </a:ext>
            </a:extLst>
          </p:cNvPr>
          <p:cNvSpPr/>
          <p:nvPr/>
        </p:nvSpPr>
        <p:spPr>
          <a:xfrm>
            <a:off x="9880847" y="4766696"/>
            <a:ext cx="585927" cy="400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Up 11">
            <a:extLst>
              <a:ext uri="{FF2B5EF4-FFF2-40B4-BE49-F238E27FC236}">
                <a16:creationId xmlns:a16="http://schemas.microsoft.com/office/drawing/2014/main" id="{B518D296-D654-4636-BE87-165A86FEBCBA}"/>
              </a:ext>
            </a:extLst>
          </p:cNvPr>
          <p:cNvSpPr/>
          <p:nvPr/>
        </p:nvSpPr>
        <p:spPr>
          <a:xfrm>
            <a:off x="7769902" y="4766976"/>
            <a:ext cx="292963" cy="5592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74119B01-FB54-483F-82E3-8E76A61C259F}"/>
              </a:ext>
            </a:extLst>
          </p:cNvPr>
          <p:cNvSpPr txBox="1"/>
          <p:nvPr/>
        </p:nvSpPr>
        <p:spPr>
          <a:xfrm>
            <a:off x="3522496" y="414532"/>
            <a:ext cx="1715332" cy="5047536"/>
          </a:xfrm>
          <a:prstGeom prst="rect">
            <a:avLst/>
          </a:prstGeom>
          <a:solidFill>
            <a:schemeClr val="accent1">
              <a:lumMod val="20000"/>
              <a:lumOff val="80000"/>
            </a:schemeClr>
          </a:solidFill>
        </p:spPr>
        <p:txBody>
          <a:bodyPr wrap="square" rtlCol="0">
            <a:spAutoFit/>
          </a:bodyPr>
          <a:lstStyle/>
          <a:p>
            <a:r>
              <a:rPr lang="en-GB" sz="1400" dirty="0"/>
              <a:t>2 pictures of famous battles which took place in Gloucestershire.</a:t>
            </a:r>
          </a:p>
          <a:p>
            <a:endParaRPr lang="en-GB" sz="1400" dirty="0"/>
          </a:p>
          <a:p>
            <a:r>
              <a:rPr lang="en-GB" sz="1400" dirty="0"/>
              <a:t>The top picture shows a battle at Alney Island near Gloucester, which took place in 1016. King Cnut, the Danish King, defeated Edward Ironside, the English King. </a:t>
            </a:r>
          </a:p>
          <a:p>
            <a:endParaRPr lang="en-GB" sz="1400" dirty="0"/>
          </a:p>
          <a:p>
            <a:endParaRPr lang="en-GB" sz="1400" dirty="0"/>
          </a:p>
          <a:p>
            <a:r>
              <a:rPr lang="en-GB" sz="1400" dirty="0"/>
              <a:t>The bottom drawing shows the Battle of Tewkesbury which took place in 1471. It was part of the Wars of the Roses.</a:t>
            </a:r>
          </a:p>
        </p:txBody>
      </p:sp>
      <p:sp>
        <p:nvSpPr>
          <p:cNvPr id="14" name="Arrow: Down 13">
            <a:extLst>
              <a:ext uri="{FF2B5EF4-FFF2-40B4-BE49-F238E27FC236}">
                <a16:creationId xmlns:a16="http://schemas.microsoft.com/office/drawing/2014/main" id="{36B8931B-8B71-458D-B49A-33E4F5CF12E5}"/>
              </a:ext>
            </a:extLst>
          </p:cNvPr>
          <p:cNvSpPr/>
          <p:nvPr/>
        </p:nvSpPr>
        <p:spPr>
          <a:xfrm>
            <a:off x="6276513" y="1289883"/>
            <a:ext cx="479394" cy="467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Left 14">
            <a:extLst>
              <a:ext uri="{FF2B5EF4-FFF2-40B4-BE49-F238E27FC236}">
                <a16:creationId xmlns:a16="http://schemas.microsoft.com/office/drawing/2014/main" id="{3F725CF4-6562-4320-9F90-7CA231A7B962}"/>
              </a:ext>
            </a:extLst>
          </p:cNvPr>
          <p:cNvSpPr/>
          <p:nvPr/>
        </p:nvSpPr>
        <p:spPr>
          <a:xfrm>
            <a:off x="9966158" y="3373932"/>
            <a:ext cx="363985" cy="361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6F67614E-0403-469B-9005-5E4FE2935F90}"/>
              </a:ext>
            </a:extLst>
          </p:cNvPr>
          <p:cNvSpPr txBox="1"/>
          <p:nvPr/>
        </p:nvSpPr>
        <p:spPr>
          <a:xfrm>
            <a:off x="10554224" y="128499"/>
            <a:ext cx="1381449" cy="2677656"/>
          </a:xfrm>
          <a:prstGeom prst="rect">
            <a:avLst/>
          </a:prstGeom>
          <a:solidFill>
            <a:schemeClr val="accent1">
              <a:lumMod val="20000"/>
              <a:lumOff val="80000"/>
            </a:schemeClr>
          </a:solidFill>
        </p:spPr>
        <p:txBody>
          <a:bodyPr wrap="square" rtlCol="0">
            <a:spAutoFit/>
          </a:bodyPr>
          <a:lstStyle/>
          <a:p>
            <a:r>
              <a:rPr lang="en-GB" sz="1400" dirty="0"/>
              <a:t>A shield bearing the Royal coat-of-arms of the United Kingdom flanked by a lion and a unicorn.</a:t>
            </a:r>
          </a:p>
          <a:p>
            <a:r>
              <a:rPr lang="en-GB" sz="1400" dirty="0"/>
              <a:t>The motto, written in French, says ‘God &amp; my right’.</a:t>
            </a:r>
          </a:p>
        </p:txBody>
      </p:sp>
      <p:sp>
        <p:nvSpPr>
          <p:cNvPr id="17" name="Arrow: Left 16">
            <a:extLst>
              <a:ext uri="{FF2B5EF4-FFF2-40B4-BE49-F238E27FC236}">
                <a16:creationId xmlns:a16="http://schemas.microsoft.com/office/drawing/2014/main" id="{AAFF865A-7274-497C-ACBA-6D9E299445B6}"/>
              </a:ext>
            </a:extLst>
          </p:cNvPr>
          <p:cNvSpPr/>
          <p:nvPr/>
        </p:nvSpPr>
        <p:spPr>
          <a:xfrm>
            <a:off x="9937991" y="1760910"/>
            <a:ext cx="616233" cy="337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Right 9">
            <a:extLst>
              <a:ext uri="{FF2B5EF4-FFF2-40B4-BE49-F238E27FC236}">
                <a16:creationId xmlns:a16="http://schemas.microsoft.com/office/drawing/2014/main" id="{965668C7-ED07-4CEB-BC0C-3A1425E9CB53}"/>
              </a:ext>
            </a:extLst>
          </p:cNvPr>
          <p:cNvSpPr/>
          <p:nvPr/>
        </p:nvSpPr>
        <p:spPr>
          <a:xfrm>
            <a:off x="4930166" y="3469301"/>
            <a:ext cx="549296" cy="377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7">
            <a:extLst>
              <a:ext uri="{FF2B5EF4-FFF2-40B4-BE49-F238E27FC236}">
                <a16:creationId xmlns:a16="http://schemas.microsoft.com/office/drawing/2014/main" id="{FD28CB74-F153-4909-AB32-C4C9DA87F2D3}"/>
              </a:ext>
            </a:extLst>
          </p:cNvPr>
          <p:cNvSpPr/>
          <p:nvPr/>
        </p:nvSpPr>
        <p:spPr>
          <a:xfrm>
            <a:off x="5154878" y="4058985"/>
            <a:ext cx="376461" cy="377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014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3"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E81F-1A04-4B4A-B406-4D6F25DE6C0F}"/>
              </a:ext>
            </a:extLst>
          </p:cNvPr>
          <p:cNvSpPr>
            <a:spLocks noGrp="1"/>
          </p:cNvSpPr>
          <p:nvPr>
            <p:ph type="title"/>
          </p:nvPr>
        </p:nvSpPr>
        <p:spPr>
          <a:xfrm>
            <a:off x="124288" y="-829559"/>
            <a:ext cx="3204838" cy="6554579"/>
          </a:xfrm>
        </p:spPr>
        <p:txBody>
          <a:bodyPr>
            <a:normAutofit/>
          </a:bodyPr>
          <a:lstStyle/>
          <a:p>
            <a:br>
              <a:rPr lang="en-GB" b="1" dirty="0"/>
            </a:br>
            <a:br>
              <a:rPr lang="en-GB" sz="3200" dirty="0"/>
            </a:br>
            <a:r>
              <a:rPr lang="en-GB" sz="3200" dirty="0"/>
              <a:t>How do we find out about local history? </a:t>
            </a:r>
            <a:br>
              <a:rPr lang="en-GB" sz="3200" dirty="0"/>
            </a:br>
            <a:br>
              <a:rPr lang="en-GB" sz="3200" dirty="0"/>
            </a:br>
            <a:r>
              <a:rPr lang="en-GB" sz="3200" dirty="0"/>
              <a:t>Where is the information in this lesson from?</a:t>
            </a:r>
            <a:br>
              <a:rPr lang="en-GB" sz="3200" dirty="0"/>
            </a:br>
            <a:r>
              <a:rPr lang="en-GB" sz="3200" dirty="0"/>
              <a:t> </a:t>
            </a:r>
          </a:p>
        </p:txBody>
      </p:sp>
      <p:sp>
        <p:nvSpPr>
          <p:cNvPr id="6" name="TextBox 5">
            <a:extLst>
              <a:ext uri="{FF2B5EF4-FFF2-40B4-BE49-F238E27FC236}">
                <a16:creationId xmlns:a16="http://schemas.microsoft.com/office/drawing/2014/main" id="{55EFA167-B6AE-4FEB-9D87-9551FFFE8553}"/>
              </a:ext>
            </a:extLst>
          </p:cNvPr>
          <p:cNvSpPr txBox="1"/>
          <p:nvPr/>
        </p:nvSpPr>
        <p:spPr>
          <a:xfrm>
            <a:off x="4066369" y="375862"/>
            <a:ext cx="7714695"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t>All of the items in this lesson are pictures of documents kept at </a:t>
            </a:r>
            <a:r>
              <a:rPr lang="en-GB" sz="2000" b="1" dirty="0"/>
              <a:t>Gloucestershire Archives</a:t>
            </a:r>
            <a:endParaRPr lang="en-GB" sz="2000" dirty="0"/>
          </a:p>
          <a:p>
            <a:pPr marL="285750" indent="-285750">
              <a:buFont typeface="Arial" panose="020B0604020202020204" pitchFamily="34" charset="0"/>
              <a:buChar char="•"/>
            </a:pPr>
            <a:r>
              <a:rPr lang="en-GB" sz="2000" dirty="0"/>
              <a:t>Gloucestershire Archives holds the records for the historic</a:t>
            </a:r>
            <a:r>
              <a:rPr lang="en-GB" sz="2000" dirty="0">
                <a:solidFill>
                  <a:srgbClr val="FF0000"/>
                </a:solidFill>
              </a:rPr>
              <a:t> </a:t>
            </a:r>
            <a:r>
              <a:rPr lang="en-GB" sz="2000" dirty="0"/>
              <a:t>county of Gloucestershire </a:t>
            </a:r>
          </a:p>
          <a:p>
            <a:pPr marL="285750" indent="-285750">
              <a:buFont typeface="Arial" panose="020B0604020202020204" pitchFamily="34" charset="0"/>
              <a:buChar char="•"/>
            </a:pPr>
            <a:r>
              <a:rPr lang="en-GB" sz="2000" dirty="0"/>
              <a:t>The Archives has about 10 million records and miles of shelving! </a:t>
            </a:r>
          </a:p>
          <a:p>
            <a:pPr marL="285750" indent="-285750">
              <a:buFont typeface="Arial" panose="020B0604020202020204" pitchFamily="34" charset="0"/>
              <a:buChar char="•"/>
            </a:pPr>
            <a:r>
              <a:rPr lang="en-GB" sz="2000" dirty="0"/>
              <a:t>Gloucestershire  Archives is based in a very large building, the </a:t>
            </a:r>
            <a:r>
              <a:rPr lang="en-GB" sz="2000" b="1" dirty="0"/>
              <a:t>Heritage Hub</a:t>
            </a:r>
            <a:r>
              <a:rPr lang="en-GB" sz="2000" dirty="0"/>
              <a:t>, in Gloucester . The documents are  so precious, they are not allowed to leave the building.</a:t>
            </a:r>
          </a:p>
          <a:p>
            <a:pPr marL="285750" indent="-285750">
              <a:buFont typeface="Arial" panose="020B0604020202020204" pitchFamily="34" charset="0"/>
              <a:buChar char="•"/>
            </a:pPr>
            <a:r>
              <a:rPr lang="en-GB" sz="2000" dirty="0"/>
              <a:t>The records include letters, property deeds, maps, photographs, films, books, newspapers, business records, poems, sketches and plans. Plus many other kinds of items. </a:t>
            </a:r>
          </a:p>
          <a:p>
            <a:pPr marL="285750" indent="-285750">
              <a:buFont typeface="Arial" panose="020B0604020202020204" pitchFamily="34" charset="0"/>
              <a:buChar char="•"/>
            </a:pPr>
            <a:r>
              <a:rPr lang="en-GB" sz="2000" dirty="0"/>
              <a:t>People can visit the Archives and order documents to look at. Many people are doing research, or learning about the local area.</a:t>
            </a:r>
          </a:p>
          <a:p>
            <a:pPr marL="285750" indent="-285750">
              <a:buFont typeface="Arial" panose="020B0604020202020204" pitchFamily="34" charset="0"/>
              <a:buChar char="•"/>
            </a:pPr>
            <a:r>
              <a:rPr lang="en-GB" sz="2000" dirty="0"/>
              <a:t>There are many interesting and important items at the Archives. Here are just a few… </a:t>
            </a:r>
          </a:p>
        </p:txBody>
      </p:sp>
      <p:pic>
        <p:nvPicPr>
          <p:cNvPr id="8" name="Picture 7">
            <a:extLst>
              <a:ext uri="{FF2B5EF4-FFF2-40B4-BE49-F238E27FC236}">
                <a16:creationId xmlns:a16="http://schemas.microsoft.com/office/drawing/2014/main" id="{A5BDAC02-303F-4978-B8D0-E777581603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4686" y="5084843"/>
            <a:ext cx="2172069" cy="1629052"/>
          </a:xfrm>
          <a:prstGeom prst="rect">
            <a:avLst/>
          </a:prstGeom>
        </p:spPr>
      </p:pic>
      <p:pic>
        <p:nvPicPr>
          <p:cNvPr id="10" name="Picture 9">
            <a:extLst>
              <a:ext uri="{FF2B5EF4-FFF2-40B4-BE49-F238E27FC236}">
                <a16:creationId xmlns:a16="http://schemas.microsoft.com/office/drawing/2014/main" id="{02CE8B69-5550-4796-B95B-0677BB1092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6369" y="5084843"/>
            <a:ext cx="2172069" cy="1629052"/>
          </a:xfrm>
          <a:prstGeom prst="rect">
            <a:avLst/>
          </a:prstGeom>
        </p:spPr>
      </p:pic>
      <p:pic>
        <p:nvPicPr>
          <p:cNvPr id="12" name="Picture 11">
            <a:extLst>
              <a:ext uri="{FF2B5EF4-FFF2-40B4-BE49-F238E27FC236}">
                <a16:creationId xmlns:a16="http://schemas.microsoft.com/office/drawing/2014/main" id="{61F930C4-A176-4632-A329-88DDEC9FC2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8492" y="4765247"/>
            <a:ext cx="1461486" cy="1948648"/>
          </a:xfrm>
          <a:prstGeom prst="rect">
            <a:avLst/>
          </a:prstGeom>
        </p:spPr>
      </p:pic>
      <p:pic>
        <p:nvPicPr>
          <p:cNvPr id="18" name="Picture 17">
            <a:extLst>
              <a:ext uri="{FF2B5EF4-FFF2-40B4-BE49-F238E27FC236}">
                <a16:creationId xmlns:a16="http://schemas.microsoft.com/office/drawing/2014/main" id="{592CFE32-10A9-44DC-A6D2-0DEE693B5B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06226" y="4765247"/>
            <a:ext cx="1461486" cy="1948648"/>
          </a:xfrm>
          <a:prstGeom prst="rect">
            <a:avLst/>
          </a:prstGeom>
        </p:spPr>
      </p:pic>
      <p:pic>
        <p:nvPicPr>
          <p:cNvPr id="4" name="Graphic 3" descr="Magnifying glass">
            <a:extLst>
              <a:ext uri="{FF2B5EF4-FFF2-40B4-BE49-F238E27FC236}">
                <a16:creationId xmlns:a16="http://schemas.microsoft.com/office/drawing/2014/main" id="{3BB8699F-EFE3-4EC1-B616-C16BE6928C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7622" y="4263341"/>
            <a:ext cx="1636028" cy="1636028"/>
          </a:xfrm>
          <a:prstGeom prst="rect">
            <a:avLst/>
          </a:prstGeom>
        </p:spPr>
      </p:pic>
    </p:spTree>
    <p:extLst>
      <p:ext uri="{BB962C8B-B14F-4D97-AF65-F5344CB8AC3E}">
        <p14:creationId xmlns:p14="http://schemas.microsoft.com/office/powerpoint/2010/main" val="35104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FC9C-B753-403F-ADBF-EB3C7CFFA079}"/>
              </a:ext>
            </a:extLst>
          </p:cNvPr>
          <p:cNvSpPr>
            <a:spLocks noGrp="1"/>
          </p:cNvSpPr>
          <p:nvPr>
            <p:ph type="title"/>
          </p:nvPr>
        </p:nvSpPr>
        <p:spPr>
          <a:xfrm>
            <a:off x="75414" y="1123837"/>
            <a:ext cx="3280527" cy="4601183"/>
          </a:xfrm>
        </p:spPr>
        <p:txBody>
          <a:bodyPr>
            <a:normAutofit fontScale="90000"/>
          </a:bodyPr>
          <a:lstStyle/>
          <a:p>
            <a:r>
              <a:rPr lang="en-GB" b="1" dirty="0"/>
              <a:t>Gloucestershire Archives </a:t>
            </a:r>
            <a:br>
              <a:rPr lang="en-GB" b="1" dirty="0"/>
            </a:br>
            <a:r>
              <a:rPr lang="en-GB" b="1" dirty="0"/>
              <a:t>unique items</a:t>
            </a:r>
            <a:br>
              <a:rPr lang="en-GB" b="1" dirty="0"/>
            </a:br>
            <a:br>
              <a:rPr lang="en-GB" dirty="0"/>
            </a:br>
            <a:r>
              <a:rPr lang="en-GB" sz="3200" dirty="0"/>
              <a:t>This is a Victorian shoe found full of letters from around 1860</a:t>
            </a:r>
            <a:br>
              <a:rPr lang="en-GB" sz="3200" dirty="0"/>
            </a:br>
            <a:br>
              <a:rPr lang="en-GB" sz="3200" dirty="0"/>
            </a:br>
            <a:r>
              <a:rPr lang="en-GB" sz="3200" dirty="0"/>
              <a:t>No one knows why or where it came from!</a:t>
            </a:r>
          </a:p>
        </p:txBody>
      </p:sp>
      <p:pic>
        <p:nvPicPr>
          <p:cNvPr id="5" name="Content Placeholder 4">
            <a:extLst>
              <a:ext uri="{FF2B5EF4-FFF2-40B4-BE49-F238E27FC236}">
                <a16:creationId xmlns:a16="http://schemas.microsoft.com/office/drawing/2014/main" id="{5CAB9AEF-DEA6-4408-899D-D6865515D05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34650" y="1011962"/>
            <a:ext cx="6480698" cy="4749306"/>
          </a:xfrm>
        </p:spPr>
      </p:pic>
    </p:spTree>
    <p:extLst>
      <p:ext uri="{BB962C8B-B14F-4D97-AF65-F5344CB8AC3E}">
        <p14:creationId xmlns:p14="http://schemas.microsoft.com/office/powerpoint/2010/main" val="12001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3210-48C5-4B19-AAF0-09E71F259999}"/>
              </a:ext>
            </a:extLst>
          </p:cNvPr>
          <p:cNvSpPr>
            <a:spLocks noGrp="1"/>
          </p:cNvSpPr>
          <p:nvPr>
            <p:ph type="title"/>
          </p:nvPr>
        </p:nvSpPr>
        <p:spPr>
          <a:xfrm>
            <a:off x="117231" y="204186"/>
            <a:ext cx="3470031" cy="6653814"/>
          </a:xfrm>
        </p:spPr>
        <p:txBody>
          <a:bodyPr>
            <a:noAutofit/>
          </a:bodyPr>
          <a:lstStyle/>
          <a:p>
            <a:br>
              <a:rPr lang="en-GB" sz="2000" b="1" dirty="0"/>
            </a:br>
            <a:r>
              <a:rPr lang="en-GB" sz="1600" dirty="0"/>
              <a:t>This is a work song from the sugar plantations of Barbados at the height of the transatlantic slave trade (1700s)</a:t>
            </a:r>
            <a:br>
              <a:rPr lang="en-GB" sz="1600" dirty="0"/>
            </a:br>
            <a:br>
              <a:rPr lang="en-GB" sz="1600" dirty="0"/>
            </a:br>
            <a:r>
              <a:rPr lang="en-GB" sz="1600" dirty="0"/>
              <a:t>It features the voices of enslaved people as they tell of their brutal treatment at the hands of their master</a:t>
            </a:r>
            <a:br>
              <a:rPr lang="en-GB" sz="1600" dirty="0"/>
            </a:br>
            <a:br>
              <a:rPr lang="en-GB" sz="1600" dirty="0"/>
            </a:br>
            <a:r>
              <a:rPr lang="en-GB" sz="1600" dirty="0"/>
              <a:t>You may wonder why such an item is in an Archives for Gloucestershire when it was created in Barbados. This is a very good question! It was written down in late 18</a:t>
            </a:r>
            <a:r>
              <a:rPr lang="en-GB" sz="1600" baseline="30000" dirty="0"/>
              <a:t>th</a:t>
            </a:r>
            <a:r>
              <a:rPr lang="en-GB" sz="1600" dirty="0"/>
              <a:t> century by an anti-slave trade campaigner called Granville Sharp. Mr Sharp’s </a:t>
            </a:r>
            <a:r>
              <a:rPr lang="en-GB" sz="1600" dirty="0">
                <a:solidFill>
                  <a:schemeClr val="bg1"/>
                </a:solidFill>
              </a:rPr>
              <a:t>niece</a:t>
            </a:r>
            <a:r>
              <a:rPr lang="en-GB" sz="1600" dirty="0"/>
              <a:t> lived in Gloucestershire and we ended up with his personal papers. This is why we have this </a:t>
            </a:r>
            <a:r>
              <a:rPr lang="en-GB" sz="1600" b="1" u="sng" dirty="0"/>
              <a:t>very</a:t>
            </a:r>
            <a:r>
              <a:rPr lang="en-GB" sz="1600" dirty="0"/>
              <a:t> important item.</a:t>
            </a:r>
            <a:br>
              <a:rPr lang="en-GB" sz="1600" dirty="0"/>
            </a:br>
            <a:br>
              <a:rPr lang="en-GB" sz="1600" dirty="0"/>
            </a:br>
            <a:r>
              <a:rPr lang="en-GB" sz="1600" dirty="0"/>
              <a:t>It has been </a:t>
            </a:r>
            <a:r>
              <a:rPr lang="en-GB" sz="1600" dirty="0">
                <a:solidFill>
                  <a:schemeClr val="bg1"/>
                </a:solidFill>
              </a:rPr>
              <a:t>inscribed on </a:t>
            </a:r>
            <a:r>
              <a:rPr lang="en-GB" sz="1600" dirty="0"/>
              <a:t>the UNESCO memory of the world</a:t>
            </a:r>
            <a:br>
              <a:rPr lang="en-GB" sz="1600" dirty="0"/>
            </a:br>
            <a:br>
              <a:rPr lang="en-GB" sz="1600" dirty="0"/>
            </a:br>
            <a:endParaRPr lang="en-GB" sz="1600" dirty="0"/>
          </a:p>
        </p:txBody>
      </p:sp>
      <p:pic>
        <p:nvPicPr>
          <p:cNvPr id="8" name="Content Placeholder 7">
            <a:extLst>
              <a:ext uri="{FF2B5EF4-FFF2-40B4-BE49-F238E27FC236}">
                <a16:creationId xmlns:a16="http://schemas.microsoft.com/office/drawing/2014/main" id="{FDFA5A5F-0B57-43CD-948E-696565B876D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83840" y="559294"/>
            <a:ext cx="7234102" cy="5770486"/>
          </a:xfrm>
        </p:spPr>
      </p:pic>
    </p:spTree>
    <p:extLst>
      <p:ext uri="{BB962C8B-B14F-4D97-AF65-F5344CB8AC3E}">
        <p14:creationId xmlns:p14="http://schemas.microsoft.com/office/powerpoint/2010/main" val="328638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682E-374F-4AD0-8073-534EADFD9AA4}"/>
              </a:ext>
            </a:extLst>
          </p:cNvPr>
          <p:cNvSpPr>
            <a:spLocks noGrp="1"/>
          </p:cNvSpPr>
          <p:nvPr>
            <p:ph type="title"/>
          </p:nvPr>
        </p:nvSpPr>
        <p:spPr/>
        <p:txBody>
          <a:bodyPr>
            <a:noAutofit/>
          </a:bodyPr>
          <a:lstStyle/>
          <a:p>
            <a:r>
              <a:rPr lang="en-GB" sz="2400" b="1" dirty="0"/>
              <a:t>Unique items </a:t>
            </a:r>
            <a:br>
              <a:rPr lang="en-GB" sz="2400" b="1" dirty="0"/>
            </a:br>
            <a:r>
              <a:rPr lang="en-GB" sz="2400" dirty="0"/>
              <a:t>This is a mummified rat.</a:t>
            </a:r>
            <a:br>
              <a:rPr lang="en-GB" sz="2400" dirty="0"/>
            </a:br>
            <a:br>
              <a:rPr lang="en-GB" sz="2400" dirty="0"/>
            </a:br>
            <a:r>
              <a:rPr lang="en-GB" sz="2400" dirty="0"/>
              <a:t>It was found in a kettle amongst a pile of documents in someone’s house!</a:t>
            </a:r>
            <a:br>
              <a:rPr lang="en-GB" sz="2400" dirty="0"/>
            </a:br>
            <a:br>
              <a:rPr lang="en-GB" sz="2400" dirty="0"/>
            </a:br>
            <a:r>
              <a:rPr lang="en-GB" sz="2400" dirty="0"/>
              <a:t>It doesn’t tell us much about local history but it is one of our most popular items.</a:t>
            </a:r>
          </a:p>
        </p:txBody>
      </p:sp>
      <p:pic>
        <p:nvPicPr>
          <p:cNvPr id="5" name="Content Placeholder 4">
            <a:extLst>
              <a:ext uri="{FF2B5EF4-FFF2-40B4-BE49-F238E27FC236}">
                <a16:creationId xmlns:a16="http://schemas.microsoft.com/office/drawing/2014/main" id="{44ADB405-4F1F-4785-949F-6F921937BF8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68738" y="1366837"/>
            <a:ext cx="7315200" cy="4114800"/>
          </a:xfrm>
        </p:spPr>
      </p:pic>
    </p:spTree>
    <p:extLst>
      <p:ext uri="{BB962C8B-B14F-4D97-AF65-F5344CB8AC3E}">
        <p14:creationId xmlns:p14="http://schemas.microsoft.com/office/powerpoint/2010/main" val="76084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EC0A-D692-49AE-8088-833C9F216393}"/>
              </a:ext>
            </a:extLst>
          </p:cNvPr>
          <p:cNvSpPr>
            <a:spLocks noGrp="1"/>
          </p:cNvSpPr>
          <p:nvPr>
            <p:ph type="title"/>
          </p:nvPr>
        </p:nvSpPr>
        <p:spPr/>
        <p:txBody>
          <a:bodyPr>
            <a:noAutofit/>
          </a:bodyPr>
          <a:lstStyle/>
          <a:p>
            <a:r>
              <a:rPr lang="en-GB" sz="2000" b="1" dirty="0">
                <a:solidFill>
                  <a:schemeClr val="bg1"/>
                </a:solidFill>
              </a:rPr>
              <a:t>Unique items </a:t>
            </a:r>
            <a:br>
              <a:rPr lang="en-GB" sz="2000" dirty="0">
                <a:solidFill>
                  <a:schemeClr val="bg1"/>
                </a:solidFill>
              </a:rPr>
            </a:br>
            <a:r>
              <a:rPr lang="en-GB" sz="1800" dirty="0">
                <a:solidFill>
                  <a:schemeClr val="bg1"/>
                </a:solidFill>
              </a:rPr>
              <a:t>This is probably the oldest item in Gloucestershire Archives</a:t>
            </a:r>
            <a:br>
              <a:rPr lang="en-GB" sz="1800" dirty="0">
                <a:solidFill>
                  <a:schemeClr val="bg1"/>
                </a:solidFill>
              </a:rPr>
            </a:br>
            <a:br>
              <a:rPr lang="en-GB" sz="1800" dirty="0">
                <a:solidFill>
                  <a:schemeClr val="bg1"/>
                </a:solidFill>
              </a:rPr>
            </a:br>
            <a:r>
              <a:rPr lang="en-GB" sz="1800" dirty="0">
                <a:solidFill>
                  <a:schemeClr val="bg1"/>
                </a:solidFill>
              </a:rPr>
              <a:t>It is a deed for land in Westbury-upon-Severn. A deed is a legal document. It deals with ownership &amp; use of land</a:t>
            </a:r>
            <a:br>
              <a:rPr lang="en-GB" sz="1800" dirty="0">
                <a:solidFill>
                  <a:schemeClr val="bg1"/>
                </a:solidFill>
              </a:rPr>
            </a:br>
            <a:br>
              <a:rPr lang="en-GB" sz="1800" dirty="0">
                <a:solidFill>
                  <a:schemeClr val="bg1"/>
                </a:solidFill>
              </a:rPr>
            </a:br>
            <a:r>
              <a:rPr lang="en-GB" sz="1800" dirty="0">
                <a:solidFill>
                  <a:schemeClr val="bg1"/>
                </a:solidFill>
              </a:rPr>
              <a:t>It dates to between 1143 and 1149 – nearly 900 years old!</a:t>
            </a:r>
            <a:br>
              <a:rPr lang="en-GB" sz="1800" dirty="0">
                <a:solidFill>
                  <a:schemeClr val="bg1"/>
                </a:solidFill>
              </a:rPr>
            </a:br>
            <a:br>
              <a:rPr lang="en-GB" sz="1800" dirty="0">
                <a:solidFill>
                  <a:schemeClr val="bg1"/>
                </a:solidFill>
              </a:rPr>
            </a:br>
            <a:r>
              <a:rPr lang="en-GB" sz="1800" dirty="0">
                <a:solidFill>
                  <a:schemeClr val="bg1"/>
                </a:solidFill>
              </a:rPr>
              <a:t>Like many older documents, it is written in Latin</a:t>
            </a:r>
            <a:br>
              <a:rPr lang="en-GB" sz="1800" dirty="0">
                <a:solidFill>
                  <a:schemeClr val="bg1"/>
                </a:solidFill>
              </a:rPr>
            </a:br>
            <a:br>
              <a:rPr lang="en-GB" sz="1800" dirty="0">
                <a:solidFill>
                  <a:schemeClr val="bg1"/>
                </a:solidFill>
              </a:rPr>
            </a:br>
            <a:r>
              <a:rPr lang="en-GB" sz="1800" dirty="0">
                <a:solidFill>
                  <a:schemeClr val="bg1"/>
                </a:solidFill>
              </a:rPr>
              <a:t>The wax seal originally had a picture of a horse  on it but age has made it impossible to see it clearly anymore</a:t>
            </a:r>
            <a:endParaRPr lang="en-GB" sz="2000" dirty="0">
              <a:solidFill>
                <a:schemeClr val="bg1"/>
              </a:solidFill>
            </a:endParaRPr>
          </a:p>
        </p:txBody>
      </p:sp>
      <p:pic>
        <p:nvPicPr>
          <p:cNvPr id="9" name="Content Placeholder 8">
            <a:extLst>
              <a:ext uri="{FF2B5EF4-FFF2-40B4-BE49-F238E27FC236}">
                <a16:creationId xmlns:a16="http://schemas.microsoft.com/office/drawing/2014/main" id="{C48E1D84-3DE3-4FA8-A309-E670BB376220}"/>
              </a:ext>
            </a:extLst>
          </p:cNvPr>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958709" y="425754"/>
            <a:ext cx="7004664" cy="6006492"/>
          </a:xfrm>
        </p:spPr>
      </p:pic>
    </p:spTree>
    <p:extLst>
      <p:ext uri="{BB962C8B-B14F-4D97-AF65-F5344CB8AC3E}">
        <p14:creationId xmlns:p14="http://schemas.microsoft.com/office/powerpoint/2010/main" val="337582736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1225</TotalTime>
  <Words>1152</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Corbel</vt:lpstr>
      <vt:lpstr>Wingdings 2</vt:lpstr>
      <vt:lpstr>Frame</vt:lpstr>
      <vt:lpstr>Where we live</vt:lpstr>
      <vt:lpstr>Where do you live?  What does ‘local’ mean? Do you want to add any other descriptions? </vt:lpstr>
      <vt:lpstr>Where do we live?  This map was made in 1604. It shows the county of Gloucestershire. England is divided into 48 counties. Each county has a main city, and Gloucestershire’s is the city of Gloucester.  In this lesson, you are going to be finding out about Gloucestershire, your local area and its history.    </vt:lpstr>
      <vt:lpstr>Map of Gloucestershire, 1604  Documents can tell us about the past. Some tell us more than others.  When learning about local history, a map is a great place to start!  What can this map tell us?</vt:lpstr>
      <vt:lpstr>  How do we find out about local history?   Where is the information in this lesson from?  </vt:lpstr>
      <vt:lpstr>Gloucestershire Archives  unique items  This is a Victorian shoe found full of letters from around 1860  No one knows why or where it came from!</vt:lpstr>
      <vt:lpstr> This is a work song from the sugar plantations of Barbados at the height of the transatlantic slave trade (1700s)  It features the voices of enslaved people as they tell of their brutal treatment at the hands of their master  You may wonder why such an item is in an Archives for Gloucestershire when it was created in Barbados. This is a very good question! It was written down in late 18th century by an anti-slave trade campaigner called Granville Sharp. Mr Sharp’s niece lived in Gloucestershire and we ended up with his personal papers. This is why we have this very important item.  It has been inscribed on the UNESCO memory of the world  </vt:lpstr>
      <vt:lpstr>Unique items  This is a mummified rat.  It was found in a kettle amongst a pile of documents in someone’s house!  It doesn’t tell us much about local history but it is one of our most popular items.</vt:lpstr>
      <vt:lpstr>Unique items  This is probably the oldest item in Gloucestershire Archives  It is a deed for land in Westbury-upon-Severn. A deed is a legal document. It deals with ownership &amp; use of land  It dates to between 1143 and 1149 – nearly 900 years old!  Like many older documents, it is written in Latin  The wax seal originally had a picture of a horse  on it but age has made it impossible to see it clearly anymore</vt:lpstr>
      <vt:lpstr>    Unique items This is the Gloucester Castle accounts roll from 1455. It is very long and lists how money was spent, such as repairing the walls and buying weapons. Gloucester Castle was built between 1066 and 1087. It was demolished in 1787 and Gloucester Prison was built in its place. In this detail from the map you saw earlier, you can see the Castle, circled in red – it was still standing when the map was made in 1604.  Without this roll and the 1604 Map, how  would we know  that Gloucester  once had a castle?</vt:lpstr>
      <vt:lpstr> Where we live  – a local history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fowkes</dc:creator>
  <cp:lastModifiedBy>jemma fowkes</cp:lastModifiedBy>
  <cp:revision>96</cp:revision>
  <dcterms:created xsi:type="dcterms:W3CDTF">2020-04-29T10:58:45Z</dcterms:created>
  <dcterms:modified xsi:type="dcterms:W3CDTF">2020-08-26T17:27:54Z</dcterms:modified>
</cp:coreProperties>
</file>