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91" r:id="rId2"/>
    <p:sldId id="295" r:id="rId3"/>
    <p:sldId id="306" r:id="rId4"/>
    <p:sldId id="321" r:id="rId5"/>
    <p:sldId id="308" r:id="rId6"/>
    <p:sldId id="319" r:id="rId7"/>
    <p:sldId id="307" r:id="rId8"/>
    <p:sldId id="312" r:id="rId9"/>
    <p:sldId id="292" r:id="rId10"/>
    <p:sldId id="313" r:id="rId11"/>
    <p:sldId id="320" r:id="rId12"/>
    <p:sldId id="318" r:id="rId13"/>
    <p:sldId id="323" r:id="rId14"/>
    <p:sldId id="317" r:id="rId15"/>
    <p:sldId id="324" r:id="rId16"/>
    <p:sldId id="322" r:id="rId17"/>
    <p:sldId id="309" r:id="rId18"/>
  </p:sldIdLst>
  <p:sldSz cx="9144000" cy="6858000" type="screen4x3"/>
  <p:notesSz cx="6669088" cy="9753600"/>
  <p:defaultTextStyle>
    <a:defPPr>
      <a:defRPr lang="en-GB"/>
    </a:defPPr>
    <a:lvl1pPr algn="l" rtl="0" fontAlgn="base">
      <a:spcBef>
        <a:spcPct val="0"/>
      </a:spcBef>
      <a:spcAft>
        <a:spcPct val="0"/>
      </a:spcAft>
      <a:defRPr sz="2400" kern="1200">
        <a:solidFill>
          <a:schemeClr val="tx1"/>
        </a:solidFill>
        <a:latin typeface="Times New Roman" pitchFamily="18" charset="0"/>
        <a:ea typeface="Geneva" pitchFamily="-111" charset="-128"/>
        <a:cs typeface="+mn-cs"/>
      </a:defRPr>
    </a:lvl1pPr>
    <a:lvl2pPr marL="457200" algn="l" rtl="0" fontAlgn="base">
      <a:spcBef>
        <a:spcPct val="0"/>
      </a:spcBef>
      <a:spcAft>
        <a:spcPct val="0"/>
      </a:spcAft>
      <a:defRPr sz="2400" kern="1200">
        <a:solidFill>
          <a:schemeClr val="tx1"/>
        </a:solidFill>
        <a:latin typeface="Times New Roman" pitchFamily="18" charset="0"/>
        <a:ea typeface="Geneva" pitchFamily="-111" charset="-128"/>
        <a:cs typeface="+mn-cs"/>
      </a:defRPr>
    </a:lvl2pPr>
    <a:lvl3pPr marL="914400" algn="l" rtl="0" fontAlgn="base">
      <a:spcBef>
        <a:spcPct val="0"/>
      </a:spcBef>
      <a:spcAft>
        <a:spcPct val="0"/>
      </a:spcAft>
      <a:defRPr sz="2400" kern="1200">
        <a:solidFill>
          <a:schemeClr val="tx1"/>
        </a:solidFill>
        <a:latin typeface="Times New Roman" pitchFamily="18" charset="0"/>
        <a:ea typeface="Geneva" pitchFamily="-111" charset="-128"/>
        <a:cs typeface="+mn-cs"/>
      </a:defRPr>
    </a:lvl3pPr>
    <a:lvl4pPr marL="1371600" algn="l" rtl="0" fontAlgn="base">
      <a:spcBef>
        <a:spcPct val="0"/>
      </a:spcBef>
      <a:spcAft>
        <a:spcPct val="0"/>
      </a:spcAft>
      <a:defRPr sz="2400" kern="1200">
        <a:solidFill>
          <a:schemeClr val="tx1"/>
        </a:solidFill>
        <a:latin typeface="Times New Roman" pitchFamily="18" charset="0"/>
        <a:ea typeface="Geneva" pitchFamily="-111" charset="-128"/>
        <a:cs typeface="+mn-cs"/>
      </a:defRPr>
    </a:lvl4pPr>
    <a:lvl5pPr marL="1828800" algn="l" rtl="0" fontAlgn="base">
      <a:spcBef>
        <a:spcPct val="0"/>
      </a:spcBef>
      <a:spcAft>
        <a:spcPct val="0"/>
      </a:spcAft>
      <a:defRPr sz="2400" kern="1200">
        <a:solidFill>
          <a:schemeClr val="tx1"/>
        </a:solidFill>
        <a:latin typeface="Times New Roman" pitchFamily="18" charset="0"/>
        <a:ea typeface="Geneva" pitchFamily="-111" charset="-128"/>
        <a:cs typeface="+mn-cs"/>
      </a:defRPr>
    </a:lvl5pPr>
    <a:lvl6pPr marL="2286000" algn="l" defTabSz="914400" rtl="0" eaLnBrk="1" latinLnBrk="0" hangingPunct="1">
      <a:defRPr sz="2400" kern="1200">
        <a:solidFill>
          <a:schemeClr val="tx1"/>
        </a:solidFill>
        <a:latin typeface="Times New Roman" pitchFamily="18" charset="0"/>
        <a:ea typeface="Geneva" pitchFamily="-111" charset="-128"/>
        <a:cs typeface="+mn-cs"/>
      </a:defRPr>
    </a:lvl6pPr>
    <a:lvl7pPr marL="2743200" algn="l" defTabSz="914400" rtl="0" eaLnBrk="1" latinLnBrk="0" hangingPunct="1">
      <a:defRPr sz="2400" kern="1200">
        <a:solidFill>
          <a:schemeClr val="tx1"/>
        </a:solidFill>
        <a:latin typeface="Times New Roman" pitchFamily="18" charset="0"/>
        <a:ea typeface="Geneva" pitchFamily="-111" charset="-128"/>
        <a:cs typeface="+mn-cs"/>
      </a:defRPr>
    </a:lvl7pPr>
    <a:lvl8pPr marL="3200400" algn="l" defTabSz="914400" rtl="0" eaLnBrk="1" latinLnBrk="0" hangingPunct="1">
      <a:defRPr sz="2400" kern="1200">
        <a:solidFill>
          <a:schemeClr val="tx1"/>
        </a:solidFill>
        <a:latin typeface="Times New Roman" pitchFamily="18" charset="0"/>
        <a:ea typeface="Geneva" pitchFamily="-111" charset="-128"/>
        <a:cs typeface="+mn-cs"/>
      </a:defRPr>
    </a:lvl8pPr>
    <a:lvl9pPr marL="3657600" algn="l" defTabSz="914400" rtl="0" eaLnBrk="1" latinLnBrk="0" hangingPunct="1">
      <a:defRPr sz="2400" kern="1200">
        <a:solidFill>
          <a:schemeClr val="tx1"/>
        </a:solidFill>
        <a:latin typeface="Times New Roman" pitchFamily="18" charset="0"/>
        <a:ea typeface="Geneva" pitchFamily="-11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78D"/>
    <a:srgbClr val="FF0000"/>
    <a:srgbClr val="003366"/>
    <a:srgbClr val="3333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456" autoAdjust="0"/>
    <p:restoredTop sz="87179" autoAdjust="0"/>
  </p:normalViewPr>
  <p:slideViewPr>
    <p:cSldViewPr>
      <p:cViewPr varScale="1">
        <p:scale>
          <a:sx n="64" d="100"/>
          <a:sy n="64" d="100"/>
        </p:scale>
        <p:origin x="-13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87680"/>
          </a:xfrm>
          <a:prstGeom prst="rect">
            <a:avLst/>
          </a:prstGeom>
        </p:spPr>
        <p:txBody>
          <a:bodyPr vert="horz" lIns="91440" tIns="45720" rIns="91440" bIns="45720" rtlCol="0"/>
          <a:lstStyle>
            <a:lvl1pPr algn="r">
              <a:defRPr sz="1200"/>
            </a:lvl1pPr>
          </a:lstStyle>
          <a:p>
            <a:fld id="{35F4BA51-E159-4D6B-9CDF-BECBDFF4DA34}" type="datetimeFigureOut">
              <a:rPr lang="en-GB" smtClean="0"/>
              <a:t>16/01/2019</a:t>
            </a:fld>
            <a:endParaRPr lang="en-GB"/>
          </a:p>
        </p:txBody>
      </p:sp>
      <p:sp>
        <p:nvSpPr>
          <p:cNvPr id="4" name="Footer Placeholder 3"/>
          <p:cNvSpPr>
            <a:spLocks noGrp="1"/>
          </p:cNvSpPr>
          <p:nvPr>
            <p:ph type="ftr" sz="quarter" idx="2"/>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264227"/>
            <a:ext cx="2889938" cy="487680"/>
          </a:xfrm>
          <a:prstGeom prst="rect">
            <a:avLst/>
          </a:prstGeom>
        </p:spPr>
        <p:txBody>
          <a:bodyPr vert="horz" lIns="91440" tIns="45720" rIns="91440" bIns="45720" rtlCol="0" anchor="b"/>
          <a:lstStyle>
            <a:lvl1pPr algn="r">
              <a:defRPr sz="1200"/>
            </a:lvl1pPr>
          </a:lstStyle>
          <a:p>
            <a:fld id="{A5A037C9-7B8A-4587-A4EC-24D314F58E81}" type="slidenum">
              <a:rPr lang="en-GB" smtClean="0"/>
              <a:t>‹#›</a:t>
            </a:fld>
            <a:endParaRPr lang="en-GB"/>
          </a:p>
        </p:txBody>
      </p:sp>
    </p:spTree>
    <p:extLst>
      <p:ext uri="{BB962C8B-B14F-4D97-AF65-F5344CB8AC3E}">
        <p14:creationId xmlns:p14="http://schemas.microsoft.com/office/powerpoint/2010/main" val="2920773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8768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87680"/>
          </a:xfrm>
          <a:prstGeom prst="rect">
            <a:avLst/>
          </a:prstGeom>
        </p:spPr>
        <p:txBody>
          <a:bodyPr vert="horz" lIns="91440" tIns="45720" rIns="91440" bIns="45720" rtlCol="0"/>
          <a:lstStyle>
            <a:lvl1pPr algn="r">
              <a:defRPr sz="1200"/>
            </a:lvl1pPr>
          </a:lstStyle>
          <a:p>
            <a:fld id="{AB402198-5E33-4B1D-B369-C11738B07006}" type="datetimeFigureOut">
              <a:rPr lang="en-GB" smtClean="0"/>
              <a:t>16/01/2019</a:t>
            </a:fld>
            <a:endParaRPr lang="en-GB"/>
          </a:p>
        </p:txBody>
      </p:sp>
      <p:sp>
        <p:nvSpPr>
          <p:cNvPr id="4" name="Slide Image Placeholder 3"/>
          <p:cNvSpPr>
            <a:spLocks noGrp="1" noRot="1" noChangeAspect="1"/>
          </p:cNvSpPr>
          <p:nvPr>
            <p:ph type="sldImg" idx="2"/>
          </p:nvPr>
        </p:nvSpPr>
        <p:spPr>
          <a:xfrm>
            <a:off x="896938" y="731838"/>
            <a:ext cx="4875212" cy="36576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632960"/>
            <a:ext cx="5335270" cy="438912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264227"/>
            <a:ext cx="2889938" cy="48768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264227"/>
            <a:ext cx="2889938" cy="487680"/>
          </a:xfrm>
          <a:prstGeom prst="rect">
            <a:avLst/>
          </a:prstGeom>
        </p:spPr>
        <p:txBody>
          <a:bodyPr vert="horz" lIns="91440" tIns="45720" rIns="91440" bIns="45720" rtlCol="0" anchor="b"/>
          <a:lstStyle>
            <a:lvl1pPr algn="r">
              <a:defRPr sz="1200"/>
            </a:lvl1pPr>
          </a:lstStyle>
          <a:p>
            <a:fld id="{C7238C35-803A-42AD-A427-3798A26260E1}" type="slidenum">
              <a:rPr lang="en-GB" smtClean="0"/>
              <a:t>‹#›</a:t>
            </a:fld>
            <a:endParaRPr lang="en-GB"/>
          </a:p>
        </p:txBody>
      </p:sp>
    </p:spTree>
    <p:extLst>
      <p:ext uri="{BB962C8B-B14F-4D97-AF65-F5344CB8AC3E}">
        <p14:creationId xmlns:p14="http://schemas.microsoft.com/office/powerpoint/2010/main" val="419361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238C35-803A-42AD-A427-3798A26260E1}" type="slidenum">
              <a:rPr lang="en-GB" smtClean="0"/>
              <a:t>1</a:t>
            </a:fld>
            <a:endParaRPr lang="en-GB"/>
          </a:p>
        </p:txBody>
      </p:sp>
    </p:spTree>
    <p:extLst>
      <p:ext uri="{BB962C8B-B14F-4D97-AF65-F5344CB8AC3E}">
        <p14:creationId xmlns:p14="http://schemas.microsoft.com/office/powerpoint/2010/main" val="41376966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Financial Scamming</a:t>
            </a:r>
          </a:p>
          <a:p>
            <a:endParaRPr lang="en-GB" dirty="0" smtClean="0"/>
          </a:p>
          <a:p>
            <a:r>
              <a:rPr lang="en-GB" dirty="0" smtClean="0"/>
              <a:t>Financial</a:t>
            </a:r>
            <a:r>
              <a:rPr lang="en-GB" baseline="0" dirty="0" smtClean="0"/>
              <a:t> Abuse – Care Act 2015 s.42</a:t>
            </a:r>
          </a:p>
          <a:p>
            <a:endParaRPr lang="en-GB" baseline="0" dirty="0" smtClean="0"/>
          </a:p>
          <a:p>
            <a:r>
              <a:rPr lang="en-GB" baseline="0" dirty="0" smtClean="0"/>
              <a:t>Damaging consequences</a:t>
            </a:r>
          </a:p>
          <a:p>
            <a:r>
              <a:rPr lang="en-GB" baseline="0" dirty="0" smtClean="0"/>
              <a:t>Impact underestimated</a:t>
            </a:r>
          </a:p>
          <a:p>
            <a:r>
              <a:rPr lang="en-GB" baseline="0" dirty="0" smtClean="0"/>
              <a:t>Often a life changing event</a:t>
            </a:r>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10</a:t>
            </a:fld>
            <a:endParaRPr lang="en-GB"/>
          </a:p>
        </p:txBody>
      </p:sp>
    </p:spTree>
    <p:extLst>
      <p:ext uri="{BB962C8B-B14F-4D97-AF65-F5344CB8AC3E}">
        <p14:creationId xmlns:p14="http://schemas.microsoft.com/office/powerpoint/2010/main" val="1184505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11</a:t>
            </a:fld>
            <a:endParaRPr lang="en-GB"/>
          </a:p>
        </p:txBody>
      </p:sp>
    </p:spTree>
    <p:extLst>
      <p:ext uri="{BB962C8B-B14F-4D97-AF65-F5344CB8AC3E}">
        <p14:creationId xmlns:p14="http://schemas.microsoft.com/office/powerpoint/2010/main" val="3267659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12</a:t>
            </a:fld>
            <a:endParaRPr lang="en-GB"/>
          </a:p>
        </p:txBody>
      </p:sp>
    </p:spTree>
    <p:extLst>
      <p:ext uri="{BB962C8B-B14F-4D97-AF65-F5344CB8AC3E}">
        <p14:creationId xmlns:p14="http://schemas.microsoft.com/office/powerpoint/2010/main" val="39184025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Urgency and scarcity – more vulnerable to pressure = snap decisions</a:t>
            </a:r>
          </a:p>
          <a:p>
            <a:r>
              <a:rPr lang="en-GB" dirty="0" smtClean="0"/>
              <a:t>Consistency and Commitment – those comfortable with routine are often more likely to respond</a:t>
            </a:r>
            <a:r>
              <a:rPr lang="en-GB" baseline="0" dirty="0" smtClean="0"/>
              <a:t> = a job to do</a:t>
            </a:r>
          </a:p>
          <a:p>
            <a:r>
              <a:rPr lang="en-GB" baseline="0" dirty="0" smtClean="0"/>
              <a:t>Gambling rewards – relationship between small costs for the chance of high gain make some more susceptible = lottery</a:t>
            </a:r>
          </a:p>
          <a:p>
            <a:r>
              <a:rPr lang="en-GB" baseline="0" dirty="0" smtClean="0"/>
              <a:t>Emotional control – those who struggle to regulate emotional attachment are more likely to be victims = recently bereaved</a:t>
            </a:r>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14</a:t>
            </a:fld>
            <a:endParaRPr lang="en-GB"/>
          </a:p>
        </p:txBody>
      </p:sp>
    </p:spTree>
    <p:extLst>
      <p:ext uri="{BB962C8B-B14F-4D97-AF65-F5344CB8AC3E}">
        <p14:creationId xmlns:p14="http://schemas.microsoft.com/office/powerpoint/2010/main" val="9935963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238C35-803A-42AD-A427-3798A26260E1}" type="slidenum">
              <a:rPr lang="en-GB" smtClean="0"/>
              <a:t>17</a:t>
            </a:fld>
            <a:endParaRPr lang="en-GB"/>
          </a:p>
        </p:txBody>
      </p:sp>
    </p:spTree>
    <p:extLst>
      <p:ext uri="{BB962C8B-B14F-4D97-AF65-F5344CB8AC3E}">
        <p14:creationId xmlns:p14="http://schemas.microsoft.com/office/powerpoint/2010/main" val="789263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Scams are not new</a:t>
            </a:r>
            <a:r>
              <a:rPr lang="en-GB" baseline="0" dirty="0" smtClean="0"/>
              <a:t>  . . .  There are just more ways to scam someone.</a:t>
            </a:r>
          </a:p>
          <a:p>
            <a:endParaRPr lang="en-GB" baseline="0" dirty="0" smtClean="0"/>
          </a:p>
          <a:p>
            <a:r>
              <a:rPr lang="en-GB" baseline="0" dirty="0" smtClean="0"/>
              <a:t>FINANCIAL ABUSE</a:t>
            </a:r>
          </a:p>
          <a:p>
            <a:endParaRPr lang="en-GB" baseline="0" dirty="0" smtClean="0"/>
          </a:p>
          <a:p>
            <a:r>
              <a:rPr lang="en-GB" baseline="0" dirty="0" smtClean="0"/>
              <a:t>Difficult to tackle as scammers are often based outside the UK </a:t>
            </a:r>
          </a:p>
          <a:p>
            <a:r>
              <a:rPr lang="en-GB" baseline="0" dirty="0" smtClean="0"/>
              <a:t>Operated with the same infrastructures as successful business</a:t>
            </a:r>
          </a:p>
          <a:p>
            <a:r>
              <a:rPr lang="en-GB" baseline="0" dirty="0" smtClean="0"/>
              <a:t>Small percentage of responses make huge amounts of money</a:t>
            </a:r>
          </a:p>
          <a:p>
            <a:r>
              <a:rPr lang="en-GB" baseline="0" dirty="0" smtClean="0"/>
              <a:t>Estimated average detriment is £1,012 – NTS 2016</a:t>
            </a:r>
          </a:p>
          <a:p>
            <a:r>
              <a:rPr lang="en-GB" baseline="0" dirty="0" smtClean="0"/>
              <a:t>3.2 million people fall victim to a scam each year (Age UK 2015)</a:t>
            </a:r>
            <a:r>
              <a:rPr lang="en-GB" dirty="0" smtClean="0"/>
              <a:t> </a:t>
            </a:r>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2</a:t>
            </a:fld>
            <a:endParaRPr lang="en-GB"/>
          </a:p>
        </p:txBody>
      </p:sp>
    </p:spTree>
    <p:extLst>
      <p:ext uri="{BB962C8B-B14F-4D97-AF65-F5344CB8AC3E}">
        <p14:creationId xmlns:p14="http://schemas.microsoft.com/office/powerpoint/2010/main" val="3723858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Lead Generator Scams – shows susceptibility</a:t>
            </a:r>
            <a:r>
              <a:rPr lang="en-GB" baseline="0" dirty="0" smtClean="0"/>
              <a:t> to scams “would you like to win a prize for nothing”</a:t>
            </a:r>
          </a:p>
          <a:p>
            <a:endParaRPr lang="en-GB" baseline="0" dirty="0" smtClean="0"/>
          </a:p>
          <a:p>
            <a:r>
              <a:rPr lang="en-GB" baseline="0" dirty="0" smtClean="0"/>
              <a:t>2 out of 5 postal scams are prize draws</a:t>
            </a:r>
          </a:p>
          <a:p>
            <a:r>
              <a:rPr lang="en-GB" baseline="0" dirty="0" smtClean="0"/>
              <a:t>18% of all scams are responded to.  - NTS 2018</a:t>
            </a:r>
          </a:p>
          <a:p>
            <a:endParaRPr lang="en-GB" baseline="0" dirty="0" smtClean="0"/>
          </a:p>
          <a:p>
            <a:r>
              <a:rPr lang="en-GB" baseline="0" dirty="0" smtClean="0"/>
              <a:t>Mostly targeted at the elderly and vulnerable</a:t>
            </a:r>
          </a:p>
          <a:p>
            <a:r>
              <a:rPr lang="en-GB" baseline="0" dirty="0" smtClean="0"/>
              <a:t>Only takes one response to be repeatedly targeted</a:t>
            </a:r>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3</a:t>
            </a:fld>
            <a:endParaRPr lang="en-GB"/>
          </a:p>
        </p:txBody>
      </p:sp>
    </p:spTree>
    <p:extLst>
      <p:ext uri="{BB962C8B-B14F-4D97-AF65-F5344CB8AC3E}">
        <p14:creationId xmlns:p14="http://schemas.microsoft.com/office/powerpoint/2010/main" val="4237111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Reporting level is between</a:t>
            </a:r>
            <a:r>
              <a:rPr lang="en-GB" baseline="0" dirty="0" smtClean="0"/>
              <a:t> 1% and 10%</a:t>
            </a:r>
          </a:p>
          <a:p>
            <a:endParaRPr lang="en-GB" baseline="0" dirty="0" smtClean="0"/>
          </a:p>
          <a:p>
            <a:r>
              <a:rPr lang="en-GB" baseline="0" dirty="0" smtClean="0"/>
              <a:t>NTS 2015 Report on victims</a:t>
            </a:r>
          </a:p>
          <a:p>
            <a:endParaRPr lang="en-GB" baseline="0" dirty="0" smtClean="0"/>
          </a:p>
          <a:p>
            <a:r>
              <a:rPr lang="en-GB" baseline="0" dirty="0" smtClean="0"/>
              <a:t>63% physical impairment</a:t>
            </a:r>
          </a:p>
          <a:p>
            <a:r>
              <a:rPr lang="en-GB" baseline="0" dirty="0" smtClean="0"/>
              <a:t>57% live alone </a:t>
            </a:r>
          </a:p>
          <a:p>
            <a:r>
              <a:rPr lang="en-GB" baseline="0" dirty="0" smtClean="0"/>
              <a:t>41% feel lonely</a:t>
            </a:r>
          </a:p>
          <a:p>
            <a:r>
              <a:rPr lang="en-GB" baseline="0" dirty="0" smtClean="0"/>
              <a:t>34% experienced bereavement</a:t>
            </a:r>
          </a:p>
          <a:p>
            <a:r>
              <a:rPr lang="en-GB" baseline="0" dirty="0" smtClean="0"/>
              <a:t>13% cognitive impairment</a:t>
            </a:r>
          </a:p>
          <a:p>
            <a:endParaRPr lang="en-GB" baseline="0" dirty="0" smtClean="0"/>
          </a:p>
          <a:p>
            <a:r>
              <a:rPr lang="en-GB" baseline="0" dirty="0" smtClean="0"/>
              <a:t>65% of victims of Doorstep Crime are over 75yrs old</a:t>
            </a:r>
          </a:p>
          <a:p>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4</a:t>
            </a:fld>
            <a:endParaRPr lang="en-GB"/>
          </a:p>
        </p:txBody>
      </p:sp>
    </p:spTree>
    <p:extLst>
      <p:ext uri="{BB962C8B-B14F-4D97-AF65-F5344CB8AC3E}">
        <p14:creationId xmlns:p14="http://schemas.microsoft.com/office/powerpoint/2010/main" val="2489117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Alleged</a:t>
            </a:r>
            <a:r>
              <a:rPr lang="en-GB" baseline="0" dirty="0" smtClean="0"/>
              <a:t> winnings of one lottery scam victim in a 6mth period was £2.8 million.</a:t>
            </a:r>
          </a:p>
          <a:p>
            <a:endParaRPr lang="en-GB" baseline="0" dirty="0" smtClean="0"/>
          </a:p>
          <a:p>
            <a:r>
              <a:rPr lang="en-GB" baseline="0" dirty="0" smtClean="0"/>
              <a:t>Most targeted are the elderly and vulnerable</a:t>
            </a:r>
          </a:p>
          <a:p>
            <a:r>
              <a:rPr lang="en-GB" baseline="0" dirty="0" smtClean="0"/>
              <a:t>Only takes one response to be repeatedly </a:t>
            </a:r>
            <a:r>
              <a:rPr lang="en-GB" baseline="0" dirty="0" err="1" smtClean="0"/>
              <a:t>targetted</a:t>
            </a:r>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5</a:t>
            </a:fld>
            <a:endParaRPr lang="en-GB"/>
          </a:p>
        </p:txBody>
      </p:sp>
    </p:spTree>
    <p:extLst>
      <p:ext uri="{BB962C8B-B14F-4D97-AF65-F5344CB8AC3E}">
        <p14:creationId xmlns:p14="http://schemas.microsoft.com/office/powerpoint/2010/main" val="1570410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238C35-803A-42AD-A427-3798A26260E1}" type="slidenum">
              <a:rPr lang="en-GB" smtClean="0"/>
              <a:t>6</a:t>
            </a:fld>
            <a:endParaRPr lang="en-GB"/>
          </a:p>
        </p:txBody>
      </p:sp>
    </p:spTree>
    <p:extLst>
      <p:ext uri="{BB962C8B-B14F-4D97-AF65-F5344CB8AC3E}">
        <p14:creationId xmlns:p14="http://schemas.microsoft.com/office/powerpoint/2010/main" val="3735912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238C35-803A-42AD-A427-3798A26260E1}" type="slidenum">
              <a:rPr lang="en-GB" smtClean="0"/>
              <a:t>7</a:t>
            </a:fld>
            <a:endParaRPr lang="en-GB"/>
          </a:p>
        </p:txBody>
      </p:sp>
    </p:spTree>
    <p:extLst>
      <p:ext uri="{BB962C8B-B14F-4D97-AF65-F5344CB8AC3E}">
        <p14:creationId xmlns:p14="http://schemas.microsoft.com/office/powerpoint/2010/main" val="1428780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Different ages, income, education = different scams – change of approach and look depending on the demographics</a:t>
            </a:r>
          </a:p>
          <a:p>
            <a:endParaRPr lang="en-GB" baseline="0" dirty="0" smtClean="0"/>
          </a:p>
          <a:p>
            <a:r>
              <a:rPr lang="en-GB" baseline="0" dirty="0" smtClean="0"/>
              <a:t>Aging population, modern technology = increased opportunities</a:t>
            </a:r>
          </a:p>
          <a:p>
            <a:endParaRPr lang="en-GB" baseline="0" dirty="0" smtClean="0"/>
          </a:p>
          <a:p>
            <a:r>
              <a:rPr lang="en-GB" baseline="0" dirty="0" smtClean="0"/>
              <a:t>3 in 10 over 80 year olds report being lonely (Office of National Statistics 2015)</a:t>
            </a:r>
          </a:p>
          <a:p>
            <a:endParaRPr lang="en-GB" baseline="0" dirty="0" smtClean="0"/>
          </a:p>
          <a:p>
            <a:r>
              <a:rPr lang="en-GB" baseline="0" dirty="0" smtClean="0"/>
              <a:t>Deterioration in decision making</a:t>
            </a:r>
          </a:p>
          <a:p>
            <a:r>
              <a:rPr lang="en-GB" baseline="0" dirty="0" smtClean="0"/>
              <a:t>Acceptance of cues that create trust</a:t>
            </a:r>
          </a:p>
          <a:p>
            <a:r>
              <a:rPr lang="en-GB" baseline="0" dirty="0" smtClean="0"/>
              <a:t>Social influence and consistency</a:t>
            </a:r>
          </a:p>
          <a:p>
            <a:r>
              <a:rPr lang="en-GB" baseline="0" dirty="0" smtClean="0"/>
              <a:t>Urgency and scarcity</a:t>
            </a:r>
          </a:p>
        </p:txBody>
      </p:sp>
      <p:sp>
        <p:nvSpPr>
          <p:cNvPr id="4" name="Slide Number Placeholder 3"/>
          <p:cNvSpPr>
            <a:spLocks noGrp="1"/>
          </p:cNvSpPr>
          <p:nvPr>
            <p:ph type="sldNum" sz="quarter" idx="10"/>
          </p:nvPr>
        </p:nvSpPr>
        <p:spPr/>
        <p:txBody>
          <a:bodyPr/>
          <a:lstStyle/>
          <a:p>
            <a:fld id="{C7238C35-803A-42AD-A427-3798A26260E1}" type="slidenum">
              <a:rPr lang="en-GB" smtClean="0"/>
              <a:t>8</a:t>
            </a:fld>
            <a:endParaRPr lang="en-GB"/>
          </a:p>
        </p:txBody>
      </p:sp>
    </p:spTree>
    <p:extLst>
      <p:ext uri="{BB962C8B-B14F-4D97-AF65-F5344CB8AC3E}">
        <p14:creationId xmlns:p14="http://schemas.microsoft.com/office/powerpoint/2010/main" val="3367292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1500+ in Gloucestershire</a:t>
            </a:r>
          </a:p>
          <a:p>
            <a:r>
              <a:rPr lang="en-GB" dirty="0" smtClean="0"/>
              <a:t>Average age 74+ </a:t>
            </a:r>
            <a:r>
              <a:rPr lang="en-GB" dirty="0" err="1" smtClean="0"/>
              <a:t>yrs</a:t>
            </a:r>
            <a:endParaRPr lang="en-GB" dirty="0" smtClean="0"/>
          </a:p>
          <a:p>
            <a:endParaRPr lang="en-GB" dirty="0"/>
          </a:p>
        </p:txBody>
      </p:sp>
      <p:sp>
        <p:nvSpPr>
          <p:cNvPr id="4" name="Slide Number Placeholder 3"/>
          <p:cNvSpPr>
            <a:spLocks noGrp="1"/>
          </p:cNvSpPr>
          <p:nvPr>
            <p:ph type="sldNum" sz="quarter" idx="10"/>
          </p:nvPr>
        </p:nvSpPr>
        <p:spPr/>
        <p:txBody>
          <a:bodyPr/>
          <a:lstStyle/>
          <a:p>
            <a:fld id="{C7238C35-803A-42AD-A427-3798A26260E1}" type="slidenum">
              <a:rPr lang="en-GB" smtClean="0"/>
              <a:t>9</a:t>
            </a:fld>
            <a:endParaRPr lang="en-GB"/>
          </a:p>
        </p:txBody>
      </p:sp>
    </p:spTree>
    <p:extLst>
      <p:ext uri="{BB962C8B-B14F-4D97-AF65-F5344CB8AC3E}">
        <p14:creationId xmlns:p14="http://schemas.microsoft.com/office/powerpoint/2010/main" val="11770536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2a.jpg                                                         005110E3Mac HD                         BCC51669:"/>
          <p:cNvPicPr>
            <a:picLocks noChangeAspect="1" noChangeArrowheads="1"/>
          </p:cNvPicPr>
          <p:nvPr/>
        </p:nvPicPr>
        <p:blipFill>
          <a:blip r:embed="rId2"/>
          <a:srcRect/>
          <a:stretch>
            <a:fillRect/>
          </a:stretch>
        </p:blipFill>
        <p:spPr bwMode="auto">
          <a:xfrm>
            <a:off x="0" y="-11113"/>
            <a:ext cx="9144000" cy="6869113"/>
          </a:xfrm>
          <a:prstGeom prst="rect">
            <a:avLst/>
          </a:prstGeom>
          <a:noFill/>
          <a:ln w="9525">
            <a:noFill/>
            <a:miter lim="800000"/>
            <a:headEnd/>
            <a:tailEnd/>
          </a:ln>
        </p:spPr>
      </p:pic>
      <p:sp>
        <p:nvSpPr>
          <p:cNvPr id="70659" name="Rectangle 3"/>
          <p:cNvSpPr>
            <a:spLocks noGrp="1" noChangeArrowheads="1"/>
          </p:cNvSpPr>
          <p:nvPr>
            <p:ph type="ctrTitle"/>
          </p:nvPr>
        </p:nvSpPr>
        <p:spPr>
          <a:xfrm>
            <a:off x="685800" y="2286000"/>
            <a:ext cx="8077200" cy="1143000"/>
          </a:xfrm>
        </p:spPr>
        <p:txBody>
          <a:bodyPr/>
          <a:lstStyle>
            <a:lvl1pPr>
              <a:defRPr sz="4400"/>
            </a:lvl1pPr>
          </a:lstStyle>
          <a:p>
            <a:r>
              <a:rPr lang="en-US" smtClean="0"/>
              <a:t>Click to edit Master title style</a:t>
            </a:r>
            <a:endParaRPr lang="en-US"/>
          </a:p>
        </p:txBody>
      </p:sp>
      <p:sp>
        <p:nvSpPr>
          <p:cNvPr id="70660" name="Rectangle 4"/>
          <p:cNvSpPr>
            <a:spLocks noGrp="1" noChangeArrowheads="1"/>
          </p:cNvSpPr>
          <p:nvPr>
            <p:ph type="subTitle" idx="1"/>
          </p:nvPr>
        </p:nvSpPr>
        <p:spPr>
          <a:xfrm>
            <a:off x="1371600" y="3886200"/>
            <a:ext cx="6400800" cy="1752600"/>
          </a:xfrm>
        </p:spPr>
        <p:txBody>
          <a:bodyPr/>
          <a:lstStyle>
            <a:lvl1pPr algn="ctr">
              <a:defRPr/>
            </a:lvl1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00600" y="762000"/>
            <a:ext cx="13716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0"/>
            <a:ext cx="39624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2057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895600" y="1752600"/>
            <a:ext cx="20574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2b.jpg                                                         005110E3Mac HD                         BCC51669:"/>
          <p:cNvPicPr>
            <a:picLocks noChangeAspect="1" noChangeArrowheads="1"/>
          </p:cNvPicPr>
          <p:nvPr/>
        </p:nvPicPr>
        <p:blipFill>
          <a:blip r:embed="rId13"/>
          <a:srcRect/>
          <a:stretch>
            <a:fillRect/>
          </a:stretch>
        </p:blipFill>
        <p:spPr bwMode="auto">
          <a:xfrm>
            <a:off x="0" y="-11113"/>
            <a:ext cx="9144000" cy="6869113"/>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762000"/>
            <a:ext cx="5486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8" name="Rectangle 3"/>
          <p:cNvSpPr>
            <a:spLocks noGrp="1" noChangeArrowheads="1"/>
          </p:cNvSpPr>
          <p:nvPr>
            <p:ph type="body" idx="1"/>
          </p:nvPr>
        </p:nvSpPr>
        <p:spPr bwMode="auto">
          <a:xfrm>
            <a:off x="685800" y="1752600"/>
            <a:ext cx="42672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p:txStyles>
    <p:titleStyle>
      <a:lvl1pPr algn="l" rtl="0" eaLnBrk="0" fontAlgn="base" hangingPunct="0">
        <a:spcBef>
          <a:spcPts val="600"/>
        </a:spcBef>
        <a:spcAft>
          <a:spcPts val="600"/>
        </a:spcAft>
        <a:defRPr sz="2800" b="1">
          <a:solidFill>
            <a:srgbClr val="04378D"/>
          </a:solidFill>
          <a:latin typeface="+mj-lt"/>
          <a:ea typeface="Geneva" pitchFamily="-111" charset="-128"/>
          <a:cs typeface="+mj-cs"/>
        </a:defRPr>
      </a:lvl1pPr>
      <a:lvl2pPr algn="l" rtl="0" eaLnBrk="0" fontAlgn="base" hangingPunct="0">
        <a:spcBef>
          <a:spcPts val="600"/>
        </a:spcBef>
        <a:spcAft>
          <a:spcPts val="600"/>
        </a:spcAft>
        <a:defRPr sz="2800" b="1">
          <a:solidFill>
            <a:srgbClr val="04378D"/>
          </a:solidFill>
          <a:latin typeface="Trebuchet MS" pitchFamily="34" charset="0"/>
          <a:ea typeface="Geneva" pitchFamily="-111" charset="-128"/>
        </a:defRPr>
      </a:lvl2pPr>
      <a:lvl3pPr algn="l" rtl="0" eaLnBrk="0" fontAlgn="base" hangingPunct="0">
        <a:spcBef>
          <a:spcPts val="600"/>
        </a:spcBef>
        <a:spcAft>
          <a:spcPts val="600"/>
        </a:spcAft>
        <a:defRPr sz="2800" b="1">
          <a:solidFill>
            <a:srgbClr val="04378D"/>
          </a:solidFill>
          <a:latin typeface="Trebuchet MS" pitchFamily="34" charset="0"/>
          <a:ea typeface="Geneva" pitchFamily="-111" charset="-128"/>
        </a:defRPr>
      </a:lvl3pPr>
      <a:lvl4pPr algn="l" rtl="0" eaLnBrk="0" fontAlgn="base" hangingPunct="0">
        <a:spcBef>
          <a:spcPts val="600"/>
        </a:spcBef>
        <a:spcAft>
          <a:spcPts val="600"/>
        </a:spcAft>
        <a:defRPr sz="2800" b="1">
          <a:solidFill>
            <a:srgbClr val="04378D"/>
          </a:solidFill>
          <a:latin typeface="Trebuchet MS" pitchFamily="34" charset="0"/>
          <a:ea typeface="Geneva" pitchFamily="-111" charset="-128"/>
        </a:defRPr>
      </a:lvl4pPr>
      <a:lvl5pPr algn="l" rtl="0" eaLnBrk="0" fontAlgn="base" hangingPunct="0">
        <a:spcBef>
          <a:spcPts val="600"/>
        </a:spcBef>
        <a:spcAft>
          <a:spcPts val="600"/>
        </a:spcAft>
        <a:defRPr sz="2800" b="1">
          <a:solidFill>
            <a:srgbClr val="04378D"/>
          </a:solidFill>
          <a:latin typeface="Trebuchet MS" pitchFamily="34" charset="0"/>
          <a:ea typeface="Geneva" pitchFamily="-111" charset="-128"/>
        </a:defRPr>
      </a:lvl5pPr>
      <a:lvl6pPr marL="457200" algn="l" rtl="0" eaLnBrk="1" fontAlgn="base" hangingPunct="1">
        <a:spcBef>
          <a:spcPts val="600"/>
        </a:spcBef>
        <a:spcAft>
          <a:spcPts val="600"/>
        </a:spcAft>
        <a:defRPr sz="2800" b="1">
          <a:solidFill>
            <a:srgbClr val="04378D"/>
          </a:solidFill>
          <a:latin typeface="Trebuchet MS" pitchFamily="34" charset="0"/>
        </a:defRPr>
      </a:lvl6pPr>
      <a:lvl7pPr marL="914400" algn="l" rtl="0" eaLnBrk="1" fontAlgn="base" hangingPunct="1">
        <a:spcBef>
          <a:spcPts val="600"/>
        </a:spcBef>
        <a:spcAft>
          <a:spcPts val="600"/>
        </a:spcAft>
        <a:defRPr sz="2800" b="1">
          <a:solidFill>
            <a:srgbClr val="04378D"/>
          </a:solidFill>
          <a:latin typeface="Trebuchet MS" pitchFamily="34" charset="0"/>
        </a:defRPr>
      </a:lvl7pPr>
      <a:lvl8pPr marL="1371600" algn="l" rtl="0" eaLnBrk="1" fontAlgn="base" hangingPunct="1">
        <a:spcBef>
          <a:spcPts val="600"/>
        </a:spcBef>
        <a:spcAft>
          <a:spcPts val="600"/>
        </a:spcAft>
        <a:defRPr sz="2800" b="1">
          <a:solidFill>
            <a:srgbClr val="04378D"/>
          </a:solidFill>
          <a:latin typeface="Trebuchet MS" pitchFamily="34" charset="0"/>
        </a:defRPr>
      </a:lvl8pPr>
      <a:lvl9pPr marL="1828800" algn="l" rtl="0" eaLnBrk="1" fontAlgn="base" hangingPunct="1">
        <a:spcBef>
          <a:spcPts val="600"/>
        </a:spcBef>
        <a:spcAft>
          <a:spcPts val="600"/>
        </a:spcAft>
        <a:defRPr sz="2800" b="1">
          <a:solidFill>
            <a:srgbClr val="04378D"/>
          </a:solidFill>
          <a:latin typeface="Trebuchet MS" pitchFamily="34" charset="0"/>
        </a:defRPr>
      </a:lvl9pPr>
    </p:titleStyle>
    <p:bodyStyle>
      <a:lvl1pPr marL="342900" indent="-342900" algn="l" rtl="0" eaLnBrk="0" fontAlgn="base" hangingPunct="0">
        <a:spcBef>
          <a:spcPts val="600"/>
        </a:spcBef>
        <a:spcAft>
          <a:spcPts val="600"/>
        </a:spcAft>
        <a:buSzPct val="115000"/>
        <a:defRPr sz="2200">
          <a:solidFill>
            <a:schemeClr val="tx1"/>
          </a:solidFill>
          <a:latin typeface="+mn-lt"/>
          <a:ea typeface="Geneva" pitchFamily="-111" charset="-128"/>
          <a:cs typeface="+mn-cs"/>
        </a:defRPr>
      </a:lvl1pPr>
      <a:lvl2pPr marL="190500" indent="266700" algn="l" rtl="0" eaLnBrk="0" fontAlgn="base" hangingPunct="0">
        <a:spcBef>
          <a:spcPct val="60000"/>
        </a:spcBef>
        <a:spcAft>
          <a:spcPts val="300"/>
        </a:spcAft>
        <a:defRPr>
          <a:solidFill>
            <a:srgbClr val="003366"/>
          </a:solidFill>
          <a:latin typeface="+mn-lt"/>
          <a:ea typeface="Geneva" pitchFamily="-111" charset="-128"/>
        </a:defRPr>
      </a:lvl2pPr>
      <a:lvl3pPr marL="574675" indent="-193675" algn="l" rtl="0" eaLnBrk="0" fontAlgn="base" hangingPunct="0">
        <a:spcBef>
          <a:spcPct val="60000"/>
        </a:spcBef>
        <a:spcAft>
          <a:spcPts val="600"/>
        </a:spcAft>
        <a:buChar char="•"/>
        <a:defRPr sz="2000" i="1">
          <a:solidFill>
            <a:srgbClr val="3366FF"/>
          </a:solidFill>
          <a:latin typeface="+mn-lt"/>
          <a:ea typeface="Geneva" pitchFamily="-111" charset="-128"/>
        </a:defRPr>
      </a:lvl3pPr>
      <a:lvl4pPr marL="1812925" indent="-228600" algn="l" rtl="0" eaLnBrk="0" fontAlgn="base" hangingPunct="0">
        <a:spcBef>
          <a:spcPct val="20000"/>
        </a:spcBef>
        <a:spcAft>
          <a:spcPct val="0"/>
        </a:spcAft>
        <a:buChar char="–"/>
        <a:defRPr sz="1200">
          <a:solidFill>
            <a:schemeClr val="tx1"/>
          </a:solidFill>
          <a:latin typeface="Times New Roman" pitchFamily="18" charset="0"/>
          <a:ea typeface="Geneva" pitchFamily="-111" charset="-128"/>
        </a:defRPr>
      </a:lvl4pPr>
      <a:lvl5pPr marL="2232025" indent="-228600" algn="l" rtl="0" eaLnBrk="0" fontAlgn="base" hangingPunct="0">
        <a:spcBef>
          <a:spcPct val="20000"/>
        </a:spcBef>
        <a:spcAft>
          <a:spcPct val="0"/>
        </a:spcAft>
        <a:buChar char="»"/>
        <a:defRPr sz="1400">
          <a:solidFill>
            <a:schemeClr val="tx1"/>
          </a:solidFill>
          <a:latin typeface="Times New Roman" pitchFamily="18" charset="0"/>
          <a:ea typeface="Geneva" pitchFamily="-111" charset="-128"/>
        </a:defRPr>
      </a:lvl5pPr>
      <a:lvl6pPr marL="2689225" indent="-228600" algn="l" rtl="0" eaLnBrk="1" fontAlgn="base" hangingPunct="1">
        <a:spcBef>
          <a:spcPct val="20000"/>
        </a:spcBef>
        <a:spcAft>
          <a:spcPct val="0"/>
        </a:spcAft>
        <a:buChar char="»"/>
        <a:defRPr sz="1400">
          <a:solidFill>
            <a:schemeClr val="tx1"/>
          </a:solidFill>
          <a:latin typeface="Times New Roman" pitchFamily="18" charset="0"/>
          <a:ea typeface="Geneva" pitchFamily="-111" charset="-128"/>
        </a:defRPr>
      </a:lvl6pPr>
      <a:lvl7pPr marL="3146425" indent="-228600" algn="l" rtl="0" eaLnBrk="1" fontAlgn="base" hangingPunct="1">
        <a:spcBef>
          <a:spcPct val="20000"/>
        </a:spcBef>
        <a:spcAft>
          <a:spcPct val="0"/>
        </a:spcAft>
        <a:buChar char="»"/>
        <a:defRPr sz="1400">
          <a:solidFill>
            <a:schemeClr val="tx1"/>
          </a:solidFill>
          <a:latin typeface="Times New Roman" pitchFamily="18" charset="0"/>
          <a:ea typeface="Geneva" pitchFamily="-111" charset="-128"/>
        </a:defRPr>
      </a:lvl7pPr>
      <a:lvl8pPr marL="3603625" indent="-228600" algn="l" rtl="0" eaLnBrk="1" fontAlgn="base" hangingPunct="1">
        <a:spcBef>
          <a:spcPct val="20000"/>
        </a:spcBef>
        <a:spcAft>
          <a:spcPct val="0"/>
        </a:spcAft>
        <a:buChar char="»"/>
        <a:defRPr sz="1400">
          <a:solidFill>
            <a:schemeClr val="tx1"/>
          </a:solidFill>
          <a:latin typeface="Times New Roman" pitchFamily="18" charset="0"/>
          <a:ea typeface="Geneva" pitchFamily="-111" charset="-128"/>
        </a:defRPr>
      </a:lvl8pPr>
      <a:lvl9pPr marL="4060825" indent="-228600" algn="l" rtl="0" eaLnBrk="1" fontAlgn="base" hangingPunct="1">
        <a:spcBef>
          <a:spcPct val="20000"/>
        </a:spcBef>
        <a:spcAft>
          <a:spcPct val="0"/>
        </a:spcAft>
        <a:buChar char="»"/>
        <a:defRPr sz="1400">
          <a:solidFill>
            <a:schemeClr val="tx1"/>
          </a:solidFill>
          <a:latin typeface="Times New Roman" pitchFamily="18" charset="0"/>
          <a:ea typeface="Geneva"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4213" y="692696"/>
            <a:ext cx="7848227" cy="4320480"/>
          </a:xfrm>
        </p:spPr>
        <p:txBody>
          <a:bodyPr/>
          <a:lstStyle/>
          <a:p>
            <a:pPr algn="ctr" eaLnBrk="1" hangingPunct="1"/>
            <a:r>
              <a:rPr lang="en-US" sz="4000" dirty="0" smtClean="0"/>
              <a:t/>
            </a:r>
            <a:br>
              <a:rPr lang="en-US" sz="4000" dirty="0" smtClean="0"/>
            </a:br>
            <a:r>
              <a:rPr lang="en-US" sz="4000" dirty="0"/>
              <a:t/>
            </a:r>
            <a:br>
              <a:rPr lang="en-US" sz="4000" dirty="0"/>
            </a:br>
            <a:r>
              <a:rPr lang="en-US" sz="3600" dirty="0" smtClean="0"/>
              <a:t>UNDERSTANDING</a:t>
            </a:r>
            <a:r>
              <a:rPr lang="en-US" sz="3600" dirty="0" smtClean="0"/>
              <a:t/>
            </a:r>
            <a:br>
              <a:rPr lang="en-US" sz="3600" dirty="0" smtClean="0"/>
            </a:br>
            <a:r>
              <a:rPr lang="en-US" sz="3600" dirty="0" smtClean="0"/>
              <a:t>SCAMS</a:t>
            </a:r>
            <a:r>
              <a:rPr lang="en-US" sz="4000" dirty="0"/>
              <a:t/>
            </a:r>
            <a:br>
              <a:rPr lang="en-US" sz="4000" dirty="0"/>
            </a:br>
            <a:r>
              <a:rPr lang="en-US" sz="4000" dirty="0"/>
              <a:t/>
            </a:r>
            <a:br>
              <a:rPr lang="en-US" sz="4000" dirty="0"/>
            </a:br>
            <a:r>
              <a:rPr lang="en-US" sz="4000" dirty="0" smtClean="0"/>
              <a:t/>
            </a:r>
            <a:br>
              <a:rPr lang="en-US" sz="4000" dirty="0" smtClean="0"/>
            </a:br>
            <a:endParaRPr lang="en-US" sz="3200"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8062664" cy="1008112"/>
          </a:xfrm>
        </p:spPr>
        <p:txBody>
          <a:bodyPr/>
          <a:lstStyle/>
          <a:p>
            <a:pPr algn="ctr"/>
            <a:r>
              <a:rPr lang="en-GB" dirty="0" smtClean="0"/>
              <a:t>Signs that someone is a Scam Victim</a:t>
            </a:r>
            <a:endParaRPr lang="en-GB" dirty="0"/>
          </a:p>
        </p:txBody>
      </p:sp>
      <p:sp>
        <p:nvSpPr>
          <p:cNvPr id="3" name="Content Placeholder 2"/>
          <p:cNvSpPr>
            <a:spLocks noGrp="1"/>
          </p:cNvSpPr>
          <p:nvPr>
            <p:ph idx="1"/>
          </p:nvPr>
        </p:nvSpPr>
        <p:spPr>
          <a:xfrm>
            <a:off x="685800" y="1556792"/>
            <a:ext cx="8062664" cy="4032448"/>
          </a:xfrm>
        </p:spPr>
        <p:txBody>
          <a:bodyPr/>
          <a:lstStyle/>
          <a:p>
            <a:pPr>
              <a:buFont typeface="Arial" panose="020B0604020202020204" pitchFamily="34" charset="0"/>
              <a:buChar char="•"/>
            </a:pPr>
            <a:r>
              <a:rPr lang="en-GB" sz="1800" dirty="0" smtClean="0"/>
              <a:t>Receive lots of mail everyday</a:t>
            </a:r>
          </a:p>
          <a:p>
            <a:pPr>
              <a:buFont typeface="Arial" panose="020B0604020202020204" pitchFamily="34" charset="0"/>
              <a:buChar char="•"/>
            </a:pPr>
            <a:r>
              <a:rPr lang="en-GB" sz="1800" dirty="0" smtClean="0"/>
              <a:t>Frequent visits to the post office</a:t>
            </a:r>
          </a:p>
          <a:p>
            <a:pPr>
              <a:buFont typeface="Arial" panose="020B0604020202020204" pitchFamily="34" charset="0"/>
              <a:buChar char="•"/>
            </a:pPr>
            <a:r>
              <a:rPr lang="en-GB" sz="1800" dirty="0" smtClean="0"/>
              <a:t>Use an unusually high number of cheque books</a:t>
            </a:r>
          </a:p>
          <a:p>
            <a:pPr>
              <a:buFont typeface="Arial" panose="020B0604020202020204" pitchFamily="34" charset="0"/>
              <a:buChar char="•"/>
            </a:pPr>
            <a:r>
              <a:rPr lang="en-GB" sz="1800" dirty="0" smtClean="0"/>
              <a:t>Have a house full of cheap looking jewellery/watches, health products, exotic food or boxes of chocolates</a:t>
            </a:r>
          </a:p>
          <a:p>
            <a:pPr>
              <a:buFont typeface="Arial" panose="020B0604020202020204" pitchFamily="34" charset="0"/>
              <a:buChar char="•"/>
            </a:pPr>
            <a:r>
              <a:rPr lang="en-GB" sz="1800" dirty="0" smtClean="0"/>
              <a:t>Receive frequent telephone calls from strangers that last a long time OR</a:t>
            </a:r>
          </a:p>
          <a:p>
            <a:pPr>
              <a:buFont typeface="Arial" panose="020B0604020202020204" pitchFamily="34" charset="0"/>
              <a:buChar char="•"/>
            </a:pPr>
            <a:r>
              <a:rPr lang="en-GB" sz="1800" dirty="0" smtClean="0"/>
              <a:t>Speak of a helpful caller/friend who calls regularly </a:t>
            </a:r>
          </a:p>
          <a:p>
            <a:pPr>
              <a:buFont typeface="Arial" panose="020B0604020202020204" pitchFamily="34" charset="0"/>
              <a:buChar char="•"/>
            </a:pPr>
            <a:r>
              <a:rPr lang="en-GB" sz="1800" dirty="0" smtClean="0"/>
              <a:t>Make large cash </a:t>
            </a:r>
            <a:r>
              <a:rPr lang="en-GB" sz="1800" dirty="0" err="1" smtClean="0"/>
              <a:t>withdrawls</a:t>
            </a:r>
            <a:r>
              <a:rPr lang="en-GB" sz="1800" dirty="0" smtClean="0"/>
              <a:t> </a:t>
            </a:r>
          </a:p>
          <a:p>
            <a:pPr>
              <a:buFont typeface="Arial" panose="020B0604020202020204" pitchFamily="34" charset="0"/>
              <a:buChar char="•"/>
            </a:pPr>
            <a:r>
              <a:rPr lang="en-GB" sz="1800" dirty="0" smtClean="0"/>
              <a:t>Becomes secretive about discussing finances with family and friends</a:t>
            </a:r>
          </a:p>
          <a:p>
            <a:pPr>
              <a:buFont typeface="Arial" panose="020B0604020202020204" pitchFamily="34" charset="0"/>
              <a:buChar char="•"/>
            </a:pPr>
            <a:r>
              <a:rPr lang="en-GB" sz="1800" dirty="0" smtClean="0"/>
              <a:t>Experience financial hardship and/or self neglect</a:t>
            </a:r>
            <a:endParaRPr lang="en-GB" sz="1800" dirty="0"/>
          </a:p>
        </p:txBody>
      </p:sp>
    </p:spTree>
    <p:extLst>
      <p:ext uri="{BB962C8B-B14F-4D97-AF65-F5344CB8AC3E}">
        <p14:creationId xmlns:p14="http://schemas.microsoft.com/office/powerpoint/2010/main" val="63923996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2656"/>
            <a:ext cx="7990656" cy="792088"/>
          </a:xfrm>
        </p:spPr>
        <p:txBody>
          <a:bodyPr/>
          <a:lstStyle/>
          <a:p>
            <a:pPr algn="ctr"/>
            <a:r>
              <a:rPr lang="en-GB" sz="3600" dirty="0" smtClean="0"/>
              <a:t>How to stay off the ‘suckers List’</a:t>
            </a:r>
            <a:endParaRPr lang="en-GB" sz="3600" dirty="0"/>
          </a:p>
        </p:txBody>
      </p:sp>
      <p:sp>
        <p:nvSpPr>
          <p:cNvPr id="3" name="Content Placeholder 2"/>
          <p:cNvSpPr>
            <a:spLocks noGrp="1"/>
          </p:cNvSpPr>
          <p:nvPr>
            <p:ph sz="half" idx="1"/>
          </p:nvPr>
        </p:nvSpPr>
        <p:spPr>
          <a:xfrm>
            <a:off x="611560" y="1124744"/>
            <a:ext cx="7920880" cy="4464496"/>
          </a:xfrm>
        </p:spPr>
        <p:txBody>
          <a:bodyPr/>
          <a:lstStyle/>
          <a:p>
            <a:pPr marL="457200" indent="-457200">
              <a:buFont typeface="Arial" panose="020B0604020202020204" pitchFamily="34" charset="0"/>
              <a:buChar char="•"/>
            </a:pPr>
            <a:r>
              <a:rPr lang="en-GB" sz="2000" dirty="0" smtClean="0"/>
              <a:t>Be suspicious of all ‘Too good to be true’ offers and deals.</a:t>
            </a:r>
          </a:p>
          <a:p>
            <a:pPr marL="457200" indent="-457200">
              <a:buFont typeface="Arial" panose="020B0604020202020204" pitchFamily="34" charset="0"/>
              <a:buChar char="•"/>
            </a:pPr>
            <a:r>
              <a:rPr lang="en-GB" sz="2000" dirty="0" smtClean="0"/>
              <a:t>Do not agree to offers or deals immediately.  Insist on time to obtain independent advice before making a decision.</a:t>
            </a:r>
          </a:p>
          <a:p>
            <a:pPr marL="457200" indent="-457200">
              <a:buFont typeface="Arial" panose="020B0604020202020204" pitchFamily="34" charset="0"/>
              <a:buChar char="•"/>
            </a:pPr>
            <a:r>
              <a:rPr lang="en-GB" sz="2000" dirty="0" smtClean="0"/>
              <a:t>Do not hand over money or sign anything until you have checked the credentials of the company/individual.</a:t>
            </a:r>
          </a:p>
          <a:p>
            <a:pPr marL="457200" indent="-457200">
              <a:buFont typeface="Arial" panose="020B0604020202020204" pitchFamily="34" charset="0"/>
              <a:buChar char="•"/>
            </a:pPr>
            <a:r>
              <a:rPr lang="en-GB" sz="2000" dirty="0" smtClean="0"/>
              <a:t>Never send money to anyone you do not know or trust or use payment methods that you are not comfortable with.</a:t>
            </a:r>
          </a:p>
          <a:p>
            <a:pPr marL="457200" indent="-457200">
              <a:buFont typeface="Arial" panose="020B0604020202020204" pitchFamily="34" charset="0"/>
              <a:buChar char="•"/>
            </a:pPr>
            <a:r>
              <a:rPr lang="en-GB" sz="2000" dirty="0" smtClean="0"/>
              <a:t>Never give banking or personal details to anyone you do not know or trust.  This information is valuable. Make sure you protect it.</a:t>
            </a:r>
          </a:p>
          <a:p>
            <a:pPr marL="0" indent="0" algn="ctr"/>
            <a:r>
              <a:rPr lang="en-GB" sz="1800" i="1" dirty="0">
                <a:solidFill>
                  <a:srgbClr val="FF0000"/>
                </a:solidFill>
              </a:rPr>
              <a:t>Be suspicious, discuss post and phone calls, do not give personal information, beware of hype</a:t>
            </a:r>
            <a:r>
              <a:rPr lang="en-GB" sz="2000" dirty="0">
                <a:solidFill>
                  <a:srgbClr val="FF0000"/>
                </a:solidFill>
              </a:rPr>
              <a:t>.</a:t>
            </a:r>
          </a:p>
          <a:p>
            <a:pPr marL="0" indent="0"/>
            <a:endParaRPr lang="en-GB" sz="2000" dirty="0"/>
          </a:p>
          <a:p>
            <a:pPr marL="0" indent="0"/>
            <a:endParaRPr lang="en-GB" sz="2000" dirty="0" smtClean="0"/>
          </a:p>
          <a:p>
            <a:pPr marL="457200" indent="-457200">
              <a:buFont typeface="Arial" panose="020B0604020202020204" pitchFamily="34" charset="0"/>
              <a:buChar char="•"/>
            </a:pPr>
            <a:endParaRPr lang="en-GB" sz="2400" dirty="0"/>
          </a:p>
        </p:txBody>
      </p:sp>
    </p:spTree>
    <p:extLst>
      <p:ext uri="{BB962C8B-B14F-4D97-AF65-F5344CB8AC3E}">
        <p14:creationId xmlns:p14="http://schemas.microsoft.com/office/powerpoint/2010/main" val="3228788781"/>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990656" cy="864096"/>
          </a:xfrm>
        </p:spPr>
        <p:txBody>
          <a:bodyPr/>
          <a:lstStyle/>
          <a:p>
            <a:pPr algn="ctr"/>
            <a:r>
              <a:rPr lang="en-GB" sz="3200" dirty="0" smtClean="0"/>
              <a:t>How to stay off </a:t>
            </a:r>
            <a:r>
              <a:rPr lang="en-GB" sz="3200" dirty="0"/>
              <a:t>the ‘suckers List’</a:t>
            </a:r>
          </a:p>
        </p:txBody>
      </p:sp>
      <p:sp>
        <p:nvSpPr>
          <p:cNvPr id="3" name="Content Placeholder 2"/>
          <p:cNvSpPr>
            <a:spLocks noGrp="1"/>
          </p:cNvSpPr>
          <p:nvPr>
            <p:ph idx="1"/>
          </p:nvPr>
        </p:nvSpPr>
        <p:spPr>
          <a:xfrm>
            <a:off x="539552" y="1340768"/>
            <a:ext cx="8280920" cy="4248472"/>
          </a:xfrm>
        </p:spPr>
        <p:txBody>
          <a:bodyPr/>
          <a:lstStyle/>
          <a:p>
            <a:pPr>
              <a:buFont typeface="Arial" panose="020B0604020202020204" pitchFamily="34" charset="0"/>
              <a:buChar char="•"/>
            </a:pPr>
            <a:r>
              <a:rPr lang="en-GB" sz="1800" dirty="0" smtClean="0"/>
              <a:t>Always log on to a website directly.  Do not click on links in emails.  Always check for https: and a padlock when putting in information on a website.</a:t>
            </a:r>
          </a:p>
          <a:p>
            <a:pPr>
              <a:buFont typeface="Arial" panose="020B0604020202020204" pitchFamily="34" charset="0"/>
              <a:buChar char="•"/>
            </a:pPr>
            <a:r>
              <a:rPr lang="en-GB" sz="1800" dirty="0" smtClean="0"/>
              <a:t>Do not rely solely on glowing testimonials:  do your own research.</a:t>
            </a:r>
          </a:p>
          <a:p>
            <a:pPr>
              <a:buFont typeface="Arial" panose="020B0604020202020204" pitchFamily="34" charset="0"/>
              <a:buChar char="•"/>
            </a:pPr>
            <a:r>
              <a:rPr lang="en-GB" sz="1800" dirty="0" smtClean="0"/>
              <a:t>Always get independent/legal advice if an offer involves money, time or commitment.</a:t>
            </a:r>
          </a:p>
          <a:p>
            <a:pPr>
              <a:buFont typeface="Arial" panose="020B0604020202020204" pitchFamily="34" charset="0"/>
              <a:buChar char="•"/>
            </a:pPr>
            <a:r>
              <a:rPr lang="en-GB" sz="1800" dirty="0" smtClean="0"/>
              <a:t>If you spot a scam or have been scammed, speak to someone and get help.</a:t>
            </a:r>
          </a:p>
          <a:p>
            <a:pPr>
              <a:buFont typeface="Arial" panose="020B0604020202020204" pitchFamily="34" charset="0"/>
              <a:buChar char="•"/>
            </a:pPr>
            <a:r>
              <a:rPr lang="en-GB" sz="1800" dirty="0" smtClean="0"/>
              <a:t>Do not be embarrassed to report a scam.  There is no shame in being deceived because Scammers are cunning and clever.  By reporting you will make it more difficult for them to deceive others.</a:t>
            </a:r>
          </a:p>
          <a:p>
            <a:pPr algn="ctr"/>
            <a:r>
              <a:rPr lang="en-GB" sz="1800" i="1" dirty="0" smtClean="0">
                <a:solidFill>
                  <a:srgbClr val="FF0000"/>
                </a:solidFill>
              </a:rPr>
              <a:t>Understand that Scams are a form of fraud or financial abuse that use persuasive techniques to exploit basic human conditions and emotions</a:t>
            </a:r>
            <a:r>
              <a:rPr lang="en-GB" sz="1800" dirty="0" smtClean="0">
                <a:solidFill>
                  <a:srgbClr val="FF0000"/>
                </a:solidFill>
              </a:rPr>
              <a:t>. </a:t>
            </a:r>
          </a:p>
          <a:p>
            <a:endParaRPr lang="en-GB" dirty="0" smtClean="0"/>
          </a:p>
          <a:p>
            <a:endParaRPr lang="en-GB" dirty="0"/>
          </a:p>
        </p:txBody>
      </p:sp>
    </p:spTree>
    <p:extLst>
      <p:ext uri="{BB962C8B-B14F-4D97-AF65-F5344CB8AC3E}">
        <p14:creationId xmlns:p14="http://schemas.microsoft.com/office/powerpoint/2010/main" val="1416038896"/>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4664"/>
            <a:ext cx="7990656" cy="792088"/>
          </a:xfrm>
        </p:spPr>
        <p:txBody>
          <a:bodyPr/>
          <a:lstStyle/>
          <a:p>
            <a:pPr algn="ctr"/>
            <a:r>
              <a:rPr lang="en-GB" dirty="0" smtClean="0"/>
              <a:t>Stopping Scams</a:t>
            </a:r>
            <a:endParaRPr lang="en-GB" dirty="0"/>
          </a:p>
        </p:txBody>
      </p:sp>
      <p:sp>
        <p:nvSpPr>
          <p:cNvPr id="3" name="Content Placeholder 2"/>
          <p:cNvSpPr>
            <a:spLocks noGrp="1"/>
          </p:cNvSpPr>
          <p:nvPr>
            <p:ph idx="1"/>
          </p:nvPr>
        </p:nvSpPr>
        <p:spPr>
          <a:xfrm>
            <a:off x="685800" y="1412776"/>
            <a:ext cx="7846640" cy="4176464"/>
          </a:xfrm>
        </p:spPr>
        <p:txBody>
          <a:bodyPr/>
          <a:lstStyle/>
          <a:p>
            <a:r>
              <a:rPr lang="en-GB" dirty="0" smtClean="0"/>
              <a:t>Understand that Scams are a form of fraud or financial abuse that use persuasive techniques to exploit basic human conditions of greed, fear and companionship.</a:t>
            </a:r>
          </a:p>
          <a:p>
            <a:r>
              <a:rPr lang="en-GB" dirty="0" smtClean="0"/>
              <a:t>Involvement provides many victims with a sense of meaningful activity and purpose, often providing an outlet for emotional attachment.</a:t>
            </a:r>
          </a:p>
          <a:p>
            <a:r>
              <a:rPr lang="en-GB" dirty="0" smtClean="0"/>
              <a:t>Have to work to change the </a:t>
            </a:r>
            <a:r>
              <a:rPr lang="en-GB" dirty="0" err="1" smtClean="0"/>
              <a:t>mindset</a:t>
            </a:r>
            <a:r>
              <a:rPr lang="en-GB" dirty="0" smtClean="0"/>
              <a:t> of victims and empower them.</a:t>
            </a:r>
          </a:p>
          <a:p>
            <a:r>
              <a:rPr lang="en-GB" dirty="0" smtClean="0"/>
              <a:t>Educate individuals to be suspicious, discuss post and phone calls, not to give personal information, beware of hype. </a:t>
            </a:r>
            <a:endParaRPr lang="en-GB" dirty="0"/>
          </a:p>
        </p:txBody>
      </p:sp>
    </p:spTree>
    <p:extLst>
      <p:ext uri="{BB962C8B-B14F-4D97-AF65-F5344CB8AC3E}">
        <p14:creationId xmlns:p14="http://schemas.microsoft.com/office/powerpoint/2010/main" val="423820546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2656"/>
            <a:ext cx="7990656" cy="936104"/>
          </a:xfrm>
        </p:spPr>
        <p:txBody>
          <a:bodyPr/>
          <a:lstStyle/>
          <a:p>
            <a:pPr algn="ctr"/>
            <a:r>
              <a:rPr lang="en-GB" altLang="en-US" dirty="0" smtClean="0">
                <a:solidFill>
                  <a:srgbClr val="333399"/>
                </a:solidFill>
                <a:latin typeface="Arial" charset="0"/>
                <a:cs typeface="Arial" charset="0"/>
              </a:rPr>
              <a:t>How to help a victim</a:t>
            </a:r>
            <a:endParaRPr lang="en-GB" dirty="0"/>
          </a:p>
        </p:txBody>
      </p:sp>
      <p:sp>
        <p:nvSpPr>
          <p:cNvPr id="3" name="Content Placeholder 2"/>
          <p:cNvSpPr>
            <a:spLocks noGrp="1"/>
          </p:cNvSpPr>
          <p:nvPr>
            <p:ph idx="1"/>
          </p:nvPr>
        </p:nvSpPr>
        <p:spPr>
          <a:xfrm>
            <a:off x="685800" y="1700808"/>
            <a:ext cx="7990656" cy="3960440"/>
          </a:xfrm>
        </p:spPr>
        <p:txBody>
          <a:bodyPr/>
          <a:lstStyle/>
          <a:p>
            <a:pPr marL="0" indent="0" algn="ctr"/>
            <a:r>
              <a:rPr lang="en-GB" sz="1800" dirty="0" smtClean="0">
                <a:latin typeface="Arial" charset="0"/>
                <a:cs typeface="Arial" charset="0"/>
              </a:rPr>
              <a:t>Talk and spend time listening to the individual.  Do not judge them.</a:t>
            </a:r>
          </a:p>
          <a:p>
            <a:pPr marL="0" indent="0" algn="ctr"/>
            <a:r>
              <a:rPr lang="en-GB" sz="1800" dirty="0" smtClean="0">
                <a:latin typeface="Arial" charset="0"/>
                <a:cs typeface="Arial" charset="0"/>
              </a:rPr>
              <a:t>Reassure them they are not alone and should not feel embarrassed about it.</a:t>
            </a:r>
          </a:p>
          <a:p>
            <a:pPr marL="0" indent="0" algn="ctr"/>
            <a:r>
              <a:rPr lang="en-GB" sz="1800" dirty="0" smtClean="0">
                <a:latin typeface="Arial" charset="0"/>
                <a:cs typeface="Arial" charset="0"/>
              </a:rPr>
              <a:t>Present them with different options but encourage them to make decisions.</a:t>
            </a:r>
          </a:p>
          <a:p>
            <a:pPr marL="0" indent="0" algn="ctr"/>
            <a:r>
              <a:rPr lang="en-GB" sz="1800" dirty="0" smtClean="0">
                <a:latin typeface="Arial" charset="0"/>
                <a:cs typeface="Arial" charset="0"/>
              </a:rPr>
              <a:t>Try not to get frustrated.  They may struggle to understand that they are a victim of a crime.</a:t>
            </a:r>
          </a:p>
          <a:p>
            <a:pPr marL="0" indent="0" algn="ctr"/>
            <a:r>
              <a:rPr lang="en-GB" sz="1800" dirty="0" smtClean="0">
                <a:latin typeface="Arial" charset="0"/>
                <a:cs typeface="Arial" charset="0"/>
              </a:rPr>
              <a:t>Do not force the issue.  It can take a long time for them to want to tell you about their experiences.</a:t>
            </a:r>
          </a:p>
          <a:p>
            <a:pPr marL="0" indent="0" algn="ctr"/>
            <a:r>
              <a:rPr lang="en-GB" sz="1800" dirty="0" smtClean="0">
                <a:latin typeface="Arial" charset="0"/>
                <a:cs typeface="Arial" charset="0"/>
              </a:rPr>
              <a:t>Advise of the help them to contact their bank for help and advice.  </a:t>
            </a:r>
            <a:endParaRPr lang="en-GB" dirty="0"/>
          </a:p>
        </p:txBody>
      </p:sp>
    </p:spTree>
    <p:extLst>
      <p:ext uri="{BB962C8B-B14F-4D97-AF65-F5344CB8AC3E}">
        <p14:creationId xmlns:p14="http://schemas.microsoft.com/office/powerpoint/2010/main" val="308788591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846640" cy="838200"/>
          </a:xfrm>
        </p:spPr>
        <p:txBody>
          <a:bodyPr/>
          <a:lstStyle/>
          <a:p>
            <a:pPr algn="ctr"/>
            <a:r>
              <a:rPr lang="en-GB" dirty="0" smtClean="0"/>
              <a:t>Practical Help</a:t>
            </a:r>
            <a:endParaRPr lang="en-GB" dirty="0"/>
          </a:p>
        </p:txBody>
      </p:sp>
      <p:sp>
        <p:nvSpPr>
          <p:cNvPr id="3" name="Content Placeholder 2"/>
          <p:cNvSpPr>
            <a:spLocks noGrp="1"/>
          </p:cNvSpPr>
          <p:nvPr>
            <p:ph idx="1"/>
          </p:nvPr>
        </p:nvSpPr>
        <p:spPr>
          <a:xfrm>
            <a:off x="685800" y="1752600"/>
            <a:ext cx="7774632" cy="3764632"/>
          </a:xfrm>
        </p:spPr>
        <p:txBody>
          <a:bodyPr/>
          <a:lstStyle/>
          <a:p>
            <a:r>
              <a:rPr lang="en-GB" dirty="0" smtClean="0"/>
              <a:t>It can really make a difference if a few small changes are made:</a:t>
            </a:r>
          </a:p>
          <a:p>
            <a:r>
              <a:rPr lang="en-GB" dirty="0" smtClean="0"/>
              <a:t>Change Bank Accounts</a:t>
            </a:r>
          </a:p>
          <a:p>
            <a:r>
              <a:rPr lang="en-GB" dirty="0" smtClean="0"/>
              <a:t>Change Telephone Numbers and become ex-directory with caller ID</a:t>
            </a:r>
          </a:p>
          <a:p>
            <a:r>
              <a:rPr lang="en-GB" dirty="0" smtClean="0"/>
              <a:t>Register with the Preference Services and Royal Mail Door to Door</a:t>
            </a:r>
          </a:p>
          <a:p>
            <a:r>
              <a:rPr lang="en-GB" dirty="0" smtClean="0"/>
              <a:t>Re-direct Mail</a:t>
            </a:r>
          </a:p>
          <a:p>
            <a:r>
              <a:rPr lang="en-GB" dirty="0" smtClean="0"/>
              <a:t>Contact Trading Standards about becoming a Mail Marshall</a:t>
            </a:r>
            <a:endParaRPr lang="en-GB" dirty="0"/>
          </a:p>
        </p:txBody>
      </p:sp>
    </p:spTree>
    <p:extLst>
      <p:ext uri="{BB962C8B-B14F-4D97-AF65-F5344CB8AC3E}">
        <p14:creationId xmlns:p14="http://schemas.microsoft.com/office/powerpoint/2010/main" val="342172819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7918648" cy="936104"/>
          </a:xfrm>
        </p:spPr>
        <p:txBody>
          <a:bodyPr/>
          <a:lstStyle/>
          <a:p>
            <a:pPr algn="ctr"/>
            <a:r>
              <a:rPr lang="en-GB" dirty="0" smtClean="0"/>
              <a:t>What Trading Standards Can Do</a:t>
            </a:r>
            <a:endParaRPr lang="en-GB" dirty="0"/>
          </a:p>
        </p:txBody>
      </p:sp>
      <p:sp>
        <p:nvSpPr>
          <p:cNvPr id="3" name="Content Placeholder 2"/>
          <p:cNvSpPr>
            <a:spLocks noGrp="1"/>
          </p:cNvSpPr>
          <p:nvPr>
            <p:ph idx="1"/>
          </p:nvPr>
        </p:nvSpPr>
        <p:spPr>
          <a:xfrm>
            <a:off x="685800" y="1484784"/>
            <a:ext cx="7918648" cy="4176464"/>
          </a:xfrm>
        </p:spPr>
        <p:txBody>
          <a:bodyPr/>
          <a:lstStyle/>
          <a:p>
            <a:r>
              <a:rPr lang="en-GB" dirty="0"/>
              <a:t>Work with those affected and partner agencies to help reduce the future risk of being a repeat </a:t>
            </a:r>
            <a:r>
              <a:rPr lang="en-GB" dirty="0" smtClean="0"/>
              <a:t>victim.</a:t>
            </a:r>
          </a:p>
          <a:p>
            <a:r>
              <a:rPr lang="en-GB" dirty="0" smtClean="0"/>
              <a:t>Investigate and prosecute offenders under consumer protection legislation.</a:t>
            </a:r>
          </a:p>
          <a:p>
            <a:r>
              <a:rPr lang="en-GB" dirty="0" smtClean="0"/>
              <a:t>Seek injunctions to prevent offenders repeating the behaviour.</a:t>
            </a:r>
          </a:p>
          <a:p>
            <a:r>
              <a:rPr lang="en-GB" dirty="0" smtClean="0"/>
              <a:t>Visit Scam Victims identified by partners.</a:t>
            </a:r>
          </a:p>
          <a:p>
            <a:r>
              <a:rPr lang="en-GB" dirty="0" smtClean="0"/>
              <a:t>Contact or signpost to partner agencies to access support.</a:t>
            </a:r>
          </a:p>
          <a:p>
            <a:r>
              <a:rPr lang="en-GB" dirty="0" smtClean="0"/>
              <a:t>Install Call Blocker devices free of charge.</a:t>
            </a:r>
          </a:p>
          <a:p>
            <a:r>
              <a:rPr lang="en-GB" dirty="0" smtClean="0"/>
              <a:t>Help home owners to implement changes to reduce risks.</a:t>
            </a:r>
          </a:p>
        </p:txBody>
      </p:sp>
    </p:spTree>
    <p:extLst>
      <p:ext uri="{BB962C8B-B14F-4D97-AF65-F5344CB8AC3E}">
        <p14:creationId xmlns:p14="http://schemas.microsoft.com/office/powerpoint/2010/main" val="318889899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92696"/>
            <a:ext cx="7776864" cy="4680520"/>
          </a:xfrm>
        </p:spPr>
        <p:txBody>
          <a:bodyPr/>
          <a:lstStyle/>
          <a:p>
            <a:pPr marL="457200" indent="-457200" algn="ctr">
              <a:buFont typeface="Wingdings" panose="05000000000000000000" pitchFamily="2" charset="2"/>
              <a:buChar char="§"/>
            </a:pPr>
            <a:r>
              <a:rPr lang="en-GB" sz="3200" dirty="0" smtClean="0"/>
              <a:t>Any Questions?</a:t>
            </a:r>
            <a:r>
              <a:rPr lang="en-GB" dirty="0" smtClean="0"/>
              <a:t/>
            </a:r>
            <a:br>
              <a:rPr lang="en-GB" dirty="0" smtClean="0"/>
            </a:br>
            <a:r>
              <a:rPr lang="en-GB" dirty="0" smtClean="0"/>
              <a:t/>
            </a:r>
            <a:br>
              <a:rPr lang="en-GB" dirty="0" smtClean="0"/>
            </a:br>
            <a:r>
              <a:rPr lang="en-GB" dirty="0"/>
              <a:t/>
            </a:r>
            <a:br>
              <a:rPr lang="en-GB" dirty="0"/>
            </a:br>
            <a:r>
              <a:rPr lang="en-GB" altLang="en-US" sz="2000" u="sng" dirty="0" smtClean="0">
                <a:solidFill>
                  <a:srgbClr val="FF0000"/>
                </a:solidFill>
                <a:latin typeface="Segoe Print" panose="02000600000000000000" pitchFamily="2" charset="0"/>
                <a:cs typeface="Arial" charset="0"/>
              </a:rPr>
              <a:t>Remember:</a:t>
            </a:r>
            <a:r>
              <a:rPr lang="en-GB" altLang="en-US" sz="2000" dirty="0" smtClean="0">
                <a:solidFill>
                  <a:srgbClr val="FF0000"/>
                </a:solidFill>
                <a:latin typeface="Segoe Print" panose="02000600000000000000" pitchFamily="2" charset="0"/>
                <a:cs typeface="Arial" charset="0"/>
              </a:rPr>
              <a:t/>
            </a:r>
            <a:br>
              <a:rPr lang="en-GB" altLang="en-US" sz="2000" dirty="0" smtClean="0">
                <a:solidFill>
                  <a:srgbClr val="FF0000"/>
                </a:solidFill>
                <a:latin typeface="Segoe Print" panose="02000600000000000000" pitchFamily="2" charset="0"/>
                <a:cs typeface="Arial" charset="0"/>
              </a:rPr>
            </a:br>
            <a:r>
              <a:rPr lang="en-GB" altLang="en-US" sz="2000" dirty="0" smtClean="0">
                <a:solidFill>
                  <a:srgbClr val="FF0000"/>
                </a:solidFill>
                <a:latin typeface="Segoe Print" panose="02000600000000000000" pitchFamily="2" charset="0"/>
                <a:cs typeface="Arial" charset="0"/>
              </a:rPr>
              <a:t/>
            </a:r>
            <a:br>
              <a:rPr lang="en-GB" altLang="en-US" sz="2000" dirty="0" smtClean="0">
                <a:solidFill>
                  <a:srgbClr val="FF0000"/>
                </a:solidFill>
                <a:latin typeface="Segoe Print" panose="02000600000000000000" pitchFamily="2" charset="0"/>
                <a:cs typeface="Arial" charset="0"/>
              </a:rPr>
            </a:br>
            <a:r>
              <a:rPr lang="en-GB" altLang="en-US" sz="2000" dirty="0" smtClean="0">
                <a:solidFill>
                  <a:srgbClr val="FF0000"/>
                </a:solidFill>
                <a:latin typeface="Segoe Print" panose="02000600000000000000" pitchFamily="2" charset="0"/>
                <a:cs typeface="Arial" charset="0"/>
              </a:rPr>
              <a:t> If </a:t>
            </a:r>
            <a:r>
              <a:rPr lang="en-GB" altLang="en-US" sz="2000" dirty="0">
                <a:solidFill>
                  <a:srgbClr val="FF0000"/>
                </a:solidFill>
                <a:latin typeface="Segoe Print" panose="02000600000000000000" pitchFamily="2" charset="0"/>
                <a:cs typeface="Arial" charset="0"/>
              </a:rPr>
              <a:t>it sounds too good to be true it probably is</a:t>
            </a:r>
            <a:r>
              <a:rPr lang="en-GB" altLang="en-US" sz="2000" dirty="0" smtClean="0">
                <a:solidFill>
                  <a:srgbClr val="FF0000"/>
                </a:solidFill>
                <a:latin typeface="Segoe Print" panose="02000600000000000000" pitchFamily="2" charset="0"/>
                <a:cs typeface="Arial" charset="0"/>
              </a:rPr>
              <a:t>!</a:t>
            </a:r>
            <a:br>
              <a:rPr lang="en-GB" altLang="en-US" sz="2000" dirty="0" smtClean="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
            </a:r>
            <a:br>
              <a:rPr lang="en-GB" altLang="en-US" sz="2000" dirty="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If in doubt, say NO</a:t>
            </a:r>
            <a:r>
              <a:rPr lang="en-GB" altLang="en-US" sz="2000" dirty="0" smtClean="0">
                <a:solidFill>
                  <a:srgbClr val="FF0000"/>
                </a:solidFill>
                <a:latin typeface="Segoe Print" panose="02000600000000000000" pitchFamily="2" charset="0"/>
                <a:cs typeface="Arial" charset="0"/>
              </a:rPr>
              <a:t>!</a:t>
            </a:r>
            <a:br>
              <a:rPr lang="en-GB" altLang="en-US" sz="2000" dirty="0" smtClean="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
            </a:r>
            <a:br>
              <a:rPr lang="en-GB" altLang="en-US" sz="2000" dirty="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If you’re not sure, DON’T open the door</a:t>
            </a:r>
            <a:r>
              <a:rPr lang="en-GB" altLang="en-US" sz="2000" dirty="0" smtClean="0">
                <a:solidFill>
                  <a:srgbClr val="FF0000"/>
                </a:solidFill>
                <a:latin typeface="Segoe Print" panose="02000600000000000000" pitchFamily="2" charset="0"/>
                <a:cs typeface="Arial" charset="0"/>
              </a:rPr>
              <a:t>!</a:t>
            </a:r>
            <a:br>
              <a:rPr lang="en-GB" altLang="en-US" sz="2000" dirty="0" smtClean="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
            </a:r>
            <a:br>
              <a:rPr lang="en-GB" altLang="en-US" sz="2000" dirty="0">
                <a:solidFill>
                  <a:srgbClr val="FF0000"/>
                </a:solidFill>
                <a:latin typeface="Segoe Print" panose="02000600000000000000" pitchFamily="2" charset="0"/>
                <a:cs typeface="Arial" charset="0"/>
              </a:rPr>
            </a:br>
            <a:r>
              <a:rPr lang="en-GB" altLang="en-US" sz="2000" dirty="0">
                <a:solidFill>
                  <a:srgbClr val="FF0000"/>
                </a:solidFill>
                <a:latin typeface="Segoe Print" panose="02000600000000000000" pitchFamily="2" charset="0"/>
                <a:cs typeface="Arial" charset="0"/>
              </a:rPr>
              <a:t> Don’t be rushed and don’t be hushed!</a:t>
            </a:r>
            <a:r>
              <a:rPr lang="en-GB" altLang="en-US" dirty="0">
                <a:solidFill>
                  <a:schemeClr val="accent2"/>
                </a:solidFill>
                <a:latin typeface="Arial" charset="0"/>
                <a:cs typeface="Arial" charset="0"/>
              </a:rPr>
              <a:t/>
            </a:r>
            <a:br>
              <a:rPr lang="en-GB" altLang="en-US" dirty="0">
                <a:solidFill>
                  <a:schemeClr val="accent2"/>
                </a:solidFill>
                <a:latin typeface="Arial" charset="0"/>
                <a:cs typeface="Arial" charset="0"/>
              </a:rPr>
            </a:br>
            <a:endParaRPr lang="en-GB"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548680"/>
            <a:ext cx="8062664" cy="792088"/>
          </a:xfrm>
        </p:spPr>
        <p:txBody>
          <a:bodyPr/>
          <a:lstStyle/>
          <a:p>
            <a:pPr algn="ctr"/>
            <a:r>
              <a:rPr lang="en-US" sz="4400" dirty="0" smtClean="0"/>
              <a:t>What are Consumer Scams?</a:t>
            </a:r>
          </a:p>
        </p:txBody>
      </p:sp>
      <p:sp>
        <p:nvSpPr>
          <p:cNvPr id="17411" name="Content Placeholder 2"/>
          <p:cNvSpPr>
            <a:spLocks noGrp="1"/>
          </p:cNvSpPr>
          <p:nvPr>
            <p:ph idx="1"/>
          </p:nvPr>
        </p:nvSpPr>
        <p:spPr>
          <a:xfrm>
            <a:off x="683568" y="1340768"/>
            <a:ext cx="7486650" cy="4343400"/>
          </a:xfrm>
        </p:spPr>
        <p:txBody>
          <a:bodyPr/>
          <a:lstStyle/>
          <a:p>
            <a:pPr>
              <a:buFont typeface="Arial" panose="020B0604020202020204" pitchFamily="34" charset="0"/>
              <a:buChar char="•"/>
            </a:pPr>
            <a:r>
              <a:rPr lang="en-GB" sz="2000" dirty="0" smtClean="0"/>
              <a:t>Misleading or Deceptive Communications that con people out of money.</a:t>
            </a:r>
          </a:p>
          <a:p>
            <a:pPr>
              <a:buFont typeface="Arial" panose="020B0604020202020204" pitchFamily="34" charset="0"/>
              <a:buChar char="•"/>
            </a:pPr>
            <a:r>
              <a:rPr lang="en-GB" sz="2000" dirty="0" smtClean="0"/>
              <a:t>They can be by phone, text, mail, email, websites, adverts and doorstep.</a:t>
            </a:r>
          </a:p>
          <a:p>
            <a:pPr>
              <a:buFont typeface="Arial" panose="020B0604020202020204" pitchFamily="34" charset="0"/>
              <a:buChar char="•"/>
            </a:pPr>
            <a:r>
              <a:rPr lang="en-GB" sz="2000" dirty="0" smtClean="0"/>
              <a:t>They range from sharp practice to complete fraud.</a:t>
            </a:r>
          </a:p>
          <a:p>
            <a:pPr>
              <a:buFont typeface="Arial" panose="020B0604020202020204" pitchFamily="34" charset="0"/>
              <a:buChar char="•"/>
            </a:pPr>
            <a:r>
              <a:rPr lang="en-GB" sz="2000" dirty="0" smtClean="0"/>
              <a:t>Scams are about making money dishonestly, not about honest profit. </a:t>
            </a:r>
          </a:p>
          <a:p>
            <a:pPr>
              <a:buFont typeface="Arial" panose="020B0604020202020204" pitchFamily="34" charset="0"/>
              <a:buChar char="•"/>
            </a:pPr>
            <a:r>
              <a:rPr lang="en-GB" sz="2000" dirty="0" smtClean="0"/>
              <a:t>Scammers are organised predatory Criminals.  </a:t>
            </a:r>
          </a:p>
          <a:p>
            <a:pPr marL="0" indent="0" algn="ctr"/>
            <a:r>
              <a:rPr lang="en-GB" sz="2000" i="1" dirty="0" smtClean="0"/>
              <a:t>Scammers </a:t>
            </a:r>
            <a:r>
              <a:rPr lang="en-GB" sz="2000" b="1" i="1" dirty="0" smtClean="0"/>
              <a:t>appear</a:t>
            </a:r>
            <a:r>
              <a:rPr lang="en-GB" sz="2000" i="1" dirty="0" smtClean="0"/>
              <a:t> legitimate, helpful, friendly and charming.  Scammers </a:t>
            </a:r>
            <a:r>
              <a:rPr lang="en-GB" sz="2000" b="1" i="1" dirty="0" smtClean="0"/>
              <a:t>can</a:t>
            </a:r>
            <a:r>
              <a:rPr lang="en-GB" sz="2000" i="1" dirty="0" smtClean="0"/>
              <a:t> be persuasive, persistent, threatening, aggressive, intimidating . . .</a:t>
            </a:r>
          </a:p>
          <a:p>
            <a:endParaRPr lang="en-GB"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332656"/>
            <a:ext cx="7632848" cy="936104"/>
          </a:xfrm>
        </p:spPr>
        <p:txBody>
          <a:bodyPr/>
          <a:lstStyle/>
          <a:p>
            <a:pPr algn="ctr"/>
            <a:r>
              <a:rPr lang="en-GB" sz="3200" dirty="0"/>
              <a:t>Common Types of Scams</a:t>
            </a:r>
            <a:r>
              <a:rPr lang="en-GB" dirty="0"/>
              <a:t/>
            </a:r>
            <a:br>
              <a:rPr lang="en-GB" dirty="0"/>
            </a:br>
            <a:endParaRPr lang="en-GB" i="1" dirty="0"/>
          </a:p>
        </p:txBody>
      </p:sp>
      <p:sp>
        <p:nvSpPr>
          <p:cNvPr id="3" name="Content Placeholder 2"/>
          <p:cNvSpPr>
            <a:spLocks noGrp="1"/>
          </p:cNvSpPr>
          <p:nvPr>
            <p:ph idx="1"/>
          </p:nvPr>
        </p:nvSpPr>
        <p:spPr>
          <a:xfrm>
            <a:off x="683568" y="980728"/>
            <a:ext cx="8134672" cy="4680520"/>
          </a:xfrm>
        </p:spPr>
        <p:txBody>
          <a:bodyPr/>
          <a:lstStyle/>
          <a:p>
            <a:pPr marL="285750" indent="-285750" algn="ctr">
              <a:buFont typeface="Arial" panose="020B0604020202020204" pitchFamily="34" charset="0"/>
              <a:buChar char="•"/>
            </a:pPr>
            <a:r>
              <a:rPr lang="en-GB" sz="2000" dirty="0" smtClean="0"/>
              <a:t>ID Fraud   </a:t>
            </a:r>
          </a:p>
          <a:p>
            <a:pPr marL="285750" indent="-285750" algn="ctr">
              <a:buFont typeface="Arial" panose="020B0604020202020204" pitchFamily="34" charset="0"/>
              <a:buChar char="•"/>
            </a:pPr>
            <a:r>
              <a:rPr lang="en-GB" sz="2000" dirty="0" smtClean="0"/>
              <a:t>Courier Fraud</a:t>
            </a:r>
          </a:p>
          <a:p>
            <a:pPr algn="ctr">
              <a:buFont typeface="Arial" panose="020B0604020202020204" pitchFamily="34" charset="0"/>
              <a:buChar char="•"/>
            </a:pPr>
            <a:r>
              <a:rPr lang="en-GB" sz="2000" dirty="0" smtClean="0"/>
              <a:t>Insurance &amp; Investment (Boiler Room) Scams</a:t>
            </a:r>
          </a:p>
          <a:p>
            <a:pPr algn="ctr">
              <a:buFont typeface="Arial" panose="020B0604020202020204" pitchFamily="34" charset="0"/>
              <a:buChar char="•"/>
            </a:pPr>
            <a:r>
              <a:rPr lang="en-GB" sz="2000" dirty="0" smtClean="0"/>
              <a:t>Door to Door Scams (</a:t>
            </a:r>
            <a:r>
              <a:rPr lang="en-GB" sz="2000" dirty="0" err="1" smtClean="0"/>
              <a:t>incl</a:t>
            </a:r>
            <a:r>
              <a:rPr lang="en-GB" sz="2000" dirty="0" smtClean="0"/>
              <a:t>: Fake Charity Collections)</a:t>
            </a:r>
          </a:p>
          <a:p>
            <a:pPr algn="ctr">
              <a:buFont typeface="Arial" panose="020B0604020202020204" pitchFamily="34" charset="0"/>
              <a:buChar char="•"/>
            </a:pPr>
            <a:r>
              <a:rPr lang="en-GB" sz="2000" dirty="0" smtClean="0"/>
              <a:t>Dating &amp; </a:t>
            </a:r>
            <a:r>
              <a:rPr lang="en-GB" sz="2000" dirty="0"/>
              <a:t>R</a:t>
            </a:r>
            <a:r>
              <a:rPr lang="en-GB" sz="2000" dirty="0" smtClean="0"/>
              <a:t>omance Scams</a:t>
            </a:r>
          </a:p>
          <a:p>
            <a:pPr algn="ctr">
              <a:buFont typeface="Arial" panose="020B0604020202020204" pitchFamily="34" charset="0"/>
              <a:buChar char="•"/>
            </a:pPr>
            <a:r>
              <a:rPr lang="en-GB" sz="2000" dirty="0" smtClean="0"/>
              <a:t>Banking &amp; Payment (Phishing)Scams</a:t>
            </a:r>
          </a:p>
          <a:p>
            <a:pPr algn="ctr">
              <a:buFont typeface="Arial" panose="020B0604020202020204" pitchFamily="34" charset="0"/>
              <a:buChar char="•"/>
            </a:pPr>
            <a:r>
              <a:rPr lang="en-GB" sz="2000" dirty="0" smtClean="0"/>
              <a:t>Mobile Phone, Email</a:t>
            </a:r>
            <a:r>
              <a:rPr lang="en-GB" sz="2000" dirty="0"/>
              <a:t> </a:t>
            </a:r>
            <a:r>
              <a:rPr lang="en-GB" sz="2000" dirty="0" smtClean="0"/>
              <a:t>&amp; Computer Scams</a:t>
            </a:r>
          </a:p>
          <a:p>
            <a:pPr algn="ctr">
              <a:buFont typeface="Arial" panose="020B0604020202020204" pitchFamily="34" charset="0"/>
              <a:buChar char="•"/>
            </a:pPr>
            <a:r>
              <a:rPr lang="en-GB" sz="2000" dirty="0" smtClean="0"/>
              <a:t> Health &amp; Medical Scams</a:t>
            </a:r>
          </a:p>
          <a:p>
            <a:pPr algn="ctr">
              <a:buFont typeface="Arial" panose="020B0604020202020204" pitchFamily="34" charset="0"/>
              <a:buChar char="•"/>
            </a:pPr>
            <a:r>
              <a:rPr lang="en-GB" sz="2000" dirty="0" smtClean="0"/>
              <a:t>Fake Website (Pharming) Scams</a:t>
            </a:r>
          </a:p>
          <a:p>
            <a:pPr algn="ctr">
              <a:buFont typeface="Arial" panose="020B0604020202020204" pitchFamily="34" charset="0"/>
              <a:buChar char="•"/>
            </a:pPr>
            <a:r>
              <a:rPr lang="en-GB" sz="2000" dirty="0" smtClean="0"/>
              <a:t>Impersonation of Officials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0"/>
            <a:ext cx="7702624" cy="838200"/>
          </a:xfrm>
        </p:spPr>
        <p:txBody>
          <a:bodyPr/>
          <a:lstStyle/>
          <a:p>
            <a:pPr algn="ctr"/>
            <a:r>
              <a:rPr lang="en-GB" dirty="0" smtClean="0"/>
              <a:t>Rogue Trading = Doorstep Crime</a:t>
            </a:r>
            <a:endParaRPr lang="en-GB" dirty="0"/>
          </a:p>
        </p:txBody>
      </p:sp>
      <p:sp>
        <p:nvSpPr>
          <p:cNvPr id="3" name="Content Placeholder 2"/>
          <p:cNvSpPr>
            <a:spLocks noGrp="1"/>
          </p:cNvSpPr>
          <p:nvPr>
            <p:ph idx="1"/>
          </p:nvPr>
        </p:nvSpPr>
        <p:spPr>
          <a:xfrm>
            <a:off x="685800" y="1752600"/>
            <a:ext cx="7558608" cy="3908648"/>
          </a:xfrm>
        </p:spPr>
        <p:txBody>
          <a:bodyPr/>
          <a:lstStyle/>
          <a:p>
            <a:r>
              <a:rPr lang="en-GB" dirty="0" smtClean="0"/>
              <a:t>Door Step Crime is under reported </a:t>
            </a:r>
          </a:p>
          <a:p>
            <a:r>
              <a:rPr lang="en-GB" dirty="0" smtClean="0"/>
              <a:t>The reasons for this are not really known but most likely include:</a:t>
            </a:r>
          </a:p>
          <a:p>
            <a:r>
              <a:rPr lang="en-GB" dirty="0" smtClean="0"/>
              <a:t>Embarrassment about what has happened </a:t>
            </a:r>
          </a:p>
          <a:p>
            <a:r>
              <a:rPr lang="en-GB" dirty="0" smtClean="0"/>
              <a:t>Fear of reprisal</a:t>
            </a:r>
          </a:p>
          <a:p>
            <a:r>
              <a:rPr lang="en-GB" dirty="0" smtClean="0"/>
              <a:t>Wanting to retain independence</a:t>
            </a:r>
          </a:p>
          <a:p>
            <a:r>
              <a:rPr lang="en-GB" dirty="0" smtClean="0"/>
              <a:t>Not knowing who to tell</a:t>
            </a:r>
          </a:p>
          <a:p>
            <a:r>
              <a:rPr lang="en-GB" dirty="0" smtClean="0"/>
              <a:t>People affected with suffer financial loss but also suffer mental and physical decline</a:t>
            </a:r>
            <a:endParaRPr lang="en-GB" dirty="0"/>
          </a:p>
        </p:txBody>
      </p:sp>
    </p:spTree>
    <p:extLst>
      <p:ext uri="{BB962C8B-B14F-4D97-AF65-F5344CB8AC3E}">
        <p14:creationId xmlns:p14="http://schemas.microsoft.com/office/powerpoint/2010/main" val="1180022887"/>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endParaRPr lang="en-GB" dirty="0"/>
          </a:p>
        </p:txBody>
      </p:sp>
      <p:sp>
        <p:nvSpPr>
          <p:cNvPr id="3" name="Content Placeholder 2"/>
          <p:cNvSpPr>
            <a:spLocks noGrp="1"/>
          </p:cNvSpPr>
          <p:nvPr>
            <p:ph idx="1"/>
          </p:nvPr>
        </p:nvSpPr>
        <p:spPr>
          <a:xfrm>
            <a:off x="539552" y="404664"/>
            <a:ext cx="8136904" cy="5256584"/>
          </a:xfrm>
        </p:spPr>
        <p:txBody>
          <a:bodyPr/>
          <a:lstStyle/>
          <a:p>
            <a:pPr algn="ctr"/>
            <a:r>
              <a:rPr lang="en-GB" sz="2000" b="1" dirty="0" smtClean="0">
                <a:solidFill>
                  <a:schemeClr val="accent6"/>
                </a:solidFill>
              </a:rPr>
              <a:t>The Most Common Scam Type is </a:t>
            </a:r>
            <a:r>
              <a:rPr lang="en-GB" sz="2000" b="1" i="1" dirty="0" smtClean="0">
                <a:solidFill>
                  <a:schemeClr val="accent6"/>
                </a:solidFill>
              </a:rPr>
              <a:t>“Mass Marketing Fraud”</a:t>
            </a:r>
          </a:p>
          <a:p>
            <a:pPr algn="ctr"/>
            <a:r>
              <a:rPr lang="en-GB" sz="2000" b="1" dirty="0" smtClean="0">
                <a:solidFill>
                  <a:schemeClr val="accent6"/>
                </a:solidFill>
              </a:rPr>
              <a:t>POSTAL SCAMS</a:t>
            </a:r>
          </a:p>
          <a:p>
            <a:pPr algn="ctr">
              <a:buFont typeface="Arial" panose="020B0604020202020204" pitchFamily="34" charset="0"/>
              <a:buChar char="•"/>
            </a:pPr>
            <a:r>
              <a:rPr lang="en-GB" sz="1800" dirty="0"/>
              <a:t>Catalogue &amp; Brochure</a:t>
            </a:r>
          </a:p>
          <a:p>
            <a:pPr algn="ctr">
              <a:buFont typeface="Arial" panose="020B0604020202020204" pitchFamily="34" charset="0"/>
              <a:buChar char="•"/>
            </a:pPr>
            <a:r>
              <a:rPr lang="en-GB" sz="1800" dirty="0" smtClean="0"/>
              <a:t>Charities</a:t>
            </a:r>
          </a:p>
          <a:p>
            <a:pPr algn="ctr">
              <a:buFont typeface="Arial" panose="020B0604020202020204" pitchFamily="34" charset="0"/>
              <a:buChar char="•"/>
            </a:pPr>
            <a:r>
              <a:rPr lang="en-GB" sz="1800" dirty="0"/>
              <a:t>Betting</a:t>
            </a:r>
          </a:p>
          <a:p>
            <a:pPr algn="ctr">
              <a:buFont typeface="Arial" panose="020B0604020202020204" pitchFamily="34" charset="0"/>
              <a:buChar char="•"/>
            </a:pPr>
            <a:r>
              <a:rPr lang="en-GB" sz="1800" dirty="0" smtClean="0"/>
              <a:t>Lottery/Prize Draw</a:t>
            </a:r>
          </a:p>
          <a:p>
            <a:pPr algn="ctr">
              <a:buFont typeface="Arial" panose="020B0604020202020204" pitchFamily="34" charset="0"/>
              <a:buChar char="•"/>
            </a:pPr>
            <a:r>
              <a:rPr lang="en-GB" sz="1800" dirty="0"/>
              <a:t>Debt Recovering/PPI</a:t>
            </a:r>
          </a:p>
          <a:p>
            <a:pPr algn="ctr">
              <a:buFont typeface="Arial" panose="020B0604020202020204" pitchFamily="34" charset="0"/>
              <a:buChar char="•"/>
            </a:pPr>
            <a:r>
              <a:rPr lang="en-GB" sz="1800" dirty="0" smtClean="0"/>
              <a:t>Courier</a:t>
            </a:r>
          </a:p>
          <a:p>
            <a:pPr algn="ctr">
              <a:buFont typeface="Arial" panose="020B0604020202020204" pitchFamily="34" charset="0"/>
              <a:buChar char="•"/>
            </a:pPr>
            <a:r>
              <a:rPr lang="en-GB" sz="1800" dirty="0"/>
              <a:t>Parcel Delivery</a:t>
            </a:r>
          </a:p>
          <a:p>
            <a:pPr algn="ctr">
              <a:buFont typeface="Arial" panose="020B0604020202020204" pitchFamily="34" charset="0"/>
              <a:buChar char="•"/>
            </a:pPr>
            <a:r>
              <a:rPr lang="en-GB" sz="1800" dirty="0"/>
              <a:t>Prize </a:t>
            </a:r>
            <a:r>
              <a:rPr lang="en-GB" sz="1800" dirty="0" smtClean="0"/>
              <a:t>Holding</a:t>
            </a:r>
          </a:p>
          <a:p>
            <a:pPr algn="ctr">
              <a:buFont typeface="Arial" panose="020B0604020202020204" pitchFamily="34" charset="0"/>
              <a:buChar char="•"/>
            </a:pPr>
            <a:r>
              <a:rPr lang="en-GB" sz="1800" dirty="0" smtClean="0"/>
              <a:t>Clairvoyant</a:t>
            </a:r>
          </a:p>
          <a:p>
            <a:pPr algn="ctr">
              <a:buFont typeface="Arial" panose="020B0604020202020204" pitchFamily="34" charset="0"/>
              <a:buChar char="•"/>
            </a:pPr>
            <a:r>
              <a:rPr lang="en-GB" sz="1800" dirty="0" smtClean="0"/>
              <a:t>Religious/Miracle Cures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2656"/>
            <a:ext cx="8062664" cy="864096"/>
          </a:xfrm>
        </p:spPr>
        <p:txBody>
          <a:bodyPr/>
          <a:lstStyle/>
          <a:p>
            <a:pPr algn="ctr"/>
            <a:r>
              <a:rPr lang="en-GB" sz="2400" dirty="0" smtClean="0"/>
              <a:t>TELEPHONE SCAMS</a:t>
            </a:r>
            <a:endParaRPr lang="en-GB" sz="2400" dirty="0"/>
          </a:p>
        </p:txBody>
      </p:sp>
      <p:sp>
        <p:nvSpPr>
          <p:cNvPr id="3" name="Content Placeholder 2"/>
          <p:cNvSpPr>
            <a:spLocks noGrp="1"/>
          </p:cNvSpPr>
          <p:nvPr>
            <p:ph idx="1"/>
          </p:nvPr>
        </p:nvSpPr>
        <p:spPr>
          <a:xfrm>
            <a:off x="685800" y="1196752"/>
            <a:ext cx="7918648" cy="4464496"/>
          </a:xfrm>
        </p:spPr>
        <p:txBody>
          <a:bodyPr/>
          <a:lstStyle/>
          <a:p>
            <a:pPr algn="ctr">
              <a:buFont typeface="Arial" panose="020B0604020202020204" pitchFamily="34" charset="0"/>
              <a:buChar char="•"/>
            </a:pPr>
            <a:r>
              <a:rPr lang="en-GB" sz="1800" dirty="0" smtClean="0"/>
              <a:t>Computer/Technical Problems</a:t>
            </a:r>
          </a:p>
          <a:p>
            <a:pPr algn="ctr">
              <a:buFont typeface="Arial" panose="020B0604020202020204" pitchFamily="34" charset="0"/>
              <a:buChar char="•"/>
            </a:pPr>
            <a:r>
              <a:rPr lang="en-GB" sz="1800" dirty="0" smtClean="0"/>
              <a:t>PPI and Pension</a:t>
            </a:r>
          </a:p>
          <a:p>
            <a:pPr algn="ctr">
              <a:buFont typeface="Arial" panose="020B0604020202020204" pitchFamily="34" charset="0"/>
              <a:buChar char="•"/>
            </a:pPr>
            <a:r>
              <a:rPr lang="en-GB" sz="1800" dirty="0" smtClean="0"/>
              <a:t>Bank or Building Society </a:t>
            </a:r>
          </a:p>
          <a:p>
            <a:pPr algn="ctr">
              <a:buFont typeface="Arial" panose="020B0604020202020204" pitchFamily="34" charset="0"/>
              <a:buChar char="•"/>
            </a:pPr>
            <a:r>
              <a:rPr lang="en-GB" sz="1800" dirty="0" smtClean="0"/>
              <a:t>Parcel Delivery</a:t>
            </a:r>
          </a:p>
          <a:p>
            <a:pPr algn="ctr">
              <a:buFont typeface="Arial" panose="020B0604020202020204" pitchFamily="34" charset="0"/>
              <a:buChar char="•"/>
            </a:pPr>
            <a:r>
              <a:rPr lang="en-GB" sz="1800" dirty="0" smtClean="0"/>
              <a:t>Accident – Car/Work/Holiday</a:t>
            </a:r>
          </a:p>
          <a:p>
            <a:pPr algn="ctr">
              <a:buFont typeface="Arial" panose="020B0604020202020204" pitchFamily="34" charset="0"/>
              <a:buChar char="•"/>
            </a:pPr>
            <a:r>
              <a:rPr lang="en-GB" sz="1800" dirty="0" smtClean="0"/>
              <a:t>Protection Cover - Sky</a:t>
            </a:r>
          </a:p>
          <a:p>
            <a:pPr algn="ctr">
              <a:buFont typeface="Arial" panose="020B0604020202020204" pitchFamily="34" charset="0"/>
              <a:buChar char="•"/>
            </a:pPr>
            <a:r>
              <a:rPr lang="en-GB" sz="1800" dirty="0" smtClean="0"/>
              <a:t>Silent Call or Missed Call</a:t>
            </a:r>
          </a:p>
          <a:p>
            <a:pPr algn="ctr">
              <a:buFont typeface="Arial" panose="020B0604020202020204" pitchFamily="34" charset="0"/>
              <a:buChar char="•"/>
            </a:pPr>
            <a:r>
              <a:rPr lang="en-GB" sz="1800" dirty="0" smtClean="0"/>
              <a:t>HMRC</a:t>
            </a:r>
          </a:p>
          <a:p>
            <a:pPr algn="ctr">
              <a:buFont typeface="Arial" panose="020B0604020202020204" pitchFamily="34" charset="0"/>
              <a:buChar char="•"/>
            </a:pPr>
            <a:r>
              <a:rPr lang="en-GB" sz="1800" dirty="0" smtClean="0"/>
              <a:t>Council Tax</a:t>
            </a:r>
          </a:p>
          <a:p>
            <a:pPr algn="ctr">
              <a:buFont typeface="Arial" panose="020B0604020202020204" pitchFamily="34" charset="0"/>
              <a:buChar char="•"/>
            </a:pPr>
            <a:r>
              <a:rPr lang="en-GB" sz="1800" dirty="0" smtClean="0"/>
              <a:t>Lottery/Prize Draw</a:t>
            </a:r>
          </a:p>
          <a:p>
            <a:pPr algn="ctr">
              <a:buFont typeface="Arial" panose="020B0604020202020204" pitchFamily="34" charset="0"/>
              <a:buChar char="•"/>
            </a:pPr>
            <a:endParaRPr lang="en-GB" sz="2000" dirty="0" smtClean="0"/>
          </a:p>
          <a:p>
            <a:pPr algn="ctr">
              <a:buFont typeface="Arial" panose="020B0604020202020204" pitchFamily="34" charset="0"/>
              <a:buChar char="•"/>
            </a:pPr>
            <a:endParaRPr lang="en-GB" sz="2000" dirty="0"/>
          </a:p>
        </p:txBody>
      </p:sp>
    </p:spTree>
    <p:extLst>
      <p:ext uri="{BB962C8B-B14F-4D97-AF65-F5344CB8AC3E}">
        <p14:creationId xmlns:p14="http://schemas.microsoft.com/office/powerpoint/2010/main" val="191776532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 </a:t>
            </a:r>
            <a:endParaRPr lang="en-GB" dirty="0"/>
          </a:p>
        </p:txBody>
      </p:sp>
      <p:sp>
        <p:nvSpPr>
          <p:cNvPr id="9" name="Content Placeholder 8"/>
          <p:cNvSpPr>
            <a:spLocks noGrp="1"/>
          </p:cNvSpPr>
          <p:nvPr>
            <p:ph idx="1"/>
          </p:nvPr>
        </p:nvSpPr>
        <p:spPr>
          <a:xfrm>
            <a:off x="467544" y="620688"/>
            <a:ext cx="8280920" cy="5040560"/>
          </a:xfrm>
        </p:spPr>
        <p:txBody>
          <a:bodyPr/>
          <a:lstStyle/>
          <a:p>
            <a:pPr algn="ctr"/>
            <a:r>
              <a:rPr lang="en-GB" sz="4400" b="1" dirty="0" smtClean="0">
                <a:solidFill>
                  <a:schemeClr val="accent6"/>
                </a:solidFill>
              </a:rPr>
              <a:t>Common Features of Scams</a:t>
            </a:r>
            <a:endParaRPr lang="en-GB" b="1" dirty="0"/>
          </a:p>
          <a:p>
            <a:pPr algn="ctr"/>
            <a:r>
              <a:rPr lang="en-GB" b="1" dirty="0" smtClean="0"/>
              <a:t>Language Used:</a:t>
            </a:r>
          </a:p>
          <a:p>
            <a:pPr algn="ctr"/>
            <a:r>
              <a:rPr lang="en-GB" dirty="0" smtClean="0"/>
              <a:t>Won the Lottery, Highly Confidential, Official Document, Guaranteed Winner, Unclaimed Prize/Award, Time Sensitive, Sworn to Secrecy, This Is Not A Scam, Don’t Need Full Address, Immediate Decision Needed . . .</a:t>
            </a:r>
          </a:p>
          <a:p>
            <a:pPr algn="ctr"/>
            <a:r>
              <a:rPr lang="en-GB" b="1" dirty="0" smtClean="0"/>
              <a:t>Practices Used:</a:t>
            </a:r>
          </a:p>
          <a:p>
            <a:pPr algn="ctr"/>
            <a:r>
              <a:rPr lang="en-GB" dirty="0" smtClean="0"/>
              <a:t>Money Transfer Agents, Virtual Offices, Local Telephone Numbers, Never Ending Telephone Calls, Asking for Payment Upfront, Payments Required for Taxes or Release fees or Solicitors Fees or Processing Fees or Administration Fees </a:t>
            </a:r>
            <a:r>
              <a:rPr lang="en-GB" dirty="0" err="1" smtClean="0"/>
              <a:t>etc</a:t>
            </a:r>
            <a:r>
              <a:rPr lang="en-GB" dirty="0" smtClean="0"/>
              <a:t> </a:t>
            </a:r>
            <a:r>
              <a:rPr lang="en-GB" dirty="0" err="1" smtClean="0"/>
              <a:t>etc</a:t>
            </a:r>
            <a:r>
              <a:rPr lang="en-GB" dirty="0" smtClean="0"/>
              <a:t> . . . </a:t>
            </a:r>
          </a:p>
          <a:p>
            <a:endParaRPr lang="en-GB"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6672"/>
            <a:ext cx="8206680" cy="1008112"/>
          </a:xfrm>
        </p:spPr>
        <p:txBody>
          <a:bodyPr/>
          <a:lstStyle/>
          <a:p>
            <a:pPr algn="ctr"/>
            <a:r>
              <a:rPr lang="en-GB" sz="4000" dirty="0" smtClean="0"/>
              <a:t>Scam Victims – </a:t>
            </a:r>
            <a:r>
              <a:rPr lang="en-GB" sz="4000" i="1" dirty="0" smtClean="0"/>
              <a:t>Who are they?</a:t>
            </a:r>
            <a:br>
              <a:rPr lang="en-GB" sz="4000" i="1" dirty="0" smtClean="0"/>
            </a:br>
            <a:r>
              <a:rPr lang="en-GB" sz="4000" dirty="0" smtClean="0"/>
              <a:t>ANYONE</a:t>
            </a:r>
            <a:endParaRPr lang="en-GB" sz="4000" dirty="0"/>
          </a:p>
        </p:txBody>
      </p:sp>
      <p:sp>
        <p:nvSpPr>
          <p:cNvPr id="3" name="Content Placeholder 2"/>
          <p:cNvSpPr>
            <a:spLocks noGrp="1"/>
          </p:cNvSpPr>
          <p:nvPr>
            <p:ph idx="1"/>
          </p:nvPr>
        </p:nvSpPr>
        <p:spPr>
          <a:xfrm>
            <a:off x="539552" y="1752600"/>
            <a:ext cx="8208912" cy="3980656"/>
          </a:xfrm>
        </p:spPr>
        <p:txBody>
          <a:bodyPr/>
          <a:lstStyle/>
          <a:p>
            <a:pPr algn="ctr">
              <a:buFont typeface="Arial" panose="020B0604020202020204" pitchFamily="34" charset="0"/>
              <a:buChar char="•"/>
            </a:pPr>
            <a:r>
              <a:rPr lang="en-GB" sz="1800" dirty="0" smtClean="0"/>
              <a:t>There is a Scam for everyone! Scams are often customised for different ages and income groups</a:t>
            </a:r>
          </a:p>
          <a:p>
            <a:pPr algn="ctr">
              <a:buFont typeface="Arial" panose="020B0604020202020204" pitchFamily="34" charset="0"/>
              <a:buChar char="•"/>
            </a:pPr>
            <a:r>
              <a:rPr lang="en-GB" sz="1800" dirty="0" smtClean="0"/>
              <a:t>50% of the population will be a victim of a Scam.  The youngest victim has been 19 years old, the oldest 106 years old </a:t>
            </a:r>
            <a:r>
              <a:rPr lang="en-GB" sz="1000" dirty="0" smtClean="0"/>
              <a:t>(National Scams Team)</a:t>
            </a:r>
          </a:p>
          <a:p>
            <a:pPr algn="ctr">
              <a:buFont typeface="Arial" panose="020B0604020202020204" pitchFamily="34" charset="0"/>
              <a:buChar char="•"/>
            </a:pPr>
            <a:r>
              <a:rPr lang="en-GB" sz="1800" dirty="0" smtClean="0"/>
              <a:t>Often the most vulnerable in society are targeted</a:t>
            </a:r>
          </a:p>
          <a:p>
            <a:pPr algn="ctr">
              <a:buFont typeface="Arial" panose="020B0604020202020204" pitchFamily="34" charset="0"/>
              <a:buChar char="•"/>
            </a:pPr>
            <a:r>
              <a:rPr lang="en-GB" sz="1800" dirty="0" smtClean="0"/>
              <a:t>Often older residents</a:t>
            </a:r>
          </a:p>
          <a:p>
            <a:pPr marL="0" indent="0" algn="ctr"/>
            <a:r>
              <a:rPr lang="en-GB" sz="1800" b="1" dirty="0" smtClean="0"/>
              <a:t>Because . . . </a:t>
            </a:r>
          </a:p>
          <a:p>
            <a:pPr marL="171450" indent="-171450" algn="ctr">
              <a:buFont typeface="Arial" panose="020B0604020202020204" pitchFamily="34" charset="0"/>
              <a:buChar char="•"/>
            </a:pPr>
            <a:r>
              <a:rPr lang="en-GB" sz="1800" dirty="0" smtClean="0"/>
              <a:t>May be over-trusting, lonely, socially isolated, vulnerable circumstances, health issues, impulsive, sense of purpose, strong values about politeness, cognitive impairment</a:t>
            </a:r>
            <a:endParaRPr lang="en-GB" sz="1800" dirty="0"/>
          </a:p>
        </p:txBody>
      </p:sp>
    </p:spTree>
    <p:extLst>
      <p:ext uri="{BB962C8B-B14F-4D97-AF65-F5344CB8AC3E}">
        <p14:creationId xmlns:p14="http://schemas.microsoft.com/office/powerpoint/2010/main" val="191634176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404664"/>
            <a:ext cx="7815263" cy="1195536"/>
          </a:xfrm>
        </p:spPr>
        <p:txBody>
          <a:bodyPr/>
          <a:lstStyle/>
          <a:p>
            <a:pPr algn="ctr" eaLnBrk="1" hangingPunct="1"/>
            <a:r>
              <a:rPr lang="en-US" sz="4000" dirty="0" smtClean="0"/>
              <a:t/>
            </a:r>
            <a:br>
              <a:rPr lang="en-US" sz="4000" dirty="0" smtClean="0"/>
            </a:br>
            <a:endParaRPr lang="en-US" sz="4000" dirty="0" smtClean="0"/>
          </a:p>
        </p:txBody>
      </p:sp>
      <p:sp>
        <p:nvSpPr>
          <p:cNvPr id="20483" name="Rectangle 3"/>
          <p:cNvSpPr>
            <a:spLocks noGrp="1" noChangeArrowheads="1"/>
          </p:cNvSpPr>
          <p:nvPr>
            <p:ph type="body" idx="1"/>
          </p:nvPr>
        </p:nvSpPr>
        <p:spPr>
          <a:xfrm>
            <a:off x="684213" y="332657"/>
            <a:ext cx="7815262" cy="5256584"/>
          </a:xfrm>
        </p:spPr>
        <p:txBody>
          <a:bodyPr/>
          <a:lstStyle/>
          <a:p>
            <a:pPr marL="0" indent="0" algn="ctr" eaLnBrk="1" hangingPunct="1"/>
            <a:r>
              <a:rPr lang="en-US" sz="4400" dirty="0" smtClean="0">
                <a:solidFill>
                  <a:srgbClr val="333399"/>
                </a:solidFill>
              </a:rPr>
              <a:t>Suckers Lists</a:t>
            </a:r>
          </a:p>
          <a:p>
            <a:pPr algn="ctr" eaLnBrk="1" hangingPunct="1">
              <a:buFont typeface="Arial" panose="020B0604020202020204" pitchFamily="34" charset="0"/>
              <a:buChar char="•"/>
            </a:pPr>
            <a:r>
              <a:rPr lang="en-US" sz="2400" dirty="0" smtClean="0"/>
              <a:t>Chronic Victims are repeatedly targeted</a:t>
            </a:r>
          </a:p>
          <a:p>
            <a:pPr algn="ctr" eaLnBrk="1" hangingPunct="1">
              <a:buFont typeface="Arial" panose="020B0604020202020204" pitchFamily="34" charset="0"/>
              <a:buChar char="•"/>
            </a:pPr>
            <a:r>
              <a:rPr lang="en-US" sz="2400" dirty="0" smtClean="0"/>
              <a:t>Personal details are added to lists and sold to ‘con artists’</a:t>
            </a:r>
          </a:p>
          <a:p>
            <a:pPr algn="ctr" eaLnBrk="1" hangingPunct="1">
              <a:buFont typeface="Arial" panose="020B0604020202020204" pitchFamily="34" charset="0"/>
              <a:buChar char="•"/>
            </a:pPr>
            <a:r>
              <a:rPr lang="en-US" sz="2400" dirty="0" smtClean="0"/>
              <a:t>A ‘sucker list’ contains the names of people who have been, or are good candidates to be, victims of fraud</a:t>
            </a:r>
          </a:p>
          <a:p>
            <a:pPr algn="ctr" eaLnBrk="1" hangingPunct="1">
              <a:buFont typeface="Arial" panose="020B0604020202020204" pitchFamily="34" charset="0"/>
              <a:buChar char="•"/>
            </a:pPr>
            <a:r>
              <a:rPr lang="en-US" sz="2400" dirty="0" smtClean="0"/>
              <a:t>People on the lists who have been victims may hear from crooks who claim they can help to recover, for a fee, money lost to a scam.  This is called ‘Recovery Room Fraud’</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GCC">
  <a:themeElements>
    <a:clrScheme name="LeadershipPresentationR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eadershipPresentationRW">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LeadershipPresentationRW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eadershipPresentationRW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eadershipPresentationRW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eadershipPresentationRW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eadershipPresentationRW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eadershipPresentationRW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eadershipPresentationRW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GCC</Template>
  <TotalTime>1777</TotalTime>
  <Words>1577</Words>
  <Application>Microsoft Office PowerPoint</Application>
  <PresentationFormat>On-screen Show (4:3)</PresentationFormat>
  <Paragraphs>191</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GCC</vt:lpstr>
      <vt:lpstr>  UNDERSTANDING SCAMS   </vt:lpstr>
      <vt:lpstr>What are Consumer Scams?</vt:lpstr>
      <vt:lpstr>Common Types of Scams </vt:lpstr>
      <vt:lpstr>Rogue Trading = Doorstep Crime</vt:lpstr>
      <vt:lpstr> </vt:lpstr>
      <vt:lpstr>TELEPHONE SCAMS</vt:lpstr>
      <vt:lpstr> </vt:lpstr>
      <vt:lpstr>Scam Victims – Who are they? ANYONE</vt:lpstr>
      <vt:lpstr> </vt:lpstr>
      <vt:lpstr>Signs that someone is a Scam Victim</vt:lpstr>
      <vt:lpstr>How to stay off the ‘suckers List’</vt:lpstr>
      <vt:lpstr>How to stay off the ‘suckers List’</vt:lpstr>
      <vt:lpstr>Stopping Scams</vt:lpstr>
      <vt:lpstr>How to help a victim</vt:lpstr>
      <vt:lpstr>Practical Help</vt:lpstr>
      <vt:lpstr>What Trading Standards Can Do</vt:lpstr>
      <vt:lpstr>Any Questions?   Remember:   If it sounds too good to be true it probably is!  If in doubt, say NO!  If you’re not sure, DON’T open the door!   Don’t be rushed and don’t be hushed! </vt:lpstr>
    </vt:vector>
  </TitlesOfParts>
  <Company>Gloucestershire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sdoble</dc:creator>
  <cp:lastModifiedBy>MANSFIELD, Helen</cp:lastModifiedBy>
  <cp:revision>112</cp:revision>
  <cp:lastPrinted>2017-05-05T13:54:04Z</cp:lastPrinted>
  <dcterms:created xsi:type="dcterms:W3CDTF">2009-10-29T08:43:28Z</dcterms:created>
  <dcterms:modified xsi:type="dcterms:W3CDTF">2019-01-16T11:00:28Z</dcterms:modified>
</cp:coreProperties>
</file>