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C65A"/>
    <a:srgbClr val="FFD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9F251A-00A9-7AA1-4C04-98D526DDD427}" v="28" dt="2026-03-23T09:17:03.874"/>
    <p1510:client id="{897CC86A-F822-0FE9-0537-0729482CCD67}" v="11" dt="2026-03-23T09:24:22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94670-3A1D-46D9-BAE2-350D02E0048C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1F156-7344-4F9E-A344-119899155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765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1F156-7344-4F9E-A344-119899155DD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237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EB484-A343-C02F-D701-963430A04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4EAB52-51B0-2C72-22C0-83F3E18BB6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0BF1F-A218-3046-2FDF-3309D5CA9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E942C-B410-DE08-A1B7-81BEA3A1C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996C1-9BCD-7894-87F9-4D9470C11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157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51F9B-8259-CD22-440D-9D8BF8A32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357F3A-2A10-EE62-7115-49295B1AB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2264D-CE95-2FD2-CAD6-E569C4B34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CAF89-4762-508C-E6A8-971310F1F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6DD0D-A148-D593-9D0E-F998B8490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01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6695A9-E883-D709-D4FD-A9954F6F44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3042DD-5460-4D1F-029F-D45BF90FB7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3E537-4237-3B42-3703-4C37B44F1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12591-7B4D-9B59-3E8C-E321A194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DADE7-DE7F-BF08-68EE-AC9AADE27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196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E70DF-7201-0130-1F05-D141E31DD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DC86D-F87F-85B9-FFCF-54A8F2232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2A58E-02A0-3DB6-B58F-5D437C69B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FE563-736C-2167-3C72-F5C463907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45C12-02D2-3C4A-B449-B3C298A31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55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1C452-D803-B2D5-BCE6-0FAE8D476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A7BC7-ACE3-37BA-D7D3-0F93097B6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D9660-D46C-39B5-4D9E-898F652C9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2EEB9-D52B-6057-F6D5-BBB7EF2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F6EE6-6361-1C57-33BA-46984B162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25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96712-9A42-6958-52DD-6D6293AFD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E676B-BBBB-C9C6-6B13-4DB8388BA9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C1C7CA-D715-881D-4018-7386C8096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244012-6853-2A8F-80D3-1F0A2BA9E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FC5F1-C609-8425-D35F-51022327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B7FC46-E572-6687-1878-FB29D549B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26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ED988-CE6A-06CB-EF93-915BA56F7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EF6EC-E71E-92C4-363A-33B53601D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C7D07B-7B12-D3C7-1BD6-A8AEA2A79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1D534B-B46A-D7C0-625D-FAA02EDD8E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B7B5AB-B6A0-CF6B-A68D-C0A0970D3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B0A5B0-BD25-999C-9ACD-F16E6D21F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6FF527-C8D2-8409-C69C-9B0C680B6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DD587E-9143-593C-C079-FD6985674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37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DE58C-426A-661B-FABD-80E71524B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C133ED-A7FC-DFE4-A3F6-9A0D632CF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493BA-058C-43B7-CAE1-603671E03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C568F1-B99F-412C-D924-4A8853564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59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C2A0B6-1968-DB7B-490A-9953C01B7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25D073-127F-945F-DB96-CEB6C2754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F7D81-8B4C-1324-BF04-C32A0AB03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09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F40D7-F304-C500-D68F-77060D6C6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13D79-33E0-F375-8A2D-6DA69EFD3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28D491-81BD-3FA0-FD25-33A12CD14C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650C5F-147B-CEE7-4834-41FE5110E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889684-24AB-BA51-C8EF-49E4D0AB8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03275F-7B33-27CF-B39E-21E2286B5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6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EEA9F-E64B-39BC-4F29-F3BDF6D59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341441-B42C-B389-423A-B195918ACC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734C53-BE64-D1C7-E720-BFDDB3E6B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BB84F-A431-48D5-4F45-8E9A1CF9B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1AE5C3-C6D7-35F9-F516-7F543EDB1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AB9EA-A17D-D186-652F-DD37BBCF4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209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2E5B32-3E1D-23C1-0002-4E1064AB1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3B86C7-4832-10D9-CC5F-87F2B1690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FC07B-E3DC-4D02-837D-8A54032E5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11B0A5-764E-4373-BE37-7E2713650BF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A97A6-CE81-47F5-A49D-1CF97DB751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53EC3-0499-1ADA-B1BC-9AA32135F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2C0B44-4030-4CDD-B364-C26339CE3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8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C6BF916-E667-37DC-5EC3-90662FDDAC41}"/>
              </a:ext>
            </a:extLst>
          </p:cNvPr>
          <p:cNvGrpSpPr/>
          <p:nvPr/>
        </p:nvGrpSpPr>
        <p:grpSpPr>
          <a:xfrm>
            <a:off x="345928" y="-3127"/>
            <a:ext cx="11522555" cy="6646186"/>
            <a:chOff x="323517" y="81242"/>
            <a:chExt cx="11544966" cy="6253570"/>
          </a:xfrm>
        </p:grpSpPr>
        <p:sp>
          <p:nvSpPr>
            <p:cNvPr id="3" name="Down Arrow Callout 5">
              <a:extLst>
                <a:ext uri="{FF2B5EF4-FFF2-40B4-BE49-F238E27FC236}">
                  <a16:creationId xmlns:a16="http://schemas.microsoft.com/office/drawing/2014/main" id="{34C6F956-51E7-0467-9438-A097DA314451}"/>
                </a:ext>
              </a:extLst>
            </p:cNvPr>
            <p:cNvSpPr/>
            <p:nvPr/>
          </p:nvSpPr>
          <p:spPr>
            <a:xfrm>
              <a:off x="328523" y="567465"/>
              <a:ext cx="2714664" cy="1074821"/>
            </a:xfrm>
            <a:prstGeom prst="downArrowCallout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</a:rPr>
                <a:t>Pen picture of  cases</a:t>
              </a:r>
            </a:p>
          </p:txBody>
        </p:sp>
        <p:sp>
          <p:nvSpPr>
            <p:cNvPr id="4" name="Down Arrow Callout 6">
              <a:extLst>
                <a:ext uri="{FF2B5EF4-FFF2-40B4-BE49-F238E27FC236}">
                  <a16:creationId xmlns:a16="http://schemas.microsoft.com/office/drawing/2014/main" id="{A634E129-96D9-7E80-6DAB-10AA237405F6}"/>
                </a:ext>
              </a:extLst>
            </p:cNvPr>
            <p:cNvSpPr/>
            <p:nvPr/>
          </p:nvSpPr>
          <p:spPr>
            <a:xfrm>
              <a:off x="3253355" y="567464"/>
              <a:ext cx="2694344" cy="1074821"/>
            </a:xfrm>
            <a:prstGeom prst="downArrowCallout">
              <a:avLst/>
            </a:prstGeom>
            <a:solidFill>
              <a:srgbClr val="81C65A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</a:rPr>
                <a:t>Areas of note and good practice</a:t>
              </a:r>
            </a:p>
          </p:txBody>
        </p:sp>
        <p:sp>
          <p:nvSpPr>
            <p:cNvPr id="5" name="Down Arrow Callout 7">
              <a:extLst>
                <a:ext uri="{FF2B5EF4-FFF2-40B4-BE49-F238E27FC236}">
                  <a16:creationId xmlns:a16="http://schemas.microsoft.com/office/drawing/2014/main" id="{0E52B029-E461-001C-D624-2A382462452E}"/>
                </a:ext>
              </a:extLst>
            </p:cNvPr>
            <p:cNvSpPr/>
            <p:nvPr/>
          </p:nvSpPr>
          <p:spPr>
            <a:xfrm>
              <a:off x="6096907" y="567465"/>
              <a:ext cx="2806104" cy="1074821"/>
            </a:xfrm>
            <a:prstGeom prst="downArrowCallout">
              <a:avLst/>
            </a:prstGeom>
            <a:solidFill>
              <a:srgbClr val="FFDB69"/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</a:rPr>
                <a:t>Learning points</a:t>
              </a:r>
            </a:p>
          </p:txBody>
        </p:sp>
        <p:sp>
          <p:nvSpPr>
            <p:cNvPr id="6" name="Down Arrow Callout 8">
              <a:extLst>
                <a:ext uri="{FF2B5EF4-FFF2-40B4-BE49-F238E27FC236}">
                  <a16:creationId xmlns:a16="http://schemas.microsoft.com/office/drawing/2014/main" id="{98B3D348-77CA-4EA3-B15B-48E991B0E557}"/>
                </a:ext>
              </a:extLst>
            </p:cNvPr>
            <p:cNvSpPr/>
            <p:nvPr/>
          </p:nvSpPr>
          <p:spPr>
            <a:xfrm>
              <a:off x="9062379" y="557765"/>
              <a:ext cx="2806104" cy="1084521"/>
            </a:xfrm>
            <a:prstGeom prst="downArrowCallou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</a:rPr>
                <a:t>Checklist</a:t>
              </a:r>
            </a:p>
          </p:txBody>
        </p:sp>
        <p:sp>
          <p:nvSpPr>
            <p:cNvPr id="7" name="Rounded Rectangle 9">
              <a:extLst>
                <a:ext uri="{FF2B5EF4-FFF2-40B4-BE49-F238E27FC236}">
                  <a16:creationId xmlns:a16="http://schemas.microsoft.com/office/drawing/2014/main" id="{E2A5E247-0B00-D236-BF8A-4FE71B7E9129}"/>
                </a:ext>
              </a:extLst>
            </p:cNvPr>
            <p:cNvSpPr/>
            <p:nvPr/>
          </p:nvSpPr>
          <p:spPr>
            <a:xfrm>
              <a:off x="323517" y="1648615"/>
              <a:ext cx="2745143" cy="4686197"/>
            </a:xfrm>
            <a:prstGeom prst="roundRect">
              <a:avLst>
                <a:gd name="adj" fmla="val 7520"/>
              </a:avLst>
            </a:prstGeom>
            <a:solidFill>
              <a:schemeClr val="tx2">
                <a:lumMod val="25000"/>
                <a:lumOff val="75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endParaRPr lang="en-GB" sz="1200">
                <a:solidFill>
                  <a:schemeClr val="tx1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8" name="Rounded Rectangle 10">
              <a:extLst>
                <a:ext uri="{FF2B5EF4-FFF2-40B4-BE49-F238E27FC236}">
                  <a16:creationId xmlns:a16="http://schemas.microsoft.com/office/drawing/2014/main" id="{21DDB064-715E-8F8E-91BB-1FDA0FC6ECFC}"/>
                </a:ext>
              </a:extLst>
            </p:cNvPr>
            <p:cNvSpPr/>
            <p:nvPr/>
          </p:nvSpPr>
          <p:spPr>
            <a:xfrm>
              <a:off x="3253356" y="1658315"/>
              <a:ext cx="2836583" cy="4676497"/>
            </a:xfrm>
            <a:prstGeom prst="roundRect">
              <a:avLst>
                <a:gd name="adj" fmla="val 7520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1200">
                <a:latin typeface="Calibri"/>
                <a:ea typeface="Calibri"/>
                <a:cs typeface="Calibri"/>
              </a:endParaRPr>
            </a:p>
            <a:p>
              <a:pPr>
                <a:spcAft>
                  <a:spcPts val="0"/>
                </a:spcAft>
              </a:pPr>
              <a:endParaRPr lang="en-GB" sz="120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</p:txBody>
        </p:sp>
        <p:sp>
          <p:nvSpPr>
            <p:cNvPr id="9" name="Rounded Rectangle 11">
              <a:extLst>
                <a:ext uri="{FF2B5EF4-FFF2-40B4-BE49-F238E27FC236}">
                  <a16:creationId xmlns:a16="http://schemas.microsoft.com/office/drawing/2014/main" id="{8AB1FA4C-C3FF-A627-5651-A7E56CFCAE7E}"/>
                </a:ext>
              </a:extLst>
            </p:cNvPr>
            <p:cNvSpPr/>
            <p:nvPr/>
          </p:nvSpPr>
          <p:spPr>
            <a:xfrm>
              <a:off x="6239147" y="1638915"/>
              <a:ext cx="2694344" cy="4695897"/>
            </a:xfrm>
            <a:prstGeom prst="roundRect">
              <a:avLst>
                <a:gd name="adj" fmla="val 7520"/>
              </a:avLst>
            </a:prstGeom>
            <a:solidFill>
              <a:srgbClr val="FFDB69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120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120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endParaRPr lang="en-GB" sz="1400">
                <a:ea typeface="Calibri" panose="020F0502020204030204"/>
                <a:cs typeface="Calibri" panose="020F0502020204030204"/>
              </a:endParaRPr>
            </a:p>
            <a:p>
              <a:endParaRPr lang="en-GB" sz="1400">
                <a:ea typeface="Calibri" panose="020F0502020204030204"/>
                <a:cs typeface="Calibri" panose="020F0502020204030204"/>
              </a:endParaRPr>
            </a:p>
          </p:txBody>
        </p:sp>
        <p:sp>
          <p:nvSpPr>
            <p:cNvPr id="10" name="Rounded Rectangle 12">
              <a:extLst>
                <a:ext uri="{FF2B5EF4-FFF2-40B4-BE49-F238E27FC236}">
                  <a16:creationId xmlns:a16="http://schemas.microsoft.com/office/drawing/2014/main" id="{D41CA474-1F4A-FEFD-FC10-13A115317346}"/>
                </a:ext>
              </a:extLst>
            </p:cNvPr>
            <p:cNvSpPr/>
            <p:nvPr/>
          </p:nvSpPr>
          <p:spPr>
            <a:xfrm>
              <a:off x="9062380" y="1658315"/>
              <a:ext cx="2806103" cy="4676497"/>
            </a:xfrm>
            <a:prstGeom prst="roundRect">
              <a:avLst>
                <a:gd name="adj" fmla="val 752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endParaRPr lang="en-GB" sz="120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  <a:p>
              <a:endParaRPr lang="en-GB" sz="110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8E38C1C-3F0A-EE60-B906-BBED598ED44B}"/>
                </a:ext>
              </a:extLst>
            </p:cNvPr>
            <p:cNvSpPr/>
            <p:nvPr/>
          </p:nvSpPr>
          <p:spPr>
            <a:xfrm>
              <a:off x="323517" y="81242"/>
              <a:ext cx="11544966" cy="353474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US" b="1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solidFill>
                    <a:schemeClr val="accent5">
                      <a:lumMod val="49000"/>
                    </a:schemeClr>
                  </a:solidFill>
                </a:rPr>
                <a:t>GSAB Audit Group - LEARNING ON A PAGE – Domestic Abuse 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83649FF-EB85-E276-3412-4E452B501B48}"/>
              </a:ext>
            </a:extLst>
          </p:cNvPr>
          <p:cNvSpPr txBox="1"/>
          <p:nvPr/>
        </p:nvSpPr>
        <p:spPr>
          <a:xfrm>
            <a:off x="420623" y="1812158"/>
            <a:ext cx="2622563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 b="1"/>
              <a:t>Case 1 – Escalating Domestic Abuse &amp; High‑Risk Partner</a:t>
            </a:r>
            <a:endParaRPr lang="en-GB" sz="1100" b="1"/>
          </a:p>
          <a:p>
            <a:r>
              <a:rPr lang="en-US" sz="1100"/>
              <a:t> Long history of domestic abuse, coercive control, repeated MARAC; declining health; minimised abuse; new high‑risk partner; injuries inconsistent with explanations; strong multi‑agency work but risks escalated again.</a:t>
            </a:r>
            <a:endParaRPr lang="en-GB" sz="110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b="1"/>
          </a:p>
          <a:p>
            <a:r>
              <a:rPr lang="en-US" sz="1100" b="1"/>
              <a:t>Case 2 – Severe Financial Abuse &amp; Neglect by Son</a:t>
            </a:r>
            <a:endParaRPr lang="en-GB" sz="1100" b="1"/>
          </a:p>
          <a:p>
            <a:r>
              <a:rPr lang="en-US" sz="1100"/>
              <a:t>Older adult financially abused (~£80k) and neglected by son/carer; blocked access by professionals; unclear mental capacity; over‑reliance on OPG; adult’s voice not central to safeguarding.</a:t>
            </a:r>
            <a:endParaRPr lang="en-GB" sz="110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b="1"/>
          </a:p>
          <a:p>
            <a:r>
              <a:rPr lang="en-US" sz="1100" b="1"/>
              <a:t>Case 3 – Partner as Abusive Paid Carer</a:t>
            </a:r>
            <a:endParaRPr lang="en-GB" sz="1100" b="1"/>
          </a:p>
          <a:p>
            <a:r>
              <a:rPr lang="en-US" sz="1100"/>
              <a:t>Adult with care needs abused by partner/carer; blocked professional access; dignity concerns; conflicting information from adult; CSC involved due to child safety; need for strong ASC/CSC joint working.</a:t>
            </a:r>
            <a:endParaRPr lang="en-GB" sz="11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C20388-8BF0-5DEE-1433-E41A24E1F3C9}"/>
              </a:ext>
            </a:extLst>
          </p:cNvPr>
          <p:cNvSpPr txBox="1"/>
          <p:nvPr/>
        </p:nvSpPr>
        <p:spPr>
          <a:xfrm>
            <a:off x="3296934" y="1669712"/>
            <a:ext cx="2719817" cy="497453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/>
              <a:t>Evidence of </a:t>
            </a:r>
            <a:r>
              <a:rPr lang="en-GB" sz="1100" b="1"/>
              <a:t>strong multi‑agency working</a:t>
            </a:r>
            <a:r>
              <a:rPr lang="en-GB" sz="1100"/>
              <a:t> across ASC, police, NHS partners, Fire &amp; Rescue, GDASS, MARAC, and voluntary agencies in several cases.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/>
              <a:t>Professionals demonstrated </a:t>
            </a:r>
            <a:r>
              <a:rPr lang="en-GB" sz="1100" b="1"/>
              <a:t>persistence, tenacity, and compassionate curiosity</a:t>
            </a:r>
            <a:r>
              <a:rPr lang="en-GB" sz="1100"/>
              <a:t>, especially in complex enquiries where engagement was challenging.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/>
              <a:t>In some cases, agencies kept the </a:t>
            </a:r>
            <a:r>
              <a:rPr lang="en-GB" sz="1100" b="1"/>
              <a:t>adult’s voice central</a:t>
            </a:r>
            <a:r>
              <a:rPr lang="en-GB" sz="1100"/>
              <a:t>, noting changes in presentation and risk levels.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/>
              <a:t>Trauma‑informed approaches were beginning to emerge, particularly where professionals recognised patterns of minimisation or conflicting accounts common in domestic abuse victims.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/>
              <a:t>Fire &amp; Rescue involvement contributed to risk reduction planning, identifying significant hazards in Case 1 and supporting the adult to adopt safer practices.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23A191-FE66-6213-5ACE-8CC3D503414B}"/>
              </a:ext>
            </a:extLst>
          </p:cNvPr>
          <p:cNvSpPr txBox="1"/>
          <p:nvPr/>
        </p:nvSpPr>
        <p:spPr>
          <a:xfrm>
            <a:off x="6252497" y="1568400"/>
            <a:ext cx="2816157" cy="51013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105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/>
              <a:t>Adults facing domestic abuse need </a:t>
            </a:r>
            <a:r>
              <a:rPr lang="en-GB" sz="1050" b="1"/>
              <a:t>private, safe access</a:t>
            </a:r>
            <a:r>
              <a:rPr lang="en-GB" sz="1050"/>
              <a:t> to professionals without the person causing harm present. </a:t>
            </a:r>
            <a:endParaRPr lang="en-GB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b="1"/>
              <a:t>Making Safeguarding Personal</a:t>
            </a:r>
            <a:r>
              <a:rPr lang="en-GB" sz="1050"/>
              <a:t> ; adults’ wishes and experiences were not always fully explored. </a:t>
            </a:r>
          </a:p>
          <a:p>
            <a:endParaRPr lang="en-GB" sz="105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b="1"/>
              <a:t>Mental Capacity Act Assessments –</a:t>
            </a:r>
            <a:r>
              <a:rPr lang="en-GB" sz="1050"/>
              <a:t> ensure  assessments are clear, and up‑to‑date especially where coercion may affect decision‑making. </a:t>
            </a:r>
          </a:p>
          <a:p>
            <a:endParaRPr lang="en-GB" sz="105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/>
              <a:t>Develop confidence in </a:t>
            </a:r>
            <a:r>
              <a:rPr lang="en-GB" sz="1050" b="1"/>
              <a:t>challenging blocking behaviours</a:t>
            </a:r>
            <a:r>
              <a:rPr lang="en-GB" sz="1050"/>
              <a:t> and escalate concerns, including seeking legal advice. </a:t>
            </a:r>
          </a:p>
          <a:p>
            <a:endParaRPr lang="en-GB" sz="105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/>
              <a:t>Victims may </a:t>
            </a:r>
            <a:r>
              <a:rPr lang="en-GB" sz="1050" b="1"/>
              <a:t>minimise or give conflicting accounts</a:t>
            </a:r>
            <a:r>
              <a:rPr lang="en-GB" sz="1050"/>
              <a:t>; professional curiosity must remain strong and trauma responses understood.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 b="1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b="1"/>
              <a:t>Stronger ASC–CSC joint working</a:t>
            </a:r>
            <a:r>
              <a:rPr lang="en-GB" sz="1050"/>
              <a:t>  and effective information‑sharing across overlapping risks.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/>
              <a:t>Avoid assumptions that other agencies (e.g., OPG) will act; </a:t>
            </a:r>
            <a:r>
              <a:rPr lang="en-GB" sz="1050" b="1"/>
              <a:t>active follow‑up</a:t>
            </a:r>
            <a:r>
              <a:rPr lang="en-GB" sz="1050"/>
              <a:t> is essential.</a:t>
            </a:r>
          </a:p>
          <a:p>
            <a:endParaRPr lang="en-GB" sz="105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53591B-EB47-EFEA-1830-22BB40F608D5}"/>
              </a:ext>
            </a:extLst>
          </p:cNvPr>
          <p:cNvSpPr txBox="1"/>
          <p:nvPr/>
        </p:nvSpPr>
        <p:spPr>
          <a:xfrm>
            <a:off x="9082700" y="1669712"/>
            <a:ext cx="2785784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50"/>
              <a:t>Provide adults with </a:t>
            </a:r>
            <a:r>
              <a:rPr lang="en-GB" sz="1050" b="1"/>
              <a:t>safe opportunities</a:t>
            </a:r>
            <a:r>
              <a:rPr lang="en-GB" sz="1050"/>
              <a:t> for private conversations.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50"/>
              <a:t>Challenge and escalate where carers or family members </a:t>
            </a:r>
            <a:r>
              <a:rPr lang="en-GB" sz="1050" b="1"/>
              <a:t>block access</a:t>
            </a:r>
            <a:r>
              <a:rPr lang="en-GB" sz="1050"/>
              <a:t> or influence decision‑making.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50"/>
              <a:t>Ensure </a:t>
            </a:r>
            <a:r>
              <a:rPr lang="en-GB" sz="1050" b="1"/>
              <a:t>current, robust MCA assessments</a:t>
            </a:r>
            <a:r>
              <a:rPr lang="en-GB" sz="1050"/>
              <a:t> and consider the impact of coercive control on decision‑making.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50"/>
              <a:t>Review financial safeguarding issues early and </a:t>
            </a:r>
            <a:r>
              <a:rPr lang="en-GB" sz="1050" b="1"/>
              <a:t>escalate delays</a:t>
            </a:r>
            <a:r>
              <a:rPr lang="en-GB" sz="1050"/>
              <a:t>, including chasing OPG investigations or raising complaints where needed.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50"/>
              <a:t>Liaise across </a:t>
            </a:r>
            <a:r>
              <a:rPr lang="en-GB" sz="1050" b="1"/>
              <a:t>ASC, Children’s Services, health partners and police</a:t>
            </a:r>
            <a:r>
              <a:rPr lang="en-GB" sz="1050"/>
              <a:t> where overlapping risk is identified.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50"/>
              <a:t>Maintain </a:t>
            </a:r>
            <a:r>
              <a:rPr lang="en-GB" sz="1050" b="1"/>
              <a:t>professional curiosity</a:t>
            </a:r>
            <a:r>
              <a:rPr lang="en-GB" sz="1050"/>
              <a:t>—do not rely solely on information provided by the adult when coercive control is present.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50"/>
              <a:t>Adopt </a:t>
            </a:r>
            <a:r>
              <a:rPr lang="en-GB" sz="1050" b="1"/>
              <a:t>trauma‑informed practice</a:t>
            </a:r>
            <a:r>
              <a:rPr lang="en-GB" sz="1050"/>
              <a:t>, acknowledging fear, minimisation and disengagement as common in DA contexts. </a:t>
            </a:r>
          </a:p>
          <a:p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3009042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531</Words>
  <Application>Microsoft Office PowerPoint</Application>
  <PresentationFormat>Widescreen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DOUGHTY, Jo-Ann</dc:creator>
  <cp:lastModifiedBy>BELL, Carolyn</cp:lastModifiedBy>
  <cp:revision>2</cp:revision>
  <dcterms:created xsi:type="dcterms:W3CDTF">2026-03-19T14:15:48Z</dcterms:created>
  <dcterms:modified xsi:type="dcterms:W3CDTF">2026-05-05T08:34:26Z</dcterms:modified>
</cp:coreProperties>
</file>