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38" d="100"/>
          <a:sy n="38" d="100"/>
        </p:scale>
        <p:origin x="22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45CBA-CDF5-47B7-8087-BA47173E1A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9DD0C12-5B0E-4C89-889E-B657451D455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48EC076-BF7B-4613-8AF8-5328748875F1}"/>
              </a:ext>
            </a:extLst>
          </p:cNvPr>
          <p:cNvSpPr>
            <a:spLocks noGrp="1"/>
          </p:cNvSpPr>
          <p:nvPr>
            <p:ph type="dt" sz="half" idx="10"/>
          </p:nvPr>
        </p:nvSpPr>
        <p:spPr/>
        <p:txBody>
          <a:bodyPr/>
          <a:lstStyle/>
          <a:p>
            <a:fld id="{C1D861ED-1ADF-4320-8CF1-003394B36D2F}" type="datetimeFigureOut">
              <a:rPr lang="en-GB" smtClean="0"/>
              <a:t>04/12/2023</a:t>
            </a:fld>
            <a:endParaRPr lang="en-GB"/>
          </a:p>
        </p:txBody>
      </p:sp>
      <p:sp>
        <p:nvSpPr>
          <p:cNvPr id="5" name="Footer Placeholder 4">
            <a:extLst>
              <a:ext uri="{FF2B5EF4-FFF2-40B4-BE49-F238E27FC236}">
                <a16:creationId xmlns:a16="http://schemas.microsoft.com/office/drawing/2014/main" id="{4539B627-EEDB-47D7-86AE-042DE607EA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3ECE8E0-2465-49D3-8798-2A80154E3B1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950020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524C2-7769-45D7-88AE-E253119A438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3E71DEF-EB2C-4B80-B1B8-C5A7C0AC045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095580-79C2-4136-8844-204999AAA16C}"/>
              </a:ext>
            </a:extLst>
          </p:cNvPr>
          <p:cNvSpPr>
            <a:spLocks noGrp="1"/>
          </p:cNvSpPr>
          <p:nvPr>
            <p:ph type="dt" sz="half" idx="10"/>
          </p:nvPr>
        </p:nvSpPr>
        <p:spPr/>
        <p:txBody>
          <a:bodyPr/>
          <a:lstStyle/>
          <a:p>
            <a:fld id="{C1D861ED-1ADF-4320-8CF1-003394B36D2F}" type="datetimeFigureOut">
              <a:rPr lang="en-GB" smtClean="0"/>
              <a:t>04/12/2023</a:t>
            </a:fld>
            <a:endParaRPr lang="en-GB"/>
          </a:p>
        </p:txBody>
      </p:sp>
      <p:sp>
        <p:nvSpPr>
          <p:cNvPr id="5" name="Footer Placeholder 4">
            <a:extLst>
              <a:ext uri="{FF2B5EF4-FFF2-40B4-BE49-F238E27FC236}">
                <a16:creationId xmlns:a16="http://schemas.microsoft.com/office/drawing/2014/main" id="{103FD06A-6495-4206-81A2-3B34093D28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FFCA4C-FBA9-4946-88C6-88611094109C}"/>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4064013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1AFB585-5AC4-43C9-8C66-29C4C3E5E72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ECBB458-9D7C-4217-AB3B-6477C028046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5D6B10C-7843-454E-A500-076DB3EE94FA}"/>
              </a:ext>
            </a:extLst>
          </p:cNvPr>
          <p:cNvSpPr>
            <a:spLocks noGrp="1"/>
          </p:cNvSpPr>
          <p:nvPr>
            <p:ph type="dt" sz="half" idx="10"/>
          </p:nvPr>
        </p:nvSpPr>
        <p:spPr/>
        <p:txBody>
          <a:bodyPr/>
          <a:lstStyle/>
          <a:p>
            <a:fld id="{C1D861ED-1ADF-4320-8CF1-003394B36D2F}" type="datetimeFigureOut">
              <a:rPr lang="en-GB" smtClean="0"/>
              <a:t>04/12/2023</a:t>
            </a:fld>
            <a:endParaRPr lang="en-GB"/>
          </a:p>
        </p:txBody>
      </p:sp>
      <p:sp>
        <p:nvSpPr>
          <p:cNvPr id="5" name="Footer Placeholder 4">
            <a:extLst>
              <a:ext uri="{FF2B5EF4-FFF2-40B4-BE49-F238E27FC236}">
                <a16:creationId xmlns:a16="http://schemas.microsoft.com/office/drawing/2014/main" id="{13D11DEC-1A75-42F0-94E5-37D28A4717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EE1BC7-8F8F-4925-BCEA-BA76FF780D8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056338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219D6-9A5D-4CFB-BEA3-CA9AB5BAB7F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0162B87-1B46-4BF9-8DCA-AB7C056D741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BACF86-766F-4701-A5E6-890CE18C3567}"/>
              </a:ext>
            </a:extLst>
          </p:cNvPr>
          <p:cNvSpPr>
            <a:spLocks noGrp="1"/>
          </p:cNvSpPr>
          <p:nvPr>
            <p:ph type="dt" sz="half" idx="10"/>
          </p:nvPr>
        </p:nvSpPr>
        <p:spPr/>
        <p:txBody>
          <a:bodyPr/>
          <a:lstStyle/>
          <a:p>
            <a:fld id="{C1D861ED-1ADF-4320-8CF1-003394B36D2F}" type="datetimeFigureOut">
              <a:rPr lang="en-GB" smtClean="0"/>
              <a:t>04/12/2023</a:t>
            </a:fld>
            <a:endParaRPr lang="en-GB"/>
          </a:p>
        </p:txBody>
      </p:sp>
      <p:sp>
        <p:nvSpPr>
          <p:cNvPr id="5" name="Footer Placeholder 4">
            <a:extLst>
              <a:ext uri="{FF2B5EF4-FFF2-40B4-BE49-F238E27FC236}">
                <a16:creationId xmlns:a16="http://schemas.microsoft.com/office/drawing/2014/main" id="{67D09715-0BDA-415C-9743-C67FD87206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4F58BF5-BDCA-40C7-8651-438C12AE836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1832570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1699C-57C2-49B6-A0BC-2D1DAA82E6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D400BE1-70DD-4C8B-913E-8B559029B02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DFC43A1-271C-4764-ADF6-94FFD4FFD622}"/>
              </a:ext>
            </a:extLst>
          </p:cNvPr>
          <p:cNvSpPr>
            <a:spLocks noGrp="1"/>
          </p:cNvSpPr>
          <p:nvPr>
            <p:ph type="dt" sz="half" idx="10"/>
          </p:nvPr>
        </p:nvSpPr>
        <p:spPr/>
        <p:txBody>
          <a:bodyPr/>
          <a:lstStyle/>
          <a:p>
            <a:fld id="{C1D861ED-1ADF-4320-8CF1-003394B36D2F}" type="datetimeFigureOut">
              <a:rPr lang="en-GB" smtClean="0"/>
              <a:t>04/12/2023</a:t>
            </a:fld>
            <a:endParaRPr lang="en-GB"/>
          </a:p>
        </p:txBody>
      </p:sp>
      <p:sp>
        <p:nvSpPr>
          <p:cNvPr id="5" name="Footer Placeholder 4">
            <a:extLst>
              <a:ext uri="{FF2B5EF4-FFF2-40B4-BE49-F238E27FC236}">
                <a16:creationId xmlns:a16="http://schemas.microsoft.com/office/drawing/2014/main" id="{71174479-CA21-4DEE-90FF-ADF8C9CDBB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261EFF-6BC7-44B8-8408-6F006ED4E458}"/>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140343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8C924-0D1D-4381-ADF4-C470805E4F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25FF03-D475-4795-9A5C-0F93D9E3943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A78C8D-6D0B-49A6-95F6-3A888AC0EED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B1961B4-1D08-4604-8420-246A62523830}"/>
              </a:ext>
            </a:extLst>
          </p:cNvPr>
          <p:cNvSpPr>
            <a:spLocks noGrp="1"/>
          </p:cNvSpPr>
          <p:nvPr>
            <p:ph type="dt" sz="half" idx="10"/>
          </p:nvPr>
        </p:nvSpPr>
        <p:spPr/>
        <p:txBody>
          <a:bodyPr/>
          <a:lstStyle/>
          <a:p>
            <a:fld id="{C1D861ED-1ADF-4320-8CF1-003394B36D2F}" type="datetimeFigureOut">
              <a:rPr lang="en-GB" smtClean="0"/>
              <a:t>04/12/2023</a:t>
            </a:fld>
            <a:endParaRPr lang="en-GB"/>
          </a:p>
        </p:txBody>
      </p:sp>
      <p:sp>
        <p:nvSpPr>
          <p:cNvPr id="6" name="Footer Placeholder 5">
            <a:extLst>
              <a:ext uri="{FF2B5EF4-FFF2-40B4-BE49-F238E27FC236}">
                <a16:creationId xmlns:a16="http://schemas.microsoft.com/office/drawing/2014/main" id="{49B24EDB-11FB-4775-B66F-074C930F91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E10B61F-5E9E-4673-930F-43D620EF430F}"/>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412344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A233C-D633-42B3-A354-2AA3E851AF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0B407CD-B436-4696-B714-E3C99CC32F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69E8512-32DA-464E-A9AB-482807E916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E20213A-F9F6-4150-9064-9B481E4B97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1EA42CD-8C3A-425B-87E8-D8B398DD747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3FA8380-47B1-4943-8E2E-077F872A09EE}"/>
              </a:ext>
            </a:extLst>
          </p:cNvPr>
          <p:cNvSpPr>
            <a:spLocks noGrp="1"/>
          </p:cNvSpPr>
          <p:nvPr>
            <p:ph type="dt" sz="half" idx="10"/>
          </p:nvPr>
        </p:nvSpPr>
        <p:spPr/>
        <p:txBody>
          <a:bodyPr/>
          <a:lstStyle/>
          <a:p>
            <a:fld id="{C1D861ED-1ADF-4320-8CF1-003394B36D2F}" type="datetimeFigureOut">
              <a:rPr lang="en-GB" smtClean="0"/>
              <a:t>04/12/2023</a:t>
            </a:fld>
            <a:endParaRPr lang="en-GB"/>
          </a:p>
        </p:txBody>
      </p:sp>
      <p:sp>
        <p:nvSpPr>
          <p:cNvPr id="8" name="Footer Placeholder 7">
            <a:extLst>
              <a:ext uri="{FF2B5EF4-FFF2-40B4-BE49-F238E27FC236}">
                <a16:creationId xmlns:a16="http://schemas.microsoft.com/office/drawing/2014/main" id="{62E15F26-EC04-4DC7-A772-448611F000D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6021D75-699C-45D0-89DB-A5D6252670F4}"/>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613576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5608D9-9C46-410E-8184-0F886AF451A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666F777-4537-4B09-A8AC-F4AE614F9D3F}"/>
              </a:ext>
            </a:extLst>
          </p:cNvPr>
          <p:cNvSpPr>
            <a:spLocks noGrp="1"/>
          </p:cNvSpPr>
          <p:nvPr>
            <p:ph type="dt" sz="half" idx="10"/>
          </p:nvPr>
        </p:nvSpPr>
        <p:spPr/>
        <p:txBody>
          <a:bodyPr/>
          <a:lstStyle/>
          <a:p>
            <a:fld id="{C1D861ED-1ADF-4320-8CF1-003394B36D2F}" type="datetimeFigureOut">
              <a:rPr lang="en-GB" smtClean="0"/>
              <a:t>04/12/2023</a:t>
            </a:fld>
            <a:endParaRPr lang="en-GB"/>
          </a:p>
        </p:txBody>
      </p:sp>
      <p:sp>
        <p:nvSpPr>
          <p:cNvPr id="4" name="Footer Placeholder 3">
            <a:extLst>
              <a:ext uri="{FF2B5EF4-FFF2-40B4-BE49-F238E27FC236}">
                <a16:creationId xmlns:a16="http://schemas.microsoft.com/office/drawing/2014/main" id="{3DE99A7F-CAAB-4803-8885-4F73AD59786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A1A0126-126A-40F3-87E7-A15CC9EE4893}"/>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792742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A71B7D-1709-4FD5-9E78-2E95EE282491}"/>
              </a:ext>
            </a:extLst>
          </p:cNvPr>
          <p:cNvSpPr>
            <a:spLocks noGrp="1"/>
          </p:cNvSpPr>
          <p:nvPr>
            <p:ph type="dt" sz="half" idx="10"/>
          </p:nvPr>
        </p:nvSpPr>
        <p:spPr/>
        <p:txBody>
          <a:bodyPr/>
          <a:lstStyle/>
          <a:p>
            <a:fld id="{C1D861ED-1ADF-4320-8CF1-003394B36D2F}" type="datetimeFigureOut">
              <a:rPr lang="en-GB" smtClean="0"/>
              <a:t>04/12/2023</a:t>
            </a:fld>
            <a:endParaRPr lang="en-GB"/>
          </a:p>
        </p:txBody>
      </p:sp>
      <p:sp>
        <p:nvSpPr>
          <p:cNvPr id="3" name="Footer Placeholder 2">
            <a:extLst>
              <a:ext uri="{FF2B5EF4-FFF2-40B4-BE49-F238E27FC236}">
                <a16:creationId xmlns:a16="http://schemas.microsoft.com/office/drawing/2014/main" id="{2DD10157-477E-4989-9522-0A5B46F2CE5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197B9B2-6317-474B-910A-EABA9ACEB0A1}"/>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28751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45CAD-E658-44C4-BCBF-F5DA2A5C16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2A30873-FD89-4D22-856C-E9335A4B073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312E0AA-DE96-4B9E-A158-9A6BFEA48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76B3119-5C63-4A62-9AE3-5B92ADE8DC75}"/>
              </a:ext>
            </a:extLst>
          </p:cNvPr>
          <p:cNvSpPr>
            <a:spLocks noGrp="1"/>
          </p:cNvSpPr>
          <p:nvPr>
            <p:ph type="dt" sz="half" idx="10"/>
          </p:nvPr>
        </p:nvSpPr>
        <p:spPr/>
        <p:txBody>
          <a:bodyPr/>
          <a:lstStyle/>
          <a:p>
            <a:fld id="{C1D861ED-1ADF-4320-8CF1-003394B36D2F}" type="datetimeFigureOut">
              <a:rPr lang="en-GB" smtClean="0"/>
              <a:t>04/12/2023</a:t>
            </a:fld>
            <a:endParaRPr lang="en-GB"/>
          </a:p>
        </p:txBody>
      </p:sp>
      <p:sp>
        <p:nvSpPr>
          <p:cNvPr id="6" name="Footer Placeholder 5">
            <a:extLst>
              <a:ext uri="{FF2B5EF4-FFF2-40B4-BE49-F238E27FC236}">
                <a16:creationId xmlns:a16="http://schemas.microsoft.com/office/drawing/2014/main" id="{F6454C22-A133-4D20-BCA7-86AE72E85A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D290EC-9835-4617-AF3B-448820DF9D99}"/>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374446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95046-3B44-4308-B3CD-648AB59BCC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7F1F2D5-3807-4D41-B74A-3AAE92402F1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A0CE8AA-8B60-46D0-9EC6-360545EDAB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E83B263-EF0A-4564-9A4D-8C486B647EFF}"/>
              </a:ext>
            </a:extLst>
          </p:cNvPr>
          <p:cNvSpPr>
            <a:spLocks noGrp="1"/>
          </p:cNvSpPr>
          <p:nvPr>
            <p:ph type="dt" sz="half" idx="10"/>
          </p:nvPr>
        </p:nvSpPr>
        <p:spPr/>
        <p:txBody>
          <a:bodyPr/>
          <a:lstStyle/>
          <a:p>
            <a:fld id="{C1D861ED-1ADF-4320-8CF1-003394B36D2F}" type="datetimeFigureOut">
              <a:rPr lang="en-GB" smtClean="0"/>
              <a:t>04/12/2023</a:t>
            </a:fld>
            <a:endParaRPr lang="en-GB"/>
          </a:p>
        </p:txBody>
      </p:sp>
      <p:sp>
        <p:nvSpPr>
          <p:cNvPr id="6" name="Footer Placeholder 5">
            <a:extLst>
              <a:ext uri="{FF2B5EF4-FFF2-40B4-BE49-F238E27FC236}">
                <a16:creationId xmlns:a16="http://schemas.microsoft.com/office/drawing/2014/main" id="{08131D2A-4540-4B3F-9966-62EC1CA26F3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6D6ED6-3DD3-4F85-8B1D-5962549700B6}"/>
              </a:ext>
            </a:extLst>
          </p:cNvPr>
          <p:cNvSpPr>
            <a:spLocks noGrp="1"/>
          </p:cNvSpPr>
          <p:nvPr>
            <p:ph type="sldNum" sz="quarter" idx="12"/>
          </p:nvPr>
        </p:nvSpPr>
        <p:spPr/>
        <p:txBody>
          <a:bodyPr/>
          <a:lstStyle/>
          <a:p>
            <a:fld id="{5FD2DA70-3EC8-4287-9EC6-5337BBD17291}" type="slidenum">
              <a:rPr lang="en-GB" smtClean="0"/>
              <a:t>‹#›</a:t>
            </a:fld>
            <a:endParaRPr lang="en-GB"/>
          </a:p>
        </p:txBody>
      </p:sp>
    </p:spTree>
    <p:extLst>
      <p:ext uri="{BB962C8B-B14F-4D97-AF65-F5344CB8AC3E}">
        <p14:creationId xmlns:p14="http://schemas.microsoft.com/office/powerpoint/2010/main" val="2486262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15ACF2-C090-4BEC-8FD8-32BBDF2A30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D01AED-7CAE-4ABC-A899-3E9ADA2EDB1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2A900E2-C5BA-4B41-89AF-BF5791682D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D861ED-1ADF-4320-8CF1-003394B36D2F}" type="datetimeFigureOut">
              <a:rPr lang="en-GB" smtClean="0"/>
              <a:t>04/12/2023</a:t>
            </a:fld>
            <a:endParaRPr lang="en-GB"/>
          </a:p>
        </p:txBody>
      </p:sp>
      <p:sp>
        <p:nvSpPr>
          <p:cNvPr id="5" name="Footer Placeholder 4">
            <a:extLst>
              <a:ext uri="{FF2B5EF4-FFF2-40B4-BE49-F238E27FC236}">
                <a16:creationId xmlns:a16="http://schemas.microsoft.com/office/drawing/2014/main" id="{C65D03CA-4488-40DE-9675-4E9118EB1B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7148066-3F4F-475D-AC0C-ECE61E1AD9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D2DA70-3EC8-4287-9EC6-5337BBD17291}" type="slidenum">
              <a:rPr lang="en-GB" smtClean="0"/>
              <a:t>‹#›</a:t>
            </a:fld>
            <a:endParaRPr lang="en-GB"/>
          </a:p>
        </p:txBody>
      </p:sp>
    </p:spTree>
    <p:extLst>
      <p:ext uri="{BB962C8B-B14F-4D97-AF65-F5344CB8AC3E}">
        <p14:creationId xmlns:p14="http://schemas.microsoft.com/office/powerpoint/2010/main" val="1720693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loucestershire.gov.uk/media/hryhehol/gsab-escalation-protocol-jan-2022.pdf" TargetMode="External"/><Relationship Id="rId2" Type="http://schemas.openxmlformats.org/officeDocument/2006/relationships/hyperlink" Target="https://www.local.gov.uk/publications/discriminatory-abuse-briefing-practitioner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ABBB44F-65F3-4CBC-8429-08877AD1BE9C}"/>
              </a:ext>
            </a:extLst>
          </p:cNvPr>
          <p:cNvGrpSpPr/>
          <p:nvPr/>
        </p:nvGrpSpPr>
        <p:grpSpPr>
          <a:xfrm>
            <a:off x="323517" y="261578"/>
            <a:ext cx="11544966" cy="6073234"/>
            <a:chOff x="323517" y="261578"/>
            <a:chExt cx="11544966" cy="6073234"/>
          </a:xfrm>
        </p:grpSpPr>
        <p:sp>
          <p:nvSpPr>
            <p:cNvPr id="5" name="Down Arrow Callout 5">
              <a:extLst>
                <a:ext uri="{FF2B5EF4-FFF2-40B4-BE49-F238E27FC236}">
                  <a16:creationId xmlns:a16="http://schemas.microsoft.com/office/drawing/2014/main" id="{EBBE552A-B687-4B79-B0D9-FD4C9855AD3F}"/>
                </a:ext>
              </a:extLst>
            </p:cNvPr>
            <p:cNvSpPr/>
            <p:nvPr/>
          </p:nvSpPr>
          <p:spPr>
            <a:xfrm>
              <a:off x="348843" y="1042753"/>
              <a:ext cx="2806104" cy="1074821"/>
            </a:xfrm>
            <a:prstGeom prst="downArrowCallou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GB" dirty="0"/>
                <a:t>Pen picture of 4 cases</a:t>
              </a:r>
            </a:p>
          </p:txBody>
        </p:sp>
        <p:sp>
          <p:nvSpPr>
            <p:cNvPr id="6" name="Down Arrow Callout 6">
              <a:extLst>
                <a:ext uri="{FF2B5EF4-FFF2-40B4-BE49-F238E27FC236}">
                  <a16:creationId xmlns:a16="http://schemas.microsoft.com/office/drawing/2014/main" id="{BF9C0964-DE38-473A-88EC-C0FF6887FBB8}"/>
                </a:ext>
              </a:extLst>
            </p:cNvPr>
            <p:cNvSpPr/>
            <p:nvPr/>
          </p:nvSpPr>
          <p:spPr>
            <a:xfrm>
              <a:off x="3253355" y="1042752"/>
              <a:ext cx="2806104" cy="1074821"/>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dirty="0"/>
                <a:t>Areas of note and good practice</a:t>
              </a:r>
            </a:p>
          </p:txBody>
        </p:sp>
        <p:sp>
          <p:nvSpPr>
            <p:cNvPr id="7" name="Down Arrow Callout 7">
              <a:extLst>
                <a:ext uri="{FF2B5EF4-FFF2-40B4-BE49-F238E27FC236}">
                  <a16:creationId xmlns:a16="http://schemas.microsoft.com/office/drawing/2014/main" id="{E22D84BC-6201-491F-8386-9AE5B17E670C}"/>
                </a:ext>
              </a:extLst>
            </p:cNvPr>
            <p:cNvSpPr/>
            <p:nvPr/>
          </p:nvSpPr>
          <p:spPr>
            <a:xfrm>
              <a:off x="6157867" y="1042753"/>
              <a:ext cx="2806104" cy="1074821"/>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dirty="0"/>
                <a:t>Learning points</a:t>
              </a:r>
            </a:p>
          </p:txBody>
        </p:sp>
        <p:sp>
          <p:nvSpPr>
            <p:cNvPr id="8" name="Down Arrow Callout 8">
              <a:extLst>
                <a:ext uri="{FF2B5EF4-FFF2-40B4-BE49-F238E27FC236}">
                  <a16:creationId xmlns:a16="http://schemas.microsoft.com/office/drawing/2014/main" id="{36D595A8-7C37-4669-AB60-2F972CB03BE3}"/>
                </a:ext>
              </a:extLst>
            </p:cNvPr>
            <p:cNvSpPr/>
            <p:nvPr/>
          </p:nvSpPr>
          <p:spPr>
            <a:xfrm>
              <a:off x="9062379" y="1042752"/>
              <a:ext cx="2806104" cy="1074821"/>
            </a:xfrm>
            <a:prstGeom prst="downArrowCallou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dirty="0"/>
                <a:t>Checklist</a:t>
              </a:r>
            </a:p>
          </p:txBody>
        </p:sp>
        <p:sp>
          <p:nvSpPr>
            <p:cNvPr id="9" name="Rounded Rectangle 9">
              <a:extLst>
                <a:ext uri="{FF2B5EF4-FFF2-40B4-BE49-F238E27FC236}">
                  <a16:creationId xmlns:a16="http://schemas.microsoft.com/office/drawing/2014/main" id="{1E857EDE-E224-4DAE-867B-BAA777CF9D56}"/>
                </a:ext>
              </a:extLst>
            </p:cNvPr>
            <p:cNvSpPr/>
            <p:nvPr/>
          </p:nvSpPr>
          <p:spPr>
            <a:xfrm>
              <a:off x="323517" y="2133602"/>
              <a:ext cx="2806103" cy="4201210"/>
            </a:xfrm>
            <a:prstGeom prst="roundRect">
              <a:avLst>
                <a:gd name="adj" fmla="val 7520"/>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200" dirty="0">
                  <a:solidFill>
                    <a:schemeClr val="tx1"/>
                  </a:solidFill>
                </a:rPr>
                <a:t>1.  The adult had been a victim of financial, physical and emotional abuse on four occasions in their home but would not support police action. They were deemed to have the mental capacity to make this decision.</a:t>
              </a:r>
            </a:p>
            <a:p>
              <a:endParaRPr lang="en-GB" sz="1200" dirty="0">
                <a:solidFill>
                  <a:schemeClr val="tx1"/>
                </a:solidFill>
              </a:endParaRPr>
            </a:p>
            <a:p>
              <a:pPr lvl="0"/>
              <a:r>
                <a:rPr lang="en-GB" sz="1200" dirty="0">
                  <a:solidFill>
                    <a:schemeClr val="tx1"/>
                  </a:solidFill>
                </a:rPr>
                <a:t>2. The adult had a learning disability and a number of co-morbidities. The incident was perpetrated by a member of care staff but was not logged as a crime.</a:t>
              </a:r>
            </a:p>
            <a:p>
              <a:endParaRPr lang="en-GB" sz="1200" dirty="0">
                <a:solidFill>
                  <a:schemeClr val="tx1"/>
                </a:solidFill>
              </a:endParaRPr>
            </a:p>
            <a:p>
              <a:r>
                <a:rPr lang="en-GB" sz="1200" dirty="0">
                  <a:solidFill>
                    <a:schemeClr val="tx1"/>
                  </a:solidFill>
                </a:rPr>
                <a:t>3. The adult was subject to abuse in a domestic setting in relation to gender identity.</a:t>
              </a:r>
            </a:p>
            <a:p>
              <a:endParaRPr lang="en-GB" sz="1200" dirty="0">
                <a:solidFill>
                  <a:schemeClr val="tx1"/>
                </a:solidFill>
              </a:endParaRPr>
            </a:p>
            <a:p>
              <a:r>
                <a:rPr lang="en-GB" sz="1200" dirty="0">
                  <a:solidFill>
                    <a:schemeClr val="tx1"/>
                  </a:solidFill>
                </a:rPr>
                <a:t>4. The adult had a learning disability, physical health problems and gender dysphoria. There had been previous concerns raised about abuse from a close family member.</a:t>
              </a:r>
            </a:p>
            <a:p>
              <a:pPr>
                <a:spcAft>
                  <a:spcPts val="0"/>
                </a:spcAft>
              </a:pPr>
              <a:endParaRPr lang="en-GB" sz="1200" dirty="0">
                <a:solidFill>
                  <a:schemeClr val="tx1"/>
                </a:solidFill>
                <a:latin typeface="Calibri" panose="020F0502020204030204" pitchFamily="34" charset="0"/>
                <a:ea typeface="Calibri" panose="020F0502020204030204" pitchFamily="34" charset="0"/>
              </a:endParaRPr>
            </a:p>
          </p:txBody>
        </p:sp>
        <p:sp>
          <p:nvSpPr>
            <p:cNvPr id="10" name="Rounded Rectangle 10">
              <a:extLst>
                <a:ext uri="{FF2B5EF4-FFF2-40B4-BE49-F238E27FC236}">
                  <a16:creationId xmlns:a16="http://schemas.microsoft.com/office/drawing/2014/main" id="{83B62DD4-C5D1-4BD5-A4ED-3F2988234AB5}"/>
                </a:ext>
              </a:extLst>
            </p:cNvPr>
            <p:cNvSpPr/>
            <p:nvPr/>
          </p:nvSpPr>
          <p:spPr>
            <a:xfrm>
              <a:off x="3253356" y="2133602"/>
              <a:ext cx="2806103" cy="4201210"/>
            </a:xfrm>
            <a:prstGeom prst="roundRect">
              <a:avLst>
                <a:gd name="adj" fmla="val 7520"/>
              </a:avLst>
            </a:prstGeom>
          </p:spPr>
          <p:style>
            <a:lnRef idx="1">
              <a:schemeClr val="accent6"/>
            </a:lnRef>
            <a:fillRef idx="2">
              <a:schemeClr val="accent6"/>
            </a:fillRef>
            <a:effectRef idx="1">
              <a:schemeClr val="accent6"/>
            </a:effectRef>
            <a:fontRef idx="minor">
              <a:schemeClr val="dk1"/>
            </a:fontRef>
          </p:style>
          <p:txBody>
            <a:bodyPr rtlCol="0" anchor="t"/>
            <a:lstStyle/>
            <a:p>
              <a:r>
                <a:rPr lang="en-GB" sz="1200" dirty="0"/>
                <a:t>1. The social worker was proactive and went above and beyond their remit. The adult was supported to be safe with a person centred approach. </a:t>
              </a:r>
            </a:p>
            <a:p>
              <a:endParaRPr lang="en-GB" sz="1200" dirty="0">
                <a:latin typeface="Calibri" panose="020F0502020204030204" pitchFamily="34" charset="0"/>
                <a:ea typeface="Calibri" panose="020F0502020204030204" pitchFamily="34" charset="0"/>
              </a:endParaRPr>
            </a:p>
            <a:p>
              <a:pPr>
                <a:spcAft>
                  <a:spcPts val="0"/>
                </a:spcAft>
              </a:pPr>
              <a:r>
                <a:rPr lang="en-GB" sz="1200" dirty="0">
                  <a:latin typeface="Calibri" panose="020F0502020204030204" pitchFamily="34" charset="0"/>
                  <a:ea typeface="Calibri" panose="020F0502020204030204" pitchFamily="34" charset="0"/>
                </a:rPr>
                <a:t>2. Family were involved appropriately to support the adult and measures were taken regarding the perpetrator’s employment and DBS notification. Professional challenge was used.</a:t>
              </a:r>
            </a:p>
            <a:p>
              <a:pPr>
                <a:spcAft>
                  <a:spcPts val="0"/>
                </a:spcAft>
              </a:pPr>
              <a:endParaRPr lang="en-GB" sz="1200" dirty="0">
                <a:latin typeface="Calibri" panose="020F0502020204030204" pitchFamily="34" charset="0"/>
                <a:ea typeface="Calibri" panose="020F0502020204030204" pitchFamily="34" charset="0"/>
              </a:endParaRPr>
            </a:p>
            <a:p>
              <a:pPr>
                <a:spcAft>
                  <a:spcPts val="0"/>
                </a:spcAft>
              </a:pPr>
              <a:r>
                <a:rPr lang="en-GB" sz="1200" dirty="0">
                  <a:latin typeface="Calibri" panose="020F0502020204030204" pitchFamily="34" charset="0"/>
                  <a:ea typeface="Calibri" panose="020F0502020204030204" pitchFamily="34" charset="0"/>
                </a:rPr>
                <a:t>3. There was no Care Act assessment carried out to inform the level of care or support needs of the adult. The adult was supported to make decisions about where they wanted to live.</a:t>
              </a:r>
            </a:p>
            <a:p>
              <a:pPr>
                <a:spcAft>
                  <a:spcPts val="0"/>
                </a:spcAft>
              </a:pPr>
              <a:endParaRPr lang="en-GB" sz="1200" dirty="0">
                <a:latin typeface="Calibri" panose="020F0502020204030204" pitchFamily="34" charset="0"/>
                <a:ea typeface="Calibri" panose="020F0502020204030204" pitchFamily="34" charset="0"/>
              </a:endParaRPr>
            </a:p>
            <a:p>
              <a:pPr>
                <a:spcAft>
                  <a:spcPts val="0"/>
                </a:spcAft>
              </a:pPr>
              <a:r>
                <a:rPr lang="en-GB" sz="1200" dirty="0">
                  <a:latin typeface="Calibri" panose="020F0502020204030204" pitchFamily="34" charset="0"/>
                  <a:ea typeface="Calibri" panose="020F0502020204030204" pitchFamily="34" charset="0"/>
                </a:rPr>
                <a:t>4. The social worker took a range of actions to support the adult’s independence, good practice was noted.</a:t>
              </a:r>
            </a:p>
            <a:p>
              <a:pPr>
                <a:spcAft>
                  <a:spcPts val="0"/>
                </a:spcAft>
              </a:pPr>
              <a:endParaRPr lang="en-GB" sz="1200" dirty="0">
                <a:latin typeface="Calibri" panose="020F0502020204030204" pitchFamily="34" charset="0"/>
                <a:ea typeface="Calibri" panose="020F0502020204030204" pitchFamily="34" charset="0"/>
              </a:endParaRPr>
            </a:p>
            <a:p>
              <a:pPr>
                <a:spcAft>
                  <a:spcPts val="0"/>
                </a:spcAft>
              </a:pPr>
              <a:endParaRPr lang="en-GB" sz="1200" dirty="0">
                <a:latin typeface="Calibri" panose="020F0502020204030204" pitchFamily="34" charset="0"/>
                <a:ea typeface="Calibri" panose="020F0502020204030204" pitchFamily="34" charset="0"/>
              </a:endParaRPr>
            </a:p>
          </p:txBody>
        </p:sp>
        <p:sp>
          <p:nvSpPr>
            <p:cNvPr id="11" name="Rounded Rectangle 11">
              <a:extLst>
                <a:ext uri="{FF2B5EF4-FFF2-40B4-BE49-F238E27FC236}">
                  <a16:creationId xmlns:a16="http://schemas.microsoft.com/office/drawing/2014/main" id="{7BF4F08C-3937-41A8-BE99-78D3B35A8552}"/>
                </a:ext>
              </a:extLst>
            </p:cNvPr>
            <p:cNvSpPr/>
            <p:nvPr/>
          </p:nvSpPr>
          <p:spPr>
            <a:xfrm>
              <a:off x="6157868" y="2133602"/>
              <a:ext cx="2806103" cy="4201210"/>
            </a:xfrm>
            <a:prstGeom prst="roundRect">
              <a:avLst>
                <a:gd name="adj" fmla="val 7520"/>
              </a:avLst>
            </a:prstGeom>
          </p:spPr>
          <p:style>
            <a:lnRef idx="1">
              <a:schemeClr val="accent4"/>
            </a:lnRef>
            <a:fillRef idx="2">
              <a:schemeClr val="accent4"/>
            </a:fillRef>
            <a:effectRef idx="1">
              <a:schemeClr val="accent4"/>
            </a:effectRef>
            <a:fontRef idx="minor">
              <a:schemeClr val="dk1"/>
            </a:fontRef>
          </p:style>
          <p:txBody>
            <a:bodyPr rtlCol="0" anchor="t"/>
            <a:lstStyle/>
            <a:p>
              <a:endParaRPr lang="en-GB" sz="1200" dirty="0">
                <a:latin typeface="Calibri" panose="020F0502020204030204" pitchFamily="34" charset="0"/>
                <a:ea typeface="Calibri" panose="020F0502020204030204" pitchFamily="34" charset="0"/>
              </a:endParaRPr>
            </a:p>
            <a:p>
              <a:r>
                <a:rPr lang="en-GB" sz="1200" dirty="0">
                  <a:latin typeface="Calibri" panose="020F0502020204030204" pitchFamily="34" charset="0"/>
                  <a:ea typeface="Calibri" panose="020F0502020204030204" pitchFamily="34" charset="0"/>
                </a:rPr>
                <a:t>When making a referral or documenting concerns, be concise and direct. There is a risk of important information getting lost in long narratives.</a:t>
              </a:r>
            </a:p>
            <a:p>
              <a:endParaRPr lang="en-GB" sz="1200" dirty="0">
                <a:latin typeface="Calibri" panose="020F0502020204030204" pitchFamily="34" charset="0"/>
                <a:ea typeface="Calibri" panose="020F0502020204030204" pitchFamily="34" charset="0"/>
              </a:endParaRPr>
            </a:p>
            <a:p>
              <a:r>
                <a:rPr lang="en-GB" sz="1200" dirty="0">
                  <a:latin typeface="Calibri" panose="020F0502020204030204" pitchFamily="34" charset="0"/>
                  <a:ea typeface="Calibri" panose="020F0502020204030204" pitchFamily="34" charset="0"/>
                </a:rPr>
                <a:t>Professional challenge is part of healthy practice and should used where indicated. Escalations can proceed if disagreement still exits. </a:t>
              </a:r>
            </a:p>
            <a:p>
              <a:endParaRPr lang="en-GB" sz="1200" dirty="0">
                <a:latin typeface="Calibri" panose="020F0502020204030204" pitchFamily="34" charset="0"/>
                <a:ea typeface="Calibri" panose="020F0502020204030204" pitchFamily="34" charset="0"/>
              </a:endParaRPr>
            </a:p>
            <a:p>
              <a:r>
                <a:rPr lang="en-GB" sz="1200" dirty="0">
                  <a:latin typeface="Calibri" panose="020F0502020204030204" pitchFamily="34" charset="0"/>
                  <a:ea typeface="Calibri" panose="020F0502020204030204" pitchFamily="34" charset="0"/>
                </a:rPr>
                <a:t>A Care Act assessment may be needed in some cases to understand a person’s needs before further decisions are made.</a:t>
              </a:r>
            </a:p>
            <a:p>
              <a:endParaRPr lang="en-GB" sz="1200" dirty="0">
                <a:latin typeface="Calibri" panose="020F0502020204030204" pitchFamily="34" charset="0"/>
                <a:ea typeface="Calibri" panose="020F0502020204030204" pitchFamily="34" charset="0"/>
              </a:endParaRPr>
            </a:p>
            <a:p>
              <a:r>
                <a:rPr lang="en-GB" sz="1200" dirty="0">
                  <a:latin typeface="Calibri" panose="020F0502020204030204" pitchFamily="34" charset="0"/>
                  <a:ea typeface="Calibri" panose="020F0502020204030204" pitchFamily="34" charset="0"/>
                </a:rPr>
                <a:t>It was noted that housing providers and options can be key in supporting people to live free from abuse and neglect. They should be involved in enquires where appropriate and with necessary consents.</a:t>
              </a:r>
            </a:p>
            <a:p>
              <a:endParaRPr lang="en-GB" sz="1200" dirty="0">
                <a:latin typeface="Calibri" panose="020F0502020204030204" pitchFamily="34" charset="0"/>
                <a:ea typeface="Calibri" panose="020F0502020204030204" pitchFamily="34" charset="0"/>
              </a:endParaRPr>
            </a:p>
            <a:p>
              <a:endParaRPr lang="en-GB" sz="1200" dirty="0">
                <a:latin typeface="Calibri" panose="020F0502020204030204" pitchFamily="34" charset="0"/>
                <a:ea typeface="Calibri" panose="020F0502020204030204" pitchFamily="34" charset="0"/>
              </a:endParaRPr>
            </a:p>
            <a:p>
              <a:endParaRPr lang="en-GB" sz="1200" dirty="0">
                <a:latin typeface="Calibri" panose="020F0502020204030204" pitchFamily="34" charset="0"/>
                <a:ea typeface="Calibri" panose="020F0502020204030204" pitchFamily="34" charset="0"/>
              </a:endParaRPr>
            </a:p>
            <a:p>
              <a:endParaRPr lang="en-GB" sz="1200" dirty="0">
                <a:latin typeface="Calibri" panose="020F0502020204030204" pitchFamily="34" charset="0"/>
                <a:ea typeface="Calibri" panose="020F0502020204030204" pitchFamily="34" charset="0"/>
              </a:endParaRPr>
            </a:p>
            <a:p>
              <a:endParaRPr lang="en-GB" sz="1200" dirty="0">
                <a:latin typeface="Calibri" panose="020F0502020204030204" pitchFamily="34" charset="0"/>
                <a:ea typeface="Calibri" panose="020F0502020204030204" pitchFamily="34" charset="0"/>
              </a:endParaRPr>
            </a:p>
            <a:p>
              <a:endParaRPr lang="en-GB" sz="1200" dirty="0"/>
            </a:p>
            <a:p>
              <a:endParaRPr lang="en-GB" sz="1200" dirty="0"/>
            </a:p>
            <a:p>
              <a:endParaRPr lang="en-GB" sz="1200" dirty="0"/>
            </a:p>
            <a:p>
              <a:endParaRPr lang="en-GB" sz="1400" dirty="0"/>
            </a:p>
            <a:p>
              <a:endParaRPr lang="en-GB" sz="1400" dirty="0"/>
            </a:p>
          </p:txBody>
        </p:sp>
        <p:sp>
          <p:nvSpPr>
            <p:cNvPr id="12" name="Rounded Rectangle 12">
              <a:extLst>
                <a:ext uri="{FF2B5EF4-FFF2-40B4-BE49-F238E27FC236}">
                  <a16:creationId xmlns:a16="http://schemas.microsoft.com/office/drawing/2014/main" id="{4D339CC9-66CB-4ED0-BB22-86AB40861723}"/>
                </a:ext>
              </a:extLst>
            </p:cNvPr>
            <p:cNvSpPr/>
            <p:nvPr/>
          </p:nvSpPr>
          <p:spPr>
            <a:xfrm>
              <a:off x="9062380" y="2133602"/>
              <a:ext cx="2806103" cy="4201210"/>
            </a:xfrm>
            <a:prstGeom prst="roundRect">
              <a:avLst>
                <a:gd name="adj" fmla="val 7520"/>
              </a:avLst>
            </a:prstGeom>
          </p:spPr>
          <p:style>
            <a:lnRef idx="1">
              <a:schemeClr val="accent2"/>
            </a:lnRef>
            <a:fillRef idx="2">
              <a:schemeClr val="accent2"/>
            </a:fillRef>
            <a:effectRef idx="1">
              <a:schemeClr val="accent2"/>
            </a:effectRef>
            <a:fontRef idx="minor">
              <a:schemeClr val="dk1"/>
            </a:fontRef>
          </p:style>
          <p:txBody>
            <a:bodyPr rtlCol="0" anchor="ctr"/>
            <a:lstStyle/>
            <a:p>
              <a:pPr lvl="0">
                <a:spcAft>
                  <a:spcPts val="0"/>
                </a:spcAft>
              </a:pPr>
              <a:endParaRPr lang="en-GB" sz="1100" dirty="0">
                <a:latin typeface="Calibri" panose="020F0502020204030204" pitchFamily="34" charset="0"/>
                <a:ea typeface="Calibri" panose="020F0502020204030204" pitchFamily="34" charset="0"/>
              </a:endParaRPr>
            </a:p>
            <a:p>
              <a:pPr marL="171450" indent="-171450">
                <a:buFont typeface="Arial" panose="020B0604020202020204" pitchFamily="34" charset="0"/>
                <a:buChar char="•"/>
              </a:pPr>
              <a:r>
                <a:rPr lang="en-GB" sz="1100" dirty="0">
                  <a:latin typeface="Calibri" panose="020F0502020204030204" pitchFamily="34" charset="0"/>
                  <a:ea typeface="Calibri" panose="020F0502020204030204" pitchFamily="34" charset="0"/>
                </a:rPr>
                <a:t>Discriminatory abuse is infrequently reported (less than 1% of section 42 enquires 2020-21) and may be under reported. Consider the type of abuse in your practice – are we missing anything? </a:t>
              </a:r>
              <a:r>
                <a:rPr lang="en-GB" sz="1100" dirty="0">
                  <a:hlinkClick r:id="rId2"/>
                </a:rPr>
                <a:t>Discriminatory abuse: a briefing for practitioners | Local Government Association</a:t>
              </a:r>
              <a:endParaRPr lang="en-GB" sz="1100" dirty="0"/>
            </a:p>
            <a:p>
              <a:endParaRPr lang="en-GB" sz="1100" dirty="0">
                <a:latin typeface="Calibri" panose="020F0502020204030204" pitchFamily="34" charset="0"/>
                <a:ea typeface="Calibri" panose="020F0502020204030204" pitchFamily="34" charset="0"/>
              </a:endParaRPr>
            </a:p>
            <a:p>
              <a:pPr marL="171450" lvl="0" indent="-171450">
                <a:spcAft>
                  <a:spcPts val="0"/>
                </a:spcAft>
                <a:buFont typeface="Arial" panose="020B0604020202020204" pitchFamily="34" charset="0"/>
                <a:buChar char="•"/>
              </a:pPr>
              <a:r>
                <a:rPr lang="en-GB" sz="1100" dirty="0">
                  <a:latin typeface="Calibri" panose="020F0502020204030204" pitchFamily="34" charset="0"/>
                  <a:ea typeface="Calibri" panose="020F0502020204030204" pitchFamily="34" charset="0"/>
                </a:rPr>
                <a:t>Do you need to seek supervision about a case within your organisation if you want to make a professional challenge? GSAB Escalation Policy can be found here </a:t>
              </a:r>
              <a:r>
                <a:rPr lang="en-GB" sz="1100" dirty="0">
                  <a:hlinkClick r:id="rId3"/>
                </a:rPr>
                <a:t>gsab-escalation-protocol-jan-2022.pdf (gloucestershire.gov.uk)</a:t>
              </a:r>
              <a:endParaRPr lang="en-GB" sz="1100" dirty="0">
                <a:latin typeface="Calibri" panose="020F0502020204030204" pitchFamily="34" charset="0"/>
                <a:ea typeface="Calibri" panose="020F0502020204030204" pitchFamily="34" charset="0"/>
              </a:endParaRPr>
            </a:p>
            <a:p>
              <a:pPr marL="171450" lvl="0" indent="-171450">
                <a:spcAft>
                  <a:spcPts val="0"/>
                </a:spcAft>
                <a:buFont typeface="Arial" panose="020B0604020202020204" pitchFamily="34" charset="0"/>
                <a:buChar char="•"/>
              </a:pPr>
              <a:endParaRPr lang="en-GB" sz="1100" dirty="0">
                <a:latin typeface="Calibri" panose="020F0502020204030204" pitchFamily="34" charset="0"/>
                <a:ea typeface="Calibri" panose="020F0502020204030204" pitchFamily="34" charset="0"/>
              </a:endParaRPr>
            </a:p>
            <a:p>
              <a:pPr marL="171450" lvl="0" indent="-171450">
                <a:spcAft>
                  <a:spcPts val="0"/>
                </a:spcAft>
                <a:buFont typeface="Arial" panose="020B0604020202020204" pitchFamily="34" charset="0"/>
                <a:buChar char="•"/>
              </a:pPr>
              <a:r>
                <a:rPr lang="en-GB" sz="1100" dirty="0">
                  <a:latin typeface="Calibri" panose="020F0502020204030204" pitchFamily="34" charset="0"/>
                  <a:ea typeface="Calibri" panose="020F0502020204030204" pitchFamily="34" charset="0"/>
                </a:rPr>
                <a:t>Is your referral and case recording clear and concise? Use bullet points if helpful to break up information.</a:t>
              </a:r>
            </a:p>
            <a:p>
              <a:pPr marL="171450" lvl="0" indent="-171450">
                <a:spcAft>
                  <a:spcPts val="0"/>
                </a:spcAft>
                <a:buFont typeface="Arial" panose="020B0604020202020204" pitchFamily="34" charset="0"/>
                <a:buChar char="•"/>
              </a:pPr>
              <a:endParaRPr lang="en-GB" sz="1100" dirty="0">
                <a:latin typeface="Calibri" panose="020F0502020204030204" pitchFamily="34" charset="0"/>
                <a:ea typeface="Calibri" panose="020F0502020204030204" pitchFamily="34" charset="0"/>
              </a:endParaRPr>
            </a:p>
          </p:txBody>
        </p:sp>
        <p:sp>
          <p:nvSpPr>
            <p:cNvPr id="13" name="Rectangle 12">
              <a:extLst>
                <a:ext uri="{FF2B5EF4-FFF2-40B4-BE49-F238E27FC236}">
                  <a16:creationId xmlns:a16="http://schemas.microsoft.com/office/drawing/2014/main" id="{A6F9684C-2DFC-4D28-A903-46A3EA48422E}"/>
                </a:ext>
              </a:extLst>
            </p:cNvPr>
            <p:cNvSpPr/>
            <p:nvPr/>
          </p:nvSpPr>
          <p:spPr>
            <a:xfrm>
              <a:off x="348843" y="261578"/>
              <a:ext cx="11519640" cy="523220"/>
            </a:xfrm>
            <a:prstGeom prst="rect">
              <a:avLst/>
            </a:prstGeom>
            <a:noFill/>
          </p:spPr>
          <p:txBody>
            <a:bodyPr wrap="square" lIns="91440" tIns="45720" rIns="91440" bIns="45720">
              <a:spAutoFit/>
            </a:bodyPr>
            <a:lstStyle/>
            <a:p>
              <a:pPr algn="ctr"/>
              <a:r>
                <a:rPr lang="en-US" sz="2800" b="1" dirty="0">
                  <a:ln w="12700">
                    <a:solidFill>
                      <a:schemeClr val="tx2">
                        <a:lumMod val="75000"/>
                      </a:schemeClr>
                    </a:solidFill>
                    <a:prstDash val="solid"/>
                  </a:ln>
                  <a:solidFill>
                    <a:srgbClr val="7030A0"/>
                  </a:solidFill>
                </a:rPr>
                <a:t>GSAB Safeguarding Audit Group - LEARNING ON A PAGE   </a:t>
              </a:r>
              <a:r>
                <a:rPr lang="en-US" sz="2000" b="1" dirty="0">
                  <a:ln w="12700">
                    <a:solidFill>
                      <a:schemeClr val="tx2">
                        <a:lumMod val="75000"/>
                      </a:schemeClr>
                    </a:solidFill>
                    <a:prstDash val="solid"/>
                  </a:ln>
                  <a:solidFill>
                    <a:srgbClr val="7030A0"/>
                  </a:solidFill>
                </a:rPr>
                <a:t>November 2023</a:t>
              </a:r>
            </a:p>
          </p:txBody>
        </p:sp>
      </p:grpSp>
    </p:spTree>
    <p:extLst>
      <p:ext uri="{BB962C8B-B14F-4D97-AF65-F5344CB8AC3E}">
        <p14:creationId xmlns:p14="http://schemas.microsoft.com/office/powerpoint/2010/main" val="29626109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467</Words>
  <Application>Microsoft Office PowerPoint</Application>
  <PresentationFormat>Widescreen</PresentationFormat>
  <Paragraphs>41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Thummler Ann</dc:creator>
  <cp:lastModifiedBy>BELL, Carolyn</cp:lastModifiedBy>
  <cp:revision>31</cp:revision>
  <dcterms:created xsi:type="dcterms:W3CDTF">2023-06-19T13:51:14Z</dcterms:created>
  <dcterms:modified xsi:type="dcterms:W3CDTF">2023-12-04T12:50:43Z</dcterms:modified>
</cp:coreProperties>
</file>