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5"/>
  </p:sldMasterIdLst>
  <p:sldIdLst>
    <p:sldId id="256" r:id="rId6"/>
    <p:sldId id="257" r:id="rId7"/>
    <p:sldId id="261" r:id="rId8"/>
    <p:sldId id="262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3DDA49-DB67-480A-8D25-FAD90B97F0AC}" v="3" dt="2026-01-28T10:10:00.377"/>
    <p1510:client id="{D8936151-DCE3-4145-9CEC-E9AC444C9C78}" v="1" dt="2026-01-26T11:46:02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478BFA-5D40-46F4-B89F-FDFA063CD18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74156B-3B73-489C-97C9-93EDDEBB138D}">
      <dgm:prSet/>
      <dgm:spPr/>
      <dgm:t>
        <a:bodyPr/>
        <a:lstStyle/>
        <a:p>
          <a:r>
            <a:rPr lang="en-GB" b="1" i="0" u="none" dirty="0"/>
            <a:t>Trauma-Informed Practice</a:t>
          </a:r>
          <a:endParaRPr lang="en-US" dirty="0"/>
        </a:p>
      </dgm:t>
    </dgm:pt>
    <dgm:pt modelId="{8668F49B-1193-4536-AA68-992AD7C415D7}" type="parTrans" cxnId="{A8916735-5E29-4D6E-B940-2F8BBF79DAB3}">
      <dgm:prSet/>
      <dgm:spPr/>
      <dgm:t>
        <a:bodyPr/>
        <a:lstStyle/>
        <a:p>
          <a:endParaRPr lang="en-US"/>
        </a:p>
      </dgm:t>
    </dgm:pt>
    <dgm:pt modelId="{305F947C-1D12-400A-A83D-75BCFAC45A37}" type="sibTrans" cxnId="{A8916735-5E29-4D6E-B940-2F8BBF79DAB3}">
      <dgm:prSet/>
      <dgm:spPr/>
      <dgm:t>
        <a:bodyPr/>
        <a:lstStyle/>
        <a:p>
          <a:endParaRPr lang="en-US"/>
        </a:p>
      </dgm:t>
    </dgm:pt>
    <dgm:pt modelId="{082743D9-6C47-4717-A9E3-34C316B0FEF4}">
      <dgm:prSet/>
      <dgm:spPr/>
      <dgm:t>
        <a:bodyPr/>
        <a:lstStyle/>
        <a:p>
          <a:r>
            <a:rPr lang="en-GB" b="0" i="0" u="none" dirty="0"/>
            <a:t>Support multi‑agency practitioners to understand and apply trauma‑informed approaches, shifting from “what’s wrong with you?” to “what’s happened to you?”</a:t>
          </a:r>
          <a:endParaRPr lang="en-US" dirty="0"/>
        </a:p>
      </dgm:t>
    </dgm:pt>
    <dgm:pt modelId="{2220A154-7EF4-48EB-BE68-FD4FB165680C}" type="parTrans" cxnId="{57DBB3E4-EC0E-4BD3-BF64-240D5AC4D22F}">
      <dgm:prSet/>
      <dgm:spPr/>
      <dgm:t>
        <a:bodyPr/>
        <a:lstStyle/>
        <a:p>
          <a:endParaRPr lang="en-US"/>
        </a:p>
      </dgm:t>
    </dgm:pt>
    <dgm:pt modelId="{5F3C126E-1840-4605-AA94-F1DCCF2B3F85}" type="sibTrans" cxnId="{57DBB3E4-EC0E-4BD3-BF64-240D5AC4D22F}">
      <dgm:prSet/>
      <dgm:spPr/>
      <dgm:t>
        <a:bodyPr/>
        <a:lstStyle/>
        <a:p>
          <a:endParaRPr lang="en-US"/>
        </a:p>
      </dgm:t>
    </dgm:pt>
    <dgm:pt modelId="{E3F2BAAD-2A0F-44C7-9D49-D8A4851DAC68}">
      <dgm:prSet/>
      <dgm:spPr/>
      <dgm:t>
        <a:bodyPr/>
        <a:lstStyle/>
        <a:p>
          <a:r>
            <a:rPr lang="en-US" b="1" i="0" u="none" dirty="0"/>
            <a:t>Multi-Agency Coordination</a:t>
          </a:r>
          <a:r>
            <a:rPr lang="en-GB" b="1" i="0" u="none" dirty="0"/>
            <a:t>​</a:t>
          </a:r>
          <a:endParaRPr lang="en-US" dirty="0"/>
        </a:p>
      </dgm:t>
    </dgm:pt>
    <dgm:pt modelId="{16844D5D-417B-4F76-8B0C-4A837CC9988A}" type="parTrans" cxnId="{1ED6DD23-1C9A-46DA-B5E4-B56E940CB15C}">
      <dgm:prSet/>
      <dgm:spPr/>
      <dgm:t>
        <a:bodyPr/>
        <a:lstStyle/>
        <a:p>
          <a:endParaRPr lang="en-US"/>
        </a:p>
      </dgm:t>
    </dgm:pt>
    <dgm:pt modelId="{8666A18C-3E01-4111-801F-8DEB65D0BB26}" type="sibTrans" cxnId="{1ED6DD23-1C9A-46DA-B5E4-B56E940CB15C}">
      <dgm:prSet/>
      <dgm:spPr/>
      <dgm:t>
        <a:bodyPr/>
        <a:lstStyle/>
        <a:p>
          <a:endParaRPr lang="en-US"/>
        </a:p>
      </dgm:t>
    </dgm:pt>
    <dgm:pt modelId="{C4E46712-3A0C-4F7E-B549-EDBC121ADB96}">
      <dgm:prSet/>
      <dgm:spPr/>
      <dgm:t>
        <a:bodyPr/>
        <a:lstStyle/>
        <a:p>
          <a:r>
            <a:rPr lang="en-GB" b="0" i="0" u="none" dirty="0"/>
            <a:t>Hold multi‑disciplinary meetings involving all key professionals, including the GP, particularly in complex cases. Use the new Multi‑Agency Risk Management (MARM) process in cases where the criteria for a section 42 enquiry aren’t met.</a:t>
          </a:r>
          <a:endParaRPr lang="en-US" dirty="0"/>
        </a:p>
      </dgm:t>
    </dgm:pt>
    <dgm:pt modelId="{57A12C2F-DBA3-49BA-A055-D0E8D6C1BF0A}" type="parTrans" cxnId="{832C74EE-C967-4B9A-B989-DC957F9348B5}">
      <dgm:prSet/>
      <dgm:spPr/>
      <dgm:t>
        <a:bodyPr/>
        <a:lstStyle/>
        <a:p>
          <a:endParaRPr lang="en-US"/>
        </a:p>
      </dgm:t>
    </dgm:pt>
    <dgm:pt modelId="{18FAF7D9-3626-4591-9171-A1AE80A8678A}" type="sibTrans" cxnId="{832C74EE-C967-4B9A-B989-DC957F9348B5}">
      <dgm:prSet/>
      <dgm:spPr/>
      <dgm:t>
        <a:bodyPr/>
        <a:lstStyle/>
        <a:p>
          <a:endParaRPr lang="en-US"/>
        </a:p>
      </dgm:t>
    </dgm:pt>
    <dgm:pt modelId="{A577460B-3A8B-4AB9-A813-91282C30D0BF}">
      <dgm:prSet/>
      <dgm:spPr/>
      <dgm:t>
        <a:bodyPr/>
        <a:lstStyle/>
        <a:p>
          <a:r>
            <a:rPr lang="en-GB" dirty="0"/>
            <a:t>Voluntary Sector awareness</a:t>
          </a:r>
          <a:endParaRPr lang="en-US" dirty="0"/>
        </a:p>
      </dgm:t>
    </dgm:pt>
    <dgm:pt modelId="{A39161CC-DC90-41D0-9EDE-277CA6028B27}" type="parTrans" cxnId="{55B1F738-650E-4BB5-9CE0-A8E1DAB1FB3D}">
      <dgm:prSet/>
      <dgm:spPr/>
      <dgm:t>
        <a:bodyPr/>
        <a:lstStyle/>
        <a:p>
          <a:endParaRPr lang="en-US"/>
        </a:p>
      </dgm:t>
    </dgm:pt>
    <dgm:pt modelId="{3FE0ED3A-1528-4019-BFDF-A081B26F6A76}" type="sibTrans" cxnId="{55B1F738-650E-4BB5-9CE0-A8E1DAB1FB3D}">
      <dgm:prSet/>
      <dgm:spPr/>
      <dgm:t>
        <a:bodyPr/>
        <a:lstStyle/>
        <a:p>
          <a:endParaRPr lang="en-US"/>
        </a:p>
      </dgm:t>
    </dgm:pt>
    <dgm:pt modelId="{88FCBFE0-47F6-41E0-B4DB-2972FA889038}">
      <dgm:prSet/>
      <dgm:spPr/>
      <dgm:t>
        <a:bodyPr/>
        <a:lstStyle/>
        <a:p>
          <a:r>
            <a:rPr lang="en-GB" b="0" i="0" u="none" dirty="0"/>
            <a:t>Consider referrals to voluntary </a:t>
          </a:r>
          <a:r>
            <a:rPr lang="en-GB" b="0" i="0" u="none"/>
            <a:t>organisations (with consent) such </a:t>
          </a:r>
          <a:r>
            <a:rPr lang="en-GB" b="0" i="0" u="none" dirty="0"/>
            <a:t>as Help the Aged or Befrienders to support medication management, reduce carer strain, and improve multi‑agency insight.</a:t>
          </a:r>
          <a:endParaRPr lang="en-US" dirty="0"/>
        </a:p>
      </dgm:t>
    </dgm:pt>
    <dgm:pt modelId="{936C4702-6E20-4BC3-9AD0-747D9E5B2D6C}" type="parTrans" cxnId="{5632DBD9-B8B3-49CB-9004-ABA6B44ED924}">
      <dgm:prSet/>
      <dgm:spPr/>
      <dgm:t>
        <a:bodyPr/>
        <a:lstStyle/>
        <a:p>
          <a:endParaRPr lang="en-US"/>
        </a:p>
      </dgm:t>
    </dgm:pt>
    <dgm:pt modelId="{83FA288B-9904-413A-ADB4-182331975110}" type="sibTrans" cxnId="{5632DBD9-B8B3-49CB-9004-ABA6B44ED924}">
      <dgm:prSet/>
      <dgm:spPr/>
      <dgm:t>
        <a:bodyPr/>
        <a:lstStyle/>
        <a:p>
          <a:endParaRPr lang="en-US"/>
        </a:p>
      </dgm:t>
    </dgm:pt>
    <dgm:pt modelId="{003744A3-1770-4020-AD8B-0F595FB559AB}">
      <dgm:prSet/>
      <dgm:spPr/>
      <dgm:t>
        <a:bodyPr/>
        <a:lstStyle/>
        <a:p>
          <a:r>
            <a:rPr lang="en-GB" dirty="0"/>
            <a:t>​​Mental Capacity Act Practice </a:t>
          </a:r>
          <a:endParaRPr lang="en-US" dirty="0"/>
        </a:p>
      </dgm:t>
    </dgm:pt>
    <dgm:pt modelId="{97FDF415-E841-44BB-947B-F94141344BCF}" type="parTrans" cxnId="{A4D47FCE-C66F-46D3-852B-0D1485E30BB4}">
      <dgm:prSet/>
      <dgm:spPr/>
      <dgm:t>
        <a:bodyPr/>
        <a:lstStyle/>
        <a:p>
          <a:endParaRPr lang="en-US"/>
        </a:p>
      </dgm:t>
    </dgm:pt>
    <dgm:pt modelId="{AC72DED5-1AE2-4B8D-8A8D-860A150088BA}" type="sibTrans" cxnId="{A4D47FCE-C66F-46D3-852B-0D1485E30BB4}">
      <dgm:prSet/>
      <dgm:spPr/>
      <dgm:t>
        <a:bodyPr/>
        <a:lstStyle/>
        <a:p>
          <a:endParaRPr lang="en-US"/>
        </a:p>
      </dgm:t>
    </dgm:pt>
    <dgm:pt modelId="{E75CDC03-37DA-4F17-8FDD-7E4390E9056D}">
      <dgm:prSet/>
      <dgm:spPr/>
      <dgm:t>
        <a:bodyPr/>
        <a:lstStyle/>
        <a:p>
          <a:r>
            <a:rPr lang="en-GB" dirty="0"/>
            <a:t>Ensure all practitioners understand mental capacity assessments, including executive functioning. Increase awareness of when to consider the Court of Protection. </a:t>
          </a:r>
          <a:endParaRPr lang="en-US" dirty="0"/>
        </a:p>
      </dgm:t>
    </dgm:pt>
    <dgm:pt modelId="{7BF4F16F-5DBE-46CF-8280-E405EA5683F2}" type="parTrans" cxnId="{8915F6AD-7240-498E-95A5-2146F455343C}">
      <dgm:prSet/>
      <dgm:spPr/>
      <dgm:t>
        <a:bodyPr/>
        <a:lstStyle/>
        <a:p>
          <a:endParaRPr lang="en-US"/>
        </a:p>
      </dgm:t>
    </dgm:pt>
    <dgm:pt modelId="{7E7B4A7F-250B-41D7-815C-7F86BAFC34EE}" type="sibTrans" cxnId="{8915F6AD-7240-498E-95A5-2146F455343C}">
      <dgm:prSet/>
      <dgm:spPr/>
      <dgm:t>
        <a:bodyPr/>
        <a:lstStyle/>
        <a:p>
          <a:endParaRPr lang="en-US"/>
        </a:p>
      </dgm:t>
    </dgm:pt>
    <dgm:pt modelId="{FA34DF8D-5945-43B8-BF38-3F6A90B7DB98}">
      <dgm:prSet/>
      <dgm:spPr/>
      <dgm:t>
        <a:bodyPr/>
        <a:lstStyle/>
        <a:p>
          <a:r>
            <a:rPr lang="en-GB" dirty="0"/>
            <a:t>Domestic Abuse</a:t>
          </a:r>
          <a:endParaRPr lang="en-US" dirty="0"/>
        </a:p>
      </dgm:t>
    </dgm:pt>
    <dgm:pt modelId="{F437F0EC-3590-4205-8FAA-BB187168FD45}" type="parTrans" cxnId="{BC00210E-4384-45CE-A48E-0BA2C279AA4D}">
      <dgm:prSet/>
      <dgm:spPr/>
      <dgm:t>
        <a:bodyPr/>
        <a:lstStyle/>
        <a:p>
          <a:endParaRPr lang="en-US"/>
        </a:p>
      </dgm:t>
    </dgm:pt>
    <dgm:pt modelId="{3D05A3A2-3AA9-4319-9AB7-BB0D56D91CF9}" type="sibTrans" cxnId="{BC00210E-4384-45CE-A48E-0BA2C279AA4D}">
      <dgm:prSet/>
      <dgm:spPr/>
      <dgm:t>
        <a:bodyPr/>
        <a:lstStyle/>
        <a:p>
          <a:endParaRPr lang="en-US"/>
        </a:p>
      </dgm:t>
    </dgm:pt>
    <dgm:pt modelId="{CB0A5572-5A12-489F-81B2-47EA258770CD}">
      <dgm:prSet/>
      <dgm:spPr/>
      <dgm:t>
        <a:bodyPr/>
        <a:lstStyle/>
        <a:p>
          <a:r>
            <a:rPr lang="en-GB" dirty="0"/>
            <a:t>Increase awareness of the lifelong impact of domestic abuse, including coercion and control in older parent and adult child relationships. Encourage training and supervision.</a:t>
          </a:r>
          <a:endParaRPr lang="en-US" dirty="0"/>
        </a:p>
      </dgm:t>
    </dgm:pt>
    <dgm:pt modelId="{4BC1D06F-737B-4802-9EE6-B7EE9CD6C57A}" type="parTrans" cxnId="{579AD85C-A05C-4814-8A5F-FD44DC484C9E}">
      <dgm:prSet/>
      <dgm:spPr/>
      <dgm:t>
        <a:bodyPr/>
        <a:lstStyle/>
        <a:p>
          <a:endParaRPr lang="en-US"/>
        </a:p>
      </dgm:t>
    </dgm:pt>
    <dgm:pt modelId="{2B8A24A7-049E-4C76-B8A7-0643543C6717}" type="sibTrans" cxnId="{579AD85C-A05C-4814-8A5F-FD44DC484C9E}">
      <dgm:prSet/>
      <dgm:spPr/>
      <dgm:t>
        <a:bodyPr/>
        <a:lstStyle/>
        <a:p>
          <a:endParaRPr lang="en-US"/>
        </a:p>
      </dgm:t>
    </dgm:pt>
    <dgm:pt modelId="{D843A215-C95F-475C-B756-C0695C71ACBC}" type="pres">
      <dgm:prSet presAssocID="{4E478BFA-5D40-46F4-B89F-FDFA063CD187}" presName="Name0" presStyleCnt="0">
        <dgm:presLayoutVars>
          <dgm:dir/>
          <dgm:animLvl val="lvl"/>
          <dgm:resizeHandles val="exact"/>
        </dgm:presLayoutVars>
      </dgm:prSet>
      <dgm:spPr/>
    </dgm:pt>
    <dgm:pt modelId="{6B1EDAB0-DA45-46BE-AE86-00BFEFD017EA}" type="pres">
      <dgm:prSet presAssocID="{AF74156B-3B73-489C-97C9-93EDDEBB138D}" presName="linNode" presStyleCnt="0"/>
      <dgm:spPr/>
    </dgm:pt>
    <dgm:pt modelId="{D3EB93A5-2D96-4B7B-9846-0E5548147DF7}" type="pres">
      <dgm:prSet presAssocID="{AF74156B-3B73-489C-97C9-93EDDEBB138D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4C551A66-B985-40D8-A2F9-018CF38457BA}" type="pres">
      <dgm:prSet presAssocID="{AF74156B-3B73-489C-97C9-93EDDEBB138D}" presName="descendantText" presStyleLbl="alignAccFollowNode1" presStyleIdx="0" presStyleCnt="5">
        <dgm:presLayoutVars>
          <dgm:bulletEnabled val="1"/>
        </dgm:presLayoutVars>
      </dgm:prSet>
      <dgm:spPr/>
    </dgm:pt>
    <dgm:pt modelId="{0572C971-2D42-4FC0-B697-FC5F8D7895AD}" type="pres">
      <dgm:prSet presAssocID="{305F947C-1D12-400A-A83D-75BCFAC45A37}" presName="sp" presStyleCnt="0"/>
      <dgm:spPr/>
    </dgm:pt>
    <dgm:pt modelId="{B46EBA78-C6D8-42C8-814C-AAA929AF19FF}" type="pres">
      <dgm:prSet presAssocID="{E3F2BAAD-2A0F-44C7-9D49-D8A4851DAC68}" presName="linNode" presStyleCnt="0"/>
      <dgm:spPr/>
    </dgm:pt>
    <dgm:pt modelId="{335E8CBE-D679-4904-AEF6-523E41DDF928}" type="pres">
      <dgm:prSet presAssocID="{E3F2BAAD-2A0F-44C7-9D49-D8A4851DAC68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D0F9C42-2C97-46ED-94DA-CF2F6607CA9D}" type="pres">
      <dgm:prSet presAssocID="{E3F2BAAD-2A0F-44C7-9D49-D8A4851DAC68}" presName="descendantText" presStyleLbl="alignAccFollowNode1" presStyleIdx="1" presStyleCnt="5">
        <dgm:presLayoutVars>
          <dgm:bulletEnabled val="1"/>
        </dgm:presLayoutVars>
      </dgm:prSet>
      <dgm:spPr/>
    </dgm:pt>
    <dgm:pt modelId="{22FF6BB0-EC48-4698-AD9F-E4766732F7AB}" type="pres">
      <dgm:prSet presAssocID="{8666A18C-3E01-4111-801F-8DEB65D0BB26}" presName="sp" presStyleCnt="0"/>
      <dgm:spPr/>
    </dgm:pt>
    <dgm:pt modelId="{ADA42F35-2672-4052-B58D-9054CE7F1B0A}" type="pres">
      <dgm:prSet presAssocID="{A577460B-3A8B-4AB9-A813-91282C30D0BF}" presName="linNode" presStyleCnt="0"/>
      <dgm:spPr/>
    </dgm:pt>
    <dgm:pt modelId="{C666AF81-72C3-47C5-8E47-9CA2EE2B270D}" type="pres">
      <dgm:prSet presAssocID="{A577460B-3A8B-4AB9-A813-91282C30D0BF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D309D942-F496-43F6-9321-E0DAA2082E18}" type="pres">
      <dgm:prSet presAssocID="{A577460B-3A8B-4AB9-A813-91282C30D0BF}" presName="descendantText" presStyleLbl="alignAccFollowNode1" presStyleIdx="2" presStyleCnt="5">
        <dgm:presLayoutVars>
          <dgm:bulletEnabled val="1"/>
        </dgm:presLayoutVars>
      </dgm:prSet>
      <dgm:spPr/>
    </dgm:pt>
    <dgm:pt modelId="{B1012380-BB5F-46D8-83BB-8221ED0B93EB}" type="pres">
      <dgm:prSet presAssocID="{3FE0ED3A-1528-4019-BFDF-A081B26F6A76}" presName="sp" presStyleCnt="0"/>
      <dgm:spPr/>
    </dgm:pt>
    <dgm:pt modelId="{48445F31-56FE-472E-9040-9491CFAC4558}" type="pres">
      <dgm:prSet presAssocID="{003744A3-1770-4020-AD8B-0F595FB559AB}" presName="linNode" presStyleCnt="0"/>
      <dgm:spPr/>
    </dgm:pt>
    <dgm:pt modelId="{F4A14DBC-FA36-4419-96AA-C861E6645DC5}" type="pres">
      <dgm:prSet presAssocID="{003744A3-1770-4020-AD8B-0F595FB559AB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D906F639-6C11-41D1-85CF-B225A0520E41}" type="pres">
      <dgm:prSet presAssocID="{003744A3-1770-4020-AD8B-0F595FB559AB}" presName="descendantText" presStyleLbl="alignAccFollowNode1" presStyleIdx="3" presStyleCnt="5">
        <dgm:presLayoutVars>
          <dgm:bulletEnabled val="1"/>
        </dgm:presLayoutVars>
      </dgm:prSet>
      <dgm:spPr/>
    </dgm:pt>
    <dgm:pt modelId="{8D96719C-48C6-4887-85A6-F434CD0EACAE}" type="pres">
      <dgm:prSet presAssocID="{AC72DED5-1AE2-4B8D-8A8D-860A150088BA}" presName="sp" presStyleCnt="0"/>
      <dgm:spPr/>
    </dgm:pt>
    <dgm:pt modelId="{F91CE06F-6353-4D53-A5C6-35576DCBC349}" type="pres">
      <dgm:prSet presAssocID="{FA34DF8D-5945-43B8-BF38-3F6A90B7DB98}" presName="linNode" presStyleCnt="0"/>
      <dgm:spPr/>
    </dgm:pt>
    <dgm:pt modelId="{3264E83E-61F8-4FA2-A20F-2761D7655D48}" type="pres">
      <dgm:prSet presAssocID="{FA34DF8D-5945-43B8-BF38-3F6A90B7DB98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878AAEA5-9B6F-44AA-9A8D-37F615A0B91F}" type="pres">
      <dgm:prSet presAssocID="{FA34DF8D-5945-43B8-BF38-3F6A90B7DB98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BC00210E-4384-45CE-A48E-0BA2C279AA4D}" srcId="{4E478BFA-5D40-46F4-B89F-FDFA063CD187}" destId="{FA34DF8D-5945-43B8-BF38-3F6A90B7DB98}" srcOrd="4" destOrd="0" parTransId="{F437F0EC-3590-4205-8FAA-BB187168FD45}" sibTransId="{3D05A3A2-3AA9-4319-9AB7-BB0D56D91CF9}"/>
    <dgm:cxn modelId="{D2A17F16-E5F1-4AA3-B315-8041DCE19E27}" type="presOf" srcId="{082743D9-6C47-4717-A9E3-34C316B0FEF4}" destId="{4C551A66-B985-40D8-A2F9-018CF38457BA}" srcOrd="0" destOrd="0" presId="urn:microsoft.com/office/officeart/2005/8/layout/vList5"/>
    <dgm:cxn modelId="{1ED6DD23-1C9A-46DA-B5E4-B56E940CB15C}" srcId="{4E478BFA-5D40-46F4-B89F-FDFA063CD187}" destId="{E3F2BAAD-2A0F-44C7-9D49-D8A4851DAC68}" srcOrd="1" destOrd="0" parTransId="{16844D5D-417B-4F76-8B0C-4A837CC9988A}" sibTransId="{8666A18C-3E01-4111-801F-8DEB65D0BB26}"/>
    <dgm:cxn modelId="{A8916735-5E29-4D6E-B940-2F8BBF79DAB3}" srcId="{4E478BFA-5D40-46F4-B89F-FDFA063CD187}" destId="{AF74156B-3B73-489C-97C9-93EDDEBB138D}" srcOrd="0" destOrd="0" parTransId="{8668F49B-1193-4536-AA68-992AD7C415D7}" sibTransId="{305F947C-1D12-400A-A83D-75BCFAC45A37}"/>
    <dgm:cxn modelId="{55B1F738-650E-4BB5-9CE0-A8E1DAB1FB3D}" srcId="{4E478BFA-5D40-46F4-B89F-FDFA063CD187}" destId="{A577460B-3A8B-4AB9-A813-91282C30D0BF}" srcOrd="2" destOrd="0" parTransId="{A39161CC-DC90-41D0-9EDE-277CA6028B27}" sibTransId="{3FE0ED3A-1528-4019-BFDF-A081B26F6A76}"/>
    <dgm:cxn modelId="{41BF063C-910D-4A28-82E7-E2B3B16F1FC6}" type="presOf" srcId="{003744A3-1770-4020-AD8B-0F595FB559AB}" destId="{F4A14DBC-FA36-4419-96AA-C861E6645DC5}" srcOrd="0" destOrd="0" presId="urn:microsoft.com/office/officeart/2005/8/layout/vList5"/>
    <dgm:cxn modelId="{579AD85C-A05C-4814-8A5F-FD44DC484C9E}" srcId="{FA34DF8D-5945-43B8-BF38-3F6A90B7DB98}" destId="{CB0A5572-5A12-489F-81B2-47EA258770CD}" srcOrd="0" destOrd="0" parTransId="{4BC1D06F-737B-4802-9EE6-B7EE9CD6C57A}" sibTransId="{2B8A24A7-049E-4C76-B8A7-0643543C6717}"/>
    <dgm:cxn modelId="{5CB05466-E281-412E-9955-98BD484B1F90}" type="presOf" srcId="{FA34DF8D-5945-43B8-BF38-3F6A90B7DB98}" destId="{3264E83E-61F8-4FA2-A20F-2761D7655D48}" srcOrd="0" destOrd="0" presId="urn:microsoft.com/office/officeart/2005/8/layout/vList5"/>
    <dgm:cxn modelId="{8E159066-283D-4038-A192-950D8095AA6D}" type="presOf" srcId="{CB0A5572-5A12-489F-81B2-47EA258770CD}" destId="{878AAEA5-9B6F-44AA-9A8D-37F615A0B91F}" srcOrd="0" destOrd="0" presId="urn:microsoft.com/office/officeart/2005/8/layout/vList5"/>
    <dgm:cxn modelId="{53828695-E944-44B8-85E4-524F3F8DACB2}" type="presOf" srcId="{A577460B-3A8B-4AB9-A813-91282C30D0BF}" destId="{C666AF81-72C3-47C5-8E47-9CA2EE2B270D}" srcOrd="0" destOrd="0" presId="urn:microsoft.com/office/officeart/2005/8/layout/vList5"/>
    <dgm:cxn modelId="{45E6BF9B-6C17-4B49-9580-2BE2D5AE0192}" type="presOf" srcId="{4E478BFA-5D40-46F4-B89F-FDFA063CD187}" destId="{D843A215-C95F-475C-B756-C0695C71ACBC}" srcOrd="0" destOrd="0" presId="urn:microsoft.com/office/officeart/2005/8/layout/vList5"/>
    <dgm:cxn modelId="{77D3CCA6-08CE-4722-8C80-1AEF716A5C88}" type="presOf" srcId="{E3F2BAAD-2A0F-44C7-9D49-D8A4851DAC68}" destId="{335E8CBE-D679-4904-AEF6-523E41DDF928}" srcOrd="0" destOrd="0" presId="urn:microsoft.com/office/officeart/2005/8/layout/vList5"/>
    <dgm:cxn modelId="{8915F6AD-7240-498E-95A5-2146F455343C}" srcId="{003744A3-1770-4020-AD8B-0F595FB559AB}" destId="{E75CDC03-37DA-4F17-8FDD-7E4390E9056D}" srcOrd="0" destOrd="0" parTransId="{7BF4F16F-5DBE-46CF-8280-E405EA5683F2}" sibTransId="{7E7B4A7F-250B-41D7-815C-7F86BAFC34EE}"/>
    <dgm:cxn modelId="{C69F51B6-8681-4644-920C-FD4FA03894B5}" type="presOf" srcId="{C4E46712-3A0C-4F7E-B549-EDBC121ADB96}" destId="{FD0F9C42-2C97-46ED-94DA-CF2F6607CA9D}" srcOrd="0" destOrd="0" presId="urn:microsoft.com/office/officeart/2005/8/layout/vList5"/>
    <dgm:cxn modelId="{49D45CC1-D5C4-4232-A120-B491CFFFE6A7}" type="presOf" srcId="{E75CDC03-37DA-4F17-8FDD-7E4390E9056D}" destId="{D906F639-6C11-41D1-85CF-B225A0520E41}" srcOrd="0" destOrd="0" presId="urn:microsoft.com/office/officeart/2005/8/layout/vList5"/>
    <dgm:cxn modelId="{A4D47FCE-C66F-46D3-852B-0D1485E30BB4}" srcId="{4E478BFA-5D40-46F4-B89F-FDFA063CD187}" destId="{003744A3-1770-4020-AD8B-0F595FB559AB}" srcOrd="3" destOrd="0" parTransId="{97FDF415-E841-44BB-947B-F94141344BCF}" sibTransId="{AC72DED5-1AE2-4B8D-8A8D-860A150088BA}"/>
    <dgm:cxn modelId="{625B51D1-DFDC-4123-A333-72CFE6C2371B}" type="presOf" srcId="{88FCBFE0-47F6-41E0-B4DB-2972FA889038}" destId="{D309D942-F496-43F6-9321-E0DAA2082E18}" srcOrd="0" destOrd="0" presId="urn:microsoft.com/office/officeart/2005/8/layout/vList5"/>
    <dgm:cxn modelId="{5632DBD9-B8B3-49CB-9004-ABA6B44ED924}" srcId="{A577460B-3A8B-4AB9-A813-91282C30D0BF}" destId="{88FCBFE0-47F6-41E0-B4DB-2972FA889038}" srcOrd="0" destOrd="0" parTransId="{936C4702-6E20-4BC3-9AD0-747D9E5B2D6C}" sibTransId="{83FA288B-9904-413A-ADB4-182331975110}"/>
    <dgm:cxn modelId="{57DBB3E4-EC0E-4BD3-BF64-240D5AC4D22F}" srcId="{AF74156B-3B73-489C-97C9-93EDDEBB138D}" destId="{082743D9-6C47-4717-A9E3-34C316B0FEF4}" srcOrd="0" destOrd="0" parTransId="{2220A154-7EF4-48EB-BE68-FD4FB165680C}" sibTransId="{5F3C126E-1840-4605-AA94-F1DCCF2B3F85}"/>
    <dgm:cxn modelId="{832C74EE-C967-4B9A-B989-DC957F9348B5}" srcId="{E3F2BAAD-2A0F-44C7-9D49-D8A4851DAC68}" destId="{C4E46712-3A0C-4F7E-B549-EDBC121ADB96}" srcOrd="0" destOrd="0" parTransId="{57A12C2F-DBA3-49BA-A055-D0E8D6C1BF0A}" sibTransId="{18FAF7D9-3626-4591-9171-A1AE80A8678A}"/>
    <dgm:cxn modelId="{CB167EF3-ED61-40D4-8E84-9B136AFD6872}" type="presOf" srcId="{AF74156B-3B73-489C-97C9-93EDDEBB138D}" destId="{D3EB93A5-2D96-4B7B-9846-0E5548147DF7}" srcOrd="0" destOrd="0" presId="urn:microsoft.com/office/officeart/2005/8/layout/vList5"/>
    <dgm:cxn modelId="{6E0FBD96-2805-41EF-8C41-5FF36B917E30}" type="presParOf" srcId="{D843A215-C95F-475C-B756-C0695C71ACBC}" destId="{6B1EDAB0-DA45-46BE-AE86-00BFEFD017EA}" srcOrd="0" destOrd="0" presId="urn:microsoft.com/office/officeart/2005/8/layout/vList5"/>
    <dgm:cxn modelId="{BA3E9979-DF6E-48AB-8EEB-62566207D4B4}" type="presParOf" srcId="{6B1EDAB0-DA45-46BE-AE86-00BFEFD017EA}" destId="{D3EB93A5-2D96-4B7B-9846-0E5548147DF7}" srcOrd="0" destOrd="0" presId="urn:microsoft.com/office/officeart/2005/8/layout/vList5"/>
    <dgm:cxn modelId="{7EC5C186-89C5-46BE-AD6B-376E48AD1AAB}" type="presParOf" srcId="{6B1EDAB0-DA45-46BE-AE86-00BFEFD017EA}" destId="{4C551A66-B985-40D8-A2F9-018CF38457BA}" srcOrd="1" destOrd="0" presId="urn:microsoft.com/office/officeart/2005/8/layout/vList5"/>
    <dgm:cxn modelId="{EF11F5ED-B235-4261-BBEF-B80AA70C205C}" type="presParOf" srcId="{D843A215-C95F-475C-B756-C0695C71ACBC}" destId="{0572C971-2D42-4FC0-B697-FC5F8D7895AD}" srcOrd="1" destOrd="0" presId="urn:microsoft.com/office/officeart/2005/8/layout/vList5"/>
    <dgm:cxn modelId="{BB03353B-BACF-414B-8D37-149293CA55A3}" type="presParOf" srcId="{D843A215-C95F-475C-B756-C0695C71ACBC}" destId="{B46EBA78-C6D8-42C8-814C-AAA929AF19FF}" srcOrd="2" destOrd="0" presId="urn:microsoft.com/office/officeart/2005/8/layout/vList5"/>
    <dgm:cxn modelId="{50FD6C81-F8E6-483B-969E-0B5046207986}" type="presParOf" srcId="{B46EBA78-C6D8-42C8-814C-AAA929AF19FF}" destId="{335E8CBE-D679-4904-AEF6-523E41DDF928}" srcOrd="0" destOrd="0" presId="urn:microsoft.com/office/officeart/2005/8/layout/vList5"/>
    <dgm:cxn modelId="{2C6F698F-6F80-45AF-85DD-6A8BAE243FEE}" type="presParOf" srcId="{B46EBA78-C6D8-42C8-814C-AAA929AF19FF}" destId="{FD0F9C42-2C97-46ED-94DA-CF2F6607CA9D}" srcOrd="1" destOrd="0" presId="urn:microsoft.com/office/officeart/2005/8/layout/vList5"/>
    <dgm:cxn modelId="{7C21C2A3-BC22-4921-9564-CD75010A0C14}" type="presParOf" srcId="{D843A215-C95F-475C-B756-C0695C71ACBC}" destId="{22FF6BB0-EC48-4698-AD9F-E4766732F7AB}" srcOrd="3" destOrd="0" presId="urn:microsoft.com/office/officeart/2005/8/layout/vList5"/>
    <dgm:cxn modelId="{00855343-CD8D-481B-9BBB-5D9A9AA78796}" type="presParOf" srcId="{D843A215-C95F-475C-B756-C0695C71ACBC}" destId="{ADA42F35-2672-4052-B58D-9054CE7F1B0A}" srcOrd="4" destOrd="0" presId="urn:microsoft.com/office/officeart/2005/8/layout/vList5"/>
    <dgm:cxn modelId="{5A432AA1-56CF-44E4-8B7F-BEC40799E231}" type="presParOf" srcId="{ADA42F35-2672-4052-B58D-9054CE7F1B0A}" destId="{C666AF81-72C3-47C5-8E47-9CA2EE2B270D}" srcOrd="0" destOrd="0" presId="urn:microsoft.com/office/officeart/2005/8/layout/vList5"/>
    <dgm:cxn modelId="{8FA41EA6-0193-430A-BA9D-C722C7DBBBB4}" type="presParOf" srcId="{ADA42F35-2672-4052-B58D-9054CE7F1B0A}" destId="{D309D942-F496-43F6-9321-E0DAA2082E18}" srcOrd="1" destOrd="0" presId="urn:microsoft.com/office/officeart/2005/8/layout/vList5"/>
    <dgm:cxn modelId="{11FEA56A-6669-4F34-9465-6CB6FD768FD9}" type="presParOf" srcId="{D843A215-C95F-475C-B756-C0695C71ACBC}" destId="{B1012380-BB5F-46D8-83BB-8221ED0B93EB}" srcOrd="5" destOrd="0" presId="urn:microsoft.com/office/officeart/2005/8/layout/vList5"/>
    <dgm:cxn modelId="{CE5F22DC-982A-491A-AFE3-94730E4F5F14}" type="presParOf" srcId="{D843A215-C95F-475C-B756-C0695C71ACBC}" destId="{48445F31-56FE-472E-9040-9491CFAC4558}" srcOrd="6" destOrd="0" presId="urn:microsoft.com/office/officeart/2005/8/layout/vList5"/>
    <dgm:cxn modelId="{41B6AE5A-6810-4DE2-BB4B-C7C5BA87C919}" type="presParOf" srcId="{48445F31-56FE-472E-9040-9491CFAC4558}" destId="{F4A14DBC-FA36-4419-96AA-C861E6645DC5}" srcOrd="0" destOrd="0" presId="urn:microsoft.com/office/officeart/2005/8/layout/vList5"/>
    <dgm:cxn modelId="{37196DC3-E7F2-4006-A858-A390136E74E3}" type="presParOf" srcId="{48445F31-56FE-472E-9040-9491CFAC4558}" destId="{D906F639-6C11-41D1-85CF-B225A0520E41}" srcOrd="1" destOrd="0" presId="urn:microsoft.com/office/officeart/2005/8/layout/vList5"/>
    <dgm:cxn modelId="{D9621D01-6F39-4385-A270-D867395BE48D}" type="presParOf" srcId="{D843A215-C95F-475C-B756-C0695C71ACBC}" destId="{8D96719C-48C6-4887-85A6-F434CD0EACAE}" srcOrd="7" destOrd="0" presId="urn:microsoft.com/office/officeart/2005/8/layout/vList5"/>
    <dgm:cxn modelId="{392CCEAC-B445-45F3-965F-F9D78E788E45}" type="presParOf" srcId="{D843A215-C95F-475C-B756-C0695C71ACBC}" destId="{F91CE06F-6353-4D53-A5C6-35576DCBC349}" srcOrd="8" destOrd="0" presId="urn:microsoft.com/office/officeart/2005/8/layout/vList5"/>
    <dgm:cxn modelId="{504661A2-1CAB-4F9A-A7E1-1BBE2B936D60}" type="presParOf" srcId="{F91CE06F-6353-4D53-A5C6-35576DCBC349}" destId="{3264E83E-61F8-4FA2-A20F-2761D7655D48}" srcOrd="0" destOrd="0" presId="urn:microsoft.com/office/officeart/2005/8/layout/vList5"/>
    <dgm:cxn modelId="{9EF0EE14-BFE0-46AF-AC9E-25B2AEE0478A}" type="presParOf" srcId="{F91CE06F-6353-4D53-A5C6-35576DCBC349}" destId="{878AAEA5-9B6F-44AA-9A8D-37F615A0B91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51A66-B985-40D8-A2F9-018CF38457BA}">
      <dsp:nvSpPr>
        <dsp:cNvPr id="0" name=""/>
        <dsp:cNvSpPr/>
      </dsp:nvSpPr>
      <dsp:spPr>
        <a:xfrm rot="5400000">
          <a:off x="4590641" y="-1913295"/>
          <a:ext cx="629212" cy="461670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0" i="0" u="none" kern="1200" dirty="0"/>
            <a:t>Support multi‑agency practitioners to understand and apply trauma‑informed approaches, shifting from “what’s wrong with you?” to “what’s happened to you?”</a:t>
          </a:r>
          <a:endParaRPr lang="en-US" sz="900" kern="1200" dirty="0"/>
        </a:p>
      </dsp:txBody>
      <dsp:txXfrm rot="-5400000">
        <a:off x="2596895" y="111167"/>
        <a:ext cx="4585988" cy="567780"/>
      </dsp:txXfrm>
    </dsp:sp>
    <dsp:sp modelId="{D3EB93A5-2D96-4B7B-9846-0E5548147DF7}">
      <dsp:nvSpPr>
        <dsp:cNvPr id="0" name=""/>
        <dsp:cNvSpPr/>
      </dsp:nvSpPr>
      <dsp:spPr>
        <a:xfrm>
          <a:off x="0" y="1798"/>
          <a:ext cx="2596896" cy="7865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i="0" u="none" kern="1200" dirty="0"/>
            <a:t>Trauma-Informed Practice</a:t>
          </a:r>
          <a:endParaRPr lang="en-US" sz="2200" kern="1200" dirty="0"/>
        </a:p>
      </dsp:txBody>
      <dsp:txXfrm>
        <a:off x="38395" y="40193"/>
        <a:ext cx="2520106" cy="709726"/>
      </dsp:txXfrm>
    </dsp:sp>
    <dsp:sp modelId="{FD0F9C42-2C97-46ED-94DA-CF2F6607CA9D}">
      <dsp:nvSpPr>
        <dsp:cNvPr id="0" name=""/>
        <dsp:cNvSpPr/>
      </dsp:nvSpPr>
      <dsp:spPr>
        <a:xfrm rot="5400000">
          <a:off x="4590641" y="-1087453"/>
          <a:ext cx="629212" cy="4616704"/>
        </a:xfrm>
        <a:prstGeom prst="round2SameRect">
          <a:avLst/>
        </a:prstGeom>
        <a:solidFill>
          <a:schemeClr val="accent2">
            <a:tint val="40000"/>
            <a:alpha val="90000"/>
            <a:hueOff val="-1022960"/>
            <a:satOff val="11277"/>
            <a:lumOff val="1074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022960"/>
              <a:satOff val="11277"/>
              <a:lumOff val="10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0" i="0" u="none" kern="1200" dirty="0"/>
            <a:t>Hold multi‑disciplinary meetings involving all key professionals, including the GP, particularly in complex cases. Use the new Multi‑Agency Risk Management (MARM) process in cases where the criteria for a section 42 enquiry aren’t met.</a:t>
          </a:r>
          <a:endParaRPr lang="en-US" sz="900" kern="1200" dirty="0"/>
        </a:p>
      </dsp:txBody>
      <dsp:txXfrm rot="-5400000">
        <a:off x="2596895" y="937009"/>
        <a:ext cx="4585988" cy="567780"/>
      </dsp:txXfrm>
    </dsp:sp>
    <dsp:sp modelId="{335E8CBE-D679-4904-AEF6-523E41DDF928}">
      <dsp:nvSpPr>
        <dsp:cNvPr id="0" name=""/>
        <dsp:cNvSpPr/>
      </dsp:nvSpPr>
      <dsp:spPr>
        <a:xfrm>
          <a:off x="0" y="827640"/>
          <a:ext cx="2596896" cy="786516"/>
        </a:xfrm>
        <a:prstGeom prst="roundRect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u="none" kern="1200" dirty="0"/>
            <a:t>Multi-Agency Coordination</a:t>
          </a:r>
          <a:r>
            <a:rPr lang="en-GB" sz="2200" b="1" i="0" u="none" kern="1200" dirty="0"/>
            <a:t>​</a:t>
          </a:r>
          <a:endParaRPr lang="en-US" sz="2200" kern="1200" dirty="0"/>
        </a:p>
      </dsp:txBody>
      <dsp:txXfrm>
        <a:off x="38395" y="866035"/>
        <a:ext cx="2520106" cy="709726"/>
      </dsp:txXfrm>
    </dsp:sp>
    <dsp:sp modelId="{D309D942-F496-43F6-9321-E0DAA2082E18}">
      <dsp:nvSpPr>
        <dsp:cNvPr id="0" name=""/>
        <dsp:cNvSpPr/>
      </dsp:nvSpPr>
      <dsp:spPr>
        <a:xfrm rot="5400000">
          <a:off x="4590641" y="-261611"/>
          <a:ext cx="629212" cy="4616704"/>
        </a:xfrm>
        <a:prstGeom prst="round2SameRect">
          <a:avLst/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0" i="0" u="none" kern="1200" dirty="0"/>
            <a:t>Consider referrals to voluntary </a:t>
          </a:r>
          <a:r>
            <a:rPr lang="en-GB" sz="900" b="0" i="0" u="none" kern="1200"/>
            <a:t>organisations (with consent) such </a:t>
          </a:r>
          <a:r>
            <a:rPr lang="en-GB" sz="900" b="0" i="0" u="none" kern="1200" dirty="0"/>
            <a:t>as Help the Aged or Befrienders to support medication management, reduce carer strain, and improve multi‑agency insight.</a:t>
          </a:r>
          <a:endParaRPr lang="en-US" sz="900" kern="1200" dirty="0"/>
        </a:p>
      </dsp:txBody>
      <dsp:txXfrm rot="-5400000">
        <a:off x="2596895" y="1762851"/>
        <a:ext cx="4585988" cy="567780"/>
      </dsp:txXfrm>
    </dsp:sp>
    <dsp:sp modelId="{C666AF81-72C3-47C5-8E47-9CA2EE2B270D}">
      <dsp:nvSpPr>
        <dsp:cNvPr id="0" name=""/>
        <dsp:cNvSpPr/>
      </dsp:nvSpPr>
      <dsp:spPr>
        <a:xfrm>
          <a:off x="0" y="1653482"/>
          <a:ext cx="2596896" cy="786516"/>
        </a:xfrm>
        <a:prstGeom prst="round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Voluntary Sector awareness</a:t>
          </a:r>
          <a:endParaRPr lang="en-US" sz="2200" kern="1200" dirty="0"/>
        </a:p>
      </dsp:txBody>
      <dsp:txXfrm>
        <a:off x="38395" y="1691877"/>
        <a:ext cx="2520106" cy="709726"/>
      </dsp:txXfrm>
    </dsp:sp>
    <dsp:sp modelId="{D906F639-6C11-41D1-85CF-B225A0520E41}">
      <dsp:nvSpPr>
        <dsp:cNvPr id="0" name=""/>
        <dsp:cNvSpPr/>
      </dsp:nvSpPr>
      <dsp:spPr>
        <a:xfrm rot="5400000">
          <a:off x="4590641" y="564231"/>
          <a:ext cx="629212" cy="4616704"/>
        </a:xfrm>
        <a:prstGeom prst="round2SameRect">
          <a:avLst/>
        </a:prstGeom>
        <a:solidFill>
          <a:schemeClr val="accent2">
            <a:tint val="40000"/>
            <a:alpha val="90000"/>
            <a:hueOff val="-3068879"/>
            <a:satOff val="33830"/>
            <a:lumOff val="3222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068879"/>
              <a:satOff val="33830"/>
              <a:lumOff val="32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 dirty="0"/>
            <a:t>Ensure all practitioners understand mental capacity assessments, including executive functioning. Increase awareness of when to consider the Court of Protection. </a:t>
          </a:r>
          <a:endParaRPr lang="en-US" sz="900" kern="1200" dirty="0"/>
        </a:p>
      </dsp:txBody>
      <dsp:txXfrm rot="-5400000">
        <a:off x="2596895" y="2588693"/>
        <a:ext cx="4585988" cy="567780"/>
      </dsp:txXfrm>
    </dsp:sp>
    <dsp:sp modelId="{F4A14DBC-FA36-4419-96AA-C861E6645DC5}">
      <dsp:nvSpPr>
        <dsp:cNvPr id="0" name=""/>
        <dsp:cNvSpPr/>
      </dsp:nvSpPr>
      <dsp:spPr>
        <a:xfrm>
          <a:off x="0" y="2479324"/>
          <a:ext cx="2596896" cy="786516"/>
        </a:xfrm>
        <a:prstGeom prst="roundRect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​​Mental Capacity Act Practice </a:t>
          </a:r>
          <a:endParaRPr lang="en-US" sz="2200" kern="1200" dirty="0"/>
        </a:p>
      </dsp:txBody>
      <dsp:txXfrm>
        <a:off x="38395" y="2517719"/>
        <a:ext cx="2520106" cy="709726"/>
      </dsp:txXfrm>
    </dsp:sp>
    <dsp:sp modelId="{878AAEA5-9B6F-44AA-9A8D-37F615A0B91F}">
      <dsp:nvSpPr>
        <dsp:cNvPr id="0" name=""/>
        <dsp:cNvSpPr/>
      </dsp:nvSpPr>
      <dsp:spPr>
        <a:xfrm rot="5400000">
          <a:off x="4590641" y="1390073"/>
          <a:ext cx="629212" cy="4616704"/>
        </a:xfrm>
        <a:prstGeom prst="round2SameRect">
          <a:avLst/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 dirty="0"/>
            <a:t>Increase awareness of the lifelong impact of domestic abuse, including coercion and control in older parent and adult child relationships. Encourage training and supervision.</a:t>
          </a:r>
          <a:endParaRPr lang="en-US" sz="900" kern="1200" dirty="0"/>
        </a:p>
      </dsp:txBody>
      <dsp:txXfrm rot="-5400000">
        <a:off x="2596895" y="3414535"/>
        <a:ext cx="4585988" cy="567780"/>
      </dsp:txXfrm>
    </dsp:sp>
    <dsp:sp modelId="{3264E83E-61F8-4FA2-A20F-2761D7655D48}">
      <dsp:nvSpPr>
        <dsp:cNvPr id="0" name=""/>
        <dsp:cNvSpPr/>
      </dsp:nvSpPr>
      <dsp:spPr>
        <a:xfrm>
          <a:off x="0" y="3305166"/>
          <a:ext cx="2596896" cy="786516"/>
        </a:xfrm>
        <a:prstGeom prst="round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Domestic Abuse</a:t>
          </a:r>
          <a:endParaRPr lang="en-US" sz="2200" kern="1200" dirty="0"/>
        </a:p>
      </dsp:txBody>
      <dsp:txXfrm>
        <a:off x="38395" y="3343561"/>
        <a:ext cx="2520106" cy="709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0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62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559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2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028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38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27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78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7199"/>
            <a:ext cx="4038600" cy="3936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7199"/>
            <a:ext cx="4038600" cy="3936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5"/>
          </p:nvPr>
        </p:nvSpPr>
        <p:spPr>
          <a:xfrm>
            <a:off x="468002" y="6356351"/>
            <a:ext cx="123419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6356351"/>
            <a:ext cx="125440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8000"/>
            <a:ext cx="8229600" cy="864000"/>
          </a:xfrm>
        </p:spPr>
        <p:txBody>
          <a:bodyPr/>
          <a:lstStyle/>
          <a:p>
            <a:r>
              <a:rPr lang="en-US" dirty="0"/>
              <a:t>Header Arial Bold 40pt</a:t>
            </a:r>
            <a:endParaRPr lang="en-GB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2758" y="1202667"/>
            <a:ext cx="8218487" cy="576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Subheading Arial Bold 20pt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57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8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78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9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73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6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4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95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18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4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251" y="4640339"/>
            <a:ext cx="5755351" cy="1087656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2800" dirty="0"/>
              <a:t>Safeguarding Adults Review: </a:t>
            </a:r>
            <a:br>
              <a:rPr lang="en-GB" sz="2800" dirty="0"/>
            </a:br>
            <a:br>
              <a:rPr lang="en-GB" sz="2800" dirty="0"/>
            </a:br>
            <a:r>
              <a:rPr lang="en-GB" sz="4000" dirty="0"/>
              <a:t>Learning from the Death of Marion</a:t>
            </a:r>
          </a:p>
        </p:txBody>
      </p:sp>
      <p:pic>
        <p:nvPicPr>
          <p:cNvPr id="4" name="image1.jpeg" descr="A logo for a safesurfing board&#10;&#10;AI-generated content may be incorrect.">
            <a:extLst>
              <a:ext uri="{FF2B5EF4-FFF2-40B4-BE49-F238E27FC236}">
                <a16:creationId xmlns:a16="http://schemas.microsoft.com/office/drawing/2014/main" id="{8DC70F5B-A39D-7B14-A2AE-AE94B77DF0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9152" y="609601"/>
            <a:ext cx="2437825" cy="24686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1728"/>
          </a:xfrm>
        </p:spPr>
        <p:txBody>
          <a:bodyPr/>
          <a:lstStyle/>
          <a:p>
            <a:r>
              <a:rPr lang="en-GB" dirty="0"/>
              <a:t>About Marion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1328"/>
            <a:ext cx="6347714" cy="45600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Marion was a white woman in her 90s who lived with her son. She had a strong personality and was clear about what she wanted, even when her choices conflicted with professional advice.</a:t>
            </a:r>
          </a:p>
          <a:p>
            <a:r>
              <a:rPr lang="en-GB" dirty="0"/>
              <a:t>Marion was independent but frail, she had multiple health conditions and required support with daily living. Marion often declined interventions from health professionals and formal carers, despite her deteriorating health.</a:t>
            </a:r>
          </a:p>
          <a:p>
            <a:r>
              <a:rPr lang="en-GB" dirty="0"/>
              <a:t>Marion had a history of domestic abuse, having previously experienced this from her husband.  Marion’s son, who became her sole carer, also resisted professional involvement.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rPr lang="en-GB" sz="2800" dirty="0"/>
              <a:t>What Worked Well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fontScale="92500" lnSpcReduction="10000"/>
          </a:bodyPr>
          <a:lstStyle/>
          <a:p>
            <a:pPr fontAlgn="base"/>
            <a:r>
              <a:rPr lang="en-US" b="1" dirty="0"/>
              <a:t>Multi-agency Collaboration</a:t>
            </a:r>
            <a:r>
              <a:rPr lang="en-US" dirty="0"/>
              <a:t>​ - Joint visits and consistent communication between Adult Social Care, District Nursing, and GPs improved care coordination</a:t>
            </a:r>
          </a:p>
          <a:p>
            <a:pPr marL="0" indent="0">
              <a:buNone/>
            </a:pPr>
            <a:endParaRPr lang="en-GB" sz="500" dirty="0"/>
          </a:p>
          <a:p>
            <a:r>
              <a:rPr lang="en-GB" b="1" dirty="0"/>
              <a:t>Creative Engagement​ - </a:t>
            </a:r>
            <a:r>
              <a:rPr lang="en-GB" dirty="0"/>
              <a:t>Professionals used a behaviour contract and laminated care plan to provide consistency of approach</a:t>
            </a:r>
          </a:p>
          <a:p>
            <a:pPr marL="0" indent="0">
              <a:buNone/>
            </a:pPr>
            <a:endParaRPr lang="en-GB" sz="500" dirty="0"/>
          </a:p>
          <a:p>
            <a:pPr fontAlgn="base"/>
            <a:r>
              <a:rPr lang="en-US" b="1" dirty="0"/>
              <a:t>Adapted Nursing Visits</a:t>
            </a:r>
            <a:r>
              <a:rPr lang="en-US" dirty="0"/>
              <a:t>​ - District Nurses adapted visit schedules and visited in pairs to accommodate patient preferences and safety needs</a:t>
            </a:r>
          </a:p>
          <a:p>
            <a:endParaRPr lang="en-GB" sz="500" dirty="0"/>
          </a:p>
          <a:p>
            <a:r>
              <a:rPr lang="en-GB" b="1" dirty="0"/>
              <a:t>Hospital Discharge​ - </a:t>
            </a:r>
            <a:r>
              <a:rPr lang="en-GB" dirty="0"/>
              <a:t>There was one admission to hospital and Marion was assessed by the Frailty Team on discharge and referred to the Complex Care Team</a:t>
            </a:r>
            <a:endParaRPr sz="400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rPr lang="en-GB" sz="2800" dirty="0"/>
              <a:t>Challenges and Concerns 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lnSpcReduction="10000"/>
          </a:bodyPr>
          <a:lstStyle/>
          <a:p>
            <a:pPr fontAlgn="base"/>
            <a:r>
              <a:rPr lang="en-GB" b="1" dirty="0"/>
              <a:t>Healthcare Non-Concordance​ - </a:t>
            </a:r>
            <a:r>
              <a:rPr lang="en-GB" dirty="0"/>
              <a:t>Refusal of essential equipment and non-compliance impacted Marion’s care </a:t>
            </a:r>
            <a:endParaRPr lang="en-US" dirty="0"/>
          </a:p>
          <a:p>
            <a:pPr fontAlgn="base"/>
            <a:r>
              <a:rPr lang="en-GB" b="1" dirty="0"/>
              <a:t>Missed Multi-Agency Collaboration​ - </a:t>
            </a:r>
            <a:r>
              <a:rPr lang="en-GB" dirty="0"/>
              <a:t>Opportunities for risk escalation and multi-agency meetings were overlooked</a:t>
            </a:r>
            <a:endParaRPr lang="en-GB" b="1" dirty="0"/>
          </a:p>
          <a:p>
            <a:pPr fontAlgn="base"/>
            <a:r>
              <a:rPr lang="en-GB" b="1" dirty="0"/>
              <a:t>Trauma Informed - </a:t>
            </a:r>
            <a:r>
              <a:rPr lang="en-GB" dirty="0"/>
              <a:t>Professionals did not challenge or explore the reasons behind the family’s behaviours.  A trauma informed approach was not considered, to understand the underlying factors influencing their actions</a:t>
            </a:r>
          </a:p>
          <a:p>
            <a:pPr fontAlgn="base"/>
            <a:r>
              <a:rPr lang="en-GB" b="1" dirty="0"/>
              <a:t>Coercive Control​ - </a:t>
            </a:r>
            <a:r>
              <a:rPr lang="en-GB" dirty="0"/>
              <a:t>There was no consideration of domestic abuse, coercion and control (parent and adult child)</a:t>
            </a:r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D920209C-E85B-4D6F-A56F-724F5ADA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125522E-1DFD-4F78-912B-B922A2D39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DA72C10-FE9D-49B3-80CB-A7EE8BCB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23">
              <a:extLst>
                <a:ext uri="{FF2B5EF4-FFF2-40B4-BE49-F238E27FC236}">
                  <a16:creationId xmlns:a16="http://schemas.microsoft.com/office/drawing/2014/main" id="{6E7DF470-1055-45E4-AB9D-11E42EC53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5" name="Rectangle 25">
              <a:extLst>
                <a:ext uri="{FF2B5EF4-FFF2-40B4-BE49-F238E27FC236}">
                  <a16:creationId xmlns:a16="http://schemas.microsoft.com/office/drawing/2014/main" id="{6AA35CFF-3837-4B7F-B875-718AC2E14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62F41804-A347-47E3-8BD8-BD00CF2F6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7" name="Rectangle 27">
              <a:extLst>
                <a:ext uri="{FF2B5EF4-FFF2-40B4-BE49-F238E27FC236}">
                  <a16:creationId xmlns:a16="http://schemas.microsoft.com/office/drawing/2014/main" id="{76894B81-EE9C-4546-BCFA-DD9ED2C0A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8" name="Rectangle 28">
              <a:extLst>
                <a:ext uri="{FF2B5EF4-FFF2-40B4-BE49-F238E27FC236}">
                  <a16:creationId xmlns:a16="http://schemas.microsoft.com/office/drawing/2014/main" id="{3AF181D1-71AC-43D8-A6E1-D4C488D5DC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9" name="Rectangle 29">
              <a:extLst>
                <a:ext uri="{FF2B5EF4-FFF2-40B4-BE49-F238E27FC236}">
                  <a16:creationId xmlns:a16="http://schemas.microsoft.com/office/drawing/2014/main" id="{4132D661-917C-4D2D-8E37-8590B55D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7969643D-8B71-434D-A235-68CB241F9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DF15C24A-4BCF-47C0-B2FA-76A0EF338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Recommendations for Practice</a:t>
            </a: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26D78-958F-4B27-A8CD-1BA0F60CD0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2208195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t>Final Reflection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fontScale="85000" lnSpcReduction="20000"/>
          </a:bodyPr>
          <a:lstStyle/>
          <a:p>
            <a:r>
              <a:rPr lang="en-GB" dirty="0"/>
              <a:t>When Marion died, she had significant unmet health and social care needs. The situation was extremely challenging for Marion, her family, and the professionals involved. </a:t>
            </a:r>
          </a:p>
          <a:p>
            <a:r>
              <a:rPr lang="en-GB" dirty="0"/>
              <a:t>This emphasises the need to evaluate the impact of decision-making on health, apply the Mental Capacity Act thoroughly, and record wishes and assessments accurately. </a:t>
            </a:r>
          </a:p>
          <a:p>
            <a:r>
              <a:rPr lang="en-GB" dirty="0"/>
              <a:t>A trauma-informed approach is essential, shifting from asking “what’s wrong with you?” to “what has happened to you?”. </a:t>
            </a:r>
          </a:p>
          <a:p>
            <a:r>
              <a:rPr lang="en-GB" dirty="0"/>
              <a:t>Marion’s case illustrates the tension between protecting individuals from harm and respecting their Article 8 rights, as she was resistant to care and assessed as having capacity. Practitioners must judge when risks outweigh autonomy and seek legal advice where necessary. </a:t>
            </a:r>
          </a:p>
          <a:p>
            <a:r>
              <a:rPr lang="en-GB" dirty="0"/>
              <a:t>The review also highlights the importance of understanding the lifelong impact of domestic abuse and recognising coercion and control in the relationships of </a:t>
            </a:r>
            <a:r>
              <a:rPr lang="en-GB"/>
              <a:t>older people</a:t>
            </a:r>
            <a:r>
              <a:rPr lang="en-GB" dirty="0"/>
              <a:t>.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F31CA1D60180468EDD5579271FB176" ma:contentTypeVersion="10" ma:contentTypeDescription="Create a new document." ma:contentTypeScope="" ma:versionID="9d5ca3f24d43b683212d7baf6deff372">
  <xsd:schema xmlns:xsd="http://www.w3.org/2001/XMLSchema" xmlns:xs="http://www.w3.org/2001/XMLSchema" xmlns:p="http://schemas.microsoft.com/office/2006/metadata/properties" xmlns:ns2="d21fcf3e-7a17-449a-872a-f744ea913a2e" xmlns:ns3="9e9f8cfe-647c-43d5-a178-4bb77e278c34" targetNamespace="http://schemas.microsoft.com/office/2006/metadata/properties" ma:root="true" ma:fieldsID="381ad277c568e7633f98d9ebe6efd2e8" ns2:_="" ns3:_="">
    <xsd:import namespace="d21fcf3e-7a17-449a-872a-f744ea913a2e"/>
    <xsd:import namespace="9e9f8cfe-647c-43d5-a178-4bb77e278c3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fcf3e-7a17-449a-872a-f744ea913a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f8cfe-647c-43d5-a178-4bb77e278c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21fcf3e-7a17-449a-872a-f744ea913a2e">NUKUPCW2MQNU-418087690-7363</_dlc_DocId>
    <_dlc_DocIdUrl xmlns="d21fcf3e-7a17-449a-872a-f744ea913a2e">
      <Url>https://gloucestershirecc.sharepoint.com/sites/MGSABSAR/_layouts/15/DocIdRedir.aspx?ID=NUKUPCW2MQNU-418087690-7363</Url>
      <Description>NUKUPCW2MQNU-418087690-7363</Description>
    </_dlc_DocIdUrl>
  </documentManagement>
</p:properties>
</file>

<file path=customXml/itemProps1.xml><?xml version="1.0" encoding="utf-8"?>
<ds:datastoreItem xmlns:ds="http://schemas.openxmlformats.org/officeDocument/2006/customXml" ds:itemID="{3F021A34-5B4D-4F9B-A1FD-57180E4018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8B1773-B736-4B85-B4DD-2F7369CBDE9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CB41641-12F5-47B7-AD6F-B5FF2CF1F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1fcf3e-7a17-449a-872a-f744ea913a2e"/>
    <ds:schemaRef ds:uri="9e9f8cfe-647c-43d5-a178-4bb77e278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E6B2A10-C8D1-4AF6-A780-63D95E9B268B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9e9f8cfe-647c-43d5-a178-4bb77e278c34"/>
    <ds:schemaRef ds:uri="http://schemas.microsoft.com/office/infopath/2007/PartnerControls"/>
    <ds:schemaRef ds:uri="d21fcf3e-7a17-449a-872a-f744ea913a2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354</TotalTime>
  <Words>612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Safeguarding Adults Review:   Learning from the Death of Marion</vt:lpstr>
      <vt:lpstr>About Marion</vt:lpstr>
      <vt:lpstr>What Worked Well </vt:lpstr>
      <vt:lpstr>Challenges and Concerns </vt:lpstr>
      <vt:lpstr>Recommendations for Practice</vt:lpstr>
      <vt:lpstr>Final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BELL, Carolyn</dc:creator>
  <cp:keywords/>
  <dc:description>generated using python-pptx</dc:description>
  <cp:lastModifiedBy>BELL, Carolyn</cp:lastModifiedBy>
  <cp:revision>16</cp:revision>
  <dcterms:created xsi:type="dcterms:W3CDTF">2013-01-27T09:14:16Z</dcterms:created>
  <dcterms:modified xsi:type="dcterms:W3CDTF">2026-01-28T10:10:00Z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0x0101005DF31CA1D60180468EDD5579271FB176</vt:lpwstr>
  </property>
  <property fmtid="{D5CDD505-2E9C-101B-9397-08002B2CF9AE}" pid="3" name="_dlc_DocIdItemGuid">
    <vt:lpwstr>25d41b24-526e-4a5b-9d0b-721756fd8bcc</vt:lpwstr>
  </property>
</Properties>
</file>