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sldIdLst>
    <p:sldId id="256"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793C146-6F8B-40A2-A11F-174C97895653}" v="2" dt="2025-07-22T14:21:48.51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9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microsoft.com/office/2015/10/relationships/revisionInfo" Target="revisionInfo.xml"/><Relationship Id="rId5" Type="http://schemas.openxmlformats.org/officeDocument/2006/relationships/slideMaster" Target="slideMasters/slideMaster1.xml"/><Relationship Id="rId10" Type="http://schemas.openxmlformats.org/officeDocument/2006/relationships/tableStyles" Target="tableStyles.xml"/><Relationship Id="rId4" Type="http://schemas.openxmlformats.org/officeDocument/2006/relationships/customXml" Target="../customXml/item4.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845CBA-CDF5-47B7-8087-BA47173E1AB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09DD0C12-5B0E-4C89-889E-B657451D455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648EC076-BF7B-4613-8AF8-5328748875F1}"/>
              </a:ext>
            </a:extLst>
          </p:cNvPr>
          <p:cNvSpPr>
            <a:spLocks noGrp="1"/>
          </p:cNvSpPr>
          <p:nvPr>
            <p:ph type="dt" sz="half" idx="10"/>
          </p:nvPr>
        </p:nvSpPr>
        <p:spPr/>
        <p:txBody>
          <a:bodyPr/>
          <a:lstStyle/>
          <a:p>
            <a:fld id="{C1D861ED-1ADF-4320-8CF1-003394B36D2F}" type="datetimeFigureOut">
              <a:rPr lang="en-GB" smtClean="0"/>
              <a:t>18/08/2025</a:t>
            </a:fld>
            <a:endParaRPr lang="en-GB"/>
          </a:p>
        </p:txBody>
      </p:sp>
      <p:sp>
        <p:nvSpPr>
          <p:cNvPr id="5" name="Footer Placeholder 4">
            <a:extLst>
              <a:ext uri="{FF2B5EF4-FFF2-40B4-BE49-F238E27FC236}">
                <a16:creationId xmlns:a16="http://schemas.microsoft.com/office/drawing/2014/main" id="{4539B627-EEDB-47D7-86AE-042DE607EA4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3ECE8E0-2465-49D3-8798-2A80154E3B1C}"/>
              </a:ext>
            </a:extLst>
          </p:cNvPr>
          <p:cNvSpPr>
            <a:spLocks noGrp="1"/>
          </p:cNvSpPr>
          <p:nvPr>
            <p:ph type="sldNum" sz="quarter" idx="12"/>
          </p:nvPr>
        </p:nvSpPr>
        <p:spPr/>
        <p:txBody>
          <a:bodyPr/>
          <a:lstStyle/>
          <a:p>
            <a:fld id="{5FD2DA70-3EC8-4287-9EC6-5337BBD17291}" type="slidenum">
              <a:rPr lang="en-GB" smtClean="0"/>
              <a:t>‹#›</a:t>
            </a:fld>
            <a:endParaRPr lang="en-GB"/>
          </a:p>
        </p:txBody>
      </p:sp>
    </p:spTree>
    <p:extLst>
      <p:ext uri="{BB962C8B-B14F-4D97-AF65-F5344CB8AC3E}">
        <p14:creationId xmlns:p14="http://schemas.microsoft.com/office/powerpoint/2010/main" val="39500203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9524C2-7769-45D7-88AE-E253119A4380}"/>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3E71DEF-EB2C-4B80-B1B8-C5A7C0AC045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7095580-79C2-4136-8844-204999AAA16C}"/>
              </a:ext>
            </a:extLst>
          </p:cNvPr>
          <p:cNvSpPr>
            <a:spLocks noGrp="1"/>
          </p:cNvSpPr>
          <p:nvPr>
            <p:ph type="dt" sz="half" idx="10"/>
          </p:nvPr>
        </p:nvSpPr>
        <p:spPr/>
        <p:txBody>
          <a:bodyPr/>
          <a:lstStyle/>
          <a:p>
            <a:fld id="{C1D861ED-1ADF-4320-8CF1-003394B36D2F}" type="datetimeFigureOut">
              <a:rPr lang="en-GB" smtClean="0"/>
              <a:t>18/08/2025</a:t>
            </a:fld>
            <a:endParaRPr lang="en-GB"/>
          </a:p>
        </p:txBody>
      </p:sp>
      <p:sp>
        <p:nvSpPr>
          <p:cNvPr id="5" name="Footer Placeholder 4">
            <a:extLst>
              <a:ext uri="{FF2B5EF4-FFF2-40B4-BE49-F238E27FC236}">
                <a16:creationId xmlns:a16="http://schemas.microsoft.com/office/drawing/2014/main" id="{103FD06A-6495-4206-81A2-3B34093D282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BFFCA4C-FBA9-4946-88C6-88611094109C}"/>
              </a:ext>
            </a:extLst>
          </p:cNvPr>
          <p:cNvSpPr>
            <a:spLocks noGrp="1"/>
          </p:cNvSpPr>
          <p:nvPr>
            <p:ph type="sldNum" sz="quarter" idx="12"/>
          </p:nvPr>
        </p:nvSpPr>
        <p:spPr/>
        <p:txBody>
          <a:bodyPr/>
          <a:lstStyle/>
          <a:p>
            <a:fld id="{5FD2DA70-3EC8-4287-9EC6-5337BBD17291}" type="slidenum">
              <a:rPr lang="en-GB" smtClean="0"/>
              <a:t>‹#›</a:t>
            </a:fld>
            <a:endParaRPr lang="en-GB"/>
          </a:p>
        </p:txBody>
      </p:sp>
    </p:spTree>
    <p:extLst>
      <p:ext uri="{BB962C8B-B14F-4D97-AF65-F5344CB8AC3E}">
        <p14:creationId xmlns:p14="http://schemas.microsoft.com/office/powerpoint/2010/main" val="40640137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1AFB585-5AC4-43C9-8C66-29C4C3E5E72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ECBB458-9D7C-4217-AB3B-6477C028046C}"/>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5D6B10C-7843-454E-A500-076DB3EE94FA}"/>
              </a:ext>
            </a:extLst>
          </p:cNvPr>
          <p:cNvSpPr>
            <a:spLocks noGrp="1"/>
          </p:cNvSpPr>
          <p:nvPr>
            <p:ph type="dt" sz="half" idx="10"/>
          </p:nvPr>
        </p:nvSpPr>
        <p:spPr/>
        <p:txBody>
          <a:bodyPr/>
          <a:lstStyle/>
          <a:p>
            <a:fld id="{C1D861ED-1ADF-4320-8CF1-003394B36D2F}" type="datetimeFigureOut">
              <a:rPr lang="en-GB" smtClean="0"/>
              <a:t>18/08/2025</a:t>
            </a:fld>
            <a:endParaRPr lang="en-GB"/>
          </a:p>
        </p:txBody>
      </p:sp>
      <p:sp>
        <p:nvSpPr>
          <p:cNvPr id="5" name="Footer Placeholder 4">
            <a:extLst>
              <a:ext uri="{FF2B5EF4-FFF2-40B4-BE49-F238E27FC236}">
                <a16:creationId xmlns:a16="http://schemas.microsoft.com/office/drawing/2014/main" id="{13D11DEC-1A75-42F0-94E5-37D28A47179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7EE1BC7-8F8F-4925-BCEA-BA76FF780D8F}"/>
              </a:ext>
            </a:extLst>
          </p:cNvPr>
          <p:cNvSpPr>
            <a:spLocks noGrp="1"/>
          </p:cNvSpPr>
          <p:nvPr>
            <p:ph type="sldNum" sz="quarter" idx="12"/>
          </p:nvPr>
        </p:nvSpPr>
        <p:spPr/>
        <p:txBody>
          <a:bodyPr/>
          <a:lstStyle/>
          <a:p>
            <a:fld id="{5FD2DA70-3EC8-4287-9EC6-5337BBD17291}" type="slidenum">
              <a:rPr lang="en-GB" smtClean="0"/>
              <a:t>‹#›</a:t>
            </a:fld>
            <a:endParaRPr lang="en-GB"/>
          </a:p>
        </p:txBody>
      </p:sp>
    </p:spTree>
    <p:extLst>
      <p:ext uri="{BB962C8B-B14F-4D97-AF65-F5344CB8AC3E}">
        <p14:creationId xmlns:p14="http://schemas.microsoft.com/office/powerpoint/2010/main" val="10563383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4219D6-9A5D-4CFB-BEA3-CA9AB5BAB7F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0162B87-1B46-4BF9-8DCA-AB7C056D7411}"/>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BBACF86-766F-4701-A5E6-890CE18C3567}"/>
              </a:ext>
            </a:extLst>
          </p:cNvPr>
          <p:cNvSpPr>
            <a:spLocks noGrp="1"/>
          </p:cNvSpPr>
          <p:nvPr>
            <p:ph type="dt" sz="half" idx="10"/>
          </p:nvPr>
        </p:nvSpPr>
        <p:spPr/>
        <p:txBody>
          <a:bodyPr/>
          <a:lstStyle/>
          <a:p>
            <a:fld id="{C1D861ED-1ADF-4320-8CF1-003394B36D2F}" type="datetimeFigureOut">
              <a:rPr lang="en-GB" smtClean="0"/>
              <a:t>18/08/2025</a:t>
            </a:fld>
            <a:endParaRPr lang="en-GB"/>
          </a:p>
        </p:txBody>
      </p:sp>
      <p:sp>
        <p:nvSpPr>
          <p:cNvPr id="5" name="Footer Placeholder 4">
            <a:extLst>
              <a:ext uri="{FF2B5EF4-FFF2-40B4-BE49-F238E27FC236}">
                <a16:creationId xmlns:a16="http://schemas.microsoft.com/office/drawing/2014/main" id="{67D09715-0BDA-415C-9743-C67FD872069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4F58BF5-BDCA-40C7-8651-438C12AE8369}"/>
              </a:ext>
            </a:extLst>
          </p:cNvPr>
          <p:cNvSpPr>
            <a:spLocks noGrp="1"/>
          </p:cNvSpPr>
          <p:nvPr>
            <p:ph type="sldNum" sz="quarter" idx="12"/>
          </p:nvPr>
        </p:nvSpPr>
        <p:spPr/>
        <p:txBody>
          <a:bodyPr/>
          <a:lstStyle/>
          <a:p>
            <a:fld id="{5FD2DA70-3EC8-4287-9EC6-5337BBD17291}" type="slidenum">
              <a:rPr lang="en-GB" smtClean="0"/>
              <a:t>‹#›</a:t>
            </a:fld>
            <a:endParaRPr lang="en-GB"/>
          </a:p>
        </p:txBody>
      </p:sp>
    </p:spTree>
    <p:extLst>
      <p:ext uri="{BB962C8B-B14F-4D97-AF65-F5344CB8AC3E}">
        <p14:creationId xmlns:p14="http://schemas.microsoft.com/office/powerpoint/2010/main" val="18325704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01699C-57C2-49B6-A0BC-2D1DAA82E68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7D400BE1-70DD-4C8B-913E-8B559029B02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CDFC43A1-271C-4764-ADF6-94FFD4FFD622}"/>
              </a:ext>
            </a:extLst>
          </p:cNvPr>
          <p:cNvSpPr>
            <a:spLocks noGrp="1"/>
          </p:cNvSpPr>
          <p:nvPr>
            <p:ph type="dt" sz="half" idx="10"/>
          </p:nvPr>
        </p:nvSpPr>
        <p:spPr/>
        <p:txBody>
          <a:bodyPr/>
          <a:lstStyle/>
          <a:p>
            <a:fld id="{C1D861ED-1ADF-4320-8CF1-003394B36D2F}" type="datetimeFigureOut">
              <a:rPr lang="en-GB" smtClean="0"/>
              <a:t>18/08/2025</a:t>
            </a:fld>
            <a:endParaRPr lang="en-GB"/>
          </a:p>
        </p:txBody>
      </p:sp>
      <p:sp>
        <p:nvSpPr>
          <p:cNvPr id="5" name="Footer Placeholder 4">
            <a:extLst>
              <a:ext uri="{FF2B5EF4-FFF2-40B4-BE49-F238E27FC236}">
                <a16:creationId xmlns:a16="http://schemas.microsoft.com/office/drawing/2014/main" id="{71174479-CA21-4DEE-90FF-ADF8C9CDBB6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3261EFF-6BC7-44B8-8408-6F006ED4E458}"/>
              </a:ext>
            </a:extLst>
          </p:cNvPr>
          <p:cNvSpPr>
            <a:spLocks noGrp="1"/>
          </p:cNvSpPr>
          <p:nvPr>
            <p:ph type="sldNum" sz="quarter" idx="12"/>
          </p:nvPr>
        </p:nvSpPr>
        <p:spPr/>
        <p:txBody>
          <a:bodyPr/>
          <a:lstStyle/>
          <a:p>
            <a:fld id="{5FD2DA70-3EC8-4287-9EC6-5337BBD17291}" type="slidenum">
              <a:rPr lang="en-GB" smtClean="0"/>
              <a:t>‹#›</a:t>
            </a:fld>
            <a:endParaRPr lang="en-GB"/>
          </a:p>
        </p:txBody>
      </p:sp>
    </p:spTree>
    <p:extLst>
      <p:ext uri="{BB962C8B-B14F-4D97-AF65-F5344CB8AC3E}">
        <p14:creationId xmlns:p14="http://schemas.microsoft.com/office/powerpoint/2010/main" val="21403434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8C924-0D1D-4381-ADF4-C470805E4F3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025FF03-D475-4795-9A5C-0F93D9E3943C}"/>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FA78C8D-6D0B-49A6-95F6-3A888AC0EED2}"/>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EB1961B4-1D08-4604-8420-246A62523830}"/>
              </a:ext>
            </a:extLst>
          </p:cNvPr>
          <p:cNvSpPr>
            <a:spLocks noGrp="1"/>
          </p:cNvSpPr>
          <p:nvPr>
            <p:ph type="dt" sz="half" idx="10"/>
          </p:nvPr>
        </p:nvSpPr>
        <p:spPr/>
        <p:txBody>
          <a:bodyPr/>
          <a:lstStyle/>
          <a:p>
            <a:fld id="{C1D861ED-1ADF-4320-8CF1-003394B36D2F}" type="datetimeFigureOut">
              <a:rPr lang="en-GB" smtClean="0"/>
              <a:t>18/08/2025</a:t>
            </a:fld>
            <a:endParaRPr lang="en-GB"/>
          </a:p>
        </p:txBody>
      </p:sp>
      <p:sp>
        <p:nvSpPr>
          <p:cNvPr id="6" name="Footer Placeholder 5">
            <a:extLst>
              <a:ext uri="{FF2B5EF4-FFF2-40B4-BE49-F238E27FC236}">
                <a16:creationId xmlns:a16="http://schemas.microsoft.com/office/drawing/2014/main" id="{49B24EDB-11FB-4775-B66F-074C930F910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E10B61F-5E9E-4673-930F-43D620EF430F}"/>
              </a:ext>
            </a:extLst>
          </p:cNvPr>
          <p:cNvSpPr>
            <a:spLocks noGrp="1"/>
          </p:cNvSpPr>
          <p:nvPr>
            <p:ph type="sldNum" sz="quarter" idx="12"/>
          </p:nvPr>
        </p:nvSpPr>
        <p:spPr/>
        <p:txBody>
          <a:bodyPr/>
          <a:lstStyle/>
          <a:p>
            <a:fld id="{5FD2DA70-3EC8-4287-9EC6-5337BBD17291}" type="slidenum">
              <a:rPr lang="en-GB" smtClean="0"/>
              <a:t>‹#›</a:t>
            </a:fld>
            <a:endParaRPr lang="en-GB"/>
          </a:p>
        </p:txBody>
      </p:sp>
    </p:spTree>
    <p:extLst>
      <p:ext uri="{BB962C8B-B14F-4D97-AF65-F5344CB8AC3E}">
        <p14:creationId xmlns:p14="http://schemas.microsoft.com/office/powerpoint/2010/main" val="34123446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FA233C-D633-42B3-A354-2AA3E851AF78}"/>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0B407CD-B436-4696-B714-E3C99CC32F3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B69E8512-32DA-464E-A9AB-482807E916CB}"/>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5E20213A-F9F6-4150-9064-9B481E4B97D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11EA42CD-8C3A-425B-87E8-D8B398DD747A}"/>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3FA8380-47B1-4943-8E2E-077F872A09EE}"/>
              </a:ext>
            </a:extLst>
          </p:cNvPr>
          <p:cNvSpPr>
            <a:spLocks noGrp="1"/>
          </p:cNvSpPr>
          <p:nvPr>
            <p:ph type="dt" sz="half" idx="10"/>
          </p:nvPr>
        </p:nvSpPr>
        <p:spPr/>
        <p:txBody>
          <a:bodyPr/>
          <a:lstStyle/>
          <a:p>
            <a:fld id="{C1D861ED-1ADF-4320-8CF1-003394B36D2F}" type="datetimeFigureOut">
              <a:rPr lang="en-GB" smtClean="0"/>
              <a:t>18/08/2025</a:t>
            </a:fld>
            <a:endParaRPr lang="en-GB"/>
          </a:p>
        </p:txBody>
      </p:sp>
      <p:sp>
        <p:nvSpPr>
          <p:cNvPr id="8" name="Footer Placeholder 7">
            <a:extLst>
              <a:ext uri="{FF2B5EF4-FFF2-40B4-BE49-F238E27FC236}">
                <a16:creationId xmlns:a16="http://schemas.microsoft.com/office/drawing/2014/main" id="{62E15F26-EC04-4DC7-A772-448611F000D8}"/>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F6021D75-699C-45D0-89DB-A5D6252670F4}"/>
              </a:ext>
            </a:extLst>
          </p:cNvPr>
          <p:cNvSpPr>
            <a:spLocks noGrp="1"/>
          </p:cNvSpPr>
          <p:nvPr>
            <p:ph type="sldNum" sz="quarter" idx="12"/>
          </p:nvPr>
        </p:nvSpPr>
        <p:spPr/>
        <p:txBody>
          <a:bodyPr/>
          <a:lstStyle/>
          <a:p>
            <a:fld id="{5FD2DA70-3EC8-4287-9EC6-5337BBD17291}" type="slidenum">
              <a:rPr lang="en-GB" smtClean="0"/>
              <a:t>‹#›</a:t>
            </a:fld>
            <a:endParaRPr lang="en-GB"/>
          </a:p>
        </p:txBody>
      </p:sp>
    </p:spTree>
    <p:extLst>
      <p:ext uri="{BB962C8B-B14F-4D97-AF65-F5344CB8AC3E}">
        <p14:creationId xmlns:p14="http://schemas.microsoft.com/office/powerpoint/2010/main" val="2613576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5608D9-9C46-410E-8184-0F886AF451AE}"/>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2666F777-4537-4B09-A8AC-F4AE614F9D3F}"/>
              </a:ext>
            </a:extLst>
          </p:cNvPr>
          <p:cNvSpPr>
            <a:spLocks noGrp="1"/>
          </p:cNvSpPr>
          <p:nvPr>
            <p:ph type="dt" sz="half" idx="10"/>
          </p:nvPr>
        </p:nvSpPr>
        <p:spPr/>
        <p:txBody>
          <a:bodyPr/>
          <a:lstStyle/>
          <a:p>
            <a:fld id="{C1D861ED-1ADF-4320-8CF1-003394B36D2F}" type="datetimeFigureOut">
              <a:rPr lang="en-GB" smtClean="0"/>
              <a:t>18/08/2025</a:t>
            </a:fld>
            <a:endParaRPr lang="en-GB"/>
          </a:p>
        </p:txBody>
      </p:sp>
      <p:sp>
        <p:nvSpPr>
          <p:cNvPr id="4" name="Footer Placeholder 3">
            <a:extLst>
              <a:ext uri="{FF2B5EF4-FFF2-40B4-BE49-F238E27FC236}">
                <a16:creationId xmlns:a16="http://schemas.microsoft.com/office/drawing/2014/main" id="{3DE99A7F-CAAB-4803-8885-4F73AD59786B}"/>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4A1A0126-126A-40F3-87E7-A15CC9EE4893}"/>
              </a:ext>
            </a:extLst>
          </p:cNvPr>
          <p:cNvSpPr>
            <a:spLocks noGrp="1"/>
          </p:cNvSpPr>
          <p:nvPr>
            <p:ph type="sldNum" sz="quarter" idx="12"/>
          </p:nvPr>
        </p:nvSpPr>
        <p:spPr/>
        <p:txBody>
          <a:bodyPr/>
          <a:lstStyle/>
          <a:p>
            <a:fld id="{5FD2DA70-3EC8-4287-9EC6-5337BBD17291}" type="slidenum">
              <a:rPr lang="en-GB" smtClean="0"/>
              <a:t>‹#›</a:t>
            </a:fld>
            <a:endParaRPr lang="en-GB"/>
          </a:p>
        </p:txBody>
      </p:sp>
    </p:spTree>
    <p:extLst>
      <p:ext uri="{BB962C8B-B14F-4D97-AF65-F5344CB8AC3E}">
        <p14:creationId xmlns:p14="http://schemas.microsoft.com/office/powerpoint/2010/main" val="7927424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EA71B7D-1709-4FD5-9E78-2E95EE282491}"/>
              </a:ext>
            </a:extLst>
          </p:cNvPr>
          <p:cNvSpPr>
            <a:spLocks noGrp="1"/>
          </p:cNvSpPr>
          <p:nvPr>
            <p:ph type="dt" sz="half" idx="10"/>
          </p:nvPr>
        </p:nvSpPr>
        <p:spPr/>
        <p:txBody>
          <a:bodyPr/>
          <a:lstStyle/>
          <a:p>
            <a:fld id="{C1D861ED-1ADF-4320-8CF1-003394B36D2F}" type="datetimeFigureOut">
              <a:rPr lang="en-GB" smtClean="0"/>
              <a:t>18/08/2025</a:t>
            </a:fld>
            <a:endParaRPr lang="en-GB"/>
          </a:p>
        </p:txBody>
      </p:sp>
      <p:sp>
        <p:nvSpPr>
          <p:cNvPr id="3" name="Footer Placeholder 2">
            <a:extLst>
              <a:ext uri="{FF2B5EF4-FFF2-40B4-BE49-F238E27FC236}">
                <a16:creationId xmlns:a16="http://schemas.microsoft.com/office/drawing/2014/main" id="{2DD10157-477E-4989-9522-0A5B46F2CE5A}"/>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1197B9B2-6317-474B-910A-EABA9ACEB0A1}"/>
              </a:ext>
            </a:extLst>
          </p:cNvPr>
          <p:cNvSpPr>
            <a:spLocks noGrp="1"/>
          </p:cNvSpPr>
          <p:nvPr>
            <p:ph type="sldNum" sz="quarter" idx="12"/>
          </p:nvPr>
        </p:nvSpPr>
        <p:spPr/>
        <p:txBody>
          <a:bodyPr/>
          <a:lstStyle/>
          <a:p>
            <a:fld id="{5FD2DA70-3EC8-4287-9EC6-5337BBD17291}" type="slidenum">
              <a:rPr lang="en-GB" smtClean="0"/>
              <a:t>‹#›</a:t>
            </a:fld>
            <a:endParaRPr lang="en-GB"/>
          </a:p>
        </p:txBody>
      </p:sp>
    </p:spTree>
    <p:extLst>
      <p:ext uri="{BB962C8B-B14F-4D97-AF65-F5344CB8AC3E}">
        <p14:creationId xmlns:p14="http://schemas.microsoft.com/office/powerpoint/2010/main" val="32875154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345CAD-E658-44C4-BCBF-F5DA2A5C167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42A30873-FD89-4D22-856C-E9335A4B073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1312E0AA-DE96-4B9E-A158-9A6BFEA480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76B3119-5C63-4A62-9AE3-5B92ADE8DC75}"/>
              </a:ext>
            </a:extLst>
          </p:cNvPr>
          <p:cNvSpPr>
            <a:spLocks noGrp="1"/>
          </p:cNvSpPr>
          <p:nvPr>
            <p:ph type="dt" sz="half" idx="10"/>
          </p:nvPr>
        </p:nvSpPr>
        <p:spPr/>
        <p:txBody>
          <a:bodyPr/>
          <a:lstStyle/>
          <a:p>
            <a:fld id="{C1D861ED-1ADF-4320-8CF1-003394B36D2F}" type="datetimeFigureOut">
              <a:rPr lang="en-GB" smtClean="0"/>
              <a:t>18/08/2025</a:t>
            </a:fld>
            <a:endParaRPr lang="en-GB"/>
          </a:p>
        </p:txBody>
      </p:sp>
      <p:sp>
        <p:nvSpPr>
          <p:cNvPr id="6" name="Footer Placeholder 5">
            <a:extLst>
              <a:ext uri="{FF2B5EF4-FFF2-40B4-BE49-F238E27FC236}">
                <a16:creationId xmlns:a16="http://schemas.microsoft.com/office/drawing/2014/main" id="{F6454C22-A133-4D20-BCA7-86AE72E85AA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3D290EC-9835-4617-AF3B-448820DF9D99}"/>
              </a:ext>
            </a:extLst>
          </p:cNvPr>
          <p:cNvSpPr>
            <a:spLocks noGrp="1"/>
          </p:cNvSpPr>
          <p:nvPr>
            <p:ph type="sldNum" sz="quarter" idx="12"/>
          </p:nvPr>
        </p:nvSpPr>
        <p:spPr/>
        <p:txBody>
          <a:bodyPr/>
          <a:lstStyle/>
          <a:p>
            <a:fld id="{5FD2DA70-3EC8-4287-9EC6-5337BBD17291}" type="slidenum">
              <a:rPr lang="en-GB" smtClean="0"/>
              <a:t>‹#›</a:t>
            </a:fld>
            <a:endParaRPr lang="en-GB"/>
          </a:p>
        </p:txBody>
      </p:sp>
    </p:spTree>
    <p:extLst>
      <p:ext uri="{BB962C8B-B14F-4D97-AF65-F5344CB8AC3E}">
        <p14:creationId xmlns:p14="http://schemas.microsoft.com/office/powerpoint/2010/main" val="37444639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095046-3B44-4308-B3CD-648AB59BCC1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77F1F2D5-3807-4D41-B74A-3AAE92402F1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FA0CE8AA-8B60-46D0-9EC6-360545EDAB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E83B263-EF0A-4564-9A4D-8C486B647EFF}"/>
              </a:ext>
            </a:extLst>
          </p:cNvPr>
          <p:cNvSpPr>
            <a:spLocks noGrp="1"/>
          </p:cNvSpPr>
          <p:nvPr>
            <p:ph type="dt" sz="half" idx="10"/>
          </p:nvPr>
        </p:nvSpPr>
        <p:spPr/>
        <p:txBody>
          <a:bodyPr/>
          <a:lstStyle/>
          <a:p>
            <a:fld id="{C1D861ED-1ADF-4320-8CF1-003394B36D2F}" type="datetimeFigureOut">
              <a:rPr lang="en-GB" smtClean="0"/>
              <a:t>18/08/2025</a:t>
            </a:fld>
            <a:endParaRPr lang="en-GB"/>
          </a:p>
        </p:txBody>
      </p:sp>
      <p:sp>
        <p:nvSpPr>
          <p:cNvPr id="6" name="Footer Placeholder 5">
            <a:extLst>
              <a:ext uri="{FF2B5EF4-FFF2-40B4-BE49-F238E27FC236}">
                <a16:creationId xmlns:a16="http://schemas.microsoft.com/office/drawing/2014/main" id="{08131D2A-4540-4B3F-9966-62EC1CA26F3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16D6ED6-3DD3-4F85-8B1D-5962549700B6}"/>
              </a:ext>
            </a:extLst>
          </p:cNvPr>
          <p:cNvSpPr>
            <a:spLocks noGrp="1"/>
          </p:cNvSpPr>
          <p:nvPr>
            <p:ph type="sldNum" sz="quarter" idx="12"/>
          </p:nvPr>
        </p:nvSpPr>
        <p:spPr/>
        <p:txBody>
          <a:bodyPr/>
          <a:lstStyle/>
          <a:p>
            <a:fld id="{5FD2DA70-3EC8-4287-9EC6-5337BBD17291}" type="slidenum">
              <a:rPr lang="en-GB" smtClean="0"/>
              <a:t>‹#›</a:t>
            </a:fld>
            <a:endParaRPr lang="en-GB"/>
          </a:p>
        </p:txBody>
      </p:sp>
    </p:spTree>
    <p:extLst>
      <p:ext uri="{BB962C8B-B14F-4D97-AF65-F5344CB8AC3E}">
        <p14:creationId xmlns:p14="http://schemas.microsoft.com/office/powerpoint/2010/main" val="24862629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415ACF2-C090-4BEC-8FD8-32BBDF2A30B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AD01AED-7CAE-4ABC-A899-3E9ADA2EDB1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2A900E2-C5BA-4B41-89AF-BF5791682DC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D861ED-1ADF-4320-8CF1-003394B36D2F}" type="datetimeFigureOut">
              <a:rPr lang="en-GB" smtClean="0"/>
              <a:t>18/08/2025</a:t>
            </a:fld>
            <a:endParaRPr lang="en-GB"/>
          </a:p>
        </p:txBody>
      </p:sp>
      <p:sp>
        <p:nvSpPr>
          <p:cNvPr id="5" name="Footer Placeholder 4">
            <a:extLst>
              <a:ext uri="{FF2B5EF4-FFF2-40B4-BE49-F238E27FC236}">
                <a16:creationId xmlns:a16="http://schemas.microsoft.com/office/drawing/2014/main" id="{C65D03CA-4488-40DE-9675-4E9118EB1B7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77148066-3F4F-475D-AC0C-ECE61E1AD91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FD2DA70-3EC8-4287-9EC6-5337BBD17291}" type="slidenum">
              <a:rPr lang="en-GB" smtClean="0"/>
              <a:t>‹#›</a:t>
            </a:fld>
            <a:endParaRPr lang="en-GB"/>
          </a:p>
        </p:txBody>
      </p:sp>
    </p:spTree>
    <p:extLst>
      <p:ext uri="{BB962C8B-B14F-4D97-AF65-F5344CB8AC3E}">
        <p14:creationId xmlns:p14="http://schemas.microsoft.com/office/powerpoint/2010/main" val="17206935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opg.safeguardingunit@publicguardian.gov.uk"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3ABBB44F-65F3-4CBC-8429-08877AD1BE9C}"/>
              </a:ext>
            </a:extLst>
          </p:cNvPr>
          <p:cNvGrpSpPr/>
          <p:nvPr/>
        </p:nvGrpSpPr>
        <p:grpSpPr>
          <a:xfrm>
            <a:off x="328523" y="261578"/>
            <a:ext cx="11539960" cy="6334844"/>
            <a:chOff x="328523" y="261578"/>
            <a:chExt cx="11539960" cy="6062844"/>
          </a:xfrm>
        </p:grpSpPr>
        <p:sp>
          <p:nvSpPr>
            <p:cNvPr id="5" name="Down Arrow Callout 5">
              <a:extLst>
                <a:ext uri="{FF2B5EF4-FFF2-40B4-BE49-F238E27FC236}">
                  <a16:creationId xmlns:a16="http://schemas.microsoft.com/office/drawing/2014/main" id="{EBBE552A-B687-4B79-B0D9-FD4C9855AD3F}"/>
                </a:ext>
              </a:extLst>
            </p:cNvPr>
            <p:cNvSpPr/>
            <p:nvPr/>
          </p:nvSpPr>
          <p:spPr>
            <a:xfrm>
              <a:off x="328523" y="567465"/>
              <a:ext cx="2714664" cy="899442"/>
            </a:xfrm>
            <a:prstGeom prst="downArrowCallou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a:t>Pen picture of  cases</a:t>
              </a:r>
            </a:p>
          </p:txBody>
        </p:sp>
        <p:sp>
          <p:nvSpPr>
            <p:cNvPr id="6" name="Down Arrow Callout 6">
              <a:extLst>
                <a:ext uri="{FF2B5EF4-FFF2-40B4-BE49-F238E27FC236}">
                  <a16:creationId xmlns:a16="http://schemas.microsoft.com/office/drawing/2014/main" id="{BF9C0964-DE38-473A-88EC-C0FF6887FBB8}"/>
                </a:ext>
              </a:extLst>
            </p:cNvPr>
            <p:cNvSpPr/>
            <p:nvPr/>
          </p:nvSpPr>
          <p:spPr>
            <a:xfrm>
              <a:off x="3253355" y="567465"/>
              <a:ext cx="2694344" cy="899442"/>
            </a:xfrm>
            <a:prstGeom prst="downArrowCallou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a:t>Areas of note and good practice</a:t>
              </a:r>
            </a:p>
          </p:txBody>
        </p:sp>
        <p:sp>
          <p:nvSpPr>
            <p:cNvPr id="7" name="Down Arrow Callout 7">
              <a:extLst>
                <a:ext uri="{FF2B5EF4-FFF2-40B4-BE49-F238E27FC236}">
                  <a16:creationId xmlns:a16="http://schemas.microsoft.com/office/drawing/2014/main" id="{E22D84BC-6201-491F-8386-9AE5B17E670C}"/>
                </a:ext>
              </a:extLst>
            </p:cNvPr>
            <p:cNvSpPr/>
            <p:nvPr/>
          </p:nvSpPr>
          <p:spPr>
            <a:xfrm>
              <a:off x="6096907" y="567466"/>
              <a:ext cx="2806104" cy="899441"/>
            </a:xfrm>
            <a:prstGeom prst="downArrowCallou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a:t>Learning points</a:t>
              </a:r>
            </a:p>
          </p:txBody>
        </p:sp>
        <p:sp>
          <p:nvSpPr>
            <p:cNvPr id="8" name="Down Arrow Callout 8">
              <a:extLst>
                <a:ext uri="{FF2B5EF4-FFF2-40B4-BE49-F238E27FC236}">
                  <a16:creationId xmlns:a16="http://schemas.microsoft.com/office/drawing/2014/main" id="{36D595A8-7C37-4669-AB60-2F972CB03BE3}"/>
                </a:ext>
              </a:extLst>
            </p:cNvPr>
            <p:cNvSpPr/>
            <p:nvPr/>
          </p:nvSpPr>
          <p:spPr>
            <a:xfrm>
              <a:off x="9062379" y="557765"/>
              <a:ext cx="2806104" cy="909142"/>
            </a:xfrm>
            <a:prstGeom prst="downArrowCallou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a:t>Checklist</a:t>
              </a:r>
            </a:p>
          </p:txBody>
        </p:sp>
        <p:sp>
          <p:nvSpPr>
            <p:cNvPr id="9" name="Rounded Rectangle 9">
              <a:extLst>
                <a:ext uri="{FF2B5EF4-FFF2-40B4-BE49-F238E27FC236}">
                  <a16:creationId xmlns:a16="http://schemas.microsoft.com/office/drawing/2014/main" id="{1E857EDE-E224-4DAE-867B-BAA777CF9D56}"/>
                </a:ext>
              </a:extLst>
            </p:cNvPr>
            <p:cNvSpPr/>
            <p:nvPr/>
          </p:nvSpPr>
          <p:spPr>
            <a:xfrm>
              <a:off x="342168" y="1466908"/>
              <a:ext cx="2745143" cy="4857514"/>
            </a:xfrm>
            <a:prstGeom prst="roundRect">
              <a:avLst>
                <a:gd name="adj" fmla="val 7520"/>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lang="en-GB" sz="1200" dirty="0">
                <a:solidFill>
                  <a:schemeClr val="tx1"/>
                </a:solidFill>
                <a:latin typeface="Calibri"/>
                <a:ea typeface="Calibri"/>
                <a:cs typeface="Calibri"/>
              </a:endParaRPr>
            </a:p>
          </p:txBody>
        </p:sp>
        <p:sp>
          <p:nvSpPr>
            <p:cNvPr id="10" name="Rounded Rectangle 10">
              <a:extLst>
                <a:ext uri="{FF2B5EF4-FFF2-40B4-BE49-F238E27FC236}">
                  <a16:creationId xmlns:a16="http://schemas.microsoft.com/office/drawing/2014/main" id="{83B62DD4-C5D1-4BD5-A4ED-3F2988234AB5}"/>
                </a:ext>
              </a:extLst>
            </p:cNvPr>
            <p:cNvSpPr/>
            <p:nvPr/>
          </p:nvSpPr>
          <p:spPr>
            <a:xfrm>
              <a:off x="3253355" y="1481458"/>
              <a:ext cx="2836583" cy="4828413"/>
            </a:xfrm>
            <a:prstGeom prst="roundRect">
              <a:avLst>
                <a:gd name="adj" fmla="val 7520"/>
              </a:avLst>
            </a:prstGeom>
          </p:spPr>
          <p:style>
            <a:lnRef idx="1">
              <a:schemeClr val="accent6"/>
            </a:lnRef>
            <a:fillRef idx="2">
              <a:schemeClr val="accent6"/>
            </a:fillRef>
            <a:effectRef idx="1">
              <a:schemeClr val="accent6"/>
            </a:effectRef>
            <a:fontRef idx="minor">
              <a:schemeClr val="dk1"/>
            </a:fontRef>
          </p:style>
          <p:txBody>
            <a:bodyPr lIns="91440" tIns="45720" rIns="91440" bIns="45720" rtlCol="0" anchor="t"/>
            <a:lstStyle/>
            <a:p>
              <a:pPr marL="171450" indent="-171450">
                <a:buFont typeface="Arial" panose="020B0604020202020204" pitchFamily="34" charset="0"/>
                <a:buChar char="•"/>
              </a:pPr>
              <a:r>
                <a:rPr lang="en-GB" sz="1200" dirty="0">
                  <a:latin typeface="Calibri"/>
                  <a:ea typeface="Calibri"/>
                  <a:cs typeface="Calibri"/>
                </a:rPr>
                <a:t>Cases were all screened in a timely manner, decisions appeared appropriate and prompt action had been taken in most cases. </a:t>
              </a:r>
            </a:p>
            <a:p>
              <a:pPr marL="171450" indent="-171450">
                <a:buFont typeface="Arial" panose="020B0604020202020204" pitchFamily="34" charset="0"/>
                <a:buChar char="•"/>
              </a:pPr>
              <a:r>
                <a:rPr lang="en-GB" sz="1200" dirty="0">
                  <a:latin typeface="Calibri"/>
                  <a:ea typeface="Calibri"/>
                  <a:cs typeface="Calibri"/>
                </a:rPr>
                <a:t>Support from the relevant banks had been notably helpful in preventing further harm - they were contactable, shared information of relevance and secured accounts / cards where needed. </a:t>
              </a:r>
            </a:p>
            <a:p>
              <a:pPr marL="171450" indent="-171450">
                <a:buFont typeface="Arial" panose="020B0604020202020204" pitchFamily="34" charset="0"/>
                <a:buChar char="•"/>
              </a:pPr>
              <a:r>
                <a:rPr lang="en-GB" sz="1200" dirty="0">
                  <a:latin typeface="Calibri"/>
                  <a:ea typeface="Calibri"/>
                  <a:cs typeface="Calibri"/>
                </a:rPr>
                <a:t>In two of the cases family members were supporting the person with the enquiries; but the need for formal advocacy wasn’t consistently explored.</a:t>
              </a:r>
            </a:p>
            <a:p>
              <a:pPr marL="171450" indent="-171450">
                <a:buFont typeface="Arial" panose="020B0604020202020204" pitchFamily="34" charset="0"/>
                <a:buChar char="•"/>
              </a:pPr>
              <a:r>
                <a:rPr lang="en-GB" sz="1200" dirty="0">
                  <a:latin typeface="Calibri"/>
                  <a:ea typeface="Calibri"/>
                  <a:cs typeface="Calibri"/>
                </a:rPr>
                <a:t>OPG had been contacted about two of the cases; but had given no response to ASC or Safeguarding – despite them also having a duty to Safeguarding individuals. </a:t>
              </a:r>
            </a:p>
            <a:p>
              <a:pPr marL="171450" indent="-171450">
                <a:buFont typeface="Arial" panose="020B0604020202020204" pitchFamily="34" charset="0"/>
                <a:buChar char="•"/>
              </a:pPr>
              <a:r>
                <a:rPr lang="en-GB" sz="1200" dirty="0">
                  <a:latin typeface="Calibri"/>
                  <a:ea typeface="Calibri"/>
                  <a:cs typeface="Calibri"/>
                </a:rPr>
                <a:t>MSP Question sets were not well completed in majority of the cases – despite the workers having good records of the persons views and wishes. </a:t>
              </a:r>
            </a:p>
          </p:txBody>
        </p:sp>
        <p:sp>
          <p:nvSpPr>
            <p:cNvPr id="11" name="Rounded Rectangle 11">
              <a:extLst>
                <a:ext uri="{FF2B5EF4-FFF2-40B4-BE49-F238E27FC236}">
                  <a16:creationId xmlns:a16="http://schemas.microsoft.com/office/drawing/2014/main" id="{7BF4F08C-3937-41A8-BE99-78D3B35A8552}"/>
                </a:ext>
              </a:extLst>
            </p:cNvPr>
            <p:cNvSpPr/>
            <p:nvPr/>
          </p:nvSpPr>
          <p:spPr>
            <a:xfrm>
              <a:off x="6173107" y="1481458"/>
              <a:ext cx="2806104" cy="4842964"/>
            </a:xfrm>
            <a:prstGeom prst="roundRect">
              <a:avLst>
                <a:gd name="adj" fmla="val 7520"/>
              </a:avLst>
            </a:prstGeom>
          </p:spPr>
          <p:style>
            <a:lnRef idx="1">
              <a:schemeClr val="accent4"/>
            </a:lnRef>
            <a:fillRef idx="2">
              <a:schemeClr val="accent4"/>
            </a:fillRef>
            <a:effectRef idx="1">
              <a:schemeClr val="accent4"/>
            </a:effectRef>
            <a:fontRef idx="minor">
              <a:schemeClr val="dk1"/>
            </a:fontRef>
          </p:style>
          <p:txBody>
            <a:bodyPr lIns="91440" tIns="45720" rIns="91440" bIns="45720" rtlCol="0" anchor="t"/>
            <a:lstStyle/>
            <a:p>
              <a:pPr marL="171450" indent="-171450">
                <a:buFont typeface="Arial" panose="020B0604020202020204" pitchFamily="34" charset="0"/>
                <a:buChar char="•"/>
              </a:pPr>
              <a:r>
                <a:rPr lang="en-GB" sz="1200" dirty="0">
                  <a:latin typeface="Calibri" panose="020F0502020204030204" pitchFamily="34" charset="0"/>
                  <a:ea typeface="Calibri" panose="020F0502020204030204" pitchFamily="34" charset="0"/>
                </a:rPr>
                <a:t>Consideration needs to be given to wider public interest, risk to others, and imminent risk of harm when deciding whether to override the persons wishes regarding Police involvement. </a:t>
              </a:r>
            </a:p>
            <a:p>
              <a:pPr marL="171450" indent="-171450">
                <a:buFont typeface="Arial" panose="020B0604020202020204" pitchFamily="34" charset="0"/>
                <a:buChar char="•"/>
              </a:pPr>
              <a:r>
                <a:rPr lang="en-GB" sz="1200" dirty="0">
                  <a:latin typeface="Calibri" panose="020F0502020204030204" pitchFamily="34" charset="0"/>
                  <a:ea typeface="Calibri" panose="020F0502020204030204" pitchFamily="34" charset="0"/>
                </a:rPr>
                <a:t>Consideration to be given to MCA specific to the decision to contact police and then, if lacking capacity, to be a best interest decision. </a:t>
              </a:r>
            </a:p>
            <a:p>
              <a:pPr marL="171450" indent="-171450">
                <a:buFont typeface="Arial" panose="020B0604020202020204" pitchFamily="34" charset="0"/>
                <a:buChar char="•"/>
              </a:pPr>
              <a:r>
                <a:rPr lang="en-GB" sz="1200" dirty="0">
                  <a:latin typeface="Calibri" panose="020F0502020204030204" pitchFamily="34" charset="0"/>
                  <a:ea typeface="Calibri" panose="020F0502020204030204" pitchFamily="34" charset="0"/>
                </a:rPr>
                <a:t>MSP questions to be considered more holistically, not as a checklist exercise. Your discussions with the person would likely give a sense of how they felt the enquiry was completed. </a:t>
              </a:r>
            </a:p>
            <a:p>
              <a:pPr marL="171450" indent="-171450">
                <a:buFont typeface="Arial" panose="020B0604020202020204" pitchFamily="34" charset="0"/>
                <a:buChar char="•"/>
              </a:pPr>
              <a:r>
                <a:rPr lang="en-GB" sz="1200" dirty="0">
                  <a:latin typeface="Calibri" panose="020F0502020204030204" pitchFamily="34" charset="0"/>
                  <a:ea typeface="Calibri" panose="020F0502020204030204" pitchFamily="34" charset="0"/>
                </a:rPr>
                <a:t>There was a lack of consideration around supporting the individual to recover from the abuse they have experienced; such as interim financial support needs and wider concerns about debts for example. </a:t>
              </a:r>
            </a:p>
            <a:p>
              <a:pPr marL="171450" indent="-171450">
                <a:buFont typeface="Arial" panose="020B0604020202020204" pitchFamily="34" charset="0"/>
                <a:buChar char="•"/>
              </a:pPr>
              <a:r>
                <a:rPr lang="en-GB" sz="1200" dirty="0">
                  <a:latin typeface="Calibri" panose="020F0502020204030204" pitchFamily="34" charset="0"/>
                  <a:ea typeface="Calibri" panose="020F0502020204030204"/>
                  <a:cs typeface="Calibri" panose="020F0502020204030204"/>
                </a:rPr>
                <a:t>Our communication with / from OPG could be improved as they are best placed to investigate LPA matters. </a:t>
              </a:r>
              <a:endParaRPr lang="en-GB" sz="1200" dirty="0">
                <a:ea typeface="Calibri" panose="020F0502020204030204"/>
                <a:cs typeface="Calibri" panose="020F0502020204030204"/>
              </a:endParaRPr>
            </a:p>
            <a:p>
              <a:endParaRPr lang="en-GB" sz="1400" dirty="0">
                <a:ea typeface="Calibri" panose="020F0502020204030204"/>
                <a:cs typeface="Calibri" panose="020F0502020204030204"/>
              </a:endParaRPr>
            </a:p>
          </p:txBody>
        </p:sp>
        <p:sp>
          <p:nvSpPr>
            <p:cNvPr id="12" name="Rounded Rectangle 12">
              <a:extLst>
                <a:ext uri="{FF2B5EF4-FFF2-40B4-BE49-F238E27FC236}">
                  <a16:creationId xmlns:a16="http://schemas.microsoft.com/office/drawing/2014/main" id="{4D339CC9-66CB-4ED0-BB22-86AB40861723}"/>
                </a:ext>
              </a:extLst>
            </p:cNvPr>
            <p:cNvSpPr/>
            <p:nvPr/>
          </p:nvSpPr>
          <p:spPr>
            <a:xfrm>
              <a:off x="9062379" y="1466907"/>
              <a:ext cx="2806103" cy="4842964"/>
            </a:xfrm>
            <a:prstGeom prst="roundRect">
              <a:avLst>
                <a:gd name="adj" fmla="val 7520"/>
              </a:avLst>
            </a:prstGeom>
          </p:spPr>
          <p:style>
            <a:lnRef idx="1">
              <a:schemeClr val="accent2"/>
            </a:lnRef>
            <a:fillRef idx="2">
              <a:schemeClr val="accent2"/>
            </a:fillRef>
            <a:effectRef idx="1">
              <a:schemeClr val="accent2"/>
            </a:effectRef>
            <a:fontRef idx="minor">
              <a:schemeClr val="dk1"/>
            </a:fontRef>
          </p:style>
          <p:txBody>
            <a:bodyPr lIns="91440" tIns="45720" rIns="91440" bIns="45720" rtlCol="0" anchor="ctr"/>
            <a:lstStyle/>
            <a:p>
              <a:pPr marL="171450" indent="-171450">
                <a:buFont typeface="Arial" panose="020B0604020202020204" pitchFamily="34" charset="0"/>
                <a:buChar char="•"/>
              </a:pPr>
              <a:endParaRPr lang="en-GB" sz="1400" dirty="0">
                <a:latin typeface="Calibri" panose="020F0502020204030204" pitchFamily="34" charset="0"/>
                <a:ea typeface="Calibri" panose="020F0502020204030204" pitchFamily="34" charset="0"/>
                <a:cs typeface="Calibri"/>
              </a:endParaRPr>
            </a:p>
            <a:p>
              <a:pPr marL="171450" indent="-171450">
                <a:buFont typeface="Arial" panose="020B0604020202020204" pitchFamily="34" charset="0"/>
                <a:buChar char="•"/>
              </a:pPr>
              <a:r>
                <a:rPr lang="en-GB" sz="1200" dirty="0">
                  <a:latin typeface="Calibri" panose="020F0502020204030204" pitchFamily="34" charset="0"/>
                  <a:ea typeface="Calibri" panose="020F0502020204030204" pitchFamily="34" charset="0"/>
                  <a:cs typeface="Calibri"/>
                </a:rPr>
                <a:t>If the person declines Police involvement – consider the persons mental capacity to make that decision. Should they have capacity in that respect, explore wider support from agencies like Action Fraud instead. </a:t>
              </a:r>
            </a:p>
            <a:p>
              <a:pPr marL="171450" indent="-171450">
                <a:buFont typeface="Arial" panose="020B0604020202020204" pitchFamily="34" charset="0"/>
                <a:buChar char="•"/>
              </a:pPr>
              <a:r>
                <a:rPr lang="en-GB" sz="1200" dirty="0">
                  <a:latin typeface="Calibri" panose="020F0502020204030204" pitchFamily="34" charset="0"/>
                  <a:ea typeface="Calibri" panose="020F0502020204030204" pitchFamily="34" charset="0"/>
                  <a:cs typeface="Calibri"/>
                </a:rPr>
                <a:t>OPG Safeguarding queries should be directed to: </a:t>
              </a:r>
              <a:r>
                <a:rPr lang="en-GB" sz="1200" dirty="0">
                  <a:latin typeface="Calibri" panose="020F0502020204030204" pitchFamily="34" charset="0"/>
                  <a:ea typeface="Calibri" panose="020F0502020204030204" pitchFamily="34" charset="0"/>
                  <a:cs typeface="Calibri"/>
                  <a:hlinkClick r:id="rId2"/>
                </a:rPr>
                <a:t>opg.safeguardingunit@publicguardian.gov.uk</a:t>
              </a:r>
              <a:r>
                <a:rPr lang="en-GB" sz="1200" dirty="0">
                  <a:latin typeface="Calibri" panose="020F0502020204030204" pitchFamily="34" charset="0"/>
                  <a:ea typeface="Calibri" panose="020F0502020204030204" pitchFamily="34" charset="0"/>
                  <a:cs typeface="Calibri"/>
                </a:rPr>
                <a:t>  </a:t>
              </a:r>
            </a:p>
            <a:p>
              <a:pPr marL="171450" indent="-171450">
                <a:buFont typeface="Arial" panose="020B0604020202020204" pitchFamily="34" charset="0"/>
                <a:buChar char="•"/>
              </a:pPr>
              <a:r>
                <a:rPr lang="en-GB" sz="1200" dirty="0">
                  <a:latin typeface="Calibri" panose="020F0502020204030204" pitchFamily="34" charset="0"/>
                  <a:ea typeface="Calibri" panose="020F0502020204030204" pitchFamily="34" charset="0"/>
                  <a:cs typeface="Calibri"/>
                </a:rPr>
                <a:t>Ensure person’s views and wishes are captured throughout as these records can then be used to help answer the MSP questions. </a:t>
              </a:r>
            </a:p>
            <a:p>
              <a:pPr marL="171450" indent="-171450">
                <a:buFont typeface="Arial" panose="020B0604020202020204" pitchFamily="34" charset="0"/>
                <a:buChar char="•"/>
              </a:pPr>
              <a:r>
                <a:rPr lang="en-GB" sz="1200" dirty="0">
                  <a:latin typeface="Calibri" panose="020F0502020204030204" pitchFamily="34" charset="0"/>
                  <a:ea typeface="Calibri" panose="020F0502020204030204" pitchFamily="34" charset="0"/>
                  <a:cs typeface="Calibri"/>
                </a:rPr>
                <a:t>Formal advocacy should be considered when there are difficult dynamics. </a:t>
              </a:r>
            </a:p>
            <a:p>
              <a:pPr marL="171450" indent="-171450">
                <a:buFont typeface="Arial" panose="020B0604020202020204" pitchFamily="34" charset="0"/>
                <a:buChar char="•"/>
              </a:pPr>
              <a:r>
                <a:rPr lang="en-GB" sz="1200" dirty="0">
                  <a:latin typeface="Calibri" panose="020F0502020204030204" pitchFamily="34" charset="0"/>
                  <a:ea typeface="Calibri" panose="020F0502020204030204" pitchFamily="34" charset="0"/>
                  <a:cs typeface="Calibri"/>
                </a:rPr>
                <a:t>Financial recovery and resolution options should be explored. Safeguarding should include considerations of what support the person may need to recover from the abuse or meet their needs in the interim. </a:t>
              </a:r>
            </a:p>
            <a:p>
              <a:endParaRPr lang="en-GB" sz="1200" dirty="0">
                <a:latin typeface="Calibri" panose="020F0502020204030204" pitchFamily="34" charset="0"/>
                <a:ea typeface="Calibri" panose="020F0502020204030204" pitchFamily="34" charset="0"/>
                <a:cs typeface="Calibri"/>
              </a:endParaRPr>
            </a:p>
            <a:p>
              <a:pPr marL="171450" indent="-171450">
                <a:buFont typeface="Arial" panose="020B0604020202020204" pitchFamily="34" charset="0"/>
                <a:buChar char="•"/>
              </a:pPr>
              <a:endParaRPr lang="en-GB" sz="1200" dirty="0">
                <a:latin typeface="Calibri" panose="020F0502020204030204" pitchFamily="34" charset="0"/>
                <a:ea typeface="Calibri" panose="020F0502020204030204" pitchFamily="34" charset="0"/>
                <a:cs typeface="Calibri"/>
              </a:endParaRPr>
            </a:p>
            <a:p>
              <a:endParaRPr lang="en-GB" sz="1100" dirty="0">
                <a:latin typeface="Calibri" panose="020F0502020204030204" pitchFamily="34" charset="0"/>
                <a:ea typeface="Calibri" panose="020F0502020204030204" pitchFamily="34" charset="0"/>
                <a:cs typeface="Calibri"/>
              </a:endParaRPr>
            </a:p>
          </p:txBody>
        </p:sp>
        <p:sp>
          <p:nvSpPr>
            <p:cNvPr id="13" name="Rectangle 12">
              <a:extLst>
                <a:ext uri="{FF2B5EF4-FFF2-40B4-BE49-F238E27FC236}">
                  <a16:creationId xmlns:a16="http://schemas.microsoft.com/office/drawing/2014/main" id="{A6F9684C-2DFC-4D28-A903-46A3EA48422E}"/>
                </a:ext>
              </a:extLst>
            </p:cNvPr>
            <p:cNvSpPr/>
            <p:nvPr/>
          </p:nvSpPr>
          <p:spPr>
            <a:xfrm>
              <a:off x="348843" y="261578"/>
              <a:ext cx="11519640" cy="381985"/>
            </a:xfrm>
            <a:prstGeom prst="rect">
              <a:avLst/>
            </a:prstGeom>
            <a:noFill/>
          </p:spPr>
          <p:txBody>
            <a:bodyPr wrap="square" lIns="91440" tIns="45720" rIns="91440" bIns="45720" anchor="t">
              <a:spAutoFit/>
            </a:bodyPr>
            <a:lstStyle/>
            <a:p>
              <a:pPr algn="ctr"/>
              <a:r>
                <a:rPr lang="en-US" sz="2000" b="1" dirty="0">
                  <a:ln w="12700">
                    <a:solidFill>
                      <a:schemeClr val="tx2">
                        <a:lumMod val="75000"/>
                      </a:schemeClr>
                    </a:solidFill>
                    <a:prstDash val="solid"/>
                  </a:ln>
                  <a:solidFill>
                    <a:srgbClr val="7030A0"/>
                  </a:solidFill>
                </a:rPr>
                <a:t>GSAB Audit Group - LEARNING ON A PAGE – Financial Abuse</a:t>
              </a:r>
            </a:p>
          </p:txBody>
        </p:sp>
      </p:grpSp>
      <p:sp>
        <p:nvSpPr>
          <p:cNvPr id="3" name="TextBox 2">
            <a:extLst>
              <a:ext uri="{FF2B5EF4-FFF2-40B4-BE49-F238E27FC236}">
                <a16:creationId xmlns:a16="http://schemas.microsoft.com/office/drawing/2014/main" id="{5F371463-66D4-05FA-7EB7-98EE4E557484}"/>
              </a:ext>
            </a:extLst>
          </p:cNvPr>
          <p:cNvSpPr txBox="1"/>
          <p:nvPr/>
        </p:nvSpPr>
        <p:spPr>
          <a:xfrm>
            <a:off x="410855" y="1606793"/>
            <a:ext cx="2550000" cy="4893647"/>
          </a:xfrm>
          <a:prstGeom prst="rect">
            <a:avLst/>
          </a:prstGeom>
          <a:noFill/>
        </p:spPr>
        <p:txBody>
          <a:bodyPr wrap="square">
            <a:spAutoFit/>
          </a:bodyPr>
          <a:lstStyle/>
          <a:p>
            <a:pPr marL="171450" indent="-171450">
              <a:buFont typeface="Arial" panose="020B0604020202020204" pitchFamily="34" charset="0"/>
              <a:buChar char="•"/>
            </a:pPr>
            <a:r>
              <a:rPr lang="en-GB" sz="1200" dirty="0"/>
              <a:t>97YO female, unknown ethnicity,  experiencing suspected financial abuse by a friend who held POA for her finances. Concerns were reported by a friend of JG. </a:t>
            </a:r>
          </a:p>
          <a:p>
            <a:pPr marL="171450" indent="-171450">
              <a:buFont typeface="Arial" panose="020B0604020202020204" pitchFamily="34" charset="0"/>
              <a:buChar char="•"/>
            </a:pPr>
            <a:r>
              <a:rPr lang="en-GB" sz="1200" dirty="0"/>
              <a:t>75YO, white British, male experiencing financial abuse by his son. Concerns were reported by Adult Social Care following disclosures from CB himself. He was requesting support; but wanted to maintain contact with his son. </a:t>
            </a:r>
          </a:p>
          <a:p>
            <a:pPr marL="171450" indent="-171450">
              <a:buFont typeface="Arial" panose="020B0604020202020204" pitchFamily="34" charset="0"/>
              <a:buChar char="•"/>
            </a:pPr>
            <a:r>
              <a:rPr lang="en-GB" sz="1200" dirty="0"/>
              <a:t>78YO, white British, female experiencing financial abuse by her nephew who had helped her set up online banking; but had sent thousands of pounds to himself. SJ requesting support to secure and manage her finances. </a:t>
            </a:r>
          </a:p>
          <a:p>
            <a:pPr marL="171450" indent="-171450">
              <a:buFont typeface="Arial" panose="020B0604020202020204" pitchFamily="34" charset="0"/>
              <a:buChar char="•"/>
            </a:pPr>
            <a:r>
              <a:rPr lang="en-GB" sz="1200" dirty="0"/>
              <a:t>82YO, white British, female with complex family dynamics. Concerns raised by Police after her son and daughter had each made allegations about one another's treatment of PK. </a:t>
            </a:r>
          </a:p>
        </p:txBody>
      </p:sp>
    </p:spTree>
    <p:extLst>
      <p:ext uri="{BB962C8B-B14F-4D97-AF65-F5344CB8AC3E}">
        <p14:creationId xmlns:p14="http://schemas.microsoft.com/office/powerpoint/2010/main" val="29626109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dlc_DocId xmlns="d21fcf3e-7a17-449a-872a-f744ea913a2e">62PP52PSRRZC-918016154-1155</_dlc_DocId>
    <_dlc_DocIdUrl xmlns="d21fcf3e-7a17-449a-872a-f744ea913a2e">
      <Url>https://gloucestershirecc.sharepoint.com/sites/MGSABAG/_layouts/15/DocIdRedir.aspx?ID=62PP52PSRRZC-918016154-1155</Url>
      <Description>62PP52PSRRZC-918016154-1155</Description>
    </_dlc_DocIdUrl>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F2D7E7987BC1044CB5F0328C82268015" ma:contentTypeVersion="6" ma:contentTypeDescription="Create a new document." ma:contentTypeScope="" ma:versionID="ccb6954f91ec17a72df3bfd2a156355b">
  <xsd:schema xmlns:xsd="http://www.w3.org/2001/XMLSchema" xmlns:xs="http://www.w3.org/2001/XMLSchema" xmlns:p="http://schemas.microsoft.com/office/2006/metadata/properties" xmlns:ns2="d21fcf3e-7a17-449a-872a-f744ea913a2e" xmlns:ns3="3cc861f0-856c-461c-8ae3-ce1e68938fdd" targetNamespace="http://schemas.microsoft.com/office/2006/metadata/properties" ma:root="true" ma:fieldsID="32ae461971a7a451c646254f97f1983d" ns2:_="" ns3:_="">
    <xsd:import namespace="d21fcf3e-7a17-449a-872a-f744ea913a2e"/>
    <xsd:import namespace="3cc861f0-856c-461c-8ae3-ce1e68938fdd"/>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element ref="ns3:MediaServiceSearchProperties" minOccurs="0"/>
                <xsd:element ref="ns3:MediaServiceObjectDetectorVersions" minOccurs="0"/>
                <xsd:element ref="ns2:SharedWithUsers" minOccurs="0"/>
                <xsd:element ref="ns2: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21fcf3e-7a17-449a-872a-f744ea913a2e"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dexed="true"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3cc861f0-856c-461c-8ae3-ce1e68938fdd"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079B2E06-1BEE-4DC6-B7A7-3BFC302BAECB}">
  <ds:schemaRefs>
    <ds:schemaRef ds:uri="http://schemas.microsoft.com/sharepoint/v3/contenttype/forms"/>
  </ds:schemaRefs>
</ds:datastoreItem>
</file>

<file path=customXml/itemProps2.xml><?xml version="1.0" encoding="utf-8"?>
<ds:datastoreItem xmlns:ds="http://schemas.openxmlformats.org/officeDocument/2006/customXml" ds:itemID="{02C16183-176B-40AE-AA2D-D47334A4D777}">
  <ds:schemaRefs>
    <ds:schemaRef ds:uri="http://schemas.microsoft.com/office/2006/metadata/properties"/>
    <ds:schemaRef ds:uri="http://purl.org/dc/dcmitype/"/>
    <ds:schemaRef ds:uri="http://purl.org/dc/terms/"/>
    <ds:schemaRef ds:uri="http://schemas.microsoft.com/office/2006/documentManagement/types"/>
    <ds:schemaRef ds:uri="http://purl.org/dc/elements/1.1/"/>
    <ds:schemaRef ds:uri="3cc861f0-856c-461c-8ae3-ce1e68938fdd"/>
    <ds:schemaRef ds:uri="http://www.w3.org/XML/1998/namespace"/>
    <ds:schemaRef ds:uri="http://schemas.microsoft.com/office/infopath/2007/PartnerControls"/>
    <ds:schemaRef ds:uri="http://schemas.openxmlformats.org/package/2006/metadata/core-properties"/>
    <ds:schemaRef ds:uri="d21fcf3e-7a17-449a-872a-f744ea913a2e"/>
  </ds:schemaRefs>
</ds:datastoreItem>
</file>

<file path=customXml/itemProps3.xml><?xml version="1.0" encoding="utf-8"?>
<ds:datastoreItem xmlns:ds="http://schemas.openxmlformats.org/officeDocument/2006/customXml" ds:itemID="{512E27B1-6654-4548-9F24-0F02B741835E}">
  <ds:schemaRefs>
    <ds:schemaRef ds:uri="3cc861f0-856c-461c-8ae3-ce1e68938fdd"/>
    <ds:schemaRef ds:uri="d21fcf3e-7a17-449a-872a-f744ea913a2e"/>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4.xml><?xml version="1.0" encoding="utf-8"?>
<ds:datastoreItem xmlns:ds="http://schemas.openxmlformats.org/officeDocument/2006/customXml" ds:itemID="{115F0904-59CC-45B8-BF2F-CC2619A6850A}">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otalTime>478</TotalTime>
  <Words>558</Words>
  <Application>Microsoft Office PowerPoint</Application>
  <PresentationFormat>Widescreen</PresentationFormat>
  <Paragraphs>26</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Thummler Ann</dc:creator>
  <cp:lastModifiedBy>BELL, Carolyn</cp:lastModifiedBy>
  <cp:revision>9</cp:revision>
  <dcterms:created xsi:type="dcterms:W3CDTF">2023-06-19T13:51:14Z</dcterms:created>
  <dcterms:modified xsi:type="dcterms:W3CDTF">2025-08-18T07:48:49Z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0x010100F2D7E7987BC1044CB5F0328C82268015</vt:lpwstr>
  </property>
  <property fmtid="{D5CDD505-2E9C-101B-9397-08002B2CF9AE}" pid="3" name="Order">
    <vt:r8>12600</vt:r8>
  </property>
  <property fmtid="{D5CDD505-2E9C-101B-9397-08002B2CF9AE}" pid="4" name="_dlc_DocIdItemGuid">
    <vt:lpwstr>c2c84d57-f3d7-43f8-951c-f4cee78de877</vt:lpwstr>
  </property>
</Properties>
</file>