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45CBA-CDF5-47B7-8087-BA47173E1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DD0C12-5B0E-4C89-889E-B657451D4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EC076-BF7B-4613-8AF8-532874887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9B627-EEDB-47D7-86AE-042DE607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CE8E0-2465-49D3-8798-2A80154E3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02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524C2-7769-45D7-88AE-E253119A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71DEF-EB2C-4B80-B1B8-C5A7C0AC0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95580-79C2-4136-8844-204999AAA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FD06A-6495-4206-81A2-3B34093D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FCA4C-FBA9-4946-88C6-886110941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1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FB585-5AC4-43C9-8C66-29C4C3E5E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BB458-9D7C-4217-AB3B-6477C0280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6B10C-7843-454E-A500-076DB3EE9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11DEC-1A75-42F0-94E5-37D28A471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E1BC7-8F8F-4925-BCEA-BA76FF78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33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219D6-9A5D-4CFB-BEA3-CA9AB5BAB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62B87-1B46-4BF9-8DCA-AB7C056D7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ACF86-766F-4701-A5E6-890CE18C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09715-0BDA-415C-9743-C67FD872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58BF5-BDCA-40C7-8651-438C12AE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7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699C-57C2-49B6-A0BC-2D1DAA82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00BE1-70DD-4C8B-913E-8B559029B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C43A1-271C-4764-ADF6-94FFD4FF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74479-CA21-4DEE-90FF-ADF8C9CDB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61EFF-6BC7-44B8-8408-6F006ED4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34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8C924-0D1D-4381-ADF4-C470805E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FF03-D475-4795-9A5C-0F93D9E394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78C8D-6D0B-49A6-95F6-3A888AC0E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961B4-1D08-4604-8420-246A62523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24EDB-11FB-4775-B66F-074C930F9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0B61F-5E9E-4673-930F-43D620EF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34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233C-D633-42B3-A354-2AA3E851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407CD-B436-4696-B714-E3C99CC32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E8512-32DA-464E-A9AB-482807E91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0213A-F9F6-4150-9064-9B481E4B9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EA42CD-8C3A-425B-87E8-D8B398DD7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FA8380-47B1-4943-8E2E-077F872A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E15F26-EC04-4DC7-A772-448611F0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021D75-699C-45D0-89DB-A5D62526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57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08D9-9C46-410E-8184-0F886AF45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6F777-4537-4B09-A8AC-F4AE614F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E99A7F-CAAB-4803-8885-4F73AD597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1A0126-126A-40F3-87E7-A15CC9EE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74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71B7D-1709-4FD5-9E78-2E95EE28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D10157-477E-4989-9522-0A5B46F2C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7B9B2-6317-474B-910A-EABA9ACEB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51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45CAD-E658-44C4-BCBF-F5DA2A5C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0873-FD89-4D22-856C-E9335A4B0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12E0AA-DE96-4B9E-A158-9A6BFEA48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B3119-5C63-4A62-9AE3-5B92ADE8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54C22-A133-4D20-BCA7-86AE72E85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90EC-9835-4617-AF3B-448820DF9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6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95046-3B44-4308-B3CD-648AB59BC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F1F2D5-3807-4D41-B74A-3AAE9240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E8AA-8B60-46D0-9EC6-360545EDA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3B263-EF0A-4564-9A4D-8C486B64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31D2A-4540-4B3F-9966-62EC1CA26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D6ED6-3DD3-4F85-8B1D-59625497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26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15ACF2-C090-4BEC-8FD8-32BBDF2A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01AED-7CAE-4ABC-A899-3E9ADA2ED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900E2-C5BA-4B41-89AF-BF5791682D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861ED-1ADF-4320-8CF1-003394B36D2F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D03CA-4488-40DE-9675-4E9118EB1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48066-3F4F-475D-AC0C-ECE61E1AD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69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ps.gov.uk/legal-guidance/non-fatal-strangulation-or-non-fatal-suffocation" TargetMode="External"/><Relationship Id="rId2" Type="http://schemas.openxmlformats.org/officeDocument/2006/relationships/hyperlink" Target="https://ifas.org.uk/guidelines-for-clinical-management-of-non-fatal-strangulation-in-acute-and-emergency-care-services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loucestershire.gov.uk/media/hryhehol/gsab-escalation-protocol-jan-202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ABBB44F-65F3-4CBC-8429-08877AD1BE9C}"/>
              </a:ext>
            </a:extLst>
          </p:cNvPr>
          <p:cNvGrpSpPr/>
          <p:nvPr/>
        </p:nvGrpSpPr>
        <p:grpSpPr>
          <a:xfrm>
            <a:off x="323517" y="261578"/>
            <a:ext cx="11544966" cy="6073234"/>
            <a:chOff x="323517" y="261578"/>
            <a:chExt cx="11544966" cy="6073234"/>
          </a:xfrm>
        </p:grpSpPr>
        <p:sp>
          <p:nvSpPr>
            <p:cNvPr id="5" name="Down Arrow Callout 5">
              <a:extLst>
                <a:ext uri="{FF2B5EF4-FFF2-40B4-BE49-F238E27FC236}">
                  <a16:creationId xmlns:a16="http://schemas.microsoft.com/office/drawing/2014/main" id="{EBBE552A-B687-4B79-B0D9-FD4C9855AD3F}"/>
                </a:ext>
              </a:extLst>
            </p:cNvPr>
            <p:cNvSpPr/>
            <p:nvPr/>
          </p:nvSpPr>
          <p:spPr>
            <a:xfrm>
              <a:off x="348843" y="1042753"/>
              <a:ext cx="2806104" cy="1074821"/>
            </a:xfrm>
            <a:prstGeom prst="downArrowCallou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Pen picture of 3 cases</a:t>
              </a:r>
            </a:p>
          </p:txBody>
        </p:sp>
        <p:sp>
          <p:nvSpPr>
            <p:cNvPr id="6" name="Down Arrow Callout 6">
              <a:extLst>
                <a:ext uri="{FF2B5EF4-FFF2-40B4-BE49-F238E27FC236}">
                  <a16:creationId xmlns:a16="http://schemas.microsoft.com/office/drawing/2014/main" id="{BF9C0964-DE38-473A-88EC-C0FF6887FBB8}"/>
                </a:ext>
              </a:extLst>
            </p:cNvPr>
            <p:cNvSpPr/>
            <p:nvPr/>
          </p:nvSpPr>
          <p:spPr>
            <a:xfrm>
              <a:off x="3253355" y="1042752"/>
              <a:ext cx="2806104" cy="1074821"/>
            </a:xfrm>
            <a:prstGeom prst="downArrowCallou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Areas of note and good practice</a:t>
              </a:r>
            </a:p>
          </p:txBody>
        </p:sp>
        <p:sp>
          <p:nvSpPr>
            <p:cNvPr id="7" name="Down Arrow Callout 7">
              <a:extLst>
                <a:ext uri="{FF2B5EF4-FFF2-40B4-BE49-F238E27FC236}">
                  <a16:creationId xmlns:a16="http://schemas.microsoft.com/office/drawing/2014/main" id="{E22D84BC-6201-491F-8386-9AE5B17E670C}"/>
                </a:ext>
              </a:extLst>
            </p:cNvPr>
            <p:cNvSpPr/>
            <p:nvPr/>
          </p:nvSpPr>
          <p:spPr>
            <a:xfrm>
              <a:off x="6157867" y="1042753"/>
              <a:ext cx="2806104" cy="1074821"/>
            </a:xfrm>
            <a:prstGeom prst="downArrowCallou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Learning points</a:t>
              </a:r>
            </a:p>
          </p:txBody>
        </p:sp>
        <p:sp>
          <p:nvSpPr>
            <p:cNvPr id="8" name="Down Arrow Callout 8">
              <a:extLst>
                <a:ext uri="{FF2B5EF4-FFF2-40B4-BE49-F238E27FC236}">
                  <a16:creationId xmlns:a16="http://schemas.microsoft.com/office/drawing/2014/main" id="{36D595A8-7C37-4669-AB60-2F972CB03BE3}"/>
                </a:ext>
              </a:extLst>
            </p:cNvPr>
            <p:cNvSpPr/>
            <p:nvPr/>
          </p:nvSpPr>
          <p:spPr>
            <a:xfrm>
              <a:off x="9062379" y="1042752"/>
              <a:ext cx="2806104" cy="1074821"/>
            </a:xfrm>
            <a:prstGeom prst="downArrowCallou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Checklist</a:t>
              </a:r>
            </a:p>
          </p:txBody>
        </p:sp>
        <p:sp>
          <p:nvSpPr>
            <p:cNvPr id="9" name="Rounded Rectangle 9">
              <a:extLst>
                <a:ext uri="{FF2B5EF4-FFF2-40B4-BE49-F238E27FC236}">
                  <a16:creationId xmlns:a16="http://schemas.microsoft.com/office/drawing/2014/main" id="{1E857EDE-E224-4DAE-867B-BAA777CF9D56}"/>
                </a:ext>
              </a:extLst>
            </p:cNvPr>
            <p:cNvSpPr/>
            <p:nvPr/>
          </p:nvSpPr>
          <p:spPr>
            <a:xfrm>
              <a:off x="323517" y="2133602"/>
              <a:ext cx="2806103" cy="4201210"/>
            </a:xfrm>
            <a:prstGeom prst="roundRect">
              <a:avLst>
                <a:gd name="adj" fmla="val 752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1200" dirty="0">
                  <a:solidFill>
                    <a:schemeClr val="tx1"/>
                  </a:solidFill>
                </a:rPr>
                <a:t>1.  The very elderly lady was living with her equally elderly husband (who has subsequently died). There were multiple concerns raised of her being the victim of domestic abuse by husband</a:t>
              </a:r>
            </a:p>
            <a:p>
              <a:endParaRPr lang="en-GB" sz="1200" dirty="0">
                <a:solidFill>
                  <a:schemeClr val="tx1"/>
                </a:solidFill>
              </a:endParaRPr>
            </a:p>
            <a:p>
              <a:pPr lvl="0"/>
              <a:r>
                <a:rPr lang="en-GB" sz="1200" dirty="0">
                  <a:solidFill>
                    <a:schemeClr val="tx1"/>
                  </a:solidFill>
                </a:rPr>
                <a:t>2. The very elderly lady was living with her autistic adult son (mid-50s) who was also diagnosed with SMI and was a known hoarder. He had physically assaulted his mother and it was noted that he had previously attempted strangulation</a:t>
              </a:r>
            </a:p>
            <a:p>
              <a:pPr lvl="0"/>
              <a:endParaRPr lang="en-GB" sz="1200" dirty="0">
                <a:solidFill>
                  <a:schemeClr val="tx1"/>
                </a:solidFill>
              </a:endParaRPr>
            </a:p>
            <a:p>
              <a:r>
                <a:rPr lang="en-GB" sz="1200" dirty="0">
                  <a:solidFill>
                    <a:schemeClr val="tx1"/>
                  </a:solidFill>
                </a:rPr>
                <a:t>3. The very elderly lady had moved in with her daughter after the death of her husband, putting a large sum of money into the property. Concerns had been raised by other adult children that this daughter was financially exploiting their mother.</a:t>
              </a: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" name="Rounded Rectangle 10">
              <a:extLst>
                <a:ext uri="{FF2B5EF4-FFF2-40B4-BE49-F238E27FC236}">
                  <a16:creationId xmlns:a16="http://schemas.microsoft.com/office/drawing/2014/main" id="{83B62DD4-C5D1-4BD5-A4ED-3F2988234AB5}"/>
                </a:ext>
              </a:extLst>
            </p:cNvPr>
            <p:cNvSpPr/>
            <p:nvPr/>
          </p:nvSpPr>
          <p:spPr>
            <a:xfrm>
              <a:off x="3253356" y="2133602"/>
              <a:ext cx="2806103" cy="4201210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marL="228600" indent="-228600">
                <a:buAutoNum type="arabicPeriod"/>
              </a:pPr>
              <a:r>
                <a:rPr lang="en-GB" sz="1200" dirty="0"/>
                <a:t>The family were very involved and</a:t>
              </a:r>
            </a:p>
            <a:p>
              <a:r>
                <a:rPr lang="en-GB" sz="1200" dirty="0"/>
                <a:t>none, including the elderly lady, were keen to involve social care, preferring to manage between themselves.</a:t>
              </a:r>
            </a:p>
            <a:p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2. The private care providers referred disclosures of abuse appropriately and remained supportive of the lady throughout. GP was fully aware and supportive of safeguarding actions.</a:t>
              </a:r>
            </a:p>
            <a:p>
              <a:pPr>
                <a:spcAft>
                  <a:spcPts val="0"/>
                </a:spcAft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3. The other two adult children were very supportive of their mother. </a:t>
              </a:r>
            </a:p>
            <a:p>
              <a:pPr>
                <a:spcAft>
                  <a:spcPts val="0"/>
                </a:spcAft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1" name="Rounded Rectangle 11">
              <a:extLst>
                <a:ext uri="{FF2B5EF4-FFF2-40B4-BE49-F238E27FC236}">
                  <a16:creationId xmlns:a16="http://schemas.microsoft.com/office/drawing/2014/main" id="{7BF4F08C-3937-41A8-BE99-78D3B35A8552}"/>
                </a:ext>
              </a:extLst>
            </p:cNvPr>
            <p:cNvSpPr/>
            <p:nvPr/>
          </p:nvSpPr>
          <p:spPr>
            <a:xfrm>
              <a:off x="6157868" y="2133602"/>
              <a:ext cx="2806103" cy="4201210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marL="228600" indent="-228600">
                <a:buAutoNum type="arabicPeriod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Persistent refusal of assessment by</a:t>
              </a:r>
            </a:p>
            <a:p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ASC should be gently challenged and offered at repeated intervals.</a:t>
              </a:r>
            </a:p>
            <a:p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228600" indent="-228600">
                <a:buAutoNum type="arabicPeriod" startAt="2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All partners need to cross-check</a:t>
              </a:r>
            </a:p>
            <a:p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with each other what care is in place, not just take the word of individuals or their family members.</a:t>
              </a:r>
            </a:p>
            <a:p>
              <a:pPr marL="228600" indent="-228600">
                <a:buAutoNum type="arabicPeriod" startAt="2"/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3. All disclosures of non-fatal strangulation must be taken seriously and countywide processes followed. The apparent vulnerability of the assailant should not be more important than the safety of the victim.</a:t>
              </a:r>
            </a:p>
            <a:p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4. The vulnerability to exploitation of very elderly people, particularly following the death of their spouse must be factored in when assessing safeguarding referrals.</a:t>
              </a:r>
            </a:p>
            <a:p>
              <a:pPr marL="228600" indent="-228600">
                <a:buAutoNum type="arabicPeriod"/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1200" dirty="0"/>
            </a:p>
            <a:p>
              <a:endParaRPr lang="en-GB" sz="1200" dirty="0"/>
            </a:p>
            <a:p>
              <a:endParaRPr lang="en-GB" sz="1200" dirty="0"/>
            </a:p>
            <a:p>
              <a:endParaRPr lang="en-GB" sz="1400" dirty="0"/>
            </a:p>
            <a:p>
              <a:endParaRPr lang="en-GB" sz="1400" dirty="0"/>
            </a:p>
          </p:txBody>
        </p:sp>
        <p:sp>
          <p:nvSpPr>
            <p:cNvPr id="12" name="Rounded Rectangle 12">
              <a:extLst>
                <a:ext uri="{FF2B5EF4-FFF2-40B4-BE49-F238E27FC236}">
                  <a16:creationId xmlns:a16="http://schemas.microsoft.com/office/drawing/2014/main" id="{4D339CC9-66CB-4ED0-BB22-86AB40861723}"/>
                </a:ext>
              </a:extLst>
            </p:cNvPr>
            <p:cNvSpPr/>
            <p:nvPr/>
          </p:nvSpPr>
          <p:spPr>
            <a:xfrm>
              <a:off x="9062380" y="2133602"/>
              <a:ext cx="2806103" cy="4201210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</a:rPr>
                <a:t>There was notably less good practice in this audit than previous audit themes, meaning that more attention to detail is required in such cases.</a:t>
              </a: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</a:rPr>
                <a:t>Non-fatal strangulation guidelines must be followed at all times: </a:t>
              </a:r>
              <a:r>
                <a:rPr lang="en-GB" sz="1100" dirty="0">
                  <a:hlinkClick r:id="rId2"/>
                </a:rPr>
                <a:t>Guidelines for clinical management of non-fatal strangulation in acute and emergency care services - Institute for Addressing Strangulation (ifas.org.uk)</a:t>
              </a:r>
              <a:endParaRPr lang="en-GB" sz="1100" dirty="0"/>
            </a:p>
            <a:p>
              <a:pPr lvl="0">
                <a:spcAft>
                  <a:spcPts val="0"/>
                </a:spcAft>
              </a:pPr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</a:rPr>
                <a:t>      </a:t>
              </a:r>
              <a:r>
                <a:rPr lang="en-GB" sz="1100" dirty="0">
                  <a:hlinkClick r:id="rId3"/>
                </a:rPr>
                <a:t>Non-fatal strangulation or non-fatal suffocation | The Crown Prosecution Service (cps.gov.uk)</a:t>
              </a:r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</a:rPr>
                <a:t>Do you want to make a professional challenge? GSAB Escalation Policy can be found here </a:t>
              </a:r>
              <a:r>
                <a:rPr lang="en-GB" sz="1100" dirty="0">
                  <a:hlinkClick r:id="rId4"/>
                </a:rPr>
                <a:t>gsab-escalation-protocol-jan-2022.pdf (gloucestershire.gov.uk)</a:t>
              </a:r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</a:rPr>
                <a:t>Is your referral and case recording clear and concise? Use bullet points if helpful to break up information.</a:t>
              </a: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F9684C-2DFC-4D28-A903-46A3EA48422E}"/>
                </a:ext>
              </a:extLst>
            </p:cNvPr>
            <p:cNvSpPr/>
            <p:nvPr/>
          </p:nvSpPr>
          <p:spPr>
            <a:xfrm>
              <a:off x="348843" y="261578"/>
              <a:ext cx="11519640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solidFill>
                    <a:srgbClr val="7030A0"/>
                  </a:solidFill>
                </a:rPr>
                <a:t>GSAB Audit Group – Learning on a page - Abuse in the home  </a:t>
              </a:r>
              <a:r>
                <a:rPr lang="en-US" sz="2000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solidFill>
                    <a:srgbClr val="7030A0"/>
                  </a:solidFill>
                </a:rPr>
                <a:t>May 2024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2610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E7987BC1044CB5F0328C82268015" ma:contentTypeVersion="6" ma:contentTypeDescription="Create a new document." ma:contentTypeScope="" ma:versionID="ccb6954f91ec17a72df3bfd2a156355b">
  <xsd:schema xmlns:xsd="http://www.w3.org/2001/XMLSchema" xmlns:xs="http://www.w3.org/2001/XMLSchema" xmlns:p="http://schemas.microsoft.com/office/2006/metadata/properties" xmlns:ns2="d21fcf3e-7a17-449a-872a-f744ea913a2e" xmlns:ns3="3cc861f0-856c-461c-8ae3-ce1e68938fdd" targetNamespace="http://schemas.microsoft.com/office/2006/metadata/properties" ma:root="true" ma:fieldsID="32ae461971a7a451c646254f97f1983d" ns2:_="" ns3:_="">
    <xsd:import namespace="d21fcf3e-7a17-449a-872a-f744ea913a2e"/>
    <xsd:import namespace="3cc861f0-856c-461c-8ae3-ce1e68938fd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1fcf3e-7a17-449a-872a-f744ea913a2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861f0-856c-461c-8ae3-ce1e68938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FF0552-119B-4EC9-BEDF-83E040BE51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3E1B84-4258-491E-9DD7-ED6F0019E5C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1C6F4F6-DAAA-4657-802A-EBB4FB5F1D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1fcf3e-7a17-449a-872a-f744ea913a2e"/>
    <ds:schemaRef ds:uri="3cc861f0-856c-461c-8ae3-ce1e68938f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450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Thummler Ann</dc:creator>
  <cp:lastModifiedBy>BELL, Carolyn</cp:lastModifiedBy>
  <cp:revision>35</cp:revision>
  <dcterms:created xsi:type="dcterms:W3CDTF">2023-06-19T13:51:14Z</dcterms:created>
  <dcterms:modified xsi:type="dcterms:W3CDTF">2024-07-30T15:35:02Z</dcterms:modified>
</cp:coreProperties>
</file>