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37"/>
  </p:notesMasterIdLst>
  <p:sldIdLst>
    <p:sldId id="256" r:id="rId5"/>
    <p:sldId id="429" r:id="rId6"/>
    <p:sldId id="258" r:id="rId7"/>
    <p:sldId id="479" r:id="rId8"/>
    <p:sldId id="471" r:id="rId9"/>
    <p:sldId id="476" r:id="rId10"/>
    <p:sldId id="477" r:id="rId11"/>
    <p:sldId id="480" r:id="rId12"/>
    <p:sldId id="354" r:id="rId13"/>
    <p:sldId id="481" r:id="rId14"/>
    <p:sldId id="270" r:id="rId15"/>
    <p:sldId id="482" r:id="rId16"/>
    <p:sldId id="456" r:id="rId17"/>
    <p:sldId id="484" r:id="rId18"/>
    <p:sldId id="485" r:id="rId19"/>
    <p:sldId id="486" r:id="rId20"/>
    <p:sldId id="386" r:id="rId21"/>
    <p:sldId id="358" r:id="rId22"/>
    <p:sldId id="424" r:id="rId23"/>
    <p:sldId id="272" r:id="rId24"/>
    <p:sldId id="432" r:id="rId25"/>
    <p:sldId id="487" r:id="rId26"/>
    <p:sldId id="364" r:id="rId27"/>
    <p:sldId id="365" r:id="rId28"/>
    <p:sldId id="353" r:id="rId29"/>
    <p:sldId id="470" r:id="rId30"/>
    <p:sldId id="356" r:id="rId31"/>
    <p:sldId id="357" r:id="rId32"/>
    <p:sldId id="360" r:id="rId33"/>
    <p:sldId id="483" r:id="rId34"/>
    <p:sldId id="434" r:id="rId35"/>
    <p:sldId id="280" r:id="rId36"/>
  </p:sldIdLst>
  <p:sldSz cx="9906000" cy="6858000" type="A4"/>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1" roundtripDataSignature="AMtx7mjbrpHGNOJnHw833xUxEBGLNnVLw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my Brac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A4"/>
    <a:srgbClr val="903893"/>
    <a:srgbClr val="D88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BA6706E-F4CA-4D01-83C1-829433AF92FE}">
  <a:tblStyle styleId="{8BA6706E-F4CA-4D01-83C1-829433AF92FE}"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47"/>
    <p:restoredTop sz="78848" autoAdjust="0"/>
  </p:normalViewPr>
  <p:slideViewPr>
    <p:cSldViewPr snapToGrid="0">
      <p:cViewPr varScale="1">
        <p:scale>
          <a:sx n="90" d="100"/>
          <a:sy n="90" d="100"/>
        </p:scale>
        <p:origin x="2400" y="78"/>
      </p:cViewPr>
      <p:guideLst>
        <p:guide orient="horz" pos="2160"/>
        <p:guide pos="3120"/>
      </p:guideLst>
    </p:cSldViewPr>
  </p:slid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9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91" Type="http://customschemas.google.com/relationships/presentationmetadata" Target="metadata"/><Relationship Id="rId9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95"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9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93"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45F818-7797-4955-8970-B081FF6D9E6F}" type="doc">
      <dgm:prSet loTypeId="urn:microsoft.com/office/officeart/2005/8/layout/default" loCatId="list" qsTypeId="urn:microsoft.com/office/officeart/2005/8/quickstyle/simple2" qsCatId="simple" csTypeId="urn:microsoft.com/office/officeart/2005/8/colors/accent6_2" csCatId="accent6" phldr="1"/>
      <dgm:spPr/>
      <dgm:t>
        <a:bodyPr/>
        <a:lstStyle/>
        <a:p>
          <a:endParaRPr lang="en-US"/>
        </a:p>
      </dgm:t>
    </dgm:pt>
    <dgm:pt modelId="{27C8B479-7C03-4EEF-AC82-17798153FB8B}">
      <dgm:prSet/>
      <dgm:spPr/>
      <dgm:t>
        <a:bodyPr/>
        <a:lstStyle/>
        <a:p>
          <a:r>
            <a:rPr lang="en-GB" dirty="0">
              <a:latin typeface="+mj-lt"/>
            </a:rPr>
            <a:t>Demonstrated a strong cross-party commitment to children in care, by championing their rights, having high aspirations for their achievement, monitoring children’s progress and challenging outcomes;</a:t>
          </a:r>
          <a:endParaRPr lang="en-US" dirty="0"/>
        </a:p>
      </dgm:t>
    </dgm:pt>
    <dgm:pt modelId="{4121FD12-3C47-472A-A4F5-9D8F5A4CEF52}" type="parTrans" cxnId="{BF1AA95B-EA72-4184-9AC4-383BC1C4ABD8}">
      <dgm:prSet/>
      <dgm:spPr/>
      <dgm:t>
        <a:bodyPr/>
        <a:lstStyle/>
        <a:p>
          <a:endParaRPr lang="en-US"/>
        </a:p>
      </dgm:t>
    </dgm:pt>
    <dgm:pt modelId="{B3DDE450-78AB-4E57-9A69-9FAA5A9D46EF}" type="sibTrans" cxnId="{BF1AA95B-EA72-4184-9AC4-383BC1C4ABD8}">
      <dgm:prSet/>
      <dgm:spPr/>
      <dgm:t>
        <a:bodyPr/>
        <a:lstStyle/>
        <a:p>
          <a:endParaRPr lang="en-US"/>
        </a:p>
      </dgm:t>
    </dgm:pt>
    <dgm:pt modelId="{A758B6BF-910B-4B83-8EA3-1E452964530F}">
      <dgm:prSet/>
      <dgm:spPr/>
      <dgm:t>
        <a:bodyPr/>
        <a:lstStyle/>
        <a:p>
          <a:r>
            <a:rPr lang="en-GB" dirty="0">
              <a:latin typeface="+mj-lt"/>
            </a:rPr>
            <a:t>Clearly understood its role and the responsibilities of the council and partners towards children in care, and planned for and prioritised their needs, resulting in a greater focus on improving outcomes;</a:t>
          </a:r>
          <a:endParaRPr lang="en-US" dirty="0"/>
        </a:p>
      </dgm:t>
    </dgm:pt>
    <dgm:pt modelId="{0D52BDA3-B3A7-472B-BD01-8D37AB5DAEF5}" type="parTrans" cxnId="{93A774E0-2446-470F-99BE-D35259CCA898}">
      <dgm:prSet/>
      <dgm:spPr/>
      <dgm:t>
        <a:bodyPr/>
        <a:lstStyle/>
        <a:p>
          <a:endParaRPr lang="en-US"/>
        </a:p>
      </dgm:t>
    </dgm:pt>
    <dgm:pt modelId="{410898E8-03F7-4764-9091-896EDBED4CBC}" type="sibTrans" cxnId="{93A774E0-2446-470F-99BE-D35259CCA898}">
      <dgm:prSet/>
      <dgm:spPr/>
      <dgm:t>
        <a:bodyPr/>
        <a:lstStyle/>
        <a:p>
          <a:endParaRPr lang="en-US"/>
        </a:p>
      </dgm:t>
    </dgm:pt>
    <dgm:pt modelId="{4598C20A-398A-4566-8974-4DBF4052940F}">
      <dgm:prSet/>
      <dgm:spPr/>
      <dgm:t>
        <a:bodyPr/>
        <a:lstStyle/>
        <a:p>
          <a:r>
            <a:rPr lang="en-GB" dirty="0">
              <a:latin typeface="+mj-lt"/>
            </a:rPr>
            <a:t>Actively engaged with their young people, for example, through the children in care council, and have effective and regular links with senior management and councillors</a:t>
          </a:r>
          <a:endParaRPr lang="en-US" dirty="0"/>
        </a:p>
      </dgm:t>
    </dgm:pt>
    <dgm:pt modelId="{0C4F7C19-4D6A-4A1A-AD13-B86683A26A85}" type="parTrans" cxnId="{01645EC5-DBAF-4EE1-8164-0A455B9E7BF7}">
      <dgm:prSet/>
      <dgm:spPr/>
      <dgm:t>
        <a:bodyPr/>
        <a:lstStyle/>
        <a:p>
          <a:endParaRPr lang="en-US"/>
        </a:p>
      </dgm:t>
    </dgm:pt>
    <dgm:pt modelId="{BDF52EB8-9216-440A-8E4D-45F34B1C1741}" type="sibTrans" cxnId="{01645EC5-DBAF-4EE1-8164-0A455B9E7BF7}">
      <dgm:prSet/>
      <dgm:spPr/>
      <dgm:t>
        <a:bodyPr/>
        <a:lstStyle/>
        <a:p>
          <a:endParaRPr lang="en-US"/>
        </a:p>
      </dgm:t>
    </dgm:pt>
    <dgm:pt modelId="{313EA9BD-CA17-49F3-A939-93982D30D94F}" type="pres">
      <dgm:prSet presAssocID="{5745F818-7797-4955-8970-B081FF6D9E6F}" presName="diagram" presStyleCnt="0">
        <dgm:presLayoutVars>
          <dgm:dir/>
          <dgm:resizeHandles val="exact"/>
        </dgm:presLayoutVars>
      </dgm:prSet>
      <dgm:spPr/>
    </dgm:pt>
    <dgm:pt modelId="{06DAE49A-C7AE-45B5-A724-7E8032006860}" type="pres">
      <dgm:prSet presAssocID="{27C8B479-7C03-4EEF-AC82-17798153FB8B}" presName="node" presStyleLbl="node1" presStyleIdx="0" presStyleCnt="3" custScaleX="94956" custScaleY="259273">
        <dgm:presLayoutVars>
          <dgm:bulletEnabled val="1"/>
        </dgm:presLayoutVars>
      </dgm:prSet>
      <dgm:spPr/>
    </dgm:pt>
    <dgm:pt modelId="{DFD95C7F-6D42-4755-9D53-2E2AAFB0EA05}" type="pres">
      <dgm:prSet presAssocID="{B3DDE450-78AB-4E57-9A69-9FAA5A9D46EF}" presName="sibTrans" presStyleCnt="0"/>
      <dgm:spPr/>
    </dgm:pt>
    <dgm:pt modelId="{E8F3B3D2-D837-4CFE-ABD6-D8B398F0EF0B}" type="pres">
      <dgm:prSet presAssocID="{A758B6BF-910B-4B83-8EA3-1E452964530F}" presName="node" presStyleLbl="node1" presStyleIdx="1" presStyleCnt="3" custScaleX="96527" custScaleY="257183">
        <dgm:presLayoutVars>
          <dgm:bulletEnabled val="1"/>
        </dgm:presLayoutVars>
      </dgm:prSet>
      <dgm:spPr/>
    </dgm:pt>
    <dgm:pt modelId="{C4EFA232-732F-4588-BF48-69A6B93AB1B9}" type="pres">
      <dgm:prSet presAssocID="{410898E8-03F7-4764-9091-896EDBED4CBC}" presName="sibTrans" presStyleCnt="0"/>
      <dgm:spPr/>
    </dgm:pt>
    <dgm:pt modelId="{008560CB-D916-42F8-96DE-947925AA8B76}" type="pres">
      <dgm:prSet presAssocID="{4598C20A-398A-4566-8974-4DBF4052940F}" presName="node" presStyleLbl="node1" presStyleIdx="2" presStyleCnt="3" custScaleX="90330" custScaleY="257183">
        <dgm:presLayoutVars>
          <dgm:bulletEnabled val="1"/>
        </dgm:presLayoutVars>
      </dgm:prSet>
      <dgm:spPr/>
    </dgm:pt>
  </dgm:ptLst>
  <dgm:cxnLst>
    <dgm:cxn modelId="{9B60B00A-BF60-4594-9A32-1D5641721541}" type="presOf" srcId="{4598C20A-398A-4566-8974-4DBF4052940F}" destId="{008560CB-D916-42F8-96DE-947925AA8B76}" srcOrd="0" destOrd="0" presId="urn:microsoft.com/office/officeart/2005/8/layout/default"/>
    <dgm:cxn modelId="{65974F12-BFD0-49CE-897B-78E01B484B64}" type="presOf" srcId="{5745F818-7797-4955-8970-B081FF6D9E6F}" destId="{313EA9BD-CA17-49F3-A939-93982D30D94F}" srcOrd="0" destOrd="0" presId="urn:microsoft.com/office/officeart/2005/8/layout/default"/>
    <dgm:cxn modelId="{BF1AA95B-EA72-4184-9AC4-383BC1C4ABD8}" srcId="{5745F818-7797-4955-8970-B081FF6D9E6F}" destId="{27C8B479-7C03-4EEF-AC82-17798153FB8B}" srcOrd="0" destOrd="0" parTransId="{4121FD12-3C47-472A-A4F5-9D8F5A4CEF52}" sibTransId="{B3DDE450-78AB-4E57-9A69-9FAA5A9D46EF}"/>
    <dgm:cxn modelId="{6F3C5D41-A402-4333-8A6B-7058A6F46F2F}" type="presOf" srcId="{27C8B479-7C03-4EEF-AC82-17798153FB8B}" destId="{06DAE49A-C7AE-45B5-A724-7E8032006860}" srcOrd="0" destOrd="0" presId="urn:microsoft.com/office/officeart/2005/8/layout/default"/>
    <dgm:cxn modelId="{1C889D77-6E24-4B15-8487-2106D4F814B9}" type="presOf" srcId="{A758B6BF-910B-4B83-8EA3-1E452964530F}" destId="{E8F3B3D2-D837-4CFE-ABD6-D8B398F0EF0B}" srcOrd="0" destOrd="0" presId="urn:microsoft.com/office/officeart/2005/8/layout/default"/>
    <dgm:cxn modelId="{01645EC5-DBAF-4EE1-8164-0A455B9E7BF7}" srcId="{5745F818-7797-4955-8970-B081FF6D9E6F}" destId="{4598C20A-398A-4566-8974-4DBF4052940F}" srcOrd="2" destOrd="0" parTransId="{0C4F7C19-4D6A-4A1A-AD13-B86683A26A85}" sibTransId="{BDF52EB8-9216-440A-8E4D-45F34B1C1741}"/>
    <dgm:cxn modelId="{93A774E0-2446-470F-99BE-D35259CCA898}" srcId="{5745F818-7797-4955-8970-B081FF6D9E6F}" destId="{A758B6BF-910B-4B83-8EA3-1E452964530F}" srcOrd="1" destOrd="0" parTransId="{0D52BDA3-B3A7-472B-BD01-8D37AB5DAEF5}" sibTransId="{410898E8-03F7-4764-9091-896EDBED4CBC}"/>
    <dgm:cxn modelId="{7CE549D8-D568-4F3D-A81C-31864483D669}" type="presParOf" srcId="{313EA9BD-CA17-49F3-A939-93982D30D94F}" destId="{06DAE49A-C7AE-45B5-A724-7E8032006860}" srcOrd="0" destOrd="0" presId="urn:microsoft.com/office/officeart/2005/8/layout/default"/>
    <dgm:cxn modelId="{D4C4384C-FF9F-4624-9524-A28CF4E95A0B}" type="presParOf" srcId="{313EA9BD-CA17-49F3-A939-93982D30D94F}" destId="{DFD95C7F-6D42-4755-9D53-2E2AAFB0EA05}" srcOrd="1" destOrd="0" presId="urn:microsoft.com/office/officeart/2005/8/layout/default"/>
    <dgm:cxn modelId="{C069C5F8-229B-479B-8375-2F41F4D8F908}" type="presParOf" srcId="{313EA9BD-CA17-49F3-A939-93982D30D94F}" destId="{E8F3B3D2-D837-4CFE-ABD6-D8B398F0EF0B}" srcOrd="2" destOrd="0" presId="urn:microsoft.com/office/officeart/2005/8/layout/default"/>
    <dgm:cxn modelId="{8B2BF790-5E42-41B1-9C1F-530CF4F50CF9}" type="presParOf" srcId="{313EA9BD-CA17-49F3-A939-93982D30D94F}" destId="{C4EFA232-732F-4588-BF48-69A6B93AB1B9}" srcOrd="3" destOrd="0" presId="urn:microsoft.com/office/officeart/2005/8/layout/default"/>
    <dgm:cxn modelId="{C8179F4C-CABC-4F32-B767-471E1345C3A2}" type="presParOf" srcId="{313EA9BD-CA17-49F3-A939-93982D30D94F}" destId="{008560CB-D916-42F8-96DE-947925AA8B76}"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8D5652-8ED7-4340-8E80-5443B2641FDB}"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GB"/>
        </a:p>
      </dgm:t>
    </dgm:pt>
    <dgm:pt modelId="{8A08DDFC-0C9A-4B72-9487-7456DBE30FC3}">
      <dgm:prSet phldrT="[Text]" custT="1"/>
      <dgm:spPr>
        <a:solidFill>
          <a:schemeClr val="accent6">
            <a:lumMod val="20000"/>
            <a:lumOff val="80000"/>
          </a:schemeClr>
        </a:solidFill>
      </dgm:spPr>
      <dgm:t>
        <a:bodyPr/>
        <a:lstStyle/>
        <a:p>
          <a:r>
            <a:rPr lang="en-GB" sz="1000" dirty="0"/>
            <a:t>Ann James</a:t>
          </a:r>
        </a:p>
        <a:p>
          <a:r>
            <a:rPr lang="en-GB" sz="1000" dirty="0"/>
            <a:t>Director of Children’s Services</a:t>
          </a:r>
        </a:p>
      </dgm:t>
    </dgm:pt>
    <dgm:pt modelId="{160C2CEA-7756-41E1-9FC4-468D581019EC}" type="parTrans" cxnId="{3E04BECD-D31E-4E9B-817A-A8A546F0A212}">
      <dgm:prSet/>
      <dgm:spPr/>
      <dgm:t>
        <a:bodyPr/>
        <a:lstStyle/>
        <a:p>
          <a:endParaRPr lang="en-GB"/>
        </a:p>
      </dgm:t>
    </dgm:pt>
    <dgm:pt modelId="{035A0000-56E8-4614-832B-741379F2FCC6}" type="sibTrans" cxnId="{3E04BECD-D31E-4E9B-817A-A8A546F0A212}">
      <dgm:prSet/>
      <dgm:spPr/>
      <dgm:t>
        <a:bodyPr/>
        <a:lstStyle/>
        <a:p>
          <a:endParaRPr lang="en-GB"/>
        </a:p>
      </dgm:t>
    </dgm:pt>
    <dgm:pt modelId="{F3985C47-9BE0-4A96-BC8F-8216B5AA8A3C}">
      <dgm:prSet phldrT="[Text]" custT="1"/>
      <dgm:spPr>
        <a:solidFill>
          <a:schemeClr val="accent6">
            <a:lumMod val="20000"/>
            <a:lumOff val="80000"/>
          </a:schemeClr>
        </a:solidFill>
      </dgm:spPr>
      <dgm:t>
        <a:bodyPr/>
        <a:lstStyle/>
        <a:p>
          <a:r>
            <a:rPr lang="en-GB" sz="1000" dirty="0"/>
            <a:t>Kirsten Harrison</a:t>
          </a:r>
        </a:p>
        <a:p>
          <a:r>
            <a:rPr lang="en-GB" sz="1000" dirty="0"/>
            <a:t>Director of Education</a:t>
          </a:r>
        </a:p>
      </dgm:t>
    </dgm:pt>
    <dgm:pt modelId="{8008AB4B-08BD-45A9-B49B-3A6AE101E4F2}" type="parTrans" cxnId="{AB266F95-5BAE-4D0E-877E-59519D0A2CAD}">
      <dgm:prSet/>
      <dgm:spPr/>
      <dgm:t>
        <a:bodyPr/>
        <a:lstStyle/>
        <a:p>
          <a:endParaRPr lang="en-GB" sz="1000"/>
        </a:p>
      </dgm:t>
    </dgm:pt>
    <dgm:pt modelId="{CAC37FB2-64E5-4FFF-9880-06E8103591E0}" type="sibTrans" cxnId="{AB266F95-5BAE-4D0E-877E-59519D0A2CAD}">
      <dgm:prSet/>
      <dgm:spPr/>
      <dgm:t>
        <a:bodyPr/>
        <a:lstStyle/>
        <a:p>
          <a:endParaRPr lang="en-GB"/>
        </a:p>
      </dgm:t>
    </dgm:pt>
    <dgm:pt modelId="{CCB1676A-165D-45E8-A77E-2F4EB9A0B4BF}">
      <dgm:prSet phldrT="[Text]" custT="1"/>
      <dgm:spPr>
        <a:solidFill>
          <a:schemeClr val="accent6">
            <a:lumMod val="20000"/>
            <a:lumOff val="80000"/>
          </a:schemeClr>
        </a:solidFill>
      </dgm:spPr>
      <dgm:t>
        <a:bodyPr/>
        <a:lstStyle/>
        <a:p>
          <a:r>
            <a:rPr lang="en-GB" sz="1000" dirty="0"/>
            <a:t>Paul Shallcross </a:t>
          </a:r>
        </a:p>
        <a:p>
          <a:r>
            <a:rPr lang="en-GB" sz="1000" dirty="0"/>
            <a:t>Director for Safeguarding and Care</a:t>
          </a:r>
        </a:p>
      </dgm:t>
    </dgm:pt>
    <dgm:pt modelId="{C7468363-1F19-4BF0-99C9-D7D9C3F8B8B3}" type="parTrans" cxnId="{2E3A5FEC-A46D-4F1B-8D5A-77B66A75E181}">
      <dgm:prSet/>
      <dgm:spPr/>
      <dgm:t>
        <a:bodyPr/>
        <a:lstStyle/>
        <a:p>
          <a:endParaRPr lang="en-GB" sz="1000"/>
        </a:p>
      </dgm:t>
    </dgm:pt>
    <dgm:pt modelId="{264477CF-4372-4532-AE58-6F69A22F7E27}" type="sibTrans" cxnId="{2E3A5FEC-A46D-4F1B-8D5A-77B66A75E181}">
      <dgm:prSet/>
      <dgm:spPr/>
      <dgm:t>
        <a:bodyPr/>
        <a:lstStyle/>
        <a:p>
          <a:endParaRPr lang="en-GB"/>
        </a:p>
      </dgm:t>
    </dgm:pt>
    <dgm:pt modelId="{848546E7-B1D1-46BF-8B1E-9FCCD2937E96}">
      <dgm:prSet phldrT="[Text]" custT="1"/>
      <dgm:spPr>
        <a:solidFill>
          <a:schemeClr val="accent6">
            <a:lumMod val="20000"/>
            <a:lumOff val="80000"/>
          </a:schemeClr>
        </a:solidFill>
      </dgm:spPr>
      <dgm:t>
        <a:bodyPr/>
        <a:lstStyle/>
        <a:p>
          <a:r>
            <a:rPr lang="en-GB" sz="1000" dirty="0"/>
            <a:t>Rob England</a:t>
          </a:r>
        </a:p>
        <a:p>
          <a:r>
            <a:rPr lang="en-GB" sz="1000" dirty="0"/>
            <a:t>Assistant Director for Children’s Integrated Commissioning</a:t>
          </a:r>
        </a:p>
      </dgm:t>
    </dgm:pt>
    <dgm:pt modelId="{6E363CF5-6B13-4A20-A8B7-04345C533900}" type="parTrans" cxnId="{9D7261C0-A9FF-4A89-B985-3C0E09C60894}">
      <dgm:prSet/>
      <dgm:spPr/>
      <dgm:t>
        <a:bodyPr/>
        <a:lstStyle/>
        <a:p>
          <a:endParaRPr lang="en-GB" sz="1000"/>
        </a:p>
      </dgm:t>
    </dgm:pt>
    <dgm:pt modelId="{E2314328-BD15-4D71-BDFD-CE51B9932B9C}" type="sibTrans" cxnId="{9D7261C0-A9FF-4A89-B985-3C0E09C60894}">
      <dgm:prSet/>
      <dgm:spPr/>
      <dgm:t>
        <a:bodyPr/>
        <a:lstStyle/>
        <a:p>
          <a:endParaRPr lang="en-GB"/>
        </a:p>
      </dgm:t>
    </dgm:pt>
    <dgm:pt modelId="{E286CF45-AD8E-4C0A-B0CD-DEA1E6BC2823}">
      <dgm:prSet custT="1"/>
      <dgm:spPr>
        <a:solidFill>
          <a:schemeClr val="accent6">
            <a:lumMod val="20000"/>
            <a:lumOff val="80000"/>
          </a:schemeClr>
        </a:solidFill>
      </dgm:spPr>
      <dgm:t>
        <a:bodyPr/>
        <a:lstStyle/>
        <a:p>
          <a:r>
            <a:rPr lang="en-GB" sz="1000" dirty="0"/>
            <a:t>Andy Dempsey</a:t>
          </a:r>
        </a:p>
        <a:p>
          <a:r>
            <a:rPr lang="en-GB" sz="1000" dirty="0"/>
            <a:t>Director for Strategy and Partnerships</a:t>
          </a:r>
        </a:p>
      </dgm:t>
    </dgm:pt>
    <dgm:pt modelId="{2E18DBDE-9FCA-4679-B8DE-C6A8FC3D6CC0}" type="parTrans" cxnId="{FEC3CF31-1837-43FE-919D-2A49E0E4746A}">
      <dgm:prSet/>
      <dgm:spPr/>
      <dgm:t>
        <a:bodyPr/>
        <a:lstStyle/>
        <a:p>
          <a:endParaRPr lang="en-GB" sz="1000"/>
        </a:p>
      </dgm:t>
    </dgm:pt>
    <dgm:pt modelId="{F0CAB0B4-79C4-43B4-AA4A-C8F8D7197DF6}" type="sibTrans" cxnId="{FEC3CF31-1837-43FE-919D-2A49E0E4746A}">
      <dgm:prSet/>
      <dgm:spPr/>
      <dgm:t>
        <a:bodyPr/>
        <a:lstStyle/>
        <a:p>
          <a:endParaRPr lang="en-GB"/>
        </a:p>
      </dgm:t>
    </dgm:pt>
    <dgm:pt modelId="{C9227B1F-7F87-45A8-9F8A-13F7F5F4449D}">
      <dgm:prSet custT="1"/>
      <dgm:spPr>
        <a:solidFill>
          <a:schemeClr val="accent6">
            <a:lumMod val="40000"/>
            <a:lumOff val="60000"/>
          </a:schemeClr>
        </a:solidFill>
      </dgm:spPr>
      <dgm:t>
        <a:bodyPr/>
        <a:lstStyle/>
        <a:p>
          <a:r>
            <a:rPr lang="en-GB" sz="1000" dirty="0"/>
            <a:t>Jane Featherstone</a:t>
          </a:r>
        </a:p>
        <a:p>
          <a:r>
            <a:rPr lang="en-GB" sz="1000" dirty="0"/>
            <a:t>Head of the Virtual School</a:t>
          </a:r>
        </a:p>
      </dgm:t>
    </dgm:pt>
    <dgm:pt modelId="{96BB70B9-82C2-47EC-8B7F-5C3C67828ACC}" type="parTrans" cxnId="{E580C20D-D773-4646-B38E-C72EB88B879A}">
      <dgm:prSet/>
      <dgm:spPr/>
      <dgm:t>
        <a:bodyPr/>
        <a:lstStyle/>
        <a:p>
          <a:endParaRPr lang="en-GB" sz="1000"/>
        </a:p>
      </dgm:t>
    </dgm:pt>
    <dgm:pt modelId="{763C134A-7713-44CF-9542-59F607D6032F}" type="sibTrans" cxnId="{E580C20D-D773-4646-B38E-C72EB88B879A}">
      <dgm:prSet/>
      <dgm:spPr/>
      <dgm:t>
        <a:bodyPr/>
        <a:lstStyle/>
        <a:p>
          <a:endParaRPr lang="en-GB"/>
        </a:p>
      </dgm:t>
    </dgm:pt>
    <dgm:pt modelId="{B996291D-0E69-47FA-9E3F-B8FF54A4BE31}">
      <dgm:prSet custT="1"/>
      <dgm:spPr>
        <a:solidFill>
          <a:schemeClr val="accent6">
            <a:lumMod val="20000"/>
            <a:lumOff val="80000"/>
          </a:schemeClr>
        </a:solidFill>
      </dgm:spPr>
      <dgm:t>
        <a:bodyPr/>
        <a:lstStyle/>
        <a:p>
          <a:r>
            <a:rPr lang="en-GB" sz="1000" dirty="0"/>
            <a:t>Amanda Henderson</a:t>
          </a:r>
        </a:p>
        <a:p>
          <a:r>
            <a:rPr lang="en-GB" sz="1000" dirty="0"/>
            <a:t>Head of SEND</a:t>
          </a:r>
        </a:p>
      </dgm:t>
    </dgm:pt>
    <dgm:pt modelId="{86873BDB-9566-42DC-927E-4D3239E6BAA0}" type="parTrans" cxnId="{815BF522-D10A-44EF-BA03-F3BCF6DC0786}">
      <dgm:prSet/>
      <dgm:spPr/>
      <dgm:t>
        <a:bodyPr/>
        <a:lstStyle/>
        <a:p>
          <a:endParaRPr lang="en-GB" sz="1000"/>
        </a:p>
      </dgm:t>
    </dgm:pt>
    <dgm:pt modelId="{33AC549C-5DD8-4CC7-8B2A-DC9FB95AE2E7}" type="sibTrans" cxnId="{815BF522-D10A-44EF-BA03-F3BCF6DC0786}">
      <dgm:prSet/>
      <dgm:spPr/>
      <dgm:t>
        <a:bodyPr/>
        <a:lstStyle/>
        <a:p>
          <a:endParaRPr lang="en-GB"/>
        </a:p>
      </dgm:t>
    </dgm:pt>
    <dgm:pt modelId="{A27F8610-F4BD-4154-9A6E-D09AFC039F53}">
      <dgm:prSet custT="1"/>
      <dgm:spPr>
        <a:solidFill>
          <a:schemeClr val="accent6">
            <a:lumMod val="20000"/>
            <a:lumOff val="80000"/>
          </a:schemeClr>
        </a:solidFill>
      </dgm:spPr>
      <dgm:t>
        <a:bodyPr/>
        <a:lstStyle/>
        <a:p>
          <a:r>
            <a:rPr lang="en-GB" sz="1000" dirty="0"/>
            <a:t>Clare </a:t>
          </a:r>
          <a:r>
            <a:rPr lang="en-GB" sz="1000" dirty="0" err="1"/>
            <a:t>Dudman</a:t>
          </a:r>
          <a:endParaRPr lang="en-GB" sz="1000" dirty="0"/>
        </a:p>
        <a:p>
          <a:r>
            <a:rPr lang="en-GB" sz="1000" dirty="0"/>
            <a:t>Head of </a:t>
          </a:r>
        </a:p>
      </dgm:t>
    </dgm:pt>
    <dgm:pt modelId="{65736E76-D08B-4ADB-BF2B-6D173472998E}" type="parTrans" cxnId="{7E7F91D0-907A-4E45-ADEF-4F7DEEB27679}">
      <dgm:prSet/>
      <dgm:spPr/>
      <dgm:t>
        <a:bodyPr/>
        <a:lstStyle/>
        <a:p>
          <a:endParaRPr lang="en-GB" sz="1000"/>
        </a:p>
      </dgm:t>
    </dgm:pt>
    <dgm:pt modelId="{A9D1CEC4-4083-4076-95F6-2154F871A270}" type="sibTrans" cxnId="{7E7F91D0-907A-4E45-ADEF-4F7DEEB27679}">
      <dgm:prSet/>
      <dgm:spPr/>
      <dgm:t>
        <a:bodyPr/>
        <a:lstStyle/>
        <a:p>
          <a:endParaRPr lang="en-GB"/>
        </a:p>
      </dgm:t>
    </dgm:pt>
    <dgm:pt modelId="{9288FF37-7D2A-4F29-BB47-CF4842270B48}">
      <dgm:prSet custT="1"/>
      <dgm:spPr>
        <a:solidFill>
          <a:schemeClr val="accent6">
            <a:lumMod val="40000"/>
            <a:lumOff val="60000"/>
          </a:schemeClr>
        </a:solidFill>
      </dgm:spPr>
      <dgm:t>
        <a:bodyPr/>
        <a:lstStyle/>
        <a:p>
          <a:r>
            <a:rPr lang="en-GB" sz="1000" dirty="0"/>
            <a:t>Tammy Wheatley</a:t>
          </a:r>
        </a:p>
        <a:p>
          <a:r>
            <a:rPr lang="en-GB" sz="1000" dirty="0"/>
            <a:t>Head of Fostering and Under 11 Children in Care</a:t>
          </a:r>
        </a:p>
      </dgm:t>
    </dgm:pt>
    <dgm:pt modelId="{1EFE7001-4A28-436A-B924-596A37DFC306}" type="parTrans" cxnId="{7F071C94-EEED-48C8-BCDA-0F5249A4EE0F}">
      <dgm:prSet/>
      <dgm:spPr/>
      <dgm:t>
        <a:bodyPr/>
        <a:lstStyle/>
        <a:p>
          <a:endParaRPr lang="en-GB" sz="1000"/>
        </a:p>
      </dgm:t>
    </dgm:pt>
    <dgm:pt modelId="{C6DDF375-7293-4F0E-9256-13CC76DAF6A0}" type="sibTrans" cxnId="{7F071C94-EEED-48C8-BCDA-0F5249A4EE0F}">
      <dgm:prSet/>
      <dgm:spPr/>
      <dgm:t>
        <a:bodyPr/>
        <a:lstStyle/>
        <a:p>
          <a:endParaRPr lang="en-GB"/>
        </a:p>
      </dgm:t>
    </dgm:pt>
    <dgm:pt modelId="{DDB97133-7F78-4598-89C6-39855C554E94}">
      <dgm:prSet custT="1"/>
      <dgm:spPr>
        <a:solidFill>
          <a:schemeClr val="accent6">
            <a:lumMod val="40000"/>
            <a:lumOff val="60000"/>
          </a:schemeClr>
        </a:solidFill>
      </dgm:spPr>
      <dgm:t>
        <a:bodyPr/>
        <a:lstStyle/>
        <a:p>
          <a:r>
            <a:rPr lang="en-GB" sz="1000" dirty="0"/>
            <a:t>Mark Bone / Vanessa Catterall </a:t>
          </a:r>
        </a:p>
        <a:p>
          <a:r>
            <a:rPr lang="en-GB" sz="1000" dirty="0"/>
            <a:t>2 x HOS for 11-25 Teams</a:t>
          </a:r>
        </a:p>
      </dgm:t>
    </dgm:pt>
    <dgm:pt modelId="{EEA956D9-279B-431F-BD65-B2DD24719059}" type="parTrans" cxnId="{79AC6EF4-CB61-4570-930F-2CC757F4E080}">
      <dgm:prSet/>
      <dgm:spPr/>
      <dgm:t>
        <a:bodyPr/>
        <a:lstStyle/>
        <a:p>
          <a:endParaRPr lang="en-GB" sz="1000"/>
        </a:p>
      </dgm:t>
    </dgm:pt>
    <dgm:pt modelId="{10E9D975-296F-4E5B-98FE-05111A3896B1}" type="sibTrans" cxnId="{79AC6EF4-CB61-4570-930F-2CC757F4E080}">
      <dgm:prSet/>
      <dgm:spPr/>
      <dgm:t>
        <a:bodyPr/>
        <a:lstStyle/>
        <a:p>
          <a:endParaRPr lang="en-GB"/>
        </a:p>
      </dgm:t>
    </dgm:pt>
    <dgm:pt modelId="{DB1E7ABC-9659-4EF2-A6F3-D5B29FAAFC24}">
      <dgm:prSet custT="1"/>
      <dgm:spPr>
        <a:solidFill>
          <a:schemeClr val="accent6">
            <a:lumMod val="40000"/>
            <a:lumOff val="60000"/>
          </a:schemeClr>
        </a:solidFill>
      </dgm:spPr>
      <dgm:t>
        <a:bodyPr/>
        <a:lstStyle/>
        <a:p>
          <a:r>
            <a:rPr lang="en-GB" sz="1000" dirty="0"/>
            <a:t>Caroline </a:t>
          </a:r>
          <a:r>
            <a:rPr lang="en-GB" sz="1000" dirty="0" err="1"/>
            <a:t>Spamer</a:t>
          </a:r>
          <a:endParaRPr lang="en-GB" sz="1000" dirty="0"/>
        </a:p>
        <a:p>
          <a:r>
            <a:rPr lang="en-GB" sz="1000" dirty="0"/>
            <a:t>Head of Placement Commissioning</a:t>
          </a:r>
        </a:p>
      </dgm:t>
    </dgm:pt>
    <dgm:pt modelId="{A322B609-45A4-4B18-861B-D61F029A1739}" type="parTrans" cxnId="{1D9292E1-5E23-451E-95DF-907F93940B18}">
      <dgm:prSet/>
      <dgm:spPr/>
      <dgm:t>
        <a:bodyPr/>
        <a:lstStyle/>
        <a:p>
          <a:endParaRPr lang="en-GB" sz="1000"/>
        </a:p>
      </dgm:t>
    </dgm:pt>
    <dgm:pt modelId="{CAA23A83-BCDE-4BF7-BF1C-852D4852A8E3}" type="sibTrans" cxnId="{1D9292E1-5E23-451E-95DF-907F93940B18}">
      <dgm:prSet/>
      <dgm:spPr/>
      <dgm:t>
        <a:bodyPr/>
        <a:lstStyle/>
        <a:p>
          <a:endParaRPr lang="en-GB"/>
        </a:p>
      </dgm:t>
    </dgm:pt>
    <dgm:pt modelId="{1F3F315D-2F40-4E68-B9D9-A4FA0CAA385C}">
      <dgm:prSet custT="1"/>
      <dgm:spPr>
        <a:solidFill>
          <a:schemeClr val="accent6">
            <a:lumMod val="20000"/>
            <a:lumOff val="80000"/>
          </a:schemeClr>
        </a:solidFill>
      </dgm:spPr>
      <dgm:t>
        <a:bodyPr/>
        <a:lstStyle/>
        <a:p>
          <a:r>
            <a:rPr lang="en-GB" sz="1000" dirty="0"/>
            <a:t>Jess Glenn</a:t>
          </a:r>
        </a:p>
        <a:p>
          <a:r>
            <a:rPr lang="en-GB" sz="1000" dirty="0"/>
            <a:t>Head of Service</a:t>
          </a:r>
        </a:p>
      </dgm:t>
    </dgm:pt>
    <dgm:pt modelId="{43FAB6C1-AC5E-4827-AF15-4C67475589E0}" type="parTrans" cxnId="{5C3C8BC8-F713-4C30-8B26-E990F85890C8}">
      <dgm:prSet/>
      <dgm:spPr/>
      <dgm:t>
        <a:bodyPr/>
        <a:lstStyle/>
        <a:p>
          <a:endParaRPr lang="en-GB" sz="1000"/>
        </a:p>
      </dgm:t>
    </dgm:pt>
    <dgm:pt modelId="{361AEB40-B916-432F-9F3E-DE657191B33A}" type="sibTrans" cxnId="{5C3C8BC8-F713-4C30-8B26-E990F85890C8}">
      <dgm:prSet/>
      <dgm:spPr/>
      <dgm:t>
        <a:bodyPr/>
        <a:lstStyle/>
        <a:p>
          <a:endParaRPr lang="en-GB"/>
        </a:p>
      </dgm:t>
    </dgm:pt>
    <dgm:pt modelId="{401BEB3E-EE28-4A65-B9CA-FBD7CD8A37A4}">
      <dgm:prSet custT="1"/>
      <dgm:spPr>
        <a:solidFill>
          <a:schemeClr val="accent6">
            <a:lumMod val="20000"/>
            <a:lumOff val="80000"/>
          </a:schemeClr>
        </a:solidFill>
      </dgm:spPr>
      <dgm:t>
        <a:bodyPr/>
        <a:lstStyle/>
        <a:p>
          <a:r>
            <a:rPr lang="en-GB" sz="1000" dirty="0"/>
            <a:t>Wendy Gray</a:t>
          </a:r>
        </a:p>
        <a:p>
          <a:r>
            <a:rPr lang="en-GB" sz="1000" dirty="0"/>
            <a:t>Head of Service</a:t>
          </a:r>
        </a:p>
      </dgm:t>
    </dgm:pt>
    <dgm:pt modelId="{E5C89827-361A-41E8-9FEF-5836AA552F77}" type="parTrans" cxnId="{D060C350-6088-4751-AC47-DF9E03EAC056}">
      <dgm:prSet/>
      <dgm:spPr/>
      <dgm:t>
        <a:bodyPr/>
        <a:lstStyle/>
        <a:p>
          <a:endParaRPr lang="en-GB" sz="1000"/>
        </a:p>
      </dgm:t>
    </dgm:pt>
    <dgm:pt modelId="{6B2C5863-897F-46B3-ABB4-94238EEEF121}" type="sibTrans" cxnId="{D060C350-6088-4751-AC47-DF9E03EAC056}">
      <dgm:prSet/>
      <dgm:spPr/>
      <dgm:t>
        <a:bodyPr/>
        <a:lstStyle/>
        <a:p>
          <a:endParaRPr lang="en-GB"/>
        </a:p>
      </dgm:t>
    </dgm:pt>
    <dgm:pt modelId="{005E3D08-97D1-4435-AE8C-2328D0954677}">
      <dgm:prSet custT="1"/>
      <dgm:spPr>
        <a:solidFill>
          <a:schemeClr val="accent6">
            <a:lumMod val="20000"/>
            <a:lumOff val="80000"/>
          </a:schemeClr>
        </a:solidFill>
      </dgm:spPr>
      <dgm:t>
        <a:bodyPr/>
        <a:lstStyle/>
        <a:p>
          <a:r>
            <a:rPr lang="en-GB" sz="1000" dirty="0"/>
            <a:t>RT, KG, JM, NA, JC </a:t>
          </a:r>
        </a:p>
        <a:p>
          <a:r>
            <a:rPr lang="en-GB" sz="1000" dirty="0"/>
            <a:t>5 X district safeguarding HOS</a:t>
          </a:r>
        </a:p>
      </dgm:t>
    </dgm:pt>
    <dgm:pt modelId="{DEAAE611-DAF3-438B-BEDE-F8A1929532B6}" type="parTrans" cxnId="{87DDC902-C8E5-41D3-9D5A-06267614C9E7}">
      <dgm:prSet/>
      <dgm:spPr/>
      <dgm:t>
        <a:bodyPr/>
        <a:lstStyle/>
        <a:p>
          <a:endParaRPr lang="en-GB" sz="1000"/>
        </a:p>
      </dgm:t>
    </dgm:pt>
    <dgm:pt modelId="{ADE92A7D-93C3-4F0B-9EF1-CCF2A2BF2F9C}" type="sibTrans" cxnId="{87DDC902-C8E5-41D3-9D5A-06267614C9E7}">
      <dgm:prSet/>
      <dgm:spPr/>
      <dgm:t>
        <a:bodyPr/>
        <a:lstStyle/>
        <a:p>
          <a:endParaRPr lang="en-GB"/>
        </a:p>
      </dgm:t>
    </dgm:pt>
    <dgm:pt modelId="{1B10571E-A3A8-4CEE-A0BC-575C279BFC6F}">
      <dgm:prSet custT="1"/>
      <dgm:spPr>
        <a:solidFill>
          <a:schemeClr val="accent6">
            <a:lumMod val="20000"/>
            <a:lumOff val="80000"/>
          </a:schemeClr>
        </a:solidFill>
      </dgm:spPr>
      <dgm:t>
        <a:bodyPr/>
        <a:lstStyle/>
        <a:p>
          <a:r>
            <a:rPr lang="en-GB" sz="1000" dirty="0"/>
            <a:t>Claire Connolly</a:t>
          </a:r>
        </a:p>
        <a:p>
          <a:r>
            <a:rPr lang="en-GB" sz="1000" dirty="0"/>
            <a:t>Head of Children’s Single Point of Access</a:t>
          </a:r>
        </a:p>
      </dgm:t>
    </dgm:pt>
    <dgm:pt modelId="{C33D9C93-27C3-4ED3-8E8E-BF60C8C975AB}" type="parTrans" cxnId="{3273DA76-1BDF-4906-93E9-F2E694C9013B}">
      <dgm:prSet/>
      <dgm:spPr/>
      <dgm:t>
        <a:bodyPr/>
        <a:lstStyle/>
        <a:p>
          <a:endParaRPr lang="en-GB" sz="1000"/>
        </a:p>
      </dgm:t>
    </dgm:pt>
    <dgm:pt modelId="{A98C805E-0D72-46BF-9146-E5CCF8B2F495}" type="sibTrans" cxnId="{3273DA76-1BDF-4906-93E9-F2E694C9013B}">
      <dgm:prSet/>
      <dgm:spPr/>
      <dgm:t>
        <a:bodyPr/>
        <a:lstStyle/>
        <a:p>
          <a:endParaRPr lang="en-GB"/>
        </a:p>
      </dgm:t>
    </dgm:pt>
    <dgm:pt modelId="{F5C1AC0C-75DE-4E82-94DF-7E171CDE5B87}">
      <dgm:prSet custT="1"/>
      <dgm:spPr>
        <a:solidFill>
          <a:schemeClr val="accent6">
            <a:lumMod val="20000"/>
            <a:lumOff val="80000"/>
          </a:schemeClr>
        </a:solidFill>
      </dgm:spPr>
      <dgm:t>
        <a:bodyPr/>
        <a:lstStyle/>
        <a:p>
          <a:r>
            <a:rPr lang="en-GB" sz="1000" dirty="0"/>
            <a:t>Phil Haslett</a:t>
          </a:r>
        </a:p>
        <a:p>
          <a:r>
            <a:rPr lang="en-GB" sz="1000" dirty="0"/>
            <a:t>Head of School Inclusion </a:t>
          </a:r>
        </a:p>
      </dgm:t>
    </dgm:pt>
    <dgm:pt modelId="{780F4E8C-C17C-497D-B34D-7FCD8581490A}" type="parTrans" cxnId="{A8BD724D-180F-481E-9F2C-653C04D91443}">
      <dgm:prSet/>
      <dgm:spPr/>
      <dgm:t>
        <a:bodyPr/>
        <a:lstStyle/>
        <a:p>
          <a:endParaRPr lang="en-GB" sz="1000"/>
        </a:p>
      </dgm:t>
    </dgm:pt>
    <dgm:pt modelId="{CC29FC23-6EC5-455C-A940-046A67E7C33B}" type="sibTrans" cxnId="{A8BD724D-180F-481E-9F2C-653C04D91443}">
      <dgm:prSet/>
      <dgm:spPr/>
      <dgm:t>
        <a:bodyPr/>
        <a:lstStyle/>
        <a:p>
          <a:endParaRPr lang="en-GB"/>
        </a:p>
      </dgm:t>
    </dgm:pt>
    <dgm:pt modelId="{C361E50E-6FED-4540-8BE5-644BA2C7C0EC}">
      <dgm:prSet custT="1"/>
      <dgm:spPr>
        <a:solidFill>
          <a:schemeClr val="accent6">
            <a:lumMod val="20000"/>
            <a:lumOff val="80000"/>
          </a:schemeClr>
        </a:solidFill>
      </dgm:spPr>
      <dgm:t>
        <a:bodyPr/>
        <a:lstStyle/>
        <a:p>
          <a:r>
            <a:rPr lang="en-GB" sz="1000" dirty="0"/>
            <a:t>Claire Lawton</a:t>
          </a:r>
        </a:p>
        <a:p>
          <a:r>
            <a:rPr lang="en-GB" sz="1000" dirty="0"/>
            <a:t>Head of Quality and Performance</a:t>
          </a:r>
        </a:p>
      </dgm:t>
    </dgm:pt>
    <dgm:pt modelId="{28CBF87E-1445-4149-96DA-4905D1472B77}" type="parTrans" cxnId="{D5F7DC70-B772-4A1D-BCB8-BAFD6947AAFE}">
      <dgm:prSet/>
      <dgm:spPr/>
      <dgm:t>
        <a:bodyPr/>
        <a:lstStyle/>
        <a:p>
          <a:endParaRPr lang="en-GB" sz="1000"/>
        </a:p>
      </dgm:t>
    </dgm:pt>
    <dgm:pt modelId="{1D619BF1-1012-451D-ACDD-ED7F2EF92D80}" type="sibTrans" cxnId="{D5F7DC70-B772-4A1D-BCB8-BAFD6947AAFE}">
      <dgm:prSet/>
      <dgm:spPr/>
      <dgm:t>
        <a:bodyPr/>
        <a:lstStyle/>
        <a:p>
          <a:endParaRPr lang="en-GB"/>
        </a:p>
      </dgm:t>
    </dgm:pt>
    <dgm:pt modelId="{1BC3103D-F28E-48E6-9C01-3C1C82FE88DD}">
      <dgm:prSet custT="1"/>
      <dgm:spPr>
        <a:solidFill>
          <a:schemeClr val="accent6">
            <a:lumMod val="20000"/>
            <a:lumOff val="80000"/>
          </a:schemeClr>
        </a:solidFill>
      </dgm:spPr>
      <dgm:t>
        <a:bodyPr/>
        <a:lstStyle/>
        <a:p>
          <a:r>
            <a:rPr lang="en-GB" sz="1000" dirty="0"/>
            <a:t>Emma </a:t>
          </a:r>
          <a:r>
            <a:rPr lang="en-GB" sz="1000" dirty="0" err="1"/>
            <a:t>Trigwell</a:t>
          </a:r>
          <a:endParaRPr lang="en-GB" sz="1000" dirty="0"/>
        </a:p>
        <a:p>
          <a:r>
            <a:rPr lang="en-GB" sz="1000" dirty="0"/>
            <a:t>Head of Early Help</a:t>
          </a:r>
        </a:p>
      </dgm:t>
    </dgm:pt>
    <dgm:pt modelId="{58210BC5-7A00-4FC0-BBFA-46EB269A356E}" type="parTrans" cxnId="{168A76AF-F9FA-49E3-9B38-8BC46BAC2BD2}">
      <dgm:prSet/>
      <dgm:spPr/>
      <dgm:t>
        <a:bodyPr/>
        <a:lstStyle/>
        <a:p>
          <a:endParaRPr lang="en-GB" sz="1000"/>
        </a:p>
      </dgm:t>
    </dgm:pt>
    <dgm:pt modelId="{2DDD968E-40FF-4836-B269-58FBBC8F65C3}" type="sibTrans" cxnId="{168A76AF-F9FA-49E3-9B38-8BC46BAC2BD2}">
      <dgm:prSet/>
      <dgm:spPr/>
      <dgm:t>
        <a:bodyPr/>
        <a:lstStyle/>
        <a:p>
          <a:endParaRPr lang="en-GB"/>
        </a:p>
      </dgm:t>
    </dgm:pt>
    <dgm:pt modelId="{E7D79796-1284-4D0F-96EC-D372CB3E42B1}">
      <dgm:prSet custT="1"/>
      <dgm:spPr>
        <a:solidFill>
          <a:schemeClr val="accent6">
            <a:lumMod val="20000"/>
            <a:lumOff val="80000"/>
          </a:schemeClr>
        </a:solidFill>
      </dgm:spPr>
      <dgm:t>
        <a:bodyPr/>
        <a:lstStyle/>
        <a:p>
          <a:r>
            <a:rPr lang="en-GB" sz="1000" dirty="0"/>
            <a:t>Dave Jones</a:t>
          </a:r>
        </a:p>
        <a:p>
          <a:r>
            <a:rPr lang="en-GB" sz="1000" dirty="0"/>
            <a:t>GSCP Business Manager</a:t>
          </a:r>
        </a:p>
      </dgm:t>
    </dgm:pt>
    <dgm:pt modelId="{D903B4E1-7768-4CBD-A495-611FE6C05633}" type="parTrans" cxnId="{873CEFD4-1045-4BBD-8420-B4AFC1C13253}">
      <dgm:prSet/>
      <dgm:spPr/>
      <dgm:t>
        <a:bodyPr/>
        <a:lstStyle/>
        <a:p>
          <a:endParaRPr lang="en-GB" sz="1000"/>
        </a:p>
      </dgm:t>
    </dgm:pt>
    <dgm:pt modelId="{A5E64830-450C-4BC3-8AE6-13014F7AC67F}" type="sibTrans" cxnId="{873CEFD4-1045-4BBD-8420-B4AFC1C13253}">
      <dgm:prSet/>
      <dgm:spPr/>
      <dgm:t>
        <a:bodyPr/>
        <a:lstStyle/>
        <a:p>
          <a:endParaRPr lang="en-GB"/>
        </a:p>
      </dgm:t>
    </dgm:pt>
    <dgm:pt modelId="{BA06CCAC-F092-4731-8446-683A7DAEA826}">
      <dgm:prSet custT="1"/>
      <dgm:spPr>
        <a:solidFill>
          <a:schemeClr val="accent6">
            <a:lumMod val="20000"/>
            <a:lumOff val="80000"/>
          </a:schemeClr>
        </a:solidFill>
      </dgm:spPr>
      <dgm:t>
        <a:bodyPr/>
        <a:lstStyle/>
        <a:p>
          <a:r>
            <a:rPr lang="en-GB" sz="1000" dirty="0"/>
            <a:t>Sue Hall</a:t>
          </a:r>
        </a:p>
        <a:p>
          <a:r>
            <a:rPr lang="en-GB" sz="1000" dirty="0"/>
            <a:t>Head of DCYPS</a:t>
          </a:r>
        </a:p>
      </dgm:t>
    </dgm:pt>
    <dgm:pt modelId="{1407C94A-0802-4E7D-8BB1-FEB2BF1A5D73}" type="parTrans" cxnId="{DA12A776-AA9A-4012-8996-B1923DAFA253}">
      <dgm:prSet/>
      <dgm:spPr/>
      <dgm:t>
        <a:bodyPr/>
        <a:lstStyle/>
        <a:p>
          <a:endParaRPr lang="en-GB" sz="1000"/>
        </a:p>
      </dgm:t>
    </dgm:pt>
    <dgm:pt modelId="{E783AC99-81B7-45F0-9D45-5ABC5B970308}" type="sibTrans" cxnId="{DA12A776-AA9A-4012-8996-B1923DAFA253}">
      <dgm:prSet/>
      <dgm:spPr/>
      <dgm:t>
        <a:bodyPr/>
        <a:lstStyle/>
        <a:p>
          <a:endParaRPr lang="en-GB"/>
        </a:p>
      </dgm:t>
    </dgm:pt>
    <dgm:pt modelId="{7D37BAA8-203F-4064-B0FC-7C7E15298C6F}">
      <dgm:prSet custT="1"/>
      <dgm:spPr>
        <a:solidFill>
          <a:schemeClr val="accent6">
            <a:lumMod val="20000"/>
            <a:lumOff val="80000"/>
          </a:schemeClr>
        </a:solidFill>
      </dgm:spPr>
      <dgm:t>
        <a:bodyPr/>
        <a:lstStyle/>
        <a:p>
          <a:r>
            <a:rPr lang="en-GB" sz="1000" dirty="0"/>
            <a:t>Dan Gillingham</a:t>
          </a:r>
        </a:p>
        <a:p>
          <a:r>
            <a:rPr lang="en-GB" sz="1000" dirty="0"/>
            <a:t>Head of Service</a:t>
          </a:r>
        </a:p>
      </dgm:t>
    </dgm:pt>
    <dgm:pt modelId="{6D865638-9439-45A4-A556-EA5F17C019D8}" type="parTrans" cxnId="{AF79ABC2-2C93-4262-B2E1-B7C124727D8F}">
      <dgm:prSet/>
      <dgm:spPr/>
      <dgm:t>
        <a:bodyPr/>
        <a:lstStyle/>
        <a:p>
          <a:endParaRPr lang="en-GB"/>
        </a:p>
      </dgm:t>
    </dgm:pt>
    <dgm:pt modelId="{FD826525-0DB0-4333-A46C-71EB7BACE858}" type="sibTrans" cxnId="{AF79ABC2-2C93-4262-B2E1-B7C124727D8F}">
      <dgm:prSet/>
      <dgm:spPr/>
      <dgm:t>
        <a:bodyPr/>
        <a:lstStyle/>
        <a:p>
          <a:endParaRPr lang="en-GB"/>
        </a:p>
      </dgm:t>
    </dgm:pt>
    <dgm:pt modelId="{CCDCFA63-D714-47A0-8F0E-3FB7E83A7533}">
      <dgm:prSet custT="1"/>
      <dgm:spPr>
        <a:solidFill>
          <a:schemeClr val="accent6">
            <a:lumMod val="20000"/>
            <a:lumOff val="80000"/>
          </a:schemeClr>
        </a:solidFill>
      </dgm:spPr>
      <dgm:t>
        <a:bodyPr/>
        <a:lstStyle/>
        <a:p>
          <a:r>
            <a:rPr lang="en-GB" sz="1000" dirty="0"/>
            <a:t>Claire </a:t>
          </a:r>
          <a:r>
            <a:rPr lang="en-GB" sz="1000" dirty="0" err="1"/>
            <a:t>Medland</a:t>
          </a:r>
          <a:endParaRPr lang="en-GB" sz="1000" dirty="0"/>
        </a:p>
        <a:p>
          <a:r>
            <a:rPr lang="en-GB" sz="1000" dirty="0"/>
            <a:t>Head of Ed Planning </a:t>
          </a:r>
          <a:r>
            <a:rPr lang="en-GB" sz="1000"/>
            <a:t>and Infrastructure</a:t>
          </a:r>
          <a:endParaRPr lang="en-GB" sz="1000" dirty="0"/>
        </a:p>
      </dgm:t>
    </dgm:pt>
    <dgm:pt modelId="{A9D82729-F850-49C1-B664-8D6C09BCAE26}" type="parTrans" cxnId="{5DFCC48D-F968-4EBA-9E63-63BD6E4A2C46}">
      <dgm:prSet/>
      <dgm:spPr/>
      <dgm:t>
        <a:bodyPr/>
        <a:lstStyle/>
        <a:p>
          <a:endParaRPr lang="en-GB"/>
        </a:p>
      </dgm:t>
    </dgm:pt>
    <dgm:pt modelId="{E394BF31-717A-4A0C-8C32-0427AA5AE7A2}" type="sibTrans" cxnId="{5DFCC48D-F968-4EBA-9E63-63BD6E4A2C46}">
      <dgm:prSet/>
      <dgm:spPr/>
      <dgm:t>
        <a:bodyPr/>
        <a:lstStyle/>
        <a:p>
          <a:endParaRPr lang="en-GB"/>
        </a:p>
      </dgm:t>
    </dgm:pt>
    <dgm:pt modelId="{F0E7E3C2-C0DA-4D09-838B-314CC9B8D7DE}" type="pres">
      <dgm:prSet presAssocID="{7B8D5652-8ED7-4340-8E80-5443B2641FDB}" presName="hierChild1" presStyleCnt="0">
        <dgm:presLayoutVars>
          <dgm:orgChart val="1"/>
          <dgm:chPref val="1"/>
          <dgm:dir/>
          <dgm:animOne val="branch"/>
          <dgm:animLvl val="lvl"/>
          <dgm:resizeHandles/>
        </dgm:presLayoutVars>
      </dgm:prSet>
      <dgm:spPr/>
    </dgm:pt>
    <dgm:pt modelId="{02762725-CCFF-49AC-90C6-16B15C495736}" type="pres">
      <dgm:prSet presAssocID="{8A08DDFC-0C9A-4B72-9487-7456DBE30FC3}" presName="hierRoot1" presStyleCnt="0">
        <dgm:presLayoutVars>
          <dgm:hierBranch val="init"/>
        </dgm:presLayoutVars>
      </dgm:prSet>
      <dgm:spPr/>
    </dgm:pt>
    <dgm:pt modelId="{7A435AFB-7BB2-425E-AEE2-70D4A71117FF}" type="pres">
      <dgm:prSet presAssocID="{8A08DDFC-0C9A-4B72-9487-7456DBE30FC3}" presName="rootComposite1" presStyleCnt="0"/>
      <dgm:spPr/>
    </dgm:pt>
    <dgm:pt modelId="{77CDD839-80B0-4F10-BE62-2EAE5D17DAFC}" type="pres">
      <dgm:prSet presAssocID="{8A08DDFC-0C9A-4B72-9487-7456DBE30FC3}" presName="rootText1" presStyleLbl="node0" presStyleIdx="0" presStyleCnt="1" custLinFactNeighborY="-4830">
        <dgm:presLayoutVars>
          <dgm:chPref val="3"/>
        </dgm:presLayoutVars>
      </dgm:prSet>
      <dgm:spPr/>
    </dgm:pt>
    <dgm:pt modelId="{99F59682-5397-46EE-A5AB-83FE0973DEAF}" type="pres">
      <dgm:prSet presAssocID="{8A08DDFC-0C9A-4B72-9487-7456DBE30FC3}" presName="rootConnector1" presStyleLbl="node1" presStyleIdx="0" presStyleCnt="0"/>
      <dgm:spPr/>
    </dgm:pt>
    <dgm:pt modelId="{3A28E6DD-FECD-40F3-9A37-A0BCED6EA975}" type="pres">
      <dgm:prSet presAssocID="{8A08DDFC-0C9A-4B72-9487-7456DBE30FC3}" presName="hierChild2" presStyleCnt="0"/>
      <dgm:spPr/>
    </dgm:pt>
    <dgm:pt modelId="{8FD895A6-7930-4BEA-AFA0-AE747FAB3D25}" type="pres">
      <dgm:prSet presAssocID="{2E18DBDE-9FCA-4679-B8DE-C6A8FC3D6CC0}" presName="Name37" presStyleLbl="parChTrans1D2" presStyleIdx="0" presStyleCnt="4"/>
      <dgm:spPr/>
    </dgm:pt>
    <dgm:pt modelId="{B2FCCC94-EF3A-4F41-844E-08D9EC6D3FF0}" type="pres">
      <dgm:prSet presAssocID="{E286CF45-AD8E-4C0A-B0CD-DEA1E6BC2823}" presName="hierRoot2" presStyleCnt="0">
        <dgm:presLayoutVars>
          <dgm:hierBranch val="init"/>
        </dgm:presLayoutVars>
      </dgm:prSet>
      <dgm:spPr/>
    </dgm:pt>
    <dgm:pt modelId="{4A287DBA-C9F9-459A-84A3-1F1C7CD0CF3D}" type="pres">
      <dgm:prSet presAssocID="{E286CF45-AD8E-4C0A-B0CD-DEA1E6BC2823}" presName="rootComposite" presStyleCnt="0"/>
      <dgm:spPr/>
    </dgm:pt>
    <dgm:pt modelId="{C7B31552-2714-40CB-B8E9-A4EDCB5C6142}" type="pres">
      <dgm:prSet presAssocID="{E286CF45-AD8E-4C0A-B0CD-DEA1E6BC2823}" presName="rootText" presStyleLbl="node2" presStyleIdx="0" presStyleCnt="4">
        <dgm:presLayoutVars>
          <dgm:chPref val="3"/>
        </dgm:presLayoutVars>
      </dgm:prSet>
      <dgm:spPr/>
    </dgm:pt>
    <dgm:pt modelId="{103325D4-97AA-4000-A2BF-F09EB11D1D4E}" type="pres">
      <dgm:prSet presAssocID="{E286CF45-AD8E-4C0A-B0CD-DEA1E6BC2823}" presName="rootConnector" presStyleLbl="node2" presStyleIdx="0" presStyleCnt="4"/>
      <dgm:spPr/>
    </dgm:pt>
    <dgm:pt modelId="{13077D14-D7E0-4254-89EC-795D5661FB8A}" type="pres">
      <dgm:prSet presAssocID="{E286CF45-AD8E-4C0A-B0CD-DEA1E6BC2823}" presName="hierChild4" presStyleCnt="0"/>
      <dgm:spPr/>
    </dgm:pt>
    <dgm:pt modelId="{073E23B0-0C0D-4E90-8965-BC1D8C59B0F2}" type="pres">
      <dgm:prSet presAssocID="{28CBF87E-1445-4149-96DA-4905D1472B77}" presName="Name37" presStyleLbl="parChTrans1D3" presStyleIdx="0" presStyleCnt="17"/>
      <dgm:spPr/>
    </dgm:pt>
    <dgm:pt modelId="{B59F25E3-2AB8-488C-98EE-6A7EB6FA6C71}" type="pres">
      <dgm:prSet presAssocID="{C361E50E-6FED-4540-8BE5-644BA2C7C0EC}" presName="hierRoot2" presStyleCnt="0">
        <dgm:presLayoutVars>
          <dgm:hierBranch val="init"/>
        </dgm:presLayoutVars>
      </dgm:prSet>
      <dgm:spPr/>
    </dgm:pt>
    <dgm:pt modelId="{19FF6DE4-19EB-4276-BA6B-D707FABF69D8}" type="pres">
      <dgm:prSet presAssocID="{C361E50E-6FED-4540-8BE5-644BA2C7C0EC}" presName="rootComposite" presStyleCnt="0"/>
      <dgm:spPr/>
    </dgm:pt>
    <dgm:pt modelId="{81E603D0-C77E-4740-A7DF-789E87BB24D4}" type="pres">
      <dgm:prSet presAssocID="{C361E50E-6FED-4540-8BE5-644BA2C7C0EC}" presName="rootText" presStyleLbl="node3" presStyleIdx="0" presStyleCnt="17">
        <dgm:presLayoutVars>
          <dgm:chPref val="3"/>
        </dgm:presLayoutVars>
      </dgm:prSet>
      <dgm:spPr/>
    </dgm:pt>
    <dgm:pt modelId="{5F006BB2-956F-47DF-BB4C-1AFDF6D8F0F6}" type="pres">
      <dgm:prSet presAssocID="{C361E50E-6FED-4540-8BE5-644BA2C7C0EC}" presName="rootConnector" presStyleLbl="node3" presStyleIdx="0" presStyleCnt="17"/>
      <dgm:spPr/>
    </dgm:pt>
    <dgm:pt modelId="{53545A72-D5B6-437A-9DCF-E45B5FD89590}" type="pres">
      <dgm:prSet presAssocID="{C361E50E-6FED-4540-8BE5-644BA2C7C0EC}" presName="hierChild4" presStyleCnt="0"/>
      <dgm:spPr/>
    </dgm:pt>
    <dgm:pt modelId="{8748AEB9-94E9-41CB-8CCB-6F65D86E8FD6}" type="pres">
      <dgm:prSet presAssocID="{C361E50E-6FED-4540-8BE5-644BA2C7C0EC}" presName="hierChild5" presStyleCnt="0"/>
      <dgm:spPr/>
    </dgm:pt>
    <dgm:pt modelId="{61E28BAB-56C2-4410-B2E5-03C5F4D5D180}" type="pres">
      <dgm:prSet presAssocID="{58210BC5-7A00-4FC0-BBFA-46EB269A356E}" presName="Name37" presStyleLbl="parChTrans1D3" presStyleIdx="1" presStyleCnt="17"/>
      <dgm:spPr/>
    </dgm:pt>
    <dgm:pt modelId="{D5F8911D-92D9-42BF-B398-7452FE4B2EEB}" type="pres">
      <dgm:prSet presAssocID="{1BC3103D-F28E-48E6-9C01-3C1C82FE88DD}" presName="hierRoot2" presStyleCnt="0">
        <dgm:presLayoutVars>
          <dgm:hierBranch val="init"/>
        </dgm:presLayoutVars>
      </dgm:prSet>
      <dgm:spPr/>
    </dgm:pt>
    <dgm:pt modelId="{0063BD49-2A56-4A13-B18D-5E48515CF82B}" type="pres">
      <dgm:prSet presAssocID="{1BC3103D-F28E-48E6-9C01-3C1C82FE88DD}" presName="rootComposite" presStyleCnt="0"/>
      <dgm:spPr/>
    </dgm:pt>
    <dgm:pt modelId="{BB1DD7E4-4AD8-4D96-AFA6-CA79CA0C9B4F}" type="pres">
      <dgm:prSet presAssocID="{1BC3103D-F28E-48E6-9C01-3C1C82FE88DD}" presName="rootText" presStyleLbl="node3" presStyleIdx="1" presStyleCnt="17">
        <dgm:presLayoutVars>
          <dgm:chPref val="3"/>
        </dgm:presLayoutVars>
      </dgm:prSet>
      <dgm:spPr/>
    </dgm:pt>
    <dgm:pt modelId="{27320172-670A-400E-8D6D-A8098B9D8C97}" type="pres">
      <dgm:prSet presAssocID="{1BC3103D-F28E-48E6-9C01-3C1C82FE88DD}" presName="rootConnector" presStyleLbl="node3" presStyleIdx="1" presStyleCnt="17"/>
      <dgm:spPr/>
    </dgm:pt>
    <dgm:pt modelId="{5C67AC15-B1DA-45E2-A0FF-5CF203F3825E}" type="pres">
      <dgm:prSet presAssocID="{1BC3103D-F28E-48E6-9C01-3C1C82FE88DD}" presName="hierChild4" presStyleCnt="0"/>
      <dgm:spPr/>
    </dgm:pt>
    <dgm:pt modelId="{38CB1A4F-081B-4CCA-8ACC-34F08CAEE33A}" type="pres">
      <dgm:prSet presAssocID="{1BC3103D-F28E-48E6-9C01-3C1C82FE88DD}" presName="hierChild5" presStyleCnt="0"/>
      <dgm:spPr/>
    </dgm:pt>
    <dgm:pt modelId="{EFCFAD38-540D-411C-897B-BD5D6ADA138E}" type="pres">
      <dgm:prSet presAssocID="{D903B4E1-7768-4CBD-A495-611FE6C05633}" presName="Name37" presStyleLbl="parChTrans1D3" presStyleIdx="2" presStyleCnt="17"/>
      <dgm:spPr/>
    </dgm:pt>
    <dgm:pt modelId="{190B7567-0EAD-4D4E-B3A7-16FBE1ACB7C6}" type="pres">
      <dgm:prSet presAssocID="{E7D79796-1284-4D0F-96EC-D372CB3E42B1}" presName="hierRoot2" presStyleCnt="0">
        <dgm:presLayoutVars>
          <dgm:hierBranch val="init"/>
        </dgm:presLayoutVars>
      </dgm:prSet>
      <dgm:spPr/>
    </dgm:pt>
    <dgm:pt modelId="{4FBF549B-B970-42C9-973D-852425B75E8A}" type="pres">
      <dgm:prSet presAssocID="{E7D79796-1284-4D0F-96EC-D372CB3E42B1}" presName="rootComposite" presStyleCnt="0"/>
      <dgm:spPr/>
    </dgm:pt>
    <dgm:pt modelId="{081E29E6-D0F1-4FDB-88D5-90FF265862C2}" type="pres">
      <dgm:prSet presAssocID="{E7D79796-1284-4D0F-96EC-D372CB3E42B1}" presName="rootText" presStyleLbl="node3" presStyleIdx="2" presStyleCnt="17">
        <dgm:presLayoutVars>
          <dgm:chPref val="3"/>
        </dgm:presLayoutVars>
      </dgm:prSet>
      <dgm:spPr/>
    </dgm:pt>
    <dgm:pt modelId="{098A512F-8827-45F5-8331-D1773B0733F0}" type="pres">
      <dgm:prSet presAssocID="{E7D79796-1284-4D0F-96EC-D372CB3E42B1}" presName="rootConnector" presStyleLbl="node3" presStyleIdx="2" presStyleCnt="17"/>
      <dgm:spPr/>
    </dgm:pt>
    <dgm:pt modelId="{E0E5C95E-C548-4551-A47E-971641CD01E6}" type="pres">
      <dgm:prSet presAssocID="{E7D79796-1284-4D0F-96EC-D372CB3E42B1}" presName="hierChild4" presStyleCnt="0"/>
      <dgm:spPr/>
    </dgm:pt>
    <dgm:pt modelId="{860EA0F5-4ACD-4A37-A585-D8104F695788}" type="pres">
      <dgm:prSet presAssocID="{E7D79796-1284-4D0F-96EC-D372CB3E42B1}" presName="hierChild5" presStyleCnt="0"/>
      <dgm:spPr/>
    </dgm:pt>
    <dgm:pt modelId="{1F6E6CD3-F25F-42A6-A739-3DC9EE342B92}" type="pres">
      <dgm:prSet presAssocID="{E286CF45-AD8E-4C0A-B0CD-DEA1E6BC2823}" presName="hierChild5" presStyleCnt="0"/>
      <dgm:spPr/>
    </dgm:pt>
    <dgm:pt modelId="{98101069-B33E-4803-8688-C2A9442369CF}" type="pres">
      <dgm:prSet presAssocID="{8008AB4B-08BD-45A9-B49B-3A6AE101E4F2}" presName="Name37" presStyleLbl="parChTrans1D2" presStyleIdx="1" presStyleCnt="4"/>
      <dgm:spPr/>
    </dgm:pt>
    <dgm:pt modelId="{B536287B-0D14-47F1-8E61-87E5C2E687E9}" type="pres">
      <dgm:prSet presAssocID="{F3985C47-9BE0-4A96-BC8F-8216B5AA8A3C}" presName="hierRoot2" presStyleCnt="0">
        <dgm:presLayoutVars>
          <dgm:hierBranch val="init"/>
        </dgm:presLayoutVars>
      </dgm:prSet>
      <dgm:spPr/>
    </dgm:pt>
    <dgm:pt modelId="{E1570ED7-5B81-4A41-9F6A-05CC67887E90}" type="pres">
      <dgm:prSet presAssocID="{F3985C47-9BE0-4A96-BC8F-8216B5AA8A3C}" presName="rootComposite" presStyleCnt="0"/>
      <dgm:spPr/>
    </dgm:pt>
    <dgm:pt modelId="{F510D168-1B19-4023-8F66-6577475718B5}" type="pres">
      <dgm:prSet presAssocID="{F3985C47-9BE0-4A96-BC8F-8216B5AA8A3C}" presName="rootText" presStyleLbl="node2" presStyleIdx="1" presStyleCnt="4">
        <dgm:presLayoutVars>
          <dgm:chPref val="3"/>
        </dgm:presLayoutVars>
      </dgm:prSet>
      <dgm:spPr/>
    </dgm:pt>
    <dgm:pt modelId="{B06FDE84-4C30-426E-929E-FE0817FA25EF}" type="pres">
      <dgm:prSet presAssocID="{F3985C47-9BE0-4A96-BC8F-8216B5AA8A3C}" presName="rootConnector" presStyleLbl="node2" presStyleIdx="1" presStyleCnt="4"/>
      <dgm:spPr/>
    </dgm:pt>
    <dgm:pt modelId="{FA46949A-18E7-4BC0-89D0-E69022C363C9}" type="pres">
      <dgm:prSet presAssocID="{F3985C47-9BE0-4A96-BC8F-8216B5AA8A3C}" presName="hierChild4" presStyleCnt="0"/>
      <dgm:spPr/>
    </dgm:pt>
    <dgm:pt modelId="{85A3BDE0-2C19-4E85-9542-C477CAE97A72}" type="pres">
      <dgm:prSet presAssocID="{96BB70B9-82C2-47EC-8B7F-5C3C67828ACC}" presName="Name37" presStyleLbl="parChTrans1D3" presStyleIdx="3" presStyleCnt="17"/>
      <dgm:spPr/>
    </dgm:pt>
    <dgm:pt modelId="{2761ED56-369D-4284-B8A6-4A455AC15F1F}" type="pres">
      <dgm:prSet presAssocID="{C9227B1F-7F87-45A8-9F8A-13F7F5F4449D}" presName="hierRoot2" presStyleCnt="0">
        <dgm:presLayoutVars>
          <dgm:hierBranch val="init"/>
        </dgm:presLayoutVars>
      </dgm:prSet>
      <dgm:spPr/>
    </dgm:pt>
    <dgm:pt modelId="{5088AC06-7BCF-488C-8C4A-7E8CA0289571}" type="pres">
      <dgm:prSet presAssocID="{C9227B1F-7F87-45A8-9F8A-13F7F5F4449D}" presName="rootComposite" presStyleCnt="0"/>
      <dgm:spPr/>
    </dgm:pt>
    <dgm:pt modelId="{AF78A4C1-C1CE-4FE6-8497-661E2F78B575}" type="pres">
      <dgm:prSet presAssocID="{C9227B1F-7F87-45A8-9F8A-13F7F5F4449D}" presName="rootText" presStyleLbl="node3" presStyleIdx="3" presStyleCnt="17">
        <dgm:presLayoutVars>
          <dgm:chPref val="3"/>
        </dgm:presLayoutVars>
      </dgm:prSet>
      <dgm:spPr/>
    </dgm:pt>
    <dgm:pt modelId="{5C3C3D4D-6215-4090-ABB3-3A4381B9B8B0}" type="pres">
      <dgm:prSet presAssocID="{C9227B1F-7F87-45A8-9F8A-13F7F5F4449D}" presName="rootConnector" presStyleLbl="node3" presStyleIdx="3" presStyleCnt="17"/>
      <dgm:spPr/>
    </dgm:pt>
    <dgm:pt modelId="{F7DE6C2F-CEE0-40E3-AB79-1CB94F83B945}" type="pres">
      <dgm:prSet presAssocID="{C9227B1F-7F87-45A8-9F8A-13F7F5F4449D}" presName="hierChild4" presStyleCnt="0"/>
      <dgm:spPr/>
    </dgm:pt>
    <dgm:pt modelId="{9B2A187A-A6C0-47A8-A3F6-99E953430BBE}" type="pres">
      <dgm:prSet presAssocID="{C9227B1F-7F87-45A8-9F8A-13F7F5F4449D}" presName="hierChild5" presStyleCnt="0"/>
      <dgm:spPr/>
    </dgm:pt>
    <dgm:pt modelId="{7C7B018A-0B26-4B75-A61D-D36E8450E788}" type="pres">
      <dgm:prSet presAssocID="{A9D82729-F850-49C1-B664-8D6C09BCAE26}" presName="Name37" presStyleLbl="parChTrans1D3" presStyleIdx="4" presStyleCnt="17"/>
      <dgm:spPr/>
    </dgm:pt>
    <dgm:pt modelId="{2D8D8639-5AB3-4548-8C64-11567CF91A62}" type="pres">
      <dgm:prSet presAssocID="{CCDCFA63-D714-47A0-8F0E-3FB7E83A7533}" presName="hierRoot2" presStyleCnt="0">
        <dgm:presLayoutVars>
          <dgm:hierBranch val="init"/>
        </dgm:presLayoutVars>
      </dgm:prSet>
      <dgm:spPr/>
    </dgm:pt>
    <dgm:pt modelId="{CC9EC8DE-050B-443F-AE99-84674F3EFD65}" type="pres">
      <dgm:prSet presAssocID="{CCDCFA63-D714-47A0-8F0E-3FB7E83A7533}" presName="rootComposite" presStyleCnt="0"/>
      <dgm:spPr/>
    </dgm:pt>
    <dgm:pt modelId="{3C86079D-8AA1-412A-939F-FEF8A9972872}" type="pres">
      <dgm:prSet presAssocID="{CCDCFA63-D714-47A0-8F0E-3FB7E83A7533}" presName="rootText" presStyleLbl="node3" presStyleIdx="4" presStyleCnt="17">
        <dgm:presLayoutVars>
          <dgm:chPref val="3"/>
        </dgm:presLayoutVars>
      </dgm:prSet>
      <dgm:spPr/>
    </dgm:pt>
    <dgm:pt modelId="{305C354E-92C1-4FA6-92F9-BECAD4E9DF45}" type="pres">
      <dgm:prSet presAssocID="{CCDCFA63-D714-47A0-8F0E-3FB7E83A7533}" presName="rootConnector" presStyleLbl="node3" presStyleIdx="4" presStyleCnt="17"/>
      <dgm:spPr/>
    </dgm:pt>
    <dgm:pt modelId="{21CFBDF8-33F7-477D-B025-F605795C9370}" type="pres">
      <dgm:prSet presAssocID="{CCDCFA63-D714-47A0-8F0E-3FB7E83A7533}" presName="hierChild4" presStyleCnt="0"/>
      <dgm:spPr/>
    </dgm:pt>
    <dgm:pt modelId="{9206F25A-EBCC-4B5B-B85B-47B7FA21667D}" type="pres">
      <dgm:prSet presAssocID="{CCDCFA63-D714-47A0-8F0E-3FB7E83A7533}" presName="hierChild5" presStyleCnt="0"/>
      <dgm:spPr/>
    </dgm:pt>
    <dgm:pt modelId="{0CBC53BF-74E6-475D-B760-5D9FF535D4A2}" type="pres">
      <dgm:prSet presAssocID="{86873BDB-9566-42DC-927E-4D3239E6BAA0}" presName="Name37" presStyleLbl="parChTrans1D3" presStyleIdx="5" presStyleCnt="17"/>
      <dgm:spPr/>
    </dgm:pt>
    <dgm:pt modelId="{32614B5D-5A98-48EF-9022-E2E6DC4D1C6D}" type="pres">
      <dgm:prSet presAssocID="{B996291D-0E69-47FA-9E3F-B8FF54A4BE31}" presName="hierRoot2" presStyleCnt="0">
        <dgm:presLayoutVars>
          <dgm:hierBranch val="init"/>
        </dgm:presLayoutVars>
      </dgm:prSet>
      <dgm:spPr/>
    </dgm:pt>
    <dgm:pt modelId="{61CF1F08-B2B4-492B-BA5D-32D30870C5AB}" type="pres">
      <dgm:prSet presAssocID="{B996291D-0E69-47FA-9E3F-B8FF54A4BE31}" presName="rootComposite" presStyleCnt="0"/>
      <dgm:spPr/>
    </dgm:pt>
    <dgm:pt modelId="{C3510FE4-F628-45CD-B749-5EDF6D8BC79B}" type="pres">
      <dgm:prSet presAssocID="{B996291D-0E69-47FA-9E3F-B8FF54A4BE31}" presName="rootText" presStyleLbl="node3" presStyleIdx="5" presStyleCnt="17">
        <dgm:presLayoutVars>
          <dgm:chPref val="3"/>
        </dgm:presLayoutVars>
      </dgm:prSet>
      <dgm:spPr/>
    </dgm:pt>
    <dgm:pt modelId="{C929C33C-9D81-45CD-96F2-4CBC2E948157}" type="pres">
      <dgm:prSet presAssocID="{B996291D-0E69-47FA-9E3F-B8FF54A4BE31}" presName="rootConnector" presStyleLbl="node3" presStyleIdx="5" presStyleCnt="17"/>
      <dgm:spPr/>
    </dgm:pt>
    <dgm:pt modelId="{07E1FECB-58E7-40E1-AAE4-3041345B3603}" type="pres">
      <dgm:prSet presAssocID="{B996291D-0E69-47FA-9E3F-B8FF54A4BE31}" presName="hierChild4" presStyleCnt="0"/>
      <dgm:spPr/>
    </dgm:pt>
    <dgm:pt modelId="{2ABB9B10-1026-454C-9BC0-86B491BF2CFF}" type="pres">
      <dgm:prSet presAssocID="{B996291D-0E69-47FA-9E3F-B8FF54A4BE31}" presName="hierChild5" presStyleCnt="0"/>
      <dgm:spPr/>
    </dgm:pt>
    <dgm:pt modelId="{FDA0A6AA-681C-4FD1-9ABB-F99D517C1C28}" type="pres">
      <dgm:prSet presAssocID="{65736E76-D08B-4ADB-BF2B-6D173472998E}" presName="Name37" presStyleLbl="parChTrans1D3" presStyleIdx="6" presStyleCnt="17"/>
      <dgm:spPr/>
    </dgm:pt>
    <dgm:pt modelId="{2B5589E2-0C07-469B-A894-7252AC575F7F}" type="pres">
      <dgm:prSet presAssocID="{A27F8610-F4BD-4154-9A6E-D09AFC039F53}" presName="hierRoot2" presStyleCnt="0">
        <dgm:presLayoutVars>
          <dgm:hierBranch val="init"/>
        </dgm:presLayoutVars>
      </dgm:prSet>
      <dgm:spPr/>
    </dgm:pt>
    <dgm:pt modelId="{1934027D-069C-4BFD-8473-3249FD3C3E2C}" type="pres">
      <dgm:prSet presAssocID="{A27F8610-F4BD-4154-9A6E-D09AFC039F53}" presName="rootComposite" presStyleCnt="0"/>
      <dgm:spPr/>
    </dgm:pt>
    <dgm:pt modelId="{95CB0939-43BB-469E-8E38-E28B22CA160B}" type="pres">
      <dgm:prSet presAssocID="{A27F8610-F4BD-4154-9A6E-D09AFC039F53}" presName="rootText" presStyleLbl="node3" presStyleIdx="6" presStyleCnt="17">
        <dgm:presLayoutVars>
          <dgm:chPref val="3"/>
        </dgm:presLayoutVars>
      </dgm:prSet>
      <dgm:spPr/>
    </dgm:pt>
    <dgm:pt modelId="{433FACAA-F88A-4000-9580-7F301E14B53B}" type="pres">
      <dgm:prSet presAssocID="{A27F8610-F4BD-4154-9A6E-D09AFC039F53}" presName="rootConnector" presStyleLbl="node3" presStyleIdx="6" presStyleCnt="17"/>
      <dgm:spPr/>
    </dgm:pt>
    <dgm:pt modelId="{FABDE69E-4C3F-4E88-9DE3-DF02CBFE933E}" type="pres">
      <dgm:prSet presAssocID="{A27F8610-F4BD-4154-9A6E-D09AFC039F53}" presName="hierChild4" presStyleCnt="0"/>
      <dgm:spPr/>
    </dgm:pt>
    <dgm:pt modelId="{51AB0A1A-AE03-4CAB-9DE2-E12339EB5FBE}" type="pres">
      <dgm:prSet presAssocID="{A27F8610-F4BD-4154-9A6E-D09AFC039F53}" presName="hierChild5" presStyleCnt="0"/>
      <dgm:spPr/>
    </dgm:pt>
    <dgm:pt modelId="{8E055A45-2D34-470A-B9EE-2044106C8120}" type="pres">
      <dgm:prSet presAssocID="{780F4E8C-C17C-497D-B34D-7FCD8581490A}" presName="Name37" presStyleLbl="parChTrans1D3" presStyleIdx="7" presStyleCnt="17"/>
      <dgm:spPr/>
    </dgm:pt>
    <dgm:pt modelId="{DF747B02-6F85-4108-A049-1E1A5BE10685}" type="pres">
      <dgm:prSet presAssocID="{F5C1AC0C-75DE-4E82-94DF-7E171CDE5B87}" presName="hierRoot2" presStyleCnt="0">
        <dgm:presLayoutVars>
          <dgm:hierBranch val="init"/>
        </dgm:presLayoutVars>
      </dgm:prSet>
      <dgm:spPr/>
    </dgm:pt>
    <dgm:pt modelId="{9409F1A9-8B5F-4CA1-9A4A-95A425B59FB8}" type="pres">
      <dgm:prSet presAssocID="{F5C1AC0C-75DE-4E82-94DF-7E171CDE5B87}" presName="rootComposite" presStyleCnt="0"/>
      <dgm:spPr/>
    </dgm:pt>
    <dgm:pt modelId="{8E14A3BE-FE59-457C-9FDB-B451F581D115}" type="pres">
      <dgm:prSet presAssocID="{F5C1AC0C-75DE-4E82-94DF-7E171CDE5B87}" presName="rootText" presStyleLbl="node3" presStyleIdx="7" presStyleCnt="17">
        <dgm:presLayoutVars>
          <dgm:chPref val="3"/>
        </dgm:presLayoutVars>
      </dgm:prSet>
      <dgm:spPr/>
    </dgm:pt>
    <dgm:pt modelId="{B6ADB7CB-A879-4A4C-A83E-87EE697C2C96}" type="pres">
      <dgm:prSet presAssocID="{F5C1AC0C-75DE-4E82-94DF-7E171CDE5B87}" presName="rootConnector" presStyleLbl="node3" presStyleIdx="7" presStyleCnt="17"/>
      <dgm:spPr/>
    </dgm:pt>
    <dgm:pt modelId="{9F0934D8-69A0-4EBC-B7BD-AF357DED6B07}" type="pres">
      <dgm:prSet presAssocID="{F5C1AC0C-75DE-4E82-94DF-7E171CDE5B87}" presName="hierChild4" presStyleCnt="0"/>
      <dgm:spPr/>
    </dgm:pt>
    <dgm:pt modelId="{08C6FF13-0299-4998-8B4C-A10B3206ADB9}" type="pres">
      <dgm:prSet presAssocID="{F5C1AC0C-75DE-4E82-94DF-7E171CDE5B87}" presName="hierChild5" presStyleCnt="0"/>
      <dgm:spPr/>
    </dgm:pt>
    <dgm:pt modelId="{E4600C42-1166-42EF-9CA8-8EE8B826146C}" type="pres">
      <dgm:prSet presAssocID="{F3985C47-9BE0-4A96-BC8F-8216B5AA8A3C}" presName="hierChild5" presStyleCnt="0"/>
      <dgm:spPr/>
    </dgm:pt>
    <dgm:pt modelId="{472A5317-AFB2-4190-8871-9595F4E35ADC}" type="pres">
      <dgm:prSet presAssocID="{C7468363-1F19-4BF0-99C9-D7D9C3F8B8B3}" presName="Name37" presStyleLbl="parChTrans1D2" presStyleIdx="2" presStyleCnt="4"/>
      <dgm:spPr/>
    </dgm:pt>
    <dgm:pt modelId="{4E211F1D-3684-4C62-AF91-A2001BFF851C}" type="pres">
      <dgm:prSet presAssocID="{CCB1676A-165D-45E8-A77E-2F4EB9A0B4BF}" presName="hierRoot2" presStyleCnt="0">
        <dgm:presLayoutVars>
          <dgm:hierBranch val="init"/>
        </dgm:presLayoutVars>
      </dgm:prSet>
      <dgm:spPr/>
    </dgm:pt>
    <dgm:pt modelId="{723348C5-13AC-416C-920F-8A4A9616EED9}" type="pres">
      <dgm:prSet presAssocID="{CCB1676A-165D-45E8-A77E-2F4EB9A0B4BF}" presName="rootComposite" presStyleCnt="0"/>
      <dgm:spPr/>
    </dgm:pt>
    <dgm:pt modelId="{B23D5085-D84E-410F-A0D5-56A244341DDB}" type="pres">
      <dgm:prSet presAssocID="{CCB1676A-165D-45E8-A77E-2F4EB9A0B4BF}" presName="rootText" presStyleLbl="node2" presStyleIdx="2" presStyleCnt="4" custScaleY="156823">
        <dgm:presLayoutVars>
          <dgm:chPref val="3"/>
        </dgm:presLayoutVars>
      </dgm:prSet>
      <dgm:spPr/>
    </dgm:pt>
    <dgm:pt modelId="{6912449A-1683-4A47-8D72-C213A830F6B5}" type="pres">
      <dgm:prSet presAssocID="{CCB1676A-165D-45E8-A77E-2F4EB9A0B4BF}" presName="rootConnector" presStyleLbl="node2" presStyleIdx="2" presStyleCnt="4"/>
      <dgm:spPr/>
    </dgm:pt>
    <dgm:pt modelId="{6BAA1AEC-62CA-477B-885F-0A5482C9943C}" type="pres">
      <dgm:prSet presAssocID="{CCB1676A-165D-45E8-A77E-2F4EB9A0B4BF}" presName="hierChild4" presStyleCnt="0"/>
      <dgm:spPr/>
    </dgm:pt>
    <dgm:pt modelId="{9AAFAE74-10C0-49E1-B6F5-7A3DAA9FB2C6}" type="pres">
      <dgm:prSet presAssocID="{1EFE7001-4A28-436A-B924-596A37DFC306}" presName="Name37" presStyleLbl="parChTrans1D3" presStyleIdx="8" presStyleCnt="17"/>
      <dgm:spPr/>
    </dgm:pt>
    <dgm:pt modelId="{C294CA3E-F370-4FCB-8DA1-CBF22943C5CB}" type="pres">
      <dgm:prSet presAssocID="{9288FF37-7D2A-4F29-BB47-CF4842270B48}" presName="hierRoot2" presStyleCnt="0">
        <dgm:presLayoutVars>
          <dgm:hierBranch val="init"/>
        </dgm:presLayoutVars>
      </dgm:prSet>
      <dgm:spPr/>
    </dgm:pt>
    <dgm:pt modelId="{C3B8C451-0B23-470D-8F47-B0841519F808}" type="pres">
      <dgm:prSet presAssocID="{9288FF37-7D2A-4F29-BB47-CF4842270B48}" presName="rootComposite" presStyleCnt="0"/>
      <dgm:spPr/>
    </dgm:pt>
    <dgm:pt modelId="{5EB42D5E-2B19-47F7-B5F4-19401C45E38B}" type="pres">
      <dgm:prSet presAssocID="{9288FF37-7D2A-4F29-BB47-CF4842270B48}" presName="rootText" presStyleLbl="node3" presStyleIdx="8" presStyleCnt="17">
        <dgm:presLayoutVars>
          <dgm:chPref val="3"/>
        </dgm:presLayoutVars>
      </dgm:prSet>
      <dgm:spPr/>
    </dgm:pt>
    <dgm:pt modelId="{8F9E2FD1-4B72-4D0F-8E73-7963156A70A1}" type="pres">
      <dgm:prSet presAssocID="{9288FF37-7D2A-4F29-BB47-CF4842270B48}" presName="rootConnector" presStyleLbl="node3" presStyleIdx="8" presStyleCnt="17"/>
      <dgm:spPr/>
    </dgm:pt>
    <dgm:pt modelId="{75D0C3EA-733A-440D-8FEC-C7CDF911D82C}" type="pres">
      <dgm:prSet presAssocID="{9288FF37-7D2A-4F29-BB47-CF4842270B48}" presName="hierChild4" presStyleCnt="0"/>
      <dgm:spPr/>
    </dgm:pt>
    <dgm:pt modelId="{F1AA9B9D-5EE8-4364-8172-5ECCBDC0B313}" type="pres">
      <dgm:prSet presAssocID="{9288FF37-7D2A-4F29-BB47-CF4842270B48}" presName="hierChild5" presStyleCnt="0"/>
      <dgm:spPr/>
    </dgm:pt>
    <dgm:pt modelId="{971078F2-E572-4BE2-9229-D33FE12F27CC}" type="pres">
      <dgm:prSet presAssocID="{EEA956D9-279B-431F-BD65-B2DD24719059}" presName="Name37" presStyleLbl="parChTrans1D3" presStyleIdx="9" presStyleCnt="17"/>
      <dgm:spPr/>
    </dgm:pt>
    <dgm:pt modelId="{0AA22945-035D-49C1-B1DA-D2E5DA4D7E64}" type="pres">
      <dgm:prSet presAssocID="{DDB97133-7F78-4598-89C6-39855C554E94}" presName="hierRoot2" presStyleCnt="0">
        <dgm:presLayoutVars>
          <dgm:hierBranch val="init"/>
        </dgm:presLayoutVars>
      </dgm:prSet>
      <dgm:spPr/>
    </dgm:pt>
    <dgm:pt modelId="{B6D1D76B-C5DF-4067-B500-7E25D290FF2C}" type="pres">
      <dgm:prSet presAssocID="{DDB97133-7F78-4598-89C6-39855C554E94}" presName="rootComposite" presStyleCnt="0"/>
      <dgm:spPr/>
    </dgm:pt>
    <dgm:pt modelId="{C28A64FB-57B8-4556-9F0D-39FE02073364}" type="pres">
      <dgm:prSet presAssocID="{DDB97133-7F78-4598-89C6-39855C554E94}" presName="rootText" presStyleLbl="node3" presStyleIdx="9" presStyleCnt="17">
        <dgm:presLayoutVars>
          <dgm:chPref val="3"/>
        </dgm:presLayoutVars>
      </dgm:prSet>
      <dgm:spPr/>
    </dgm:pt>
    <dgm:pt modelId="{147B79AD-00E3-4959-9D41-7D2F09983450}" type="pres">
      <dgm:prSet presAssocID="{DDB97133-7F78-4598-89C6-39855C554E94}" presName="rootConnector" presStyleLbl="node3" presStyleIdx="9" presStyleCnt="17"/>
      <dgm:spPr/>
    </dgm:pt>
    <dgm:pt modelId="{76A5FD6F-E6A6-4693-8E73-A187C54AD6ED}" type="pres">
      <dgm:prSet presAssocID="{DDB97133-7F78-4598-89C6-39855C554E94}" presName="hierChild4" presStyleCnt="0"/>
      <dgm:spPr/>
    </dgm:pt>
    <dgm:pt modelId="{85255120-3EC7-4162-88FC-13EE39D23DB4}" type="pres">
      <dgm:prSet presAssocID="{DDB97133-7F78-4598-89C6-39855C554E94}" presName="hierChild5" presStyleCnt="0"/>
      <dgm:spPr/>
    </dgm:pt>
    <dgm:pt modelId="{02724B4C-4C90-4CD9-9FB6-36DE54189D04}" type="pres">
      <dgm:prSet presAssocID="{DEAAE611-DAF3-438B-BEDE-F8A1929532B6}" presName="Name37" presStyleLbl="parChTrans1D3" presStyleIdx="10" presStyleCnt="17"/>
      <dgm:spPr/>
    </dgm:pt>
    <dgm:pt modelId="{61F83013-B99D-40E6-B5FD-A5BDB24B376E}" type="pres">
      <dgm:prSet presAssocID="{005E3D08-97D1-4435-AE8C-2328D0954677}" presName="hierRoot2" presStyleCnt="0">
        <dgm:presLayoutVars>
          <dgm:hierBranch val="init"/>
        </dgm:presLayoutVars>
      </dgm:prSet>
      <dgm:spPr/>
    </dgm:pt>
    <dgm:pt modelId="{7F8D7F9D-73DD-4FF3-BCDB-EBDBC462DC80}" type="pres">
      <dgm:prSet presAssocID="{005E3D08-97D1-4435-AE8C-2328D0954677}" presName="rootComposite" presStyleCnt="0"/>
      <dgm:spPr/>
    </dgm:pt>
    <dgm:pt modelId="{6E80A85D-4507-4CFE-B0A8-AED295A56BBE}" type="pres">
      <dgm:prSet presAssocID="{005E3D08-97D1-4435-AE8C-2328D0954677}" presName="rootText" presStyleLbl="node3" presStyleIdx="10" presStyleCnt="17">
        <dgm:presLayoutVars>
          <dgm:chPref val="3"/>
        </dgm:presLayoutVars>
      </dgm:prSet>
      <dgm:spPr/>
    </dgm:pt>
    <dgm:pt modelId="{082C583C-8684-4452-8326-D2075A319ECF}" type="pres">
      <dgm:prSet presAssocID="{005E3D08-97D1-4435-AE8C-2328D0954677}" presName="rootConnector" presStyleLbl="node3" presStyleIdx="10" presStyleCnt="17"/>
      <dgm:spPr/>
    </dgm:pt>
    <dgm:pt modelId="{0CC63B9B-0353-44A1-98D1-17BFCAF125CF}" type="pres">
      <dgm:prSet presAssocID="{005E3D08-97D1-4435-AE8C-2328D0954677}" presName="hierChild4" presStyleCnt="0"/>
      <dgm:spPr/>
    </dgm:pt>
    <dgm:pt modelId="{137C82DC-BF18-4BA7-841F-F7AE2D08E88B}" type="pres">
      <dgm:prSet presAssocID="{005E3D08-97D1-4435-AE8C-2328D0954677}" presName="hierChild5" presStyleCnt="0"/>
      <dgm:spPr/>
    </dgm:pt>
    <dgm:pt modelId="{7349F443-E67C-4F25-9E8E-0B01388742A4}" type="pres">
      <dgm:prSet presAssocID="{C33D9C93-27C3-4ED3-8E8E-BF60C8C975AB}" presName="Name37" presStyleLbl="parChTrans1D3" presStyleIdx="11" presStyleCnt="17"/>
      <dgm:spPr/>
    </dgm:pt>
    <dgm:pt modelId="{5FF023E5-8431-4735-9D32-B03C517CD2CD}" type="pres">
      <dgm:prSet presAssocID="{1B10571E-A3A8-4CEE-A0BC-575C279BFC6F}" presName="hierRoot2" presStyleCnt="0">
        <dgm:presLayoutVars>
          <dgm:hierBranch val="init"/>
        </dgm:presLayoutVars>
      </dgm:prSet>
      <dgm:spPr/>
    </dgm:pt>
    <dgm:pt modelId="{5AB97C00-4687-4A4C-A6C8-13FC9872B747}" type="pres">
      <dgm:prSet presAssocID="{1B10571E-A3A8-4CEE-A0BC-575C279BFC6F}" presName="rootComposite" presStyleCnt="0"/>
      <dgm:spPr/>
    </dgm:pt>
    <dgm:pt modelId="{4E7A6E1D-B114-40EA-BFCA-55E9F0DA73C2}" type="pres">
      <dgm:prSet presAssocID="{1B10571E-A3A8-4CEE-A0BC-575C279BFC6F}" presName="rootText" presStyleLbl="node3" presStyleIdx="11" presStyleCnt="17">
        <dgm:presLayoutVars>
          <dgm:chPref val="3"/>
        </dgm:presLayoutVars>
      </dgm:prSet>
      <dgm:spPr/>
    </dgm:pt>
    <dgm:pt modelId="{0D6ECB04-9A28-47F9-AEB1-62DD2D9EBFD7}" type="pres">
      <dgm:prSet presAssocID="{1B10571E-A3A8-4CEE-A0BC-575C279BFC6F}" presName="rootConnector" presStyleLbl="node3" presStyleIdx="11" presStyleCnt="17"/>
      <dgm:spPr/>
    </dgm:pt>
    <dgm:pt modelId="{DC3DD9A6-E396-45B0-80F2-3EC9086E6D19}" type="pres">
      <dgm:prSet presAssocID="{1B10571E-A3A8-4CEE-A0BC-575C279BFC6F}" presName="hierChild4" presStyleCnt="0"/>
      <dgm:spPr/>
    </dgm:pt>
    <dgm:pt modelId="{0A7F2A6A-B0FC-4F2B-88A3-402F5F3E3D12}" type="pres">
      <dgm:prSet presAssocID="{1B10571E-A3A8-4CEE-A0BC-575C279BFC6F}" presName="hierChild5" presStyleCnt="0"/>
      <dgm:spPr/>
    </dgm:pt>
    <dgm:pt modelId="{A82A0796-610F-42BA-8DF9-2D5797EBF6F7}" type="pres">
      <dgm:prSet presAssocID="{1407C94A-0802-4E7D-8BB1-FEB2BF1A5D73}" presName="Name37" presStyleLbl="parChTrans1D3" presStyleIdx="12" presStyleCnt="17"/>
      <dgm:spPr/>
    </dgm:pt>
    <dgm:pt modelId="{4DF868C9-11B2-4EE2-BB0D-B04F96DFF671}" type="pres">
      <dgm:prSet presAssocID="{BA06CCAC-F092-4731-8446-683A7DAEA826}" presName="hierRoot2" presStyleCnt="0">
        <dgm:presLayoutVars>
          <dgm:hierBranch val="init"/>
        </dgm:presLayoutVars>
      </dgm:prSet>
      <dgm:spPr/>
    </dgm:pt>
    <dgm:pt modelId="{4112CBFF-1855-49F7-8439-ED52A918162F}" type="pres">
      <dgm:prSet presAssocID="{BA06CCAC-F092-4731-8446-683A7DAEA826}" presName="rootComposite" presStyleCnt="0"/>
      <dgm:spPr/>
    </dgm:pt>
    <dgm:pt modelId="{17FD8574-5D52-4F2E-8813-D9652773A3BE}" type="pres">
      <dgm:prSet presAssocID="{BA06CCAC-F092-4731-8446-683A7DAEA826}" presName="rootText" presStyleLbl="node3" presStyleIdx="12" presStyleCnt="17">
        <dgm:presLayoutVars>
          <dgm:chPref val="3"/>
        </dgm:presLayoutVars>
      </dgm:prSet>
      <dgm:spPr/>
    </dgm:pt>
    <dgm:pt modelId="{E3CE77E4-EED5-4EFC-B713-C65039D5D4A6}" type="pres">
      <dgm:prSet presAssocID="{BA06CCAC-F092-4731-8446-683A7DAEA826}" presName="rootConnector" presStyleLbl="node3" presStyleIdx="12" presStyleCnt="17"/>
      <dgm:spPr/>
    </dgm:pt>
    <dgm:pt modelId="{E4F93CA0-0CBD-4337-BF90-B587420CE63E}" type="pres">
      <dgm:prSet presAssocID="{BA06CCAC-F092-4731-8446-683A7DAEA826}" presName="hierChild4" presStyleCnt="0"/>
      <dgm:spPr/>
    </dgm:pt>
    <dgm:pt modelId="{3A34343B-3E9B-4828-8F26-77888179D16F}" type="pres">
      <dgm:prSet presAssocID="{BA06CCAC-F092-4731-8446-683A7DAEA826}" presName="hierChild5" presStyleCnt="0"/>
      <dgm:spPr/>
    </dgm:pt>
    <dgm:pt modelId="{8BF80BA2-E797-4368-ADEA-5BF83AFFA3DD}" type="pres">
      <dgm:prSet presAssocID="{CCB1676A-165D-45E8-A77E-2F4EB9A0B4BF}" presName="hierChild5" presStyleCnt="0"/>
      <dgm:spPr/>
    </dgm:pt>
    <dgm:pt modelId="{47139A37-C5DA-440A-AB53-836BCD805819}" type="pres">
      <dgm:prSet presAssocID="{6E363CF5-6B13-4A20-A8B7-04345C533900}" presName="Name37" presStyleLbl="parChTrans1D2" presStyleIdx="3" presStyleCnt="4"/>
      <dgm:spPr/>
    </dgm:pt>
    <dgm:pt modelId="{1BDD5AC5-5F08-438F-B4F1-5567DBA5F110}" type="pres">
      <dgm:prSet presAssocID="{848546E7-B1D1-46BF-8B1E-9FCCD2937E96}" presName="hierRoot2" presStyleCnt="0">
        <dgm:presLayoutVars>
          <dgm:hierBranch val="init"/>
        </dgm:presLayoutVars>
      </dgm:prSet>
      <dgm:spPr/>
    </dgm:pt>
    <dgm:pt modelId="{7A3C0A3F-4394-478C-9100-CFC0EB4FCEF1}" type="pres">
      <dgm:prSet presAssocID="{848546E7-B1D1-46BF-8B1E-9FCCD2937E96}" presName="rootComposite" presStyleCnt="0"/>
      <dgm:spPr/>
    </dgm:pt>
    <dgm:pt modelId="{C51D2BDE-0CB5-43E3-9792-DF559FE697CB}" type="pres">
      <dgm:prSet presAssocID="{848546E7-B1D1-46BF-8B1E-9FCCD2937E96}" presName="rootText" presStyleLbl="node2" presStyleIdx="3" presStyleCnt="4">
        <dgm:presLayoutVars>
          <dgm:chPref val="3"/>
        </dgm:presLayoutVars>
      </dgm:prSet>
      <dgm:spPr/>
    </dgm:pt>
    <dgm:pt modelId="{09680D3E-4568-4C6F-AB00-931304D99402}" type="pres">
      <dgm:prSet presAssocID="{848546E7-B1D1-46BF-8B1E-9FCCD2937E96}" presName="rootConnector" presStyleLbl="node2" presStyleIdx="3" presStyleCnt="4"/>
      <dgm:spPr/>
    </dgm:pt>
    <dgm:pt modelId="{55AC62A3-9F8F-4E9E-A1EC-883D40B671F8}" type="pres">
      <dgm:prSet presAssocID="{848546E7-B1D1-46BF-8B1E-9FCCD2937E96}" presName="hierChild4" presStyleCnt="0"/>
      <dgm:spPr/>
    </dgm:pt>
    <dgm:pt modelId="{14829D74-61DD-416D-9C93-0864654FDBA9}" type="pres">
      <dgm:prSet presAssocID="{A322B609-45A4-4B18-861B-D61F029A1739}" presName="Name37" presStyleLbl="parChTrans1D3" presStyleIdx="13" presStyleCnt="17"/>
      <dgm:spPr/>
    </dgm:pt>
    <dgm:pt modelId="{19FCAC9C-928D-4601-ADDB-82C6255C48C6}" type="pres">
      <dgm:prSet presAssocID="{DB1E7ABC-9659-4EF2-A6F3-D5B29FAAFC24}" presName="hierRoot2" presStyleCnt="0">
        <dgm:presLayoutVars>
          <dgm:hierBranch val="init"/>
        </dgm:presLayoutVars>
      </dgm:prSet>
      <dgm:spPr/>
    </dgm:pt>
    <dgm:pt modelId="{FBACB33E-8819-4FB4-9AC5-BC244D19979B}" type="pres">
      <dgm:prSet presAssocID="{DB1E7ABC-9659-4EF2-A6F3-D5B29FAAFC24}" presName="rootComposite" presStyleCnt="0"/>
      <dgm:spPr/>
    </dgm:pt>
    <dgm:pt modelId="{542AAD35-D500-4ED2-AA34-035B4430C8C3}" type="pres">
      <dgm:prSet presAssocID="{DB1E7ABC-9659-4EF2-A6F3-D5B29FAAFC24}" presName="rootText" presStyleLbl="node3" presStyleIdx="13" presStyleCnt="17">
        <dgm:presLayoutVars>
          <dgm:chPref val="3"/>
        </dgm:presLayoutVars>
      </dgm:prSet>
      <dgm:spPr/>
    </dgm:pt>
    <dgm:pt modelId="{9005564F-D858-4814-A219-982B215369F8}" type="pres">
      <dgm:prSet presAssocID="{DB1E7ABC-9659-4EF2-A6F3-D5B29FAAFC24}" presName="rootConnector" presStyleLbl="node3" presStyleIdx="13" presStyleCnt="17"/>
      <dgm:spPr/>
    </dgm:pt>
    <dgm:pt modelId="{98845D79-6761-4423-8A74-A7B4120AF947}" type="pres">
      <dgm:prSet presAssocID="{DB1E7ABC-9659-4EF2-A6F3-D5B29FAAFC24}" presName="hierChild4" presStyleCnt="0"/>
      <dgm:spPr/>
    </dgm:pt>
    <dgm:pt modelId="{51485DFC-CD42-4B4C-AB45-9479783F3273}" type="pres">
      <dgm:prSet presAssocID="{DB1E7ABC-9659-4EF2-A6F3-D5B29FAAFC24}" presName="hierChild5" presStyleCnt="0"/>
      <dgm:spPr/>
    </dgm:pt>
    <dgm:pt modelId="{5B9E288C-83FE-4AD9-83AD-9065E0A9070B}" type="pres">
      <dgm:prSet presAssocID="{43FAB6C1-AC5E-4827-AF15-4C67475589E0}" presName="Name37" presStyleLbl="parChTrans1D3" presStyleIdx="14" presStyleCnt="17"/>
      <dgm:spPr/>
    </dgm:pt>
    <dgm:pt modelId="{6FA2EF40-FBC2-4D92-A359-4C777B0C26D0}" type="pres">
      <dgm:prSet presAssocID="{1F3F315D-2F40-4E68-B9D9-A4FA0CAA385C}" presName="hierRoot2" presStyleCnt="0">
        <dgm:presLayoutVars>
          <dgm:hierBranch val="init"/>
        </dgm:presLayoutVars>
      </dgm:prSet>
      <dgm:spPr/>
    </dgm:pt>
    <dgm:pt modelId="{F848AD3C-A5D0-4B50-BB5A-83BB0BB64A62}" type="pres">
      <dgm:prSet presAssocID="{1F3F315D-2F40-4E68-B9D9-A4FA0CAA385C}" presName="rootComposite" presStyleCnt="0"/>
      <dgm:spPr/>
    </dgm:pt>
    <dgm:pt modelId="{85208736-74D7-40DD-94B9-4542BA11CADA}" type="pres">
      <dgm:prSet presAssocID="{1F3F315D-2F40-4E68-B9D9-A4FA0CAA385C}" presName="rootText" presStyleLbl="node3" presStyleIdx="14" presStyleCnt="17">
        <dgm:presLayoutVars>
          <dgm:chPref val="3"/>
        </dgm:presLayoutVars>
      </dgm:prSet>
      <dgm:spPr/>
    </dgm:pt>
    <dgm:pt modelId="{2D1A2B0B-E0CF-4F69-90A7-AEC80CE1CC14}" type="pres">
      <dgm:prSet presAssocID="{1F3F315D-2F40-4E68-B9D9-A4FA0CAA385C}" presName="rootConnector" presStyleLbl="node3" presStyleIdx="14" presStyleCnt="17"/>
      <dgm:spPr/>
    </dgm:pt>
    <dgm:pt modelId="{D6C0F672-D672-4B5F-8014-7F2399D79917}" type="pres">
      <dgm:prSet presAssocID="{1F3F315D-2F40-4E68-B9D9-A4FA0CAA385C}" presName="hierChild4" presStyleCnt="0"/>
      <dgm:spPr/>
    </dgm:pt>
    <dgm:pt modelId="{0F743542-BB1A-4A43-9E2E-09BB634EE1A1}" type="pres">
      <dgm:prSet presAssocID="{1F3F315D-2F40-4E68-B9D9-A4FA0CAA385C}" presName="hierChild5" presStyleCnt="0"/>
      <dgm:spPr/>
    </dgm:pt>
    <dgm:pt modelId="{A273F85A-99DF-4B47-A0BE-D9F0A20ED450}" type="pres">
      <dgm:prSet presAssocID="{E5C89827-361A-41E8-9FEF-5836AA552F77}" presName="Name37" presStyleLbl="parChTrans1D3" presStyleIdx="15" presStyleCnt="17"/>
      <dgm:spPr/>
    </dgm:pt>
    <dgm:pt modelId="{6146DC41-C211-4A6F-B867-0DDDDB7650D4}" type="pres">
      <dgm:prSet presAssocID="{401BEB3E-EE28-4A65-B9CA-FBD7CD8A37A4}" presName="hierRoot2" presStyleCnt="0">
        <dgm:presLayoutVars>
          <dgm:hierBranch val="init"/>
        </dgm:presLayoutVars>
      </dgm:prSet>
      <dgm:spPr/>
    </dgm:pt>
    <dgm:pt modelId="{A1EF7E59-594B-4488-84BE-97E94CB8A4FE}" type="pres">
      <dgm:prSet presAssocID="{401BEB3E-EE28-4A65-B9CA-FBD7CD8A37A4}" presName="rootComposite" presStyleCnt="0"/>
      <dgm:spPr/>
    </dgm:pt>
    <dgm:pt modelId="{DC840767-49B4-4BA5-9838-433C69B1A295}" type="pres">
      <dgm:prSet presAssocID="{401BEB3E-EE28-4A65-B9CA-FBD7CD8A37A4}" presName="rootText" presStyleLbl="node3" presStyleIdx="15" presStyleCnt="17" custAng="0">
        <dgm:presLayoutVars>
          <dgm:chPref val="3"/>
        </dgm:presLayoutVars>
      </dgm:prSet>
      <dgm:spPr/>
    </dgm:pt>
    <dgm:pt modelId="{4CF41B32-3728-4795-89E8-989FEAC08557}" type="pres">
      <dgm:prSet presAssocID="{401BEB3E-EE28-4A65-B9CA-FBD7CD8A37A4}" presName="rootConnector" presStyleLbl="node3" presStyleIdx="15" presStyleCnt="17"/>
      <dgm:spPr/>
    </dgm:pt>
    <dgm:pt modelId="{35872A90-F385-41A6-A788-BAB34A5AD8F2}" type="pres">
      <dgm:prSet presAssocID="{401BEB3E-EE28-4A65-B9CA-FBD7CD8A37A4}" presName="hierChild4" presStyleCnt="0"/>
      <dgm:spPr/>
    </dgm:pt>
    <dgm:pt modelId="{15AFD787-EB1B-4229-86CE-105EAC957C84}" type="pres">
      <dgm:prSet presAssocID="{401BEB3E-EE28-4A65-B9CA-FBD7CD8A37A4}" presName="hierChild5" presStyleCnt="0"/>
      <dgm:spPr/>
    </dgm:pt>
    <dgm:pt modelId="{DD720BC8-AF40-4691-B650-F44FFF9C6D5B}" type="pres">
      <dgm:prSet presAssocID="{6D865638-9439-45A4-A556-EA5F17C019D8}" presName="Name37" presStyleLbl="parChTrans1D3" presStyleIdx="16" presStyleCnt="17"/>
      <dgm:spPr/>
    </dgm:pt>
    <dgm:pt modelId="{DEBFFA7D-3E1B-4978-9DB1-4D119B4D4488}" type="pres">
      <dgm:prSet presAssocID="{7D37BAA8-203F-4064-B0FC-7C7E15298C6F}" presName="hierRoot2" presStyleCnt="0">
        <dgm:presLayoutVars>
          <dgm:hierBranch val="init"/>
        </dgm:presLayoutVars>
      </dgm:prSet>
      <dgm:spPr/>
    </dgm:pt>
    <dgm:pt modelId="{A2DEE3E0-7535-494C-B1CD-547EED04D008}" type="pres">
      <dgm:prSet presAssocID="{7D37BAA8-203F-4064-B0FC-7C7E15298C6F}" presName="rootComposite" presStyleCnt="0"/>
      <dgm:spPr/>
    </dgm:pt>
    <dgm:pt modelId="{1BB5FCA7-8FD3-4ACD-820C-51E985AFF82E}" type="pres">
      <dgm:prSet presAssocID="{7D37BAA8-203F-4064-B0FC-7C7E15298C6F}" presName="rootText" presStyleLbl="node3" presStyleIdx="16" presStyleCnt="17">
        <dgm:presLayoutVars>
          <dgm:chPref val="3"/>
        </dgm:presLayoutVars>
      </dgm:prSet>
      <dgm:spPr/>
    </dgm:pt>
    <dgm:pt modelId="{562135D2-4020-43AE-8D5F-8DDCFD3D3B5F}" type="pres">
      <dgm:prSet presAssocID="{7D37BAA8-203F-4064-B0FC-7C7E15298C6F}" presName="rootConnector" presStyleLbl="node3" presStyleIdx="16" presStyleCnt="17"/>
      <dgm:spPr/>
    </dgm:pt>
    <dgm:pt modelId="{2F158AFD-E890-492E-97DF-AA507B88E1FC}" type="pres">
      <dgm:prSet presAssocID="{7D37BAA8-203F-4064-B0FC-7C7E15298C6F}" presName="hierChild4" presStyleCnt="0"/>
      <dgm:spPr/>
    </dgm:pt>
    <dgm:pt modelId="{53DF540C-5272-4A46-8DAF-E58664D72EE8}" type="pres">
      <dgm:prSet presAssocID="{7D37BAA8-203F-4064-B0FC-7C7E15298C6F}" presName="hierChild5" presStyleCnt="0"/>
      <dgm:spPr/>
    </dgm:pt>
    <dgm:pt modelId="{9AE670F1-9A02-49FB-BC2C-0171975C7531}" type="pres">
      <dgm:prSet presAssocID="{848546E7-B1D1-46BF-8B1E-9FCCD2937E96}" presName="hierChild5" presStyleCnt="0"/>
      <dgm:spPr/>
    </dgm:pt>
    <dgm:pt modelId="{8B575F46-3946-4305-B264-63C0EEEB9D35}" type="pres">
      <dgm:prSet presAssocID="{8A08DDFC-0C9A-4B72-9487-7456DBE30FC3}" presName="hierChild3" presStyleCnt="0"/>
      <dgm:spPr/>
    </dgm:pt>
  </dgm:ptLst>
  <dgm:cxnLst>
    <dgm:cxn modelId="{87DDC902-C8E5-41D3-9D5A-06267614C9E7}" srcId="{CCB1676A-165D-45E8-A77E-2F4EB9A0B4BF}" destId="{005E3D08-97D1-4435-AE8C-2328D0954677}" srcOrd="2" destOrd="0" parTransId="{DEAAE611-DAF3-438B-BEDE-F8A1929532B6}" sibTransId="{ADE92A7D-93C3-4F0B-9EF1-CCF2A2BF2F9C}"/>
    <dgm:cxn modelId="{E580C20D-D773-4646-B38E-C72EB88B879A}" srcId="{F3985C47-9BE0-4A96-BC8F-8216B5AA8A3C}" destId="{C9227B1F-7F87-45A8-9F8A-13F7F5F4449D}" srcOrd="0" destOrd="0" parTransId="{96BB70B9-82C2-47EC-8B7F-5C3C67828ACC}" sibTransId="{763C134A-7713-44CF-9542-59F607D6032F}"/>
    <dgm:cxn modelId="{9C870310-280A-4311-8090-FD709C5E2FC7}" type="presOf" srcId="{CCB1676A-165D-45E8-A77E-2F4EB9A0B4BF}" destId="{6912449A-1683-4A47-8D72-C213A830F6B5}" srcOrd="1" destOrd="0" presId="urn:microsoft.com/office/officeart/2005/8/layout/orgChart1"/>
    <dgm:cxn modelId="{3E776611-68D9-413A-B18A-C0F62A32DCBB}" type="presOf" srcId="{005E3D08-97D1-4435-AE8C-2328D0954677}" destId="{6E80A85D-4507-4CFE-B0A8-AED295A56BBE}" srcOrd="0" destOrd="0" presId="urn:microsoft.com/office/officeart/2005/8/layout/orgChart1"/>
    <dgm:cxn modelId="{3D6BE211-1FEA-4C8B-8E60-4E6103C7FBCA}" type="presOf" srcId="{848546E7-B1D1-46BF-8B1E-9FCCD2937E96}" destId="{C51D2BDE-0CB5-43E3-9792-DF559FE697CB}" srcOrd="0" destOrd="0" presId="urn:microsoft.com/office/officeart/2005/8/layout/orgChart1"/>
    <dgm:cxn modelId="{0D61F014-0214-40BF-8FFB-B830CF450670}" type="presOf" srcId="{A27F8610-F4BD-4154-9A6E-D09AFC039F53}" destId="{95CB0939-43BB-469E-8E38-E28B22CA160B}" srcOrd="0" destOrd="0" presId="urn:microsoft.com/office/officeart/2005/8/layout/orgChart1"/>
    <dgm:cxn modelId="{72D32015-86A2-4A80-A432-6C5FA6ED5ADC}" type="presOf" srcId="{1BC3103D-F28E-48E6-9C01-3C1C82FE88DD}" destId="{BB1DD7E4-4AD8-4D96-AFA6-CA79CA0C9B4F}" srcOrd="0" destOrd="0" presId="urn:microsoft.com/office/officeart/2005/8/layout/orgChart1"/>
    <dgm:cxn modelId="{6DF02A1B-2153-46C8-AD97-1FEF4654BAC0}" type="presOf" srcId="{BA06CCAC-F092-4731-8446-683A7DAEA826}" destId="{17FD8574-5D52-4F2E-8813-D9652773A3BE}" srcOrd="0" destOrd="0" presId="urn:microsoft.com/office/officeart/2005/8/layout/orgChart1"/>
    <dgm:cxn modelId="{AB3CE01B-048A-4591-A6C0-AE96EB1F4A22}" type="presOf" srcId="{28CBF87E-1445-4149-96DA-4905D1472B77}" destId="{073E23B0-0C0D-4E90-8965-BC1D8C59B0F2}" srcOrd="0" destOrd="0" presId="urn:microsoft.com/office/officeart/2005/8/layout/orgChart1"/>
    <dgm:cxn modelId="{EFB8351D-7E53-4D17-97F7-B3823AF0C221}" type="presOf" srcId="{E7D79796-1284-4D0F-96EC-D372CB3E42B1}" destId="{098A512F-8827-45F5-8331-D1773B0733F0}" srcOrd="1" destOrd="0" presId="urn:microsoft.com/office/officeart/2005/8/layout/orgChart1"/>
    <dgm:cxn modelId="{815BF522-D10A-44EF-BA03-F3BCF6DC0786}" srcId="{F3985C47-9BE0-4A96-BC8F-8216B5AA8A3C}" destId="{B996291D-0E69-47FA-9E3F-B8FF54A4BE31}" srcOrd="2" destOrd="0" parTransId="{86873BDB-9566-42DC-927E-4D3239E6BAA0}" sibTransId="{33AC549C-5DD8-4CC7-8B2A-DC9FB95AE2E7}"/>
    <dgm:cxn modelId="{D2CB6624-A9A4-4498-BF1F-BB2A361FF04E}" type="presOf" srcId="{1EFE7001-4A28-436A-B924-596A37DFC306}" destId="{9AAFAE74-10C0-49E1-B6F5-7A3DAA9FB2C6}" srcOrd="0" destOrd="0" presId="urn:microsoft.com/office/officeart/2005/8/layout/orgChart1"/>
    <dgm:cxn modelId="{7BF2D025-6309-4210-80EC-85E9E65743E1}" type="presOf" srcId="{A322B609-45A4-4B18-861B-D61F029A1739}" destId="{14829D74-61DD-416D-9C93-0864654FDBA9}" srcOrd="0" destOrd="0" presId="urn:microsoft.com/office/officeart/2005/8/layout/orgChart1"/>
    <dgm:cxn modelId="{FEC3CF31-1837-43FE-919D-2A49E0E4746A}" srcId="{8A08DDFC-0C9A-4B72-9487-7456DBE30FC3}" destId="{E286CF45-AD8E-4C0A-B0CD-DEA1E6BC2823}" srcOrd="0" destOrd="0" parTransId="{2E18DBDE-9FCA-4679-B8DE-C6A8FC3D6CC0}" sibTransId="{F0CAB0B4-79C4-43B4-AA4A-C8F8D7197DF6}"/>
    <dgm:cxn modelId="{7E464432-D370-4DF2-9204-6F8CE4F1C2A2}" type="presOf" srcId="{96BB70B9-82C2-47EC-8B7F-5C3C67828ACC}" destId="{85A3BDE0-2C19-4E85-9542-C477CAE97A72}" srcOrd="0" destOrd="0" presId="urn:microsoft.com/office/officeart/2005/8/layout/orgChart1"/>
    <dgm:cxn modelId="{AB8BC237-1BC1-4642-8A11-9362426A597D}" type="presOf" srcId="{A27F8610-F4BD-4154-9A6E-D09AFC039F53}" destId="{433FACAA-F88A-4000-9580-7F301E14B53B}" srcOrd="1" destOrd="0" presId="urn:microsoft.com/office/officeart/2005/8/layout/orgChart1"/>
    <dgm:cxn modelId="{2C76943B-3956-428E-B3BF-85A8825BAB7F}" type="presOf" srcId="{E286CF45-AD8E-4C0A-B0CD-DEA1E6BC2823}" destId="{C7B31552-2714-40CB-B8E9-A4EDCB5C6142}" srcOrd="0" destOrd="0" presId="urn:microsoft.com/office/officeart/2005/8/layout/orgChart1"/>
    <dgm:cxn modelId="{12A7DA3E-182C-4B37-9599-8F2183705A31}" type="presOf" srcId="{65736E76-D08B-4ADB-BF2B-6D173472998E}" destId="{FDA0A6AA-681C-4FD1-9ABB-F99D517C1C28}" srcOrd="0" destOrd="0" presId="urn:microsoft.com/office/officeart/2005/8/layout/orgChart1"/>
    <dgm:cxn modelId="{963CF93E-C411-4DDD-AA0D-678629722B63}" type="presOf" srcId="{BA06CCAC-F092-4731-8446-683A7DAEA826}" destId="{E3CE77E4-EED5-4EFC-B713-C65039D5D4A6}" srcOrd="1" destOrd="0" presId="urn:microsoft.com/office/officeart/2005/8/layout/orgChart1"/>
    <dgm:cxn modelId="{B8212267-7CBE-404A-8A48-27587CB925D9}" type="presOf" srcId="{E286CF45-AD8E-4C0A-B0CD-DEA1E6BC2823}" destId="{103325D4-97AA-4000-A2BF-F09EB11D1D4E}" srcOrd="1" destOrd="0" presId="urn:microsoft.com/office/officeart/2005/8/layout/orgChart1"/>
    <dgm:cxn modelId="{03D6FB67-C236-424B-911B-EC0A9BD73864}" type="presOf" srcId="{7D37BAA8-203F-4064-B0FC-7C7E15298C6F}" destId="{1BB5FCA7-8FD3-4ACD-820C-51E985AFF82E}" srcOrd="0" destOrd="0" presId="urn:microsoft.com/office/officeart/2005/8/layout/orgChart1"/>
    <dgm:cxn modelId="{0B33954A-E56F-4310-85A7-DC156CC258AD}" type="presOf" srcId="{C361E50E-6FED-4540-8BE5-644BA2C7C0EC}" destId="{81E603D0-C77E-4740-A7DF-789E87BB24D4}" srcOrd="0" destOrd="0" presId="urn:microsoft.com/office/officeart/2005/8/layout/orgChart1"/>
    <dgm:cxn modelId="{BD4C514C-1185-4B95-83CA-ED7B6D29F7DF}" type="presOf" srcId="{F3985C47-9BE0-4A96-BC8F-8216B5AA8A3C}" destId="{F510D168-1B19-4023-8F66-6577475718B5}" srcOrd="0" destOrd="0" presId="urn:microsoft.com/office/officeart/2005/8/layout/orgChart1"/>
    <dgm:cxn modelId="{EAB9874C-81F0-4658-BA0B-77F9911C9E64}" type="presOf" srcId="{1F3F315D-2F40-4E68-B9D9-A4FA0CAA385C}" destId="{2D1A2B0B-E0CF-4F69-90A7-AEC80CE1CC14}" srcOrd="1" destOrd="0" presId="urn:microsoft.com/office/officeart/2005/8/layout/orgChart1"/>
    <dgm:cxn modelId="{A8BD724D-180F-481E-9F2C-653C04D91443}" srcId="{F3985C47-9BE0-4A96-BC8F-8216B5AA8A3C}" destId="{F5C1AC0C-75DE-4E82-94DF-7E171CDE5B87}" srcOrd="4" destOrd="0" parTransId="{780F4E8C-C17C-497D-B34D-7FCD8581490A}" sibTransId="{CC29FC23-6EC5-455C-A940-046A67E7C33B}"/>
    <dgm:cxn modelId="{D060C350-6088-4751-AC47-DF9E03EAC056}" srcId="{848546E7-B1D1-46BF-8B1E-9FCCD2937E96}" destId="{401BEB3E-EE28-4A65-B9CA-FBD7CD8A37A4}" srcOrd="2" destOrd="0" parTransId="{E5C89827-361A-41E8-9FEF-5836AA552F77}" sibTransId="{6B2C5863-897F-46B3-ABB4-94238EEEF121}"/>
    <dgm:cxn modelId="{D5F7DC70-B772-4A1D-BCB8-BAFD6947AAFE}" srcId="{E286CF45-AD8E-4C0A-B0CD-DEA1E6BC2823}" destId="{C361E50E-6FED-4540-8BE5-644BA2C7C0EC}" srcOrd="0" destOrd="0" parTransId="{28CBF87E-1445-4149-96DA-4905D1472B77}" sibTransId="{1D619BF1-1012-451D-ACDD-ED7F2EF92D80}"/>
    <dgm:cxn modelId="{8FC3BF51-5BF1-4886-B8C1-E91CB3964C05}" type="presOf" srcId="{DDB97133-7F78-4598-89C6-39855C554E94}" destId="{C28A64FB-57B8-4556-9F0D-39FE02073364}" srcOrd="0" destOrd="0" presId="urn:microsoft.com/office/officeart/2005/8/layout/orgChart1"/>
    <dgm:cxn modelId="{063DE352-83EF-496E-8E94-F9F7395DDDDB}" type="presOf" srcId="{780F4E8C-C17C-497D-B34D-7FCD8581490A}" destId="{8E055A45-2D34-470A-B9EE-2044106C8120}" srcOrd="0" destOrd="0" presId="urn:microsoft.com/office/officeart/2005/8/layout/orgChart1"/>
    <dgm:cxn modelId="{4C633073-DADF-424B-8157-D1F31BBEB1A6}" type="presOf" srcId="{C361E50E-6FED-4540-8BE5-644BA2C7C0EC}" destId="{5F006BB2-956F-47DF-BB4C-1AFDF6D8F0F6}" srcOrd="1" destOrd="0" presId="urn:microsoft.com/office/officeart/2005/8/layout/orgChart1"/>
    <dgm:cxn modelId="{EFA43753-F801-4C74-8F86-6C3AE1CEC780}" type="presOf" srcId="{C33D9C93-27C3-4ED3-8E8E-BF60C8C975AB}" destId="{7349F443-E67C-4F25-9E8E-0B01388742A4}" srcOrd="0" destOrd="0" presId="urn:microsoft.com/office/officeart/2005/8/layout/orgChart1"/>
    <dgm:cxn modelId="{80764873-1B6A-4BE5-9082-B7F6B30AF52F}" type="presOf" srcId="{1B10571E-A3A8-4CEE-A0BC-575C279BFC6F}" destId="{0D6ECB04-9A28-47F9-AEB1-62DD2D9EBFD7}" srcOrd="1" destOrd="0" presId="urn:microsoft.com/office/officeart/2005/8/layout/orgChart1"/>
    <dgm:cxn modelId="{25B2F054-9B56-4150-BF21-FDA7A5C6E4DC}" type="presOf" srcId="{B996291D-0E69-47FA-9E3F-B8FF54A4BE31}" destId="{C929C33C-9D81-45CD-96F2-4CBC2E948157}" srcOrd="1" destOrd="0" presId="urn:microsoft.com/office/officeart/2005/8/layout/orgChart1"/>
    <dgm:cxn modelId="{36944A76-9ADB-4690-BCC3-DD28A9D934C1}" type="presOf" srcId="{C9227B1F-7F87-45A8-9F8A-13F7F5F4449D}" destId="{AF78A4C1-C1CE-4FE6-8497-661E2F78B575}" srcOrd="0" destOrd="0" presId="urn:microsoft.com/office/officeart/2005/8/layout/orgChart1"/>
    <dgm:cxn modelId="{DA12A776-AA9A-4012-8996-B1923DAFA253}" srcId="{CCB1676A-165D-45E8-A77E-2F4EB9A0B4BF}" destId="{BA06CCAC-F092-4731-8446-683A7DAEA826}" srcOrd="4" destOrd="0" parTransId="{1407C94A-0802-4E7D-8BB1-FEB2BF1A5D73}" sibTransId="{E783AC99-81B7-45F0-9D45-5ABC5B970308}"/>
    <dgm:cxn modelId="{3273DA76-1BDF-4906-93E9-F2E694C9013B}" srcId="{CCB1676A-165D-45E8-A77E-2F4EB9A0B4BF}" destId="{1B10571E-A3A8-4CEE-A0BC-575C279BFC6F}" srcOrd="3" destOrd="0" parTransId="{C33D9C93-27C3-4ED3-8E8E-BF60C8C975AB}" sibTransId="{A98C805E-0D72-46BF-9146-E5CCF8B2F495}"/>
    <dgm:cxn modelId="{760BD259-B4B2-41CC-80DB-7B3B36317CAD}" type="presOf" srcId="{E5C89827-361A-41E8-9FEF-5836AA552F77}" destId="{A273F85A-99DF-4B47-A0BE-D9F0A20ED450}" srcOrd="0" destOrd="0" presId="urn:microsoft.com/office/officeart/2005/8/layout/orgChart1"/>
    <dgm:cxn modelId="{EB49477A-2CE7-4F33-BB25-FFFAFFFE664D}" type="presOf" srcId="{401BEB3E-EE28-4A65-B9CA-FBD7CD8A37A4}" destId="{4CF41B32-3728-4795-89E8-989FEAC08557}" srcOrd="1" destOrd="0" presId="urn:microsoft.com/office/officeart/2005/8/layout/orgChart1"/>
    <dgm:cxn modelId="{4C16217C-CCF3-4E97-B565-E9F6C3532FFA}" type="presOf" srcId="{43FAB6C1-AC5E-4827-AF15-4C67475589E0}" destId="{5B9E288C-83FE-4AD9-83AD-9065E0A9070B}" srcOrd="0" destOrd="0" presId="urn:microsoft.com/office/officeart/2005/8/layout/orgChart1"/>
    <dgm:cxn modelId="{76911384-377E-4F38-BEA4-AF65F537A47C}" type="presOf" srcId="{58210BC5-7A00-4FC0-BBFA-46EB269A356E}" destId="{61E28BAB-56C2-4410-B2E5-03C5F4D5D180}" srcOrd="0" destOrd="0" presId="urn:microsoft.com/office/officeart/2005/8/layout/orgChart1"/>
    <dgm:cxn modelId="{BDCA6B85-E2C3-41C9-B116-FAE015BE8049}" type="presOf" srcId="{1B10571E-A3A8-4CEE-A0BC-575C279BFC6F}" destId="{4E7A6E1D-B114-40EA-BFCA-55E9F0DA73C2}" srcOrd="0" destOrd="0" presId="urn:microsoft.com/office/officeart/2005/8/layout/orgChart1"/>
    <dgm:cxn modelId="{B8524E8A-0D91-4733-A90D-3005CCFE17CF}" type="presOf" srcId="{F5C1AC0C-75DE-4E82-94DF-7E171CDE5B87}" destId="{B6ADB7CB-A879-4A4C-A83E-87EE697C2C96}" srcOrd="1" destOrd="0" presId="urn:microsoft.com/office/officeart/2005/8/layout/orgChart1"/>
    <dgm:cxn modelId="{93C36A8D-9A4D-4440-9F60-059F66574A1B}" type="presOf" srcId="{E7D79796-1284-4D0F-96EC-D372CB3E42B1}" destId="{081E29E6-D0F1-4FDB-88D5-90FF265862C2}" srcOrd="0" destOrd="0" presId="urn:microsoft.com/office/officeart/2005/8/layout/orgChart1"/>
    <dgm:cxn modelId="{5DFCC48D-F968-4EBA-9E63-63BD6E4A2C46}" srcId="{F3985C47-9BE0-4A96-BC8F-8216B5AA8A3C}" destId="{CCDCFA63-D714-47A0-8F0E-3FB7E83A7533}" srcOrd="1" destOrd="0" parTransId="{A9D82729-F850-49C1-B664-8D6C09BCAE26}" sibTransId="{E394BF31-717A-4A0C-8C32-0427AA5AE7A2}"/>
    <dgm:cxn modelId="{D3647292-F368-42F8-A887-9BD36BE99758}" type="presOf" srcId="{C9227B1F-7F87-45A8-9F8A-13F7F5F4449D}" destId="{5C3C3D4D-6215-4090-ABB3-3A4381B9B8B0}" srcOrd="1" destOrd="0" presId="urn:microsoft.com/office/officeart/2005/8/layout/orgChart1"/>
    <dgm:cxn modelId="{CA59B693-6F50-40FC-A86A-CE80C21246B9}" type="presOf" srcId="{1F3F315D-2F40-4E68-B9D9-A4FA0CAA385C}" destId="{85208736-74D7-40DD-94B9-4542BA11CADA}" srcOrd="0" destOrd="0" presId="urn:microsoft.com/office/officeart/2005/8/layout/orgChart1"/>
    <dgm:cxn modelId="{9658F393-670A-4C06-B2C8-5370FF1DE3F7}" type="presOf" srcId="{9288FF37-7D2A-4F29-BB47-CF4842270B48}" destId="{5EB42D5E-2B19-47F7-B5F4-19401C45E38B}" srcOrd="0" destOrd="0" presId="urn:microsoft.com/office/officeart/2005/8/layout/orgChart1"/>
    <dgm:cxn modelId="{B6540B94-9C2D-4111-BB02-8EAA4A49BDDB}" type="presOf" srcId="{1407C94A-0802-4E7D-8BB1-FEB2BF1A5D73}" destId="{A82A0796-610F-42BA-8DF9-2D5797EBF6F7}" srcOrd="0" destOrd="0" presId="urn:microsoft.com/office/officeart/2005/8/layout/orgChart1"/>
    <dgm:cxn modelId="{7F071C94-EEED-48C8-BCDA-0F5249A4EE0F}" srcId="{CCB1676A-165D-45E8-A77E-2F4EB9A0B4BF}" destId="{9288FF37-7D2A-4F29-BB47-CF4842270B48}" srcOrd="0" destOrd="0" parTransId="{1EFE7001-4A28-436A-B924-596A37DFC306}" sibTransId="{C6DDF375-7293-4F0E-9256-13CC76DAF6A0}"/>
    <dgm:cxn modelId="{D53EBF94-FFEB-4D8C-9C1C-43F9C3F2BF66}" type="presOf" srcId="{DEAAE611-DAF3-438B-BEDE-F8A1929532B6}" destId="{02724B4C-4C90-4CD9-9FB6-36DE54189D04}" srcOrd="0" destOrd="0" presId="urn:microsoft.com/office/officeart/2005/8/layout/orgChart1"/>
    <dgm:cxn modelId="{AB266F95-5BAE-4D0E-877E-59519D0A2CAD}" srcId="{8A08DDFC-0C9A-4B72-9487-7456DBE30FC3}" destId="{F3985C47-9BE0-4A96-BC8F-8216B5AA8A3C}" srcOrd="1" destOrd="0" parTransId="{8008AB4B-08BD-45A9-B49B-3A6AE101E4F2}" sibTransId="{CAC37FB2-64E5-4FFF-9880-06E8103591E0}"/>
    <dgm:cxn modelId="{D1B9599E-53CA-4769-97D0-E06F741EA55C}" type="presOf" srcId="{DB1E7ABC-9659-4EF2-A6F3-D5B29FAAFC24}" destId="{9005564F-D858-4814-A219-982B215369F8}" srcOrd="1" destOrd="0" presId="urn:microsoft.com/office/officeart/2005/8/layout/orgChart1"/>
    <dgm:cxn modelId="{CF7654A0-053A-4597-9ECE-B73D8C94628D}" type="presOf" srcId="{CCDCFA63-D714-47A0-8F0E-3FB7E83A7533}" destId="{305C354E-92C1-4FA6-92F9-BECAD4E9DF45}" srcOrd="1" destOrd="0" presId="urn:microsoft.com/office/officeart/2005/8/layout/orgChart1"/>
    <dgm:cxn modelId="{E31860A8-58A1-48A9-A0A4-0E53DF599EFD}" type="presOf" srcId="{1BC3103D-F28E-48E6-9C01-3C1C82FE88DD}" destId="{27320172-670A-400E-8D6D-A8098B9D8C97}" srcOrd="1" destOrd="0" presId="urn:microsoft.com/office/officeart/2005/8/layout/orgChart1"/>
    <dgm:cxn modelId="{168A76AF-F9FA-49E3-9B38-8BC46BAC2BD2}" srcId="{E286CF45-AD8E-4C0A-B0CD-DEA1E6BC2823}" destId="{1BC3103D-F28E-48E6-9C01-3C1C82FE88DD}" srcOrd="1" destOrd="0" parTransId="{58210BC5-7A00-4FC0-BBFA-46EB269A356E}" sibTransId="{2DDD968E-40FF-4836-B269-58FBBC8F65C3}"/>
    <dgm:cxn modelId="{B467A1B0-9D6C-4F3C-AE24-ECDCF70AC28E}" type="presOf" srcId="{A9D82729-F850-49C1-B664-8D6C09BCAE26}" destId="{7C7B018A-0B26-4B75-A61D-D36E8450E788}" srcOrd="0" destOrd="0" presId="urn:microsoft.com/office/officeart/2005/8/layout/orgChart1"/>
    <dgm:cxn modelId="{D14FB5B8-5445-4925-A202-9BF7E49E2EE4}" type="presOf" srcId="{848546E7-B1D1-46BF-8B1E-9FCCD2937E96}" destId="{09680D3E-4568-4C6F-AB00-931304D99402}" srcOrd="1" destOrd="0" presId="urn:microsoft.com/office/officeart/2005/8/layout/orgChart1"/>
    <dgm:cxn modelId="{9D7261C0-A9FF-4A89-B985-3C0E09C60894}" srcId="{8A08DDFC-0C9A-4B72-9487-7456DBE30FC3}" destId="{848546E7-B1D1-46BF-8B1E-9FCCD2937E96}" srcOrd="3" destOrd="0" parTransId="{6E363CF5-6B13-4A20-A8B7-04345C533900}" sibTransId="{E2314328-BD15-4D71-BDFD-CE51B9932B9C}"/>
    <dgm:cxn modelId="{53B47EC1-3628-4AAA-8CCB-941315527D9B}" type="presOf" srcId="{DDB97133-7F78-4598-89C6-39855C554E94}" destId="{147B79AD-00E3-4959-9D41-7D2F09983450}" srcOrd="1" destOrd="0" presId="urn:microsoft.com/office/officeart/2005/8/layout/orgChart1"/>
    <dgm:cxn modelId="{AF79ABC2-2C93-4262-B2E1-B7C124727D8F}" srcId="{848546E7-B1D1-46BF-8B1E-9FCCD2937E96}" destId="{7D37BAA8-203F-4064-B0FC-7C7E15298C6F}" srcOrd="3" destOrd="0" parTransId="{6D865638-9439-45A4-A556-EA5F17C019D8}" sibTransId="{FD826525-0DB0-4333-A46C-71EB7BACE858}"/>
    <dgm:cxn modelId="{BD35E0C3-C13D-480F-88CD-E017E1ED3B29}" type="presOf" srcId="{7D37BAA8-203F-4064-B0FC-7C7E15298C6F}" destId="{562135D2-4020-43AE-8D5F-8DDCFD3D3B5F}" srcOrd="1" destOrd="0" presId="urn:microsoft.com/office/officeart/2005/8/layout/orgChart1"/>
    <dgm:cxn modelId="{5C3C8BC8-F713-4C30-8B26-E990F85890C8}" srcId="{848546E7-B1D1-46BF-8B1E-9FCCD2937E96}" destId="{1F3F315D-2F40-4E68-B9D9-A4FA0CAA385C}" srcOrd="1" destOrd="0" parTransId="{43FAB6C1-AC5E-4827-AF15-4C67475589E0}" sibTransId="{361AEB40-B916-432F-9F3E-DE657191B33A}"/>
    <dgm:cxn modelId="{2FB91AC9-A7D1-441E-90D4-28FBF8F8384D}" type="presOf" srcId="{005E3D08-97D1-4435-AE8C-2328D0954677}" destId="{082C583C-8684-4452-8326-D2075A319ECF}" srcOrd="1" destOrd="0" presId="urn:microsoft.com/office/officeart/2005/8/layout/orgChart1"/>
    <dgm:cxn modelId="{805A8ACA-C79E-4DEA-B7C4-B12D9C8D1EE0}" type="presOf" srcId="{F3985C47-9BE0-4A96-BC8F-8216B5AA8A3C}" destId="{B06FDE84-4C30-426E-929E-FE0817FA25EF}" srcOrd="1" destOrd="0" presId="urn:microsoft.com/office/officeart/2005/8/layout/orgChart1"/>
    <dgm:cxn modelId="{3E04BECD-D31E-4E9B-817A-A8A546F0A212}" srcId="{7B8D5652-8ED7-4340-8E80-5443B2641FDB}" destId="{8A08DDFC-0C9A-4B72-9487-7456DBE30FC3}" srcOrd="0" destOrd="0" parTransId="{160C2CEA-7756-41E1-9FC4-468D581019EC}" sibTransId="{035A0000-56E8-4614-832B-741379F2FCC6}"/>
    <dgm:cxn modelId="{029C21D0-8792-4B8F-B253-297C3067FE78}" type="presOf" srcId="{D903B4E1-7768-4CBD-A495-611FE6C05633}" destId="{EFCFAD38-540D-411C-897B-BD5D6ADA138E}" srcOrd="0" destOrd="0" presId="urn:microsoft.com/office/officeart/2005/8/layout/orgChart1"/>
    <dgm:cxn modelId="{7E7F91D0-907A-4E45-ADEF-4F7DEEB27679}" srcId="{F3985C47-9BE0-4A96-BC8F-8216B5AA8A3C}" destId="{A27F8610-F4BD-4154-9A6E-D09AFC039F53}" srcOrd="3" destOrd="0" parTransId="{65736E76-D08B-4ADB-BF2B-6D173472998E}" sibTransId="{A9D1CEC4-4083-4076-95F6-2154F871A270}"/>
    <dgm:cxn modelId="{C15F81D2-E3DE-4112-9C92-F767D60F9BD9}" type="presOf" srcId="{2E18DBDE-9FCA-4679-B8DE-C6A8FC3D6CC0}" destId="{8FD895A6-7930-4BEA-AFA0-AE747FAB3D25}" srcOrd="0" destOrd="0" presId="urn:microsoft.com/office/officeart/2005/8/layout/orgChart1"/>
    <dgm:cxn modelId="{4BE124D3-4DE8-4BB5-AF24-6CC57E0C6C05}" type="presOf" srcId="{F5C1AC0C-75DE-4E82-94DF-7E171CDE5B87}" destId="{8E14A3BE-FE59-457C-9FDB-B451F581D115}" srcOrd="0" destOrd="0" presId="urn:microsoft.com/office/officeart/2005/8/layout/orgChart1"/>
    <dgm:cxn modelId="{A2CD52D3-AC70-4BD4-B79D-62F84003758A}" type="presOf" srcId="{9288FF37-7D2A-4F29-BB47-CF4842270B48}" destId="{8F9E2FD1-4B72-4D0F-8E73-7963156A70A1}" srcOrd="1" destOrd="0" presId="urn:microsoft.com/office/officeart/2005/8/layout/orgChart1"/>
    <dgm:cxn modelId="{D7ED1AD4-4DCA-4052-86A5-F4CA8BD3675C}" type="presOf" srcId="{7B8D5652-8ED7-4340-8E80-5443B2641FDB}" destId="{F0E7E3C2-C0DA-4D09-838B-314CC9B8D7DE}" srcOrd="0" destOrd="0" presId="urn:microsoft.com/office/officeart/2005/8/layout/orgChart1"/>
    <dgm:cxn modelId="{873CEFD4-1045-4BBD-8420-B4AFC1C13253}" srcId="{E286CF45-AD8E-4C0A-B0CD-DEA1E6BC2823}" destId="{E7D79796-1284-4D0F-96EC-D372CB3E42B1}" srcOrd="2" destOrd="0" parTransId="{D903B4E1-7768-4CBD-A495-611FE6C05633}" sibTransId="{A5E64830-450C-4BC3-8AE6-13014F7AC67F}"/>
    <dgm:cxn modelId="{4EB1FCD4-6494-4900-B7B7-48D20A547920}" type="presOf" srcId="{8A08DDFC-0C9A-4B72-9487-7456DBE30FC3}" destId="{77CDD839-80B0-4F10-BE62-2EAE5D17DAFC}" srcOrd="0" destOrd="0" presId="urn:microsoft.com/office/officeart/2005/8/layout/orgChart1"/>
    <dgm:cxn modelId="{82AF92D7-1B1A-4ECA-BD93-6A46697ABB99}" type="presOf" srcId="{401BEB3E-EE28-4A65-B9CA-FBD7CD8A37A4}" destId="{DC840767-49B4-4BA5-9838-433C69B1A295}" srcOrd="0" destOrd="0" presId="urn:microsoft.com/office/officeart/2005/8/layout/orgChart1"/>
    <dgm:cxn modelId="{6EF6C3DA-348F-4D72-B449-454B989CDF55}" type="presOf" srcId="{8008AB4B-08BD-45A9-B49B-3A6AE101E4F2}" destId="{98101069-B33E-4803-8688-C2A9442369CF}" srcOrd="0" destOrd="0" presId="urn:microsoft.com/office/officeart/2005/8/layout/orgChart1"/>
    <dgm:cxn modelId="{EB89B6DC-5203-4337-BB2D-8FEF29A7DD4F}" type="presOf" srcId="{DB1E7ABC-9659-4EF2-A6F3-D5B29FAAFC24}" destId="{542AAD35-D500-4ED2-AA34-035B4430C8C3}" srcOrd="0" destOrd="0" presId="urn:microsoft.com/office/officeart/2005/8/layout/orgChart1"/>
    <dgm:cxn modelId="{1D9292E1-5E23-451E-95DF-907F93940B18}" srcId="{848546E7-B1D1-46BF-8B1E-9FCCD2937E96}" destId="{DB1E7ABC-9659-4EF2-A6F3-D5B29FAAFC24}" srcOrd="0" destOrd="0" parTransId="{A322B609-45A4-4B18-861B-D61F029A1739}" sibTransId="{CAA23A83-BCDE-4BF7-BF1C-852D4852A8E3}"/>
    <dgm:cxn modelId="{645A8FE2-E767-483F-A745-B3543EEF9A39}" type="presOf" srcId="{6D865638-9439-45A4-A556-EA5F17C019D8}" destId="{DD720BC8-AF40-4691-B650-F44FFF9C6D5B}" srcOrd="0" destOrd="0" presId="urn:microsoft.com/office/officeart/2005/8/layout/orgChart1"/>
    <dgm:cxn modelId="{991EAFE4-99EA-4023-846D-198B89066F09}" type="presOf" srcId="{CCB1676A-165D-45E8-A77E-2F4EB9A0B4BF}" destId="{B23D5085-D84E-410F-A0D5-56A244341DDB}" srcOrd="0" destOrd="0" presId="urn:microsoft.com/office/officeart/2005/8/layout/orgChart1"/>
    <dgm:cxn modelId="{A6118EE8-266F-423D-847E-A0A22FF14A90}" type="presOf" srcId="{CCDCFA63-D714-47A0-8F0E-3FB7E83A7533}" destId="{3C86079D-8AA1-412A-939F-FEF8A9972872}" srcOrd="0" destOrd="0" presId="urn:microsoft.com/office/officeart/2005/8/layout/orgChart1"/>
    <dgm:cxn modelId="{59A0CAEA-969D-4FC3-99D4-83B180D04D11}" type="presOf" srcId="{EEA956D9-279B-431F-BD65-B2DD24719059}" destId="{971078F2-E572-4BE2-9229-D33FE12F27CC}" srcOrd="0" destOrd="0" presId="urn:microsoft.com/office/officeart/2005/8/layout/orgChart1"/>
    <dgm:cxn modelId="{2E3A5FEC-A46D-4F1B-8D5A-77B66A75E181}" srcId="{8A08DDFC-0C9A-4B72-9487-7456DBE30FC3}" destId="{CCB1676A-165D-45E8-A77E-2F4EB9A0B4BF}" srcOrd="2" destOrd="0" parTransId="{C7468363-1F19-4BF0-99C9-D7D9C3F8B8B3}" sibTransId="{264477CF-4372-4532-AE58-6F69A22F7E27}"/>
    <dgm:cxn modelId="{531D54EF-4C7D-47E2-B8B4-4829A8E97953}" type="presOf" srcId="{86873BDB-9566-42DC-927E-4D3239E6BAA0}" destId="{0CBC53BF-74E6-475D-B760-5D9FF535D4A2}" srcOrd="0" destOrd="0" presId="urn:microsoft.com/office/officeart/2005/8/layout/orgChart1"/>
    <dgm:cxn modelId="{616995F0-FC13-4627-AE0A-2B787CB32FB4}" type="presOf" srcId="{6E363CF5-6B13-4A20-A8B7-04345C533900}" destId="{47139A37-C5DA-440A-AB53-836BCD805819}" srcOrd="0" destOrd="0" presId="urn:microsoft.com/office/officeart/2005/8/layout/orgChart1"/>
    <dgm:cxn modelId="{C10DF0F3-2F5C-44DE-9DDE-3942576169DF}" type="presOf" srcId="{8A08DDFC-0C9A-4B72-9487-7456DBE30FC3}" destId="{99F59682-5397-46EE-A5AB-83FE0973DEAF}" srcOrd="1" destOrd="0" presId="urn:microsoft.com/office/officeart/2005/8/layout/orgChart1"/>
    <dgm:cxn modelId="{79AC6EF4-CB61-4570-930F-2CC757F4E080}" srcId="{CCB1676A-165D-45E8-A77E-2F4EB9A0B4BF}" destId="{DDB97133-7F78-4598-89C6-39855C554E94}" srcOrd="1" destOrd="0" parTransId="{EEA956D9-279B-431F-BD65-B2DD24719059}" sibTransId="{10E9D975-296F-4E5B-98FE-05111A3896B1}"/>
    <dgm:cxn modelId="{098F0EF7-0CD4-4DF7-89BE-44D9608C07C4}" type="presOf" srcId="{C7468363-1F19-4BF0-99C9-D7D9C3F8B8B3}" destId="{472A5317-AFB2-4190-8871-9595F4E35ADC}" srcOrd="0" destOrd="0" presId="urn:microsoft.com/office/officeart/2005/8/layout/orgChart1"/>
    <dgm:cxn modelId="{A718E0FD-A2BF-4F62-AA85-FD30EEA8B3BA}" type="presOf" srcId="{B996291D-0E69-47FA-9E3F-B8FF54A4BE31}" destId="{C3510FE4-F628-45CD-B749-5EDF6D8BC79B}" srcOrd="0" destOrd="0" presId="urn:microsoft.com/office/officeart/2005/8/layout/orgChart1"/>
    <dgm:cxn modelId="{A5C54365-3517-4069-B492-FB15C50A44C5}" type="presParOf" srcId="{F0E7E3C2-C0DA-4D09-838B-314CC9B8D7DE}" destId="{02762725-CCFF-49AC-90C6-16B15C495736}" srcOrd="0" destOrd="0" presId="urn:microsoft.com/office/officeart/2005/8/layout/orgChart1"/>
    <dgm:cxn modelId="{247ACEA0-87F9-4817-9069-37286A916B11}" type="presParOf" srcId="{02762725-CCFF-49AC-90C6-16B15C495736}" destId="{7A435AFB-7BB2-425E-AEE2-70D4A71117FF}" srcOrd="0" destOrd="0" presId="urn:microsoft.com/office/officeart/2005/8/layout/orgChart1"/>
    <dgm:cxn modelId="{709F36F4-3DF3-4F5F-8193-885F48BEF5CB}" type="presParOf" srcId="{7A435AFB-7BB2-425E-AEE2-70D4A71117FF}" destId="{77CDD839-80B0-4F10-BE62-2EAE5D17DAFC}" srcOrd="0" destOrd="0" presId="urn:microsoft.com/office/officeart/2005/8/layout/orgChart1"/>
    <dgm:cxn modelId="{2706BD24-86E8-46CD-941E-ED343AAD200F}" type="presParOf" srcId="{7A435AFB-7BB2-425E-AEE2-70D4A71117FF}" destId="{99F59682-5397-46EE-A5AB-83FE0973DEAF}" srcOrd="1" destOrd="0" presId="urn:microsoft.com/office/officeart/2005/8/layout/orgChart1"/>
    <dgm:cxn modelId="{5CD315A9-54A6-4674-9EF2-25FE2DD7AF50}" type="presParOf" srcId="{02762725-CCFF-49AC-90C6-16B15C495736}" destId="{3A28E6DD-FECD-40F3-9A37-A0BCED6EA975}" srcOrd="1" destOrd="0" presId="urn:microsoft.com/office/officeart/2005/8/layout/orgChart1"/>
    <dgm:cxn modelId="{455CC64F-39C2-43C2-A650-1146B69D46C1}" type="presParOf" srcId="{3A28E6DD-FECD-40F3-9A37-A0BCED6EA975}" destId="{8FD895A6-7930-4BEA-AFA0-AE747FAB3D25}" srcOrd="0" destOrd="0" presId="urn:microsoft.com/office/officeart/2005/8/layout/orgChart1"/>
    <dgm:cxn modelId="{2761D3BA-0617-43C2-90D4-249475DB408E}" type="presParOf" srcId="{3A28E6DD-FECD-40F3-9A37-A0BCED6EA975}" destId="{B2FCCC94-EF3A-4F41-844E-08D9EC6D3FF0}" srcOrd="1" destOrd="0" presId="urn:microsoft.com/office/officeart/2005/8/layout/orgChart1"/>
    <dgm:cxn modelId="{8EA15905-D5B1-42F8-A907-475CDAD7D5DB}" type="presParOf" srcId="{B2FCCC94-EF3A-4F41-844E-08D9EC6D3FF0}" destId="{4A287DBA-C9F9-459A-84A3-1F1C7CD0CF3D}" srcOrd="0" destOrd="0" presId="urn:microsoft.com/office/officeart/2005/8/layout/orgChart1"/>
    <dgm:cxn modelId="{8C1AA2F9-2702-4E71-91FF-3A7FF8CAAABE}" type="presParOf" srcId="{4A287DBA-C9F9-459A-84A3-1F1C7CD0CF3D}" destId="{C7B31552-2714-40CB-B8E9-A4EDCB5C6142}" srcOrd="0" destOrd="0" presId="urn:microsoft.com/office/officeart/2005/8/layout/orgChart1"/>
    <dgm:cxn modelId="{CE7714FC-0DF9-4DB9-966A-16FCABF0AE0D}" type="presParOf" srcId="{4A287DBA-C9F9-459A-84A3-1F1C7CD0CF3D}" destId="{103325D4-97AA-4000-A2BF-F09EB11D1D4E}" srcOrd="1" destOrd="0" presId="urn:microsoft.com/office/officeart/2005/8/layout/orgChart1"/>
    <dgm:cxn modelId="{4A50DCF3-8BA8-441D-817F-435F391214F0}" type="presParOf" srcId="{B2FCCC94-EF3A-4F41-844E-08D9EC6D3FF0}" destId="{13077D14-D7E0-4254-89EC-795D5661FB8A}" srcOrd="1" destOrd="0" presId="urn:microsoft.com/office/officeart/2005/8/layout/orgChart1"/>
    <dgm:cxn modelId="{0B5B5EC1-287C-4595-B8EA-1D71F6C586CB}" type="presParOf" srcId="{13077D14-D7E0-4254-89EC-795D5661FB8A}" destId="{073E23B0-0C0D-4E90-8965-BC1D8C59B0F2}" srcOrd="0" destOrd="0" presId="urn:microsoft.com/office/officeart/2005/8/layout/orgChart1"/>
    <dgm:cxn modelId="{55DDFEFE-D4A9-4AAE-A4BB-9B9B8F120F44}" type="presParOf" srcId="{13077D14-D7E0-4254-89EC-795D5661FB8A}" destId="{B59F25E3-2AB8-488C-98EE-6A7EB6FA6C71}" srcOrd="1" destOrd="0" presId="urn:microsoft.com/office/officeart/2005/8/layout/orgChart1"/>
    <dgm:cxn modelId="{78EFF3CB-C17E-4028-9D78-A01A4F1FE85A}" type="presParOf" srcId="{B59F25E3-2AB8-488C-98EE-6A7EB6FA6C71}" destId="{19FF6DE4-19EB-4276-BA6B-D707FABF69D8}" srcOrd="0" destOrd="0" presId="urn:microsoft.com/office/officeart/2005/8/layout/orgChart1"/>
    <dgm:cxn modelId="{453FDF47-55E9-4CAB-B063-ADA0B9A128DC}" type="presParOf" srcId="{19FF6DE4-19EB-4276-BA6B-D707FABF69D8}" destId="{81E603D0-C77E-4740-A7DF-789E87BB24D4}" srcOrd="0" destOrd="0" presId="urn:microsoft.com/office/officeart/2005/8/layout/orgChart1"/>
    <dgm:cxn modelId="{3EC6398E-6F7F-43F3-A1DA-3FB872BD19C2}" type="presParOf" srcId="{19FF6DE4-19EB-4276-BA6B-D707FABF69D8}" destId="{5F006BB2-956F-47DF-BB4C-1AFDF6D8F0F6}" srcOrd="1" destOrd="0" presId="urn:microsoft.com/office/officeart/2005/8/layout/orgChart1"/>
    <dgm:cxn modelId="{FB7D0340-2D77-4466-80B1-5F732E0A563E}" type="presParOf" srcId="{B59F25E3-2AB8-488C-98EE-6A7EB6FA6C71}" destId="{53545A72-D5B6-437A-9DCF-E45B5FD89590}" srcOrd="1" destOrd="0" presId="urn:microsoft.com/office/officeart/2005/8/layout/orgChart1"/>
    <dgm:cxn modelId="{2801F177-2EF0-4E8B-B3DF-1D2E2EF124A5}" type="presParOf" srcId="{B59F25E3-2AB8-488C-98EE-6A7EB6FA6C71}" destId="{8748AEB9-94E9-41CB-8CCB-6F65D86E8FD6}" srcOrd="2" destOrd="0" presId="urn:microsoft.com/office/officeart/2005/8/layout/orgChart1"/>
    <dgm:cxn modelId="{D1485A82-C6CA-43A6-BA24-E7CE6F5AAA4D}" type="presParOf" srcId="{13077D14-D7E0-4254-89EC-795D5661FB8A}" destId="{61E28BAB-56C2-4410-B2E5-03C5F4D5D180}" srcOrd="2" destOrd="0" presId="urn:microsoft.com/office/officeart/2005/8/layout/orgChart1"/>
    <dgm:cxn modelId="{FA4BEB8B-EA3C-498A-AE63-2B5D7398F180}" type="presParOf" srcId="{13077D14-D7E0-4254-89EC-795D5661FB8A}" destId="{D5F8911D-92D9-42BF-B398-7452FE4B2EEB}" srcOrd="3" destOrd="0" presId="urn:microsoft.com/office/officeart/2005/8/layout/orgChart1"/>
    <dgm:cxn modelId="{66011C37-605B-4C5D-BA7D-FE6AFBD0D183}" type="presParOf" srcId="{D5F8911D-92D9-42BF-B398-7452FE4B2EEB}" destId="{0063BD49-2A56-4A13-B18D-5E48515CF82B}" srcOrd="0" destOrd="0" presId="urn:microsoft.com/office/officeart/2005/8/layout/orgChart1"/>
    <dgm:cxn modelId="{1C61C664-95A7-48FF-8868-DAD082446A0B}" type="presParOf" srcId="{0063BD49-2A56-4A13-B18D-5E48515CF82B}" destId="{BB1DD7E4-4AD8-4D96-AFA6-CA79CA0C9B4F}" srcOrd="0" destOrd="0" presId="urn:microsoft.com/office/officeart/2005/8/layout/orgChart1"/>
    <dgm:cxn modelId="{35E9E82E-4173-4331-BCEA-4948BB8704E2}" type="presParOf" srcId="{0063BD49-2A56-4A13-B18D-5E48515CF82B}" destId="{27320172-670A-400E-8D6D-A8098B9D8C97}" srcOrd="1" destOrd="0" presId="urn:microsoft.com/office/officeart/2005/8/layout/orgChart1"/>
    <dgm:cxn modelId="{72C1C56A-C78D-4EBA-B129-E6723AB2C97A}" type="presParOf" srcId="{D5F8911D-92D9-42BF-B398-7452FE4B2EEB}" destId="{5C67AC15-B1DA-45E2-A0FF-5CF203F3825E}" srcOrd="1" destOrd="0" presId="urn:microsoft.com/office/officeart/2005/8/layout/orgChart1"/>
    <dgm:cxn modelId="{04FE1DC6-7A40-4E00-A794-33A8C0391C71}" type="presParOf" srcId="{D5F8911D-92D9-42BF-B398-7452FE4B2EEB}" destId="{38CB1A4F-081B-4CCA-8ACC-34F08CAEE33A}" srcOrd="2" destOrd="0" presId="urn:microsoft.com/office/officeart/2005/8/layout/orgChart1"/>
    <dgm:cxn modelId="{509245BF-F108-461B-8E7A-94C5E0F7CFAF}" type="presParOf" srcId="{13077D14-D7E0-4254-89EC-795D5661FB8A}" destId="{EFCFAD38-540D-411C-897B-BD5D6ADA138E}" srcOrd="4" destOrd="0" presId="urn:microsoft.com/office/officeart/2005/8/layout/orgChart1"/>
    <dgm:cxn modelId="{ACE3EF2D-4000-43D2-8B3D-6B01D65AA20A}" type="presParOf" srcId="{13077D14-D7E0-4254-89EC-795D5661FB8A}" destId="{190B7567-0EAD-4D4E-B3A7-16FBE1ACB7C6}" srcOrd="5" destOrd="0" presId="urn:microsoft.com/office/officeart/2005/8/layout/orgChart1"/>
    <dgm:cxn modelId="{F9D2233D-4DDD-411A-9240-66789F24A4D6}" type="presParOf" srcId="{190B7567-0EAD-4D4E-B3A7-16FBE1ACB7C6}" destId="{4FBF549B-B970-42C9-973D-852425B75E8A}" srcOrd="0" destOrd="0" presId="urn:microsoft.com/office/officeart/2005/8/layout/orgChart1"/>
    <dgm:cxn modelId="{3A5923EB-A25C-4B33-A270-2511D95DE84A}" type="presParOf" srcId="{4FBF549B-B970-42C9-973D-852425B75E8A}" destId="{081E29E6-D0F1-4FDB-88D5-90FF265862C2}" srcOrd="0" destOrd="0" presId="urn:microsoft.com/office/officeart/2005/8/layout/orgChart1"/>
    <dgm:cxn modelId="{49905977-B07C-4BFE-A565-9A46C814AC10}" type="presParOf" srcId="{4FBF549B-B970-42C9-973D-852425B75E8A}" destId="{098A512F-8827-45F5-8331-D1773B0733F0}" srcOrd="1" destOrd="0" presId="urn:microsoft.com/office/officeart/2005/8/layout/orgChart1"/>
    <dgm:cxn modelId="{C98C6BFF-128B-4BFB-8B9F-F80B093B02C1}" type="presParOf" srcId="{190B7567-0EAD-4D4E-B3A7-16FBE1ACB7C6}" destId="{E0E5C95E-C548-4551-A47E-971641CD01E6}" srcOrd="1" destOrd="0" presId="urn:microsoft.com/office/officeart/2005/8/layout/orgChart1"/>
    <dgm:cxn modelId="{08E87947-BA25-446A-86AB-DA275316009A}" type="presParOf" srcId="{190B7567-0EAD-4D4E-B3A7-16FBE1ACB7C6}" destId="{860EA0F5-4ACD-4A37-A585-D8104F695788}" srcOrd="2" destOrd="0" presId="urn:microsoft.com/office/officeart/2005/8/layout/orgChart1"/>
    <dgm:cxn modelId="{8DCCE4B3-0FC1-47DF-A6D6-74E6BC382D2F}" type="presParOf" srcId="{B2FCCC94-EF3A-4F41-844E-08D9EC6D3FF0}" destId="{1F6E6CD3-F25F-42A6-A739-3DC9EE342B92}" srcOrd="2" destOrd="0" presId="urn:microsoft.com/office/officeart/2005/8/layout/orgChart1"/>
    <dgm:cxn modelId="{995744AE-A6D5-4E47-9527-DA0369266046}" type="presParOf" srcId="{3A28E6DD-FECD-40F3-9A37-A0BCED6EA975}" destId="{98101069-B33E-4803-8688-C2A9442369CF}" srcOrd="2" destOrd="0" presId="urn:microsoft.com/office/officeart/2005/8/layout/orgChart1"/>
    <dgm:cxn modelId="{F70E3BCA-EC48-44BE-A987-B257683DE940}" type="presParOf" srcId="{3A28E6DD-FECD-40F3-9A37-A0BCED6EA975}" destId="{B536287B-0D14-47F1-8E61-87E5C2E687E9}" srcOrd="3" destOrd="0" presId="urn:microsoft.com/office/officeart/2005/8/layout/orgChart1"/>
    <dgm:cxn modelId="{E8C65F4F-96A5-4009-A05B-2EE4AF139999}" type="presParOf" srcId="{B536287B-0D14-47F1-8E61-87E5C2E687E9}" destId="{E1570ED7-5B81-4A41-9F6A-05CC67887E90}" srcOrd="0" destOrd="0" presId="urn:microsoft.com/office/officeart/2005/8/layout/orgChart1"/>
    <dgm:cxn modelId="{EFDFDAFC-0455-4F62-921E-D3AEE25F5753}" type="presParOf" srcId="{E1570ED7-5B81-4A41-9F6A-05CC67887E90}" destId="{F510D168-1B19-4023-8F66-6577475718B5}" srcOrd="0" destOrd="0" presId="urn:microsoft.com/office/officeart/2005/8/layout/orgChart1"/>
    <dgm:cxn modelId="{40440FBB-E526-4C38-9CAF-FCD27A8EEB3D}" type="presParOf" srcId="{E1570ED7-5B81-4A41-9F6A-05CC67887E90}" destId="{B06FDE84-4C30-426E-929E-FE0817FA25EF}" srcOrd="1" destOrd="0" presId="urn:microsoft.com/office/officeart/2005/8/layout/orgChart1"/>
    <dgm:cxn modelId="{DB2FDAF5-2632-4667-BEFA-1651FF3FB660}" type="presParOf" srcId="{B536287B-0D14-47F1-8E61-87E5C2E687E9}" destId="{FA46949A-18E7-4BC0-89D0-E69022C363C9}" srcOrd="1" destOrd="0" presId="urn:microsoft.com/office/officeart/2005/8/layout/orgChart1"/>
    <dgm:cxn modelId="{FF4C7199-EEC7-4141-8748-8A876C46E200}" type="presParOf" srcId="{FA46949A-18E7-4BC0-89D0-E69022C363C9}" destId="{85A3BDE0-2C19-4E85-9542-C477CAE97A72}" srcOrd="0" destOrd="0" presId="urn:microsoft.com/office/officeart/2005/8/layout/orgChart1"/>
    <dgm:cxn modelId="{303643C3-3FBC-41C0-BF24-B1323FCDE6B7}" type="presParOf" srcId="{FA46949A-18E7-4BC0-89D0-E69022C363C9}" destId="{2761ED56-369D-4284-B8A6-4A455AC15F1F}" srcOrd="1" destOrd="0" presId="urn:microsoft.com/office/officeart/2005/8/layout/orgChart1"/>
    <dgm:cxn modelId="{500CBCA2-FD03-45E0-96F8-F8C4535AD1EF}" type="presParOf" srcId="{2761ED56-369D-4284-B8A6-4A455AC15F1F}" destId="{5088AC06-7BCF-488C-8C4A-7E8CA0289571}" srcOrd="0" destOrd="0" presId="urn:microsoft.com/office/officeart/2005/8/layout/orgChart1"/>
    <dgm:cxn modelId="{8B06C21E-CAF4-46D6-AD6D-B4B345BD59AC}" type="presParOf" srcId="{5088AC06-7BCF-488C-8C4A-7E8CA0289571}" destId="{AF78A4C1-C1CE-4FE6-8497-661E2F78B575}" srcOrd="0" destOrd="0" presId="urn:microsoft.com/office/officeart/2005/8/layout/orgChart1"/>
    <dgm:cxn modelId="{1CEC6602-F90D-4A95-B99F-5DDE37253E49}" type="presParOf" srcId="{5088AC06-7BCF-488C-8C4A-7E8CA0289571}" destId="{5C3C3D4D-6215-4090-ABB3-3A4381B9B8B0}" srcOrd="1" destOrd="0" presId="urn:microsoft.com/office/officeart/2005/8/layout/orgChart1"/>
    <dgm:cxn modelId="{8DAFF5C5-C85D-4FE6-A161-B95A06BA10DF}" type="presParOf" srcId="{2761ED56-369D-4284-B8A6-4A455AC15F1F}" destId="{F7DE6C2F-CEE0-40E3-AB79-1CB94F83B945}" srcOrd="1" destOrd="0" presId="urn:microsoft.com/office/officeart/2005/8/layout/orgChart1"/>
    <dgm:cxn modelId="{338DC97A-E86D-417A-B383-247F71DB6670}" type="presParOf" srcId="{2761ED56-369D-4284-B8A6-4A455AC15F1F}" destId="{9B2A187A-A6C0-47A8-A3F6-99E953430BBE}" srcOrd="2" destOrd="0" presId="urn:microsoft.com/office/officeart/2005/8/layout/orgChart1"/>
    <dgm:cxn modelId="{E8BB5BD6-A4DC-4C24-82ED-6BA5AE8AB43F}" type="presParOf" srcId="{FA46949A-18E7-4BC0-89D0-E69022C363C9}" destId="{7C7B018A-0B26-4B75-A61D-D36E8450E788}" srcOrd="2" destOrd="0" presId="urn:microsoft.com/office/officeart/2005/8/layout/orgChart1"/>
    <dgm:cxn modelId="{68A594B3-5CCC-4831-8B9C-78C95D15B33F}" type="presParOf" srcId="{FA46949A-18E7-4BC0-89D0-E69022C363C9}" destId="{2D8D8639-5AB3-4548-8C64-11567CF91A62}" srcOrd="3" destOrd="0" presId="urn:microsoft.com/office/officeart/2005/8/layout/orgChart1"/>
    <dgm:cxn modelId="{E013AC20-FCEA-4268-8EC1-6367811BF640}" type="presParOf" srcId="{2D8D8639-5AB3-4548-8C64-11567CF91A62}" destId="{CC9EC8DE-050B-443F-AE99-84674F3EFD65}" srcOrd="0" destOrd="0" presId="urn:microsoft.com/office/officeart/2005/8/layout/orgChart1"/>
    <dgm:cxn modelId="{E79954ED-0793-4C01-826A-20262284DD3E}" type="presParOf" srcId="{CC9EC8DE-050B-443F-AE99-84674F3EFD65}" destId="{3C86079D-8AA1-412A-939F-FEF8A9972872}" srcOrd="0" destOrd="0" presId="urn:microsoft.com/office/officeart/2005/8/layout/orgChart1"/>
    <dgm:cxn modelId="{74A90FB5-7416-49C7-B1CA-7219E7D21D26}" type="presParOf" srcId="{CC9EC8DE-050B-443F-AE99-84674F3EFD65}" destId="{305C354E-92C1-4FA6-92F9-BECAD4E9DF45}" srcOrd="1" destOrd="0" presId="urn:microsoft.com/office/officeart/2005/8/layout/orgChart1"/>
    <dgm:cxn modelId="{104ED634-5224-40AC-988D-6FC474C7C3CA}" type="presParOf" srcId="{2D8D8639-5AB3-4548-8C64-11567CF91A62}" destId="{21CFBDF8-33F7-477D-B025-F605795C9370}" srcOrd="1" destOrd="0" presId="urn:microsoft.com/office/officeart/2005/8/layout/orgChart1"/>
    <dgm:cxn modelId="{D98B793A-CBB4-4B51-9450-D476096A029C}" type="presParOf" srcId="{2D8D8639-5AB3-4548-8C64-11567CF91A62}" destId="{9206F25A-EBCC-4B5B-B85B-47B7FA21667D}" srcOrd="2" destOrd="0" presId="urn:microsoft.com/office/officeart/2005/8/layout/orgChart1"/>
    <dgm:cxn modelId="{AF45F084-3F78-4F8F-9E31-B2AE6738E094}" type="presParOf" srcId="{FA46949A-18E7-4BC0-89D0-E69022C363C9}" destId="{0CBC53BF-74E6-475D-B760-5D9FF535D4A2}" srcOrd="4" destOrd="0" presId="urn:microsoft.com/office/officeart/2005/8/layout/orgChart1"/>
    <dgm:cxn modelId="{873598B8-D314-483A-BC2A-F7C53CAE8913}" type="presParOf" srcId="{FA46949A-18E7-4BC0-89D0-E69022C363C9}" destId="{32614B5D-5A98-48EF-9022-E2E6DC4D1C6D}" srcOrd="5" destOrd="0" presId="urn:microsoft.com/office/officeart/2005/8/layout/orgChart1"/>
    <dgm:cxn modelId="{10A97EC2-C0AE-40A4-A472-869BAF114081}" type="presParOf" srcId="{32614B5D-5A98-48EF-9022-E2E6DC4D1C6D}" destId="{61CF1F08-B2B4-492B-BA5D-32D30870C5AB}" srcOrd="0" destOrd="0" presId="urn:microsoft.com/office/officeart/2005/8/layout/orgChart1"/>
    <dgm:cxn modelId="{6C02E54E-75C6-42E2-A12C-D6B012048743}" type="presParOf" srcId="{61CF1F08-B2B4-492B-BA5D-32D30870C5AB}" destId="{C3510FE4-F628-45CD-B749-5EDF6D8BC79B}" srcOrd="0" destOrd="0" presId="urn:microsoft.com/office/officeart/2005/8/layout/orgChart1"/>
    <dgm:cxn modelId="{B699BD9B-A52A-429B-AA0B-801FFF76C741}" type="presParOf" srcId="{61CF1F08-B2B4-492B-BA5D-32D30870C5AB}" destId="{C929C33C-9D81-45CD-96F2-4CBC2E948157}" srcOrd="1" destOrd="0" presId="urn:microsoft.com/office/officeart/2005/8/layout/orgChart1"/>
    <dgm:cxn modelId="{F5FE02E6-0A91-41D8-8574-4544117415B5}" type="presParOf" srcId="{32614B5D-5A98-48EF-9022-E2E6DC4D1C6D}" destId="{07E1FECB-58E7-40E1-AAE4-3041345B3603}" srcOrd="1" destOrd="0" presId="urn:microsoft.com/office/officeart/2005/8/layout/orgChart1"/>
    <dgm:cxn modelId="{CA670E50-806F-481A-99EA-B1F6840153B5}" type="presParOf" srcId="{32614B5D-5A98-48EF-9022-E2E6DC4D1C6D}" destId="{2ABB9B10-1026-454C-9BC0-86B491BF2CFF}" srcOrd="2" destOrd="0" presId="urn:microsoft.com/office/officeart/2005/8/layout/orgChart1"/>
    <dgm:cxn modelId="{AFF04BF3-47BD-4DFB-BE79-085DD140D28E}" type="presParOf" srcId="{FA46949A-18E7-4BC0-89D0-E69022C363C9}" destId="{FDA0A6AA-681C-4FD1-9ABB-F99D517C1C28}" srcOrd="6" destOrd="0" presId="urn:microsoft.com/office/officeart/2005/8/layout/orgChart1"/>
    <dgm:cxn modelId="{7F485FB8-CFC8-4517-85E0-F13D82B4E80D}" type="presParOf" srcId="{FA46949A-18E7-4BC0-89D0-E69022C363C9}" destId="{2B5589E2-0C07-469B-A894-7252AC575F7F}" srcOrd="7" destOrd="0" presId="urn:microsoft.com/office/officeart/2005/8/layout/orgChart1"/>
    <dgm:cxn modelId="{3F7C3C15-D14D-4932-B89C-E7AED46B1559}" type="presParOf" srcId="{2B5589E2-0C07-469B-A894-7252AC575F7F}" destId="{1934027D-069C-4BFD-8473-3249FD3C3E2C}" srcOrd="0" destOrd="0" presId="urn:microsoft.com/office/officeart/2005/8/layout/orgChart1"/>
    <dgm:cxn modelId="{827FB229-601B-4F1D-B6A0-5C79BAC30A72}" type="presParOf" srcId="{1934027D-069C-4BFD-8473-3249FD3C3E2C}" destId="{95CB0939-43BB-469E-8E38-E28B22CA160B}" srcOrd="0" destOrd="0" presId="urn:microsoft.com/office/officeart/2005/8/layout/orgChart1"/>
    <dgm:cxn modelId="{1FCE92B1-9CC7-47F8-9CFF-97B64F1C406E}" type="presParOf" srcId="{1934027D-069C-4BFD-8473-3249FD3C3E2C}" destId="{433FACAA-F88A-4000-9580-7F301E14B53B}" srcOrd="1" destOrd="0" presId="urn:microsoft.com/office/officeart/2005/8/layout/orgChart1"/>
    <dgm:cxn modelId="{2332D763-6513-4751-B084-35AEE5F7B5DA}" type="presParOf" srcId="{2B5589E2-0C07-469B-A894-7252AC575F7F}" destId="{FABDE69E-4C3F-4E88-9DE3-DF02CBFE933E}" srcOrd="1" destOrd="0" presId="urn:microsoft.com/office/officeart/2005/8/layout/orgChart1"/>
    <dgm:cxn modelId="{01E0F2BC-CDA0-4404-8FEC-C6D929EDAEAC}" type="presParOf" srcId="{2B5589E2-0C07-469B-A894-7252AC575F7F}" destId="{51AB0A1A-AE03-4CAB-9DE2-E12339EB5FBE}" srcOrd="2" destOrd="0" presId="urn:microsoft.com/office/officeart/2005/8/layout/orgChart1"/>
    <dgm:cxn modelId="{60DA0A2B-AA1F-49F4-84FA-ABAD473320D3}" type="presParOf" srcId="{FA46949A-18E7-4BC0-89D0-E69022C363C9}" destId="{8E055A45-2D34-470A-B9EE-2044106C8120}" srcOrd="8" destOrd="0" presId="urn:microsoft.com/office/officeart/2005/8/layout/orgChart1"/>
    <dgm:cxn modelId="{4CA14DCB-4E97-4F15-A220-6FEBDD8881BB}" type="presParOf" srcId="{FA46949A-18E7-4BC0-89D0-E69022C363C9}" destId="{DF747B02-6F85-4108-A049-1E1A5BE10685}" srcOrd="9" destOrd="0" presId="urn:microsoft.com/office/officeart/2005/8/layout/orgChart1"/>
    <dgm:cxn modelId="{B5A30D2E-5A64-4D5E-9F6D-C373D455AD08}" type="presParOf" srcId="{DF747B02-6F85-4108-A049-1E1A5BE10685}" destId="{9409F1A9-8B5F-4CA1-9A4A-95A425B59FB8}" srcOrd="0" destOrd="0" presId="urn:microsoft.com/office/officeart/2005/8/layout/orgChart1"/>
    <dgm:cxn modelId="{FD1B0868-57A6-401F-B067-EAE3D1648050}" type="presParOf" srcId="{9409F1A9-8B5F-4CA1-9A4A-95A425B59FB8}" destId="{8E14A3BE-FE59-457C-9FDB-B451F581D115}" srcOrd="0" destOrd="0" presId="urn:microsoft.com/office/officeart/2005/8/layout/orgChart1"/>
    <dgm:cxn modelId="{37E3B771-BD18-4F96-AE1D-AB1F5415D35E}" type="presParOf" srcId="{9409F1A9-8B5F-4CA1-9A4A-95A425B59FB8}" destId="{B6ADB7CB-A879-4A4C-A83E-87EE697C2C96}" srcOrd="1" destOrd="0" presId="urn:microsoft.com/office/officeart/2005/8/layout/orgChart1"/>
    <dgm:cxn modelId="{729D56FE-50DE-4E6D-BA25-4F1DE6B79ECE}" type="presParOf" srcId="{DF747B02-6F85-4108-A049-1E1A5BE10685}" destId="{9F0934D8-69A0-4EBC-B7BD-AF357DED6B07}" srcOrd="1" destOrd="0" presId="urn:microsoft.com/office/officeart/2005/8/layout/orgChart1"/>
    <dgm:cxn modelId="{2188C024-3B2C-4F54-B17E-2CE67E117149}" type="presParOf" srcId="{DF747B02-6F85-4108-A049-1E1A5BE10685}" destId="{08C6FF13-0299-4998-8B4C-A10B3206ADB9}" srcOrd="2" destOrd="0" presId="urn:microsoft.com/office/officeart/2005/8/layout/orgChart1"/>
    <dgm:cxn modelId="{4BE2F8C1-A7F3-4280-B285-37FF39DB2A19}" type="presParOf" srcId="{B536287B-0D14-47F1-8E61-87E5C2E687E9}" destId="{E4600C42-1166-42EF-9CA8-8EE8B826146C}" srcOrd="2" destOrd="0" presId="urn:microsoft.com/office/officeart/2005/8/layout/orgChart1"/>
    <dgm:cxn modelId="{B1548A61-CD1C-4016-93C6-A2D5AA8EEAE4}" type="presParOf" srcId="{3A28E6DD-FECD-40F3-9A37-A0BCED6EA975}" destId="{472A5317-AFB2-4190-8871-9595F4E35ADC}" srcOrd="4" destOrd="0" presId="urn:microsoft.com/office/officeart/2005/8/layout/orgChart1"/>
    <dgm:cxn modelId="{3D467FE3-226A-4020-8B0C-3F33C1B26A52}" type="presParOf" srcId="{3A28E6DD-FECD-40F3-9A37-A0BCED6EA975}" destId="{4E211F1D-3684-4C62-AF91-A2001BFF851C}" srcOrd="5" destOrd="0" presId="urn:microsoft.com/office/officeart/2005/8/layout/orgChart1"/>
    <dgm:cxn modelId="{30191BA5-26E9-4118-B152-6DADE55D2EC7}" type="presParOf" srcId="{4E211F1D-3684-4C62-AF91-A2001BFF851C}" destId="{723348C5-13AC-416C-920F-8A4A9616EED9}" srcOrd="0" destOrd="0" presId="urn:microsoft.com/office/officeart/2005/8/layout/orgChart1"/>
    <dgm:cxn modelId="{16B34795-EFDE-400C-A8C6-1A109D389B92}" type="presParOf" srcId="{723348C5-13AC-416C-920F-8A4A9616EED9}" destId="{B23D5085-D84E-410F-A0D5-56A244341DDB}" srcOrd="0" destOrd="0" presId="urn:microsoft.com/office/officeart/2005/8/layout/orgChart1"/>
    <dgm:cxn modelId="{220342D2-A6BF-4E6E-8A72-8FED2D516669}" type="presParOf" srcId="{723348C5-13AC-416C-920F-8A4A9616EED9}" destId="{6912449A-1683-4A47-8D72-C213A830F6B5}" srcOrd="1" destOrd="0" presId="urn:microsoft.com/office/officeart/2005/8/layout/orgChart1"/>
    <dgm:cxn modelId="{65C741CB-5B7A-462E-B2AF-723280BBC1A0}" type="presParOf" srcId="{4E211F1D-3684-4C62-AF91-A2001BFF851C}" destId="{6BAA1AEC-62CA-477B-885F-0A5482C9943C}" srcOrd="1" destOrd="0" presId="urn:microsoft.com/office/officeart/2005/8/layout/orgChart1"/>
    <dgm:cxn modelId="{682397D4-7C30-4B4D-8B5C-798C01B4D278}" type="presParOf" srcId="{6BAA1AEC-62CA-477B-885F-0A5482C9943C}" destId="{9AAFAE74-10C0-49E1-B6F5-7A3DAA9FB2C6}" srcOrd="0" destOrd="0" presId="urn:microsoft.com/office/officeart/2005/8/layout/orgChart1"/>
    <dgm:cxn modelId="{91AEF88C-94F4-469F-B417-F7ADA43A7A3C}" type="presParOf" srcId="{6BAA1AEC-62CA-477B-885F-0A5482C9943C}" destId="{C294CA3E-F370-4FCB-8DA1-CBF22943C5CB}" srcOrd="1" destOrd="0" presId="urn:microsoft.com/office/officeart/2005/8/layout/orgChart1"/>
    <dgm:cxn modelId="{C17C4D83-C2DD-486A-BE96-F9639A8269CD}" type="presParOf" srcId="{C294CA3E-F370-4FCB-8DA1-CBF22943C5CB}" destId="{C3B8C451-0B23-470D-8F47-B0841519F808}" srcOrd="0" destOrd="0" presId="urn:microsoft.com/office/officeart/2005/8/layout/orgChart1"/>
    <dgm:cxn modelId="{DD642C51-CA02-479E-83E4-A7F57C3313FB}" type="presParOf" srcId="{C3B8C451-0B23-470D-8F47-B0841519F808}" destId="{5EB42D5E-2B19-47F7-B5F4-19401C45E38B}" srcOrd="0" destOrd="0" presId="urn:microsoft.com/office/officeart/2005/8/layout/orgChart1"/>
    <dgm:cxn modelId="{E3C85C4F-E934-4528-B1C1-86E2FF108057}" type="presParOf" srcId="{C3B8C451-0B23-470D-8F47-B0841519F808}" destId="{8F9E2FD1-4B72-4D0F-8E73-7963156A70A1}" srcOrd="1" destOrd="0" presId="urn:microsoft.com/office/officeart/2005/8/layout/orgChart1"/>
    <dgm:cxn modelId="{DE8662B6-D267-4373-A577-1176022C1BED}" type="presParOf" srcId="{C294CA3E-F370-4FCB-8DA1-CBF22943C5CB}" destId="{75D0C3EA-733A-440D-8FEC-C7CDF911D82C}" srcOrd="1" destOrd="0" presId="urn:microsoft.com/office/officeart/2005/8/layout/orgChart1"/>
    <dgm:cxn modelId="{7AE5A7C0-61F8-423C-AB59-3179E8CB22FA}" type="presParOf" srcId="{C294CA3E-F370-4FCB-8DA1-CBF22943C5CB}" destId="{F1AA9B9D-5EE8-4364-8172-5ECCBDC0B313}" srcOrd="2" destOrd="0" presId="urn:microsoft.com/office/officeart/2005/8/layout/orgChart1"/>
    <dgm:cxn modelId="{8D909170-D2A5-495D-BA99-31011F013050}" type="presParOf" srcId="{6BAA1AEC-62CA-477B-885F-0A5482C9943C}" destId="{971078F2-E572-4BE2-9229-D33FE12F27CC}" srcOrd="2" destOrd="0" presId="urn:microsoft.com/office/officeart/2005/8/layout/orgChart1"/>
    <dgm:cxn modelId="{D1432B45-8BEF-40A1-8385-F015D9FF46B3}" type="presParOf" srcId="{6BAA1AEC-62CA-477B-885F-0A5482C9943C}" destId="{0AA22945-035D-49C1-B1DA-D2E5DA4D7E64}" srcOrd="3" destOrd="0" presId="urn:microsoft.com/office/officeart/2005/8/layout/orgChart1"/>
    <dgm:cxn modelId="{F5B91BDB-6609-4D52-92D8-51548C4BE744}" type="presParOf" srcId="{0AA22945-035D-49C1-B1DA-D2E5DA4D7E64}" destId="{B6D1D76B-C5DF-4067-B500-7E25D290FF2C}" srcOrd="0" destOrd="0" presId="urn:microsoft.com/office/officeart/2005/8/layout/orgChart1"/>
    <dgm:cxn modelId="{BB868520-D2FE-49AE-A8A3-7B073B66F3B4}" type="presParOf" srcId="{B6D1D76B-C5DF-4067-B500-7E25D290FF2C}" destId="{C28A64FB-57B8-4556-9F0D-39FE02073364}" srcOrd="0" destOrd="0" presId="urn:microsoft.com/office/officeart/2005/8/layout/orgChart1"/>
    <dgm:cxn modelId="{6D320445-0AE5-48FC-BD5B-E8C5F6268A07}" type="presParOf" srcId="{B6D1D76B-C5DF-4067-B500-7E25D290FF2C}" destId="{147B79AD-00E3-4959-9D41-7D2F09983450}" srcOrd="1" destOrd="0" presId="urn:microsoft.com/office/officeart/2005/8/layout/orgChart1"/>
    <dgm:cxn modelId="{574FE782-5B89-4FFB-A35C-E1677A288AF8}" type="presParOf" srcId="{0AA22945-035D-49C1-B1DA-D2E5DA4D7E64}" destId="{76A5FD6F-E6A6-4693-8E73-A187C54AD6ED}" srcOrd="1" destOrd="0" presId="urn:microsoft.com/office/officeart/2005/8/layout/orgChart1"/>
    <dgm:cxn modelId="{1DBB05C2-BD34-4E82-BC0C-DC32740EDA21}" type="presParOf" srcId="{0AA22945-035D-49C1-B1DA-D2E5DA4D7E64}" destId="{85255120-3EC7-4162-88FC-13EE39D23DB4}" srcOrd="2" destOrd="0" presId="urn:microsoft.com/office/officeart/2005/8/layout/orgChart1"/>
    <dgm:cxn modelId="{30E5369A-F236-4990-8A59-0863D7BE03D8}" type="presParOf" srcId="{6BAA1AEC-62CA-477B-885F-0A5482C9943C}" destId="{02724B4C-4C90-4CD9-9FB6-36DE54189D04}" srcOrd="4" destOrd="0" presId="urn:microsoft.com/office/officeart/2005/8/layout/orgChart1"/>
    <dgm:cxn modelId="{9B9C9684-91D6-4DFF-8B5E-F5CA84842286}" type="presParOf" srcId="{6BAA1AEC-62CA-477B-885F-0A5482C9943C}" destId="{61F83013-B99D-40E6-B5FD-A5BDB24B376E}" srcOrd="5" destOrd="0" presId="urn:microsoft.com/office/officeart/2005/8/layout/orgChart1"/>
    <dgm:cxn modelId="{E3267D15-E6AE-4747-97E8-2CAEC6725128}" type="presParOf" srcId="{61F83013-B99D-40E6-B5FD-A5BDB24B376E}" destId="{7F8D7F9D-73DD-4FF3-BCDB-EBDBC462DC80}" srcOrd="0" destOrd="0" presId="urn:microsoft.com/office/officeart/2005/8/layout/orgChart1"/>
    <dgm:cxn modelId="{C13FEB94-82E1-43DE-AA9F-9C06FED279F3}" type="presParOf" srcId="{7F8D7F9D-73DD-4FF3-BCDB-EBDBC462DC80}" destId="{6E80A85D-4507-4CFE-B0A8-AED295A56BBE}" srcOrd="0" destOrd="0" presId="urn:microsoft.com/office/officeart/2005/8/layout/orgChart1"/>
    <dgm:cxn modelId="{40797EC8-9667-4602-94E2-F6B22088E373}" type="presParOf" srcId="{7F8D7F9D-73DD-4FF3-BCDB-EBDBC462DC80}" destId="{082C583C-8684-4452-8326-D2075A319ECF}" srcOrd="1" destOrd="0" presId="urn:microsoft.com/office/officeart/2005/8/layout/orgChart1"/>
    <dgm:cxn modelId="{096DC51C-D914-44F2-9C67-33DFEF740FAD}" type="presParOf" srcId="{61F83013-B99D-40E6-B5FD-A5BDB24B376E}" destId="{0CC63B9B-0353-44A1-98D1-17BFCAF125CF}" srcOrd="1" destOrd="0" presId="urn:microsoft.com/office/officeart/2005/8/layout/orgChart1"/>
    <dgm:cxn modelId="{C16FC064-C44D-4EA1-99A9-3F5EC7AE146B}" type="presParOf" srcId="{61F83013-B99D-40E6-B5FD-A5BDB24B376E}" destId="{137C82DC-BF18-4BA7-841F-F7AE2D08E88B}" srcOrd="2" destOrd="0" presId="urn:microsoft.com/office/officeart/2005/8/layout/orgChart1"/>
    <dgm:cxn modelId="{6E9A473F-FA58-4CDE-BF56-B97566A67938}" type="presParOf" srcId="{6BAA1AEC-62CA-477B-885F-0A5482C9943C}" destId="{7349F443-E67C-4F25-9E8E-0B01388742A4}" srcOrd="6" destOrd="0" presId="urn:microsoft.com/office/officeart/2005/8/layout/orgChart1"/>
    <dgm:cxn modelId="{0E57DD48-E1D5-47AC-9479-B98D9490C73A}" type="presParOf" srcId="{6BAA1AEC-62CA-477B-885F-0A5482C9943C}" destId="{5FF023E5-8431-4735-9D32-B03C517CD2CD}" srcOrd="7" destOrd="0" presId="urn:microsoft.com/office/officeart/2005/8/layout/orgChart1"/>
    <dgm:cxn modelId="{E9ABF2A3-EC22-4ACC-9F32-C137BEE180FA}" type="presParOf" srcId="{5FF023E5-8431-4735-9D32-B03C517CD2CD}" destId="{5AB97C00-4687-4A4C-A6C8-13FC9872B747}" srcOrd="0" destOrd="0" presId="urn:microsoft.com/office/officeart/2005/8/layout/orgChart1"/>
    <dgm:cxn modelId="{330F5A10-96B0-4989-BFE5-4418183278AC}" type="presParOf" srcId="{5AB97C00-4687-4A4C-A6C8-13FC9872B747}" destId="{4E7A6E1D-B114-40EA-BFCA-55E9F0DA73C2}" srcOrd="0" destOrd="0" presId="urn:microsoft.com/office/officeart/2005/8/layout/orgChart1"/>
    <dgm:cxn modelId="{CDBE7542-0305-465C-8088-CB65FB90A64D}" type="presParOf" srcId="{5AB97C00-4687-4A4C-A6C8-13FC9872B747}" destId="{0D6ECB04-9A28-47F9-AEB1-62DD2D9EBFD7}" srcOrd="1" destOrd="0" presId="urn:microsoft.com/office/officeart/2005/8/layout/orgChart1"/>
    <dgm:cxn modelId="{9571869F-A351-4612-838D-24319CC234EB}" type="presParOf" srcId="{5FF023E5-8431-4735-9D32-B03C517CD2CD}" destId="{DC3DD9A6-E396-45B0-80F2-3EC9086E6D19}" srcOrd="1" destOrd="0" presId="urn:microsoft.com/office/officeart/2005/8/layout/orgChart1"/>
    <dgm:cxn modelId="{483C2522-25EC-4F36-A599-9303BD24C42F}" type="presParOf" srcId="{5FF023E5-8431-4735-9D32-B03C517CD2CD}" destId="{0A7F2A6A-B0FC-4F2B-88A3-402F5F3E3D12}" srcOrd="2" destOrd="0" presId="urn:microsoft.com/office/officeart/2005/8/layout/orgChart1"/>
    <dgm:cxn modelId="{2C6144D2-4025-40D3-8C5B-E054649EE474}" type="presParOf" srcId="{6BAA1AEC-62CA-477B-885F-0A5482C9943C}" destId="{A82A0796-610F-42BA-8DF9-2D5797EBF6F7}" srcOrd="8" destOrd="0" presId="urn:microsoft.com/office/officeart/2005/8/layout/orgChart1"/>
    <dgm:cxn modelId="{15E0E177-8F35-498E-A4CA-13588D703B50}" type="presParOf" srcId="{6BAA1AEC-62CA-477B-885F-0A5482C9943C}" destId="{4DF868C9-11B2-4EE2-BB0D-B04F96DFF671}" srcOrd="9" destOrd="0" presId="urn:microsoft.com/office/officeart/2005/8/layout/orgChart1"/>
    <dgm:cxn modelId="{448C0EDA-3FE7-428B-B471-D07A6182829C}" type="presParOf" srcId="{4DF868C9-11B2-4EE2-BB0D-B04F96DFF671}" destId="{4112CBFF-1855-49F7-8439-ED52A918162F}" srcOrd="0" destOrd="0" presId="urn:microsoft.com/office/officeart/2005/8/layout/orgChart1"/>
    <dgm:cxn modelId="{52473D38-E3F0-41FE-8D16-5D617FDEB961}" type="presParOf" srcId="{4112CBFF-1855-49F7-8439-ED52A918162F}" destId="{17FD8574-5D52-4F2E-8813-D9652773A3BE}" srcOrd="0" destOrd="0" presId="urn:microsoft.com/office/officeart/2005/8/layout/orgChart1"/>
    <dgm:cxn modelId="{64C3A874-BA5D-4A15-AC07-CEF869095DEA}" type="presParOf" srcId="{4112CBFF-1855-49F7-8439-ED52A918162F}" destId="{E3CE77E4-EED5-4EFC-B713-C65039D5D4A6}" srcOrd="1" destOrd="0" presId="urn:microsoft.com/office/officeart/2005/8/layout/orgChart1"/>
    <dgm:cxn modelId="{972AC7C3-90CB-460B-B9C9-AB6260AFF6AB}" type="presParOf" srcId="{4DF868C9-11B2-4EE2-BB0D-B04F96DFF671}" destId="{E4F93CA0-0CBD-4337-BF90-B587420CE63E}" srcOrd="1" destOrd="0" presId="urn:microsoft.com/office/officeart/2005/8/layout/orgChart1"/>
    <dgm:cxn modelId="{F712DBB6-5415-41A4-B735-FA91EDB45114}" type="presParOf" srcId="{4DF868C9-11B2-4EE2-BB0D-B04F96DFF671}" destId="{3A34343B-3E9B-4828-8F26-77888179D16F}" srcOrd="2" destOrd="0" presId="urn:microsoft.com/office/officeart/2005/8/layout/orgChart1"/>
    <dgm:cxn modelId="{282CC32B-AC5B-4995-99DB-A223E2E98B5B}" type="presParOf" srcId="{4E211F1D-3684-4C62-AF91-A2001BFF851C}" destId="{8BF80BA2-E797-4368-ADEA-5BF83AFFA3DD}" srcOrd="2" destOrd="0" presId="urn:microsoft.com/office/officeart/2005/8/layout/orgChart1"/>
    <dgm:cxn modelId="{C262AB43-6765-4DD0-9095-B6E1CB9F4001}" type="presParOf" srcId="{3A28E6DD-FECD-40F3-9A37-A0BCED6EA975}" destId="{47139A37-C5DA-440A-AB53-836BCD805819}" srcOrd="6" destOrd="0" presId="urn:microsoft.com/office/officeart/2005/8/layout/orgChart1"/>
    <dgm:cxn modelId="{7EE6091D-44BA-43D3-8594-65A7E6AB2E0A}" type="presParOf" srcId="{3A28E6DD-FECD-40F3-9A37-A0BCED6EA975}" destId="{1BDD5AC5-5F08-438F-B4F1-5567DBA5F110}" srcOrd="7" destOrd="0" presId="urn:microsoft.com/office/officeart/2005/8/layout/orgChart1"/>
    <dgm:cxn modelId="{603C2E90-4027-4049-9DC9-99C8E182818D}" type="presParOf" srcId="{1BDD5AC5-5F08-438F-B4F1-5567DBA5F110}" destId="{7A3C0A3F-4394-478C-9100-CFC0EB4FCEF1}" srcOrd="0" destOrd="0" presId="urn:microsoft.com/office/officeart/2005/8/layout/orgChart1"/>
    <dgm:cxn modelId="{8AA77D3C-2ABB-48DF-BA88-E79313573EB1}" type="presParOf" srcId="{7A3C0A3F-4394-478C-9100-CFC0EB4FCEF1}" destId="{C51D2BDE-0CB5-43E3-9792-DF559FE697CB}" srcOrd="0" destOrd="0" presId="urn:microsoft.com/office/officeart/2005/8/layout/orgChart1"/>
    <dgm:cxn modelId="{31E275AC-6E0D-43B8-BC46-19013E110D14}" type="presParOf" srcId="{7A3C0A3F-4394-478C-9100-CFC0EB4FCEF1}" destId="{09680D3E-4568-4C6F-AB00-931304D99402}" srcOrd="1" destOrd="0" presId="urn:microsoft.com/office/officeart/2005/8/layout/orgChart1"/>
    <dgm:cxn modelId="{510101B1-FEAB-4D15-B86D-1CE4F3C4AA23}" type="presParOf" srcId="{1BDD5AC5-5F08-438F-B4F1-5567DBA5F110}" destId="{55AC62A3-9F8F-4E9E-A1EC-883D40B671F8}" srcOrd="1" destOrd="0" presId="urn:microsoft.com/office/officeart/2005/8/layout/orgChart1"/>
    <dgm:cxn modelId="{ACFB7007-AC8E-4C6A-B15F-775663A9F484}" type="presParOf" srcId="{55AC62A3-9F8F-4E9E-A1EC-883D40B671F8}" destId="{14829D74-61DD-416D-9C93-0864654FDBA9}" srcOrd="0" destOrd="0" presId="urn:microsoft.com/office/officeart/2005/8/layout/orgChart1"/>
    <dgm:cxn modelId="{95875DE0-D327-4083-89F4-8F21C309534B}" type="presParOf" srcId="{55AC62A3-9F8F-4E9E-A1EC-883D40B671F8}" destId="{19FCAC9C-928D-4601-ADDB-82C6255C48C6}" srcOrd="1" destOrd="0" presId="urn:microsoft.com/office/officeart/2005/8/layout/orgChart1"/>
    <dgm:cxn modelId="{C256E23B-E7C1-48D6-9C06-98B4348AAC1B}" type="presParOf" srcId="{19FCAC9C-928D-4601-ADDB-82C6255C48C6}" destId="{FBACB33E-8819-4FB4-9AC5-BC244D19979B}" srcOrd="0" destOrd="0" presId="urn:microsoft.com/office/officeart/2005/8/layout/orgChart1"/>
    <dgm:cxn modelId="{69215851-5D0B-46DC-8656-30512A705189}" type="presParOf" srcId="{FBACB33E-8819-4FB4-9AC5-BC244D19979B}" destId="{542AAD35-D500-4ED2-AA34-035B4430C8C3}" srcOrd="0" destOrd="0" presId="urn:microsoft.com/office/officeart/2005/8/layout/orgChart1"/>
    <dgm:cxn modelId="{E9DE13E1-6314-41A5-945E-C48CE0071B3A}" type="presParOf" srcId="{FBACB33E-8819-4FB4-9AC5-BC244D19979B}" destId="{9005564F-D858-4814-A219-982B215369F8}" srcOrd="1" destOrd="0" presId="urn:microsoft.com/office/officeart/2005/8/layout/orgChart1"/>
    <dgm:cxn modelId="{648A4018-DDEF-45A0-B19A-D348150B860C}" type="presParOf" srcId="{19FCAC9C-928D-4601-ADDB-82C6255C48C6}" destId="{98845D79-6761-4423-8A74-A7B4120AF947}" srcOrd="1" destOrd="0" presId="urn:microsoft.com/office/officeart/2005/8/layout/orgChart1"/>
    <dgm:cxn modelId="{0D986417-FB66-4A06-8354-535BCBF5A290}" type="presParOf" srcId="{19FCAC9C-928D-4601-ADDB-82C6255C48C6}" destId="{51485DFC-CD42-4B4C-AB45-9479783F3273}" srcOrd="2" destOrd="0" presId="urn:microsoft.com/office/officeart/2005/8/layout/orgChart1"/>
    <dgm:cxn modelId="{0A6B3FE1-1A42-4F96-90DA-720799C5E928}" type="presParOf" srcId="{55AC62A3-9F8F-4E9E-A1EC-883D40B671F8}" destId="{5B9E288C-83FE-4AD9-83AD-9065E0A9070B}" srcOrd="2" destOrd="0" presId="urn:microsoft.com/office/officeart/2005/8/layout/orgChart1"/>
    <dgm:cxn modelId="{E8DD1225-49C4-4CE4-B555-C0BE5DB0381B}" type="presParOf" srcId="{55AC62A3-9F8F-4E9E-A1EC-883D40B671F8}" destId="{6FA2EF40-FBC2-4D92-A359-4C777B0C26D0}" srcOrd="3" destOrd="0" presId="urn:microsoft.com/office/officeart/2005/8/layout/orgChart1"/>
    <dgm:cxn modelId="{6B550492-5BB3-4323-B942-5EC9AEE295CB}" type="presParOf" srcId="{6FA2EF40-FBC2-4D92-A359-4C777B0C26D0}" destId="{F848AD3C-A5D0-4B50-BB5A-83BB0BB64A62}" srcOrd="0" destOrd="0" presId="urn:microsoft.com/office/officeart/2005/8/layout/orgChart1"/>
    <dgm:cxn modelId="{98A61C72-8D24-4569-8EFB-5DDAD9E07A71}" type="presParOf" srcId="{F848AD3C-A5D0-4B50-BB5A-83BB0BB64A62}" destId="{85208736-74D7-40DD-94B9-4542BA11CADA}" srcOrd="0" destOrd="0" presId="urn:microsoft.com/office/officeart/2005/8/layout/orgChart1"/>
    <dgm:cxn modelId="{9D59B803-B155-4777-B25B-EF27FFE031D4}" type="presParOf" srcId="{F848AD3C-A5D0-4B50-BB5A-83BB0BB64A62}" destId="{2D1A2B0B-E0CF-4F69-90A7-AEC80CE1CC14}" srcOrd="1" destOrd="0" presId="urn:microsoft.com/office/officeart/2005/8/layout/orgChart1"/>
    <dgm:cxn modelId="{B86B4D79-358E-464B-8016-2D6CF664A806}" type="presParOf" srcId="{6FA2EF40-FBC2-4D92-A359-4C777B0C26D0}" destId="{D6C0F672-D672-4B5F-8014-7F2399D79917}" srcOrd="1" destOrd="0" presId="urn:microsoft.com/office/officeart/2005/8/layout/orgChart1"/>
    <dgm:cxn modelId="{5DE9A640-E0BE-441B-B187-3302079366D1}" type="presParOf" srcId="{6FA2EF40-FBC2-4D92-A359-4C777B0C26D0}" destId="{0F743542-BB1A-4A43-9E2E-09BB634EE1A1}" srcOrd="2" destOrd="0" presId="urn:microsoft.com/office/officeart/2005/8/layout/orgChart1"/>
    <dgm:cxn modelId="{D0C02693-0019-4F28-B5A0-C945EFB7060B}" type="presParOf" srcId="{55AC62A3-9F8F-4E9E-A1EC-883D40B671F8}" destId="{A273F85A-99DF-4B47-A0BE-D9F0A20ED450}" srcOrd="4" destOrd="0" presId="urn:microsoft.com/office/officeart/2005/8/layout/orgChart1"/>
    <dgm:cxn modelId="{216DDC52-A226-44C3-8D54-DF7F28B06C7D}" type="presParOf" srcId="{55AC62A3-9F8F-4E9E-A1EC-883D40B671F8}" destId="{6146DC41-C211-4A6F-B867-0DDDDB7650D4}" srcOrd="5" destOrd="0" presId="urn:microsoft.com/office/officeart/2005/8/layout/orgChart1"/>
    <dgm:cxn modelId="{8D52F320-E8D2-45AE-B748-8C467450428A}" type="presParOf" srcId="{6146DC41-C211-4A6F-B867-0DDDDB7650D4}" destId="{A1EF7E59-594B-4488-84BE-97E94CB8A4FE}" srcOrd="0" destOrd="0" presId="urn:microsoft.com/office/officeart/2005/8/layout/orgChart1"/>
    <dgm:cxn modelId="{29F32E15-15BE-4B18-A21D-C3E5CF2EE196}" type="presParOf" srcId="{A1EF7E59-594B-4488-84BE-97E94CB8A4FE}" destId="{DC840767-49B4-4BA5-9838-433C69B1A295}" srcOrd="0" destOrd="0" presId="urn:microsoft.com/office/officeart/2005/8/layout/orgChart1"/>
    <dgm:cxn modelId="{923C6B5A-266C-4870-85F2-F6360D44BC76}" type="presParOf" srcId="{A1EF7E59-594B-4488-84BE-97E94CB8A4FE}" destId="{4CF41B32-3728-4795-89E8-989FEAC08557}" srcOrd="1" destOrd="0" presId="urn:microsoft.com/office/officeart/2005/8/layout/orgChart1"/>
    <dgm:cxn modelId="{561E4372-F6A7-4447-AE49-3F7A759DBC8C}" type="presParOf" srcId="{6146DC41-C211-4A6F-B867-0DDDDB7650D4}" destId="{35872A90-F385-41A6-A788-BAB34A5AD8F2}" srcOrd="1" destOrd="0" presId="urn:microsoft.com/office/officeart/2005/8/layout/orgChart1"/>
    <dgm:cxn modelId="{85ABFC79-6FC6-48AC-A3C7-52C7A78F6381}" type="presParOf" srcId="{6146DC41-C211-4A6F-B867-0DDDDB7650D4}" destId="{15AFD787-EB1B-4229-86CE-105EAC957C84}" srcOrd="2" destOrd="0" presId="urn:microsoft.com/office/officeart/2005/8/layout/orgChart1"/>
    <dgm:cxn modelId="{889AAE71-CC6E-4F89-A11C-B41E62B88A45}" type="presParOf" srcId="{55AC62A3-9F8F-4E9E-A1EC-883D40B671F8}" destId="{DD720BC8-AF40-4691-B650-F44FFF9C6D5B}" srcOrd="6" destOrd="0" presId="urn:microsoft.com/office/officeart/2005/8/layout/orgChart1"/>
    <dgm:cxn modelId="{AC7F9E26-0F77-4CE2-8E2E-197AE2E00BFD}" type="presParOf" srcId="{55AC62A3-9F8F-4E9E-A1EC-883D40B671F8}" destId="{DEBFFA7D-3E1B-4978-9DB1-4D119B4D4488}" srcOrd="7" destOrd="0" presId="urn:microsoft.com/office/officeart/2005/8/layout/orgChart1"/>
    <dgm:cxn modelId="{C63511A9-24D8-42DB-993B-E4279F5B5093}" type="presParOf" srcId="{DEBFFA7D-3E1B-4978-9DB1-4D119B4D4488}" destId="{A2DEE3E0-7535-494C-B1CD-547EED04D008}" srcOrd="0" destOrd="0" presId="urn:microsoft.com/office/officeart/2005/8/layout/orgChart1"/>
    <dgm:cxn modelId="{F1C7E10D-DABA-46C6-9EBC-DDEE729E5490}" type="presParOf" srcId="{A2DEE3E0-7535-494C-B1CD-547EED04D008}" destId="{1BB5FCA7-8FD3-4ACD-820C-51E985AFF82E}" srcOrd="0" destOrd="0" presId="urn:microsoft.com/office/officeart/2005/8/layout/orgChart1"/>
    <dgm:cxn modelId="{65FBBCDA-E6D0-46F3-8467-F53EC0E34551}" type="presParOf" srcId="{A2DEE3E0-7535-494C-B1CD-547EED04D008}" destId="{562135D2-4020-43AE-8D5F-8DDCFD3D3B5F}" srcOrd="1" destOrd="0" presId="urn:microsoft.com/office/officeart/2005/8/layout/orgChart1"/>
    <dgm:cxn modelId="{2410516F-0836-4ED1-96DE-C56FEBE57FAE}" type="presParOf" srcId="{DEBFFA7D-3E1B-4978-9DB1-4D119B4D4488}" destId="{2F158AFD-E890-492E-97DF-AA507B88E1FC}" srcOrd="1" destOrd="0" presId="urn:microsoft.com/office/officeart/2005/8/layout/orgChart1"/>
    <dgm:cxn modelId="{C2CBB75A-C486-442A-8C1A-8126C770D51F}" type="presParOf" srcId="{DEBFFA7D-3E1B-4978-9DB1-4D119B4D4488}" destId="{53DF540C-5272-4A46-8DAF-E58664D72EE8}" srcOrd="2" destOrd="0" presId="urn:microsoft.com/office/officeart/2005/8/layout/orgChart1"/>
    <dgm:cxn modelId="{1C65B360-3FF6-4A66-AE81-65C37E74F6F4}" type="presParOf" srcId="{1BDD5AC5-5F08-438F-B4F1-5567DBA5F110}" destId="{9AE670F1-9A02-49FB-BC2C-0171975C7531}" srcOrd="2" destOrd="0" presId="urn:microsoft.com/office/officeart/2005/8/layout/orgChart1"/>
    <dgm:cxn modelId="{4736E5C2-7321-431C-A27C-396F89E5B9B5}" type="presParOf" srcId="{02762725-CCFF-49AC-90C6-16B15C495736}" destId="{8B575F46-3946-4305-B264-63C0EEEB9D35}"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DAE49A-C7AE-45B5-A724-7E8032006860}">
      <dsp:nvSpPr>
        <dsp:cNvPr id="0" name=""/>
        <dsp:cNvSpPr/>
      </dsp:nvSpPr>
      <dsp:spPr>
        <a:xfrm>
          <a:off x="3717" y="159142"/>
          <a:ext cx="2802612" cy="4591442"/>
        </a:xfrm>
        <a:prstGeom prst="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mj-lt"/>
            </a:rPr>
            <a:t>Demonstrated a strong cross-party commitment to children in care, by championing their rights, having high aspirations for their achievement, monitoring children’s progress and challenging outcomes;</a:t>
          </a:r>
          <a:endParaRPr lang="en-US" sz="2400" kern="1200" dirty="0"/>
        </a:p>
      </dsp:txBody>
      <dsp:txXfrm>
        <a:off x="3717" y="159142"/>
        <a:ext cx="2802612" cy="4591442"/>
      </dsp:txXfrm>
    </dsp:sp>
    <dsp:sp modelId="{E8F3B3D2-D837-4CFE-ABD6-D8B398F0EF0B}">
      <dsp:nvSpPr>
        <dsp:cNvPr id="0" name=""/>
        <dsp:cNvSpPr/>
      </dsp:nvSpPr>
      <dsp:spPr>
        <a:xfrm>
          <a:off x="3101477" y="177648"/>
          <a:ext cx="2848979" cy="4554430"/>
        </a:xfrm>
        <a:prstGeom prst="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mj-lt"/>
            </a:rPr>
            <a:t>Clearly understood its role and the responsibilities of the council and partners towards children in care, and planned for and prioritised their needs, resulting in a greater focus on improving outcomes;</a:t>
          </a:r>
          <a:endParaRPr lang="en-US" sz="2400" kern="1200" dirty="0"/>
        </a:p>
      </dsp:txBody>
      <dsp:txXfrm>
        <a:off x="3101477" y="177648"/>
        <a:ext cx="2848979" cy="4554430"/>
      </dsp:txXfrm>
    </dsp:sp>
    <dsp:sp modelId="{008560CB-D916-42F8-96DE-947925AA8B76}">
      <dsp:nvSpPr>
        <dsp:cNvPr id="0" name=""/>
        <dsp:cNvSpPr/>
      </dsp:nvSpPr>
      <dsp:spPr>
        <a:xfrm>
          <a:off x="6245606" y="177648"/>
          <a:ext cx="2666076" cy="4554430"/>
        </a:xfrm>
        <a:prstGeom prst="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mj-lt"/>
            </a:rPr>
            <a:t>Actively engaged with their young people, for example, through the children in care council, and have effective and regular links with senior management and councillors</a:t>
          </a:r>
          <a:endParaRPr lang="en-US" sz="2400" kern="1200" dirty="0"/>
        </a:p>
      </dsp:txBody>
      <dsp:txXfrm>
        <a:off x="6245606" y="177648"/>
        <a:ext cx="2666076" cy="45544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720BC8-AF40-4691-B650-F44FFF9C6D5B}">
      <dsp:nvSpPr>
        <dsp:cNvPr id="0" name=""/>
        <dsp:cNvSpPr/>
      </dsp:nvSpPr>
      <dsp:spPr>
        <a:xfrm>
          <a:off x="6595500" y="1510851"/>
          <a:ext cx="187078" cy="3230223"/>
        </a:xfrm>
        <a:custGeom>
          <a:avLst/>
          <a:gdLst/>
          <a:ahLst/>
          <a:cxnLst/>
          <a:rect l="0" t="0" r="0" b="0"/>
          <a:pathLst>
            <a:path>
              <a:moveTo>
                <a:pt x="0" y="0"/>
              </a:moveTo>
              <a:lnTo>
                <a:pt x="0" y="3230223"/>
              </a:lnTo>
              <a:lnTo>
                <a:pt x="187078" y="3230223"/>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73F85A-99DF-4B47-A0BE-D9F0A20ED450}">
      <dsp:nvSpPr>
        <dsp:cNvPr id="0" name=""/>
        <dsp:cNvSpPr/>
      </dsp:nvSpPr>
      <dsp:spPr>
        <a:xfrm>
          <a:off x="6595500" y="1510851"/>
          <a:ext cx="187078" cy="2344718"/>
        </a:xfrm>
        <a:custGeom>
          <a:avLst/>
          <a:gdLst/>
          <a:ahLst/>
          <a:cxnLst/>
          <a:rect l="0" t="0" r="0" b="0"/>
          <a:pathLst>
            <a:path>
              <a:moveTo>
                <a:pt x="0" y="0"/>
              </a:moveTo>
              <a:lnTo>
                <a:pt x="0" y="2344718"/>
              </a:lnTo>
              <a:lnTo>
                <a:pt x="187078" y="2344718"/>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9E288C-83FE-4AD9-83AD-9065E0A9070B}">
      <dsp:nvSpPr>
        <dsp:cNvPr id="0" name=""/>
        <dsp:cNvSpPr/>
      </dsp:nvSpPr>
      <dsp:spPr>
        <a:xfrm>
          <a:off x="6595500" y="1510851"/>
          <a:ext cx="187078" cy="1459213"/>
        </a:xfrm>
        <a:custGeom>
          <a:avLst/>
          <a:gdLst/>
          <a:ahLst/>
          <a:cxnLst/>
          <a:rect l="0" t="0" r="0" b="0"/>
          <a:pathLst>
            <a:path>
              <a:moveTo>
                <a:pt x="0" y="0"/>
              </a:moveTo>
              <a:lnTo>
                <a:pt x="0" y="1459213"/>
              </a:lnTo>
              <a:lnTo>
                <a:pt x="187078" y="1459213"/>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829D74-61DD-416D-9C93-0864654FDBA9}">
      <dsp:nvSpPr>
        <dsp:cNvPr id="0" name=""/>
        <dsp:cNvSpPr/>
      </dsp:nvSpPr>
      <dsp:spPr>
        <a:xfrm>
          <a:off x="6595500" y="1510851"/>
          <a:ext cx="187078" cy="573707"/>
        </a:xfrm>
        <a:custGeom>
          <a:avLst/>
          <a:gdLst/>
          <a:ahLst/>
          <a:cxnLst/>
          <a:rect l="0" t="0" r="0" b="0"/>
          <a:pathLst>
            <a:path>
              <a:moveTo>
                <a:pt x="0" y="0"/>
              </a:moveTo>
              <a:lnTo>
                <a:pt x="0" y="573707"/>
              </a:lnTo>
              <a:lnTo>
                <a:pt x="187078" y="573707"/>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139A37-C5DA-440A-AB53-836BCD805819}">
      <dsp:nvSpPr>
        <dsp:cNvPr id="0" name=""/>
        <dsp:cNvSpPr/>
      </dsp:nvSpPr>
      <dsp:spPr>
        <a:xfrm>
          <a:off x="4674827" y="623595"/>
          <a:ext cx="2419549" cy="263660"/>
        </a:xfrm>
        <a:custGeom>
          <a:avLst/>
          <a:gdLst/>
          <a:ahLst/>
          <a:cxnLst/>
          <a:rect l="0" t="0" r="0" b="0"/>
          <a:pathLst>
            <a:path>
              <a:moveTo>
                <a:pt x="0" y="0"/>
              </a:moveTo>
              <a:lnTo>
                <a:pt x="0" y="132705"/>
              </a:lnTo>
              <a:lnTo>
                <a:pt x="2419549" y="132705"/>
              </a:lnTo>
              <a:lnTo>
                <a:pt x="2419549" y="26366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2A0796-610F-42BA-8DF9-2D5797EBF6F7}">
      <dsp:nvSpPr>
        <dsp:cNvPr id="0" name=""/>
        <dsp:cNvSpPr/>
      </dsp:nvSpPr>
      <dsp:spPr>
        <a:xfrm>
          <a:off x="5086400" y="1865196"/>
          <a:ext cx="187078" cy="4115729"/>
        </a:xfrm>
        <a:custGeom>
          <a:avLst/>
          <a:gdLst/>
          <a:ahLst/>
          <a:cxnLst/>
          <a:rect l="0" t="0" r="0" b="0"/>
          <a:pathLst>
            <a:path>
              <a:moveTo>
                <a:pt x="0" y="0"/>
              </a:moveTo>
              <a:lnTo>
                <a:pt x="0" y="4115729"/>
              </a:lnTo>
              <a:lnTo>
                <a:pt x="187078" y="4115729"/>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49F443-E67C-4F25-9E8E-0B01388742A4}">
      <dsp:nvSpPr>
        <dsp:cNvPr id="0" name=""/>
        <dsp:cNvSpPr/>
      </dsp:nvSpPr>
      <dsp:spPr>
        <a:xfrm>
          <a:off x="5086400" y="1865196"/>
          <a:ext cx="187078" cy="3230223"/>
        </a:xfrm>
        <a:custGeom>
          <a:avLst/>
          <a:gdLst/>
          <a:ahLst/>
          <a:cxnLst/>
          <a:rect l="0" t="0" r="0" b="0"/>
          <a:pathLst>
            <a:path>
              <a:moveTo>
                <a:pt x="0" y="0"/>
              </a:moveTo>
              <a:lnTo>
                <a:pt x="0" y="3230223"/>
              </a:lnTo>
              <a:lnTo>
                <a:pt x="187078" y="3230223"/>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724B4C-4C90-4CD9-9FB6-36DE54189D04}">
      <dsp:nvSpPr>
        <dsp:cNvPr id="0" name=""/>
        <dsp:cNvSpPr/>
      </dsp:nvSpPr>
      <dsp:spPr>
        <a:xfrm>
          <a:off x="5086400" y="1865196"/>
          <a:ext cx="187078" cy="2344718"/>
        </a:xfrm>
        <a:custGeom>
          <a:avLst/>
          <a:gdLst/>
          <a:ahLst/>
          <a:cxnLst/>
          <a:rect l="0" t="0" r="0" b="0"/>
          <a:pathLst>
            <a:path>
              <a:moveTo>
                <a:pt x="0" y="0"/>
              </a:moveTo>
              <a:lnTo>
                <a:pt x="0" y="2344718"/>
              </a:lnTo>
              <a:lnTo>
                <a:pt x="187078" y="2344718"/>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1078F2-E572-4BE2-9229-D33FE12F27CC}">
      <dsp:nvSpPr>
        <dsp:cNvPr id="0" name=""/>
        <dsp:cNvSpPr/>
      </dsp:nvSpPr>
      <dsp:spPr>
        <a:xfrm>
          <a:off x="5086400" y="1865196"/>
          <a:ext cx="187078" cy="1459213"/>
        </a:xfrm>
        <a:custGeom>
          <a:avLst/>
          <a:gdLst/>
          <a:ahLst/>
          <a:cxnLst/>
          <a:rect l="0" t="0" r="0" b="0"/>
          <a:pathLst>
            <a:path>
              <a:moveTo>
                <a:pt x="0" y="0"/>
              </a:moveTo>
              <a:lnTo>
                <a:pt x="0" y="1459213"/>
              </a:lnTo>
              <a:lnTo>
                <a:pt x="187078" y="1459213"/>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AFAE74-10C0-49E1-B6F5-7A3DAA9FB2C6}">
      <dsp:nvSpPr>
        <dsp:cNvPr id="0" name=""/>
        <dsp:cNvSpPr/>
      </dsp:nvSpPr>
      <dsp:spPr>
        <a:xfrm>
          <a:off x="5086400" y="1865196"/>
          <a:ext cx="187078" cy="573707"/>
        </a:xfrm>
        <a:custGeom>
          <a:avLst/>
          <a:gdLst/>
          <a:ahLst/>
          <a:cxnLst/>
          <a:rect l="0" t="0" r="0" b="0"/>
          <a:pathLst>
            <a:path>
              <a:moveTo>
                <a:pt x="0" y="0"/>
              </a:moveTo>
              <a:lnTo>
                <a:pt x="0" y="573707"/>
              </a:lnTo>
              <a:lnTo>
                <a:pt x="187078" y="573707"/>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2A5317-AFB2-4190-8871-9595F4E35ADC}">
      <dsp:nvSpPr>
        <dsp:cNvPr id="0" name=""/>
        <dsp:cNvSpPr/>
      </dsp:nvSpPr>
      <dsp:spPr>
        <a:xfrm>
          <a:off x="4674827" y="623595"/>
          <a:ext cx="910449" cy="263660"/>
        </a:xfrm>
        <a:custGeom>
          <a:avLst/>
          <a:gdLst/>
          <a:ahLst/>
          <a:cxnLst/>
          <a:rect l="0" t="0" r="0" b="0"/>
          <a:pathLst>
            <a:path>
              <a:moveTo>
                <a:pt x="0" y="0"/>
              </a:moveTo>
              <a:lnTo>
                <a:pt x="0" y="132705"/>
              </a:lnTo>
              <a:lnTo>
                <a:pt x="910449" y="132705"/>
              </a:lnTo>
              <a:lnTo>
                <a:pt x="910449" y="26366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055A45-2D34-470A-B9EE-2044106C8120}">
      <dsp:nvSpPr>
        <dsp:cNvPr id="0" name=""/>
        <dsp:cNvSpPr/>
      </dsp:nvSpPr>
      <dsp:spPr>
        <a:xfrm>
          <a:off x="3265501" y="1510851"/>
          <a:ext cx="187078" cy="4115729"/>
        </a:xfrm>
        <a:custGeom>
          <a:avLst/>
          <a:gdLst/>
          <a:ahLst/>
          <a:cxnLst/>
          <a:rect l="0" t="0" r="0" b="0"/>
          <a:pathLst>
            <a:path>
              <a:moveTo>
                <a:pt x="0" y="0"/>
              </a:moveTo>
              <a:lnTo>
                <a:pt x="0" y="4115729"/>
              </a:lnTo>
              <a:lnTo>
                <a:pt x="187078" y="4115729"/>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A0A6AA-681C-4FD1-9ABB-F99D517C1C28}">
      <dsp:nvSpPr>
        <dsp:cNvPr id="0" name=""/>
        <dsp:cNvSpPr/>
      </dsp:nvSpPr>
      <dsp:spPr>
        <a:xfrm>
          <a:off x="3265501" y="1510851"/>
          <a:ext cx="187078" cy="3230223"/>
        </a:xfrm>
        <a:custGeom>
          <a:avLst/>
          <a:gdLst/>
          <a:ahLst/>
          <a:cxnLst/>
          <a:rect l="0" t="0" r="0" b="0"/>
          <a:pathLst>
            <a:path>
              <a:moveTo>
                <a:pt x="0" y="0"/>
              </a:moveTo>
              <a:lnTo>
                <a:pt x="0" y="3230223"/>
              </a:lnTo>
              <a:lnTo>
                <a:pt x="187078" y="3230223"/>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BC53BF-74E6-475D-B760-5D9FF535D4A2}">
      <dsp:nvSpPr>
        <dsp:cNvPr id="0" name=""/>
        <dsp:cNvSpPr/>
      </dsp:nvSpPr>
      <dsp:spPr>
        <a:xfrm>
          <a:off x="3265501" y="1510851"/>
          <a:ext cx="187078" cy="2344718"/>
        </a:xfrm>
        <a:custGeom>
          <a:avLst/>
          <a:gdLst/>
          <a:ahLst/>
          <a:cxnLst/>
          <a:rect l="0" t="0" r="0" b="0"/>
          <a:pathLst>
            <a:path>
              <a:moveTo>
                <a:pt x="0" y="0"/>
              </a:moveTo>
              <a:lnTo>
                <a:pt x="0" y="2344718"/>
              </a:lnTo>
              <a:lnTo>
                <a:pt x="187078" y="2344718"/>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7B018A-0B26-4B75-A61D-D36E8450E788}">
      <dsp:nvSpPr>
        <dsp:cNvPr id="0" name=""/>
        <dsp:cNvSpPr/>
      </dsp:nvSpPr>
      <dsp:spPr>
        <a:xfrm>
          <a:off x="3265501" y="1510851"/>
          <a:ext cx="187078" cy="1459213"/>
        </a:xfrm>
        <a:custGeom>
          <a:avLst/>
          <a:gdLst/>
          <a:ahLst/>
          <a:cxnLst/>
          <a:rect l="0" t="0" r="0" b="0"/>
          <a:pathLst>
            <a:path>
              <a:moveTo>
                <a:pt x="0" y="0"/>
              </a:moveTo>
              <a:lnTo>
                <a:pt x="0" y="1459213"/>
              </a:lnTo>
              <a:lnTo>
                <a:pt x="187078" y="1459213"/>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A3BDE0-2C19-4E85-9542-C477CAE97A72}">
      <dsp:nvSpPr>
        <dsp:cNvPr id="0" name=""/>
        <dsp:cNvSpPr/>
      </dsp:nvSpPr>
      <dsp:spPr>
        <a:xfrm>
          <a:off x="3265501" y="1510851"/>
          <a:ext cx="187078" cy="573707"/>
        </a:xfrm>
        <a:custGeom>
          <a:avLst/>
          <a:gdLst/>
          <a:ahLst/>
          <a:cxnLst/>
          <a:rect l="0" t="0" r="0" b="0"/>
          <a:pathLst>
            <a:path>
              <a:moveTo>
                <a:pt x="0" y="0"/>
              </a:moveTo>
              <a:lnTo>
                <a:pt x="0" y="573707"/>
              </a:lnTo>
              <a:lnTo>
                <a:pt x="187078" y="573707"/>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101069-B33E-4803-8688-C2A9442369CF}">
      <dsp:nvSpPr>
        <dsp:cNvPr id="0" name=""/>
        <dsp:cNvSpPr/>
      </dsp:nvSpPr>
      <dsp:spPr>
        <a:xfrm>
          <a:off x="3764378" y="623595"/>
          <a:ext cx="910449" cy="263660"/>
        </a:xfrm>
        <a:custGeom>
          <a:avLst/>
          <a:gdLst/>
          <a:ahLst/>
          <a:cxnLst/>
          <a:rect l="0" t="0" r="0" b="0"/>
          <a:pathLst>
            <a:path>
              <a:moveTo>
                <a:pt x="910449" y="0"/>
              </a:moveTo>
              <a:lnTo>
                <a:pt x="910449" y="132705"/>
              </a:lnTo>
              <a:lnTo>
                <a:pt x="0" y="132705"/>
              </a:lnTo>
              <a:lnTo>
                <a:pt x="0" y="26366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CFAD38-540D-411C-897B-BD5D6ADA138E}">
      <dsp:nvSpPr>
        <dsp:cNvPr id="0" name=""/>
        <dsp:cNvSpPr/>
      </dsp:nvSpPr>
      <dsp:spPr>
        <a:xfrm>
          <a:off x="1756401" y="1510851"/>
          <a:ext cx="187078" cy="2344718"/>
        </a:xfrm>
        <a:custGeom>
          <a:avLst/>
          <a:gdLst/>
          <a:ahLst/>
          <a:cxnLst/>
          <a:rect l="0" t="0" r="0" b="0"/>
          <a:pathLst>
            <a:path>
              <a:moveTo>
                <a:pt x="0" y="0"/>
              </a:moveTo>
              <a:lnTo>
                <a:pt x="0" y="2344718"/>
              </a:lnTo>
              <a:lnTo>
                <a:pt x="187078" y="2344718"/>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E28BAB-56C2-4410-B2E5-03C5F4D5D180}">
      <dsp:nvSpPr>
        <dsp:cNvPr id="0" name=""/>
        <dsp:cNvSpPr/>
      </dsp:nvSpPr>
      <dsp:spPr>
        <a:xfrm>
          <a:off x="1756401" y="1510851"/>
          <a:ext cx="187078" cy="1459213"/>
        </a:xfrm>
        <a:custGeom>
          <a:avLst/>
          <a:gdLst/>
          <a:ahLst/>
          <a:cxnLst/>
          <a:rect l="0" t="0" r="0" b="0"/>
          <a:pathLst>
            <a:path>
              <a:moveTo>
                <a:pt x="0" y="0"/>
              </a:moveTo>
              <a:lnTo>
                <a:pt x="0" y="1459213"/>
              </a:lnTo>
              <a:lnTo>
                <a:pt x="187078" y="1459213"/>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3E23B0-0C0D-4E90-8965-BC1D8C59B0F2}">
      <dsp:nvSpPr>
        <dsp:cNvPr id="0" name=""/>
        <dsp:cNvSpPr/>
      </dsp:nvSpPr>
      <dsp:spPr>
        <a:xfrm>
          <a:off x="1756401" y="1510851"/>
          <a:ext cx="187078" cy="573707"/>
        </a:xfrm>
        <a:custGeom>
          <a:avLst/>
          <a:gdLst/>
          <a:ahLst/>
          <a:cxnLst/>
          <a:rect l="0" t="0" r="0" b="0"/>
          <a:pathLst>
            <a:path>
              <a:moveTo>
                <a:pt x="0" y="0"/>
              </a:moveTo>
              <a:lnTo>
                <a:pt x="0" y="573707"/>
              </a:lnTo>
              <a:lnTo>
                <a:pt x="187078" y="573707"/>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D895A6-7930-4BEA-AFA0-AE747FAB3D25}">
      <dsp:nvSpPr>
        <dsp:cNvPr id="0" name=""/>
        <dsp:cNvSpPr/>
      </dsp:nvSpPr>
      <dsp:spPr>
        <a:xfrm>
          <a:off x="2255277" y="623595"/>
          <a:ext cx="2419549" cy="263660"/>
        </a:xfrm>
        <a:custGeom>
          <a:avLst/>
          <a:gdLst/>
          <a:ahLst/>
          <a:cxnLst/>
          <a:rect l="0" t="0" r="0" b="0"/>
          <a:pathLst>
            <a:path>
              <a:moveTo>
                <a:pt x="2419549" y="0"/>
              </a:moveTo>
              <a:lnTo>
                <a:pt x="2419549" y="132705"/>
              </a:lnTo>
              <a:lnTo>
                <a:pt x="0" y="132705"/>
              </a:lnTo>
              <a:lnTo>
                <a:pt x="0" y="26366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CDD839-80B0-4F10-BE62-2EAE5D17DAFC}">
      <dsp:nvSpPr>
        <dsp:cNvPr id="0" name=""/>
        <dsp:cNvSpPr/>
      </dsp:nvSpPr>
      <dsp:spPr>
        <a:xfrm>
          <a:off x="4051231" y="0"/>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Ann James</a:t>
          </a:r>
        </a:p>
        <a:p>
          <a:pPr marL="0" lvl="0" indent="0" algn="ctr" defTabSz="444500">
            <a:lnSpc>
              <a:spcPct val="90000"/>
            </a:lnSpc>
            <a:spcBef>
              <a:spcPct val="0"/>
            </a:spcBef>
            <a:spcAft>
              <a:spcPct val="35000"/>
            </a:spcAft>
            <a:buNone/>
          </a:pPr>
          <a:r>
            <a:rPr lang="en-GB" sz="1000" kern="1200" dirty="0"/>
            <a:t>Director of Children’s Services</a:t>
          </a:r>
        </a:p>
      </dsp:txBody>
      <dsp:txXfrm>
        <a:off x="4051231" y="0"/>
        <a:ext cx="1247190" cy="623595"/>
      </dsp:txXfrm>
    </dsp:sp>
    <dsp:sp modelId="{C7B31552-2714-40CB-B8E9-A4EDCB5C6142}">
      <dsp:nvSpPr>
        <dsp:cNvPr id="0" name=""/>
        <dsp:cNvSpPr/>
      </dsp:nvSpPr>
      <dsp:spPr>
        <a:xfrm>
          <a:off x="1631682" y="887255"/>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Andy Dempsey</a:t>
          </a:r>
        </a:p>
        <a:p>
          <a:pPr marL="0" lvl="0" indent="0" algn="ctr" defTabSz="444500">
            <a:lnSpc>
              <a:spcPct val="90000"/>
            </a:lnSpc>
            <a:spcBef>
              <a:spcPct val="0"/>
            </a:spcBef>
            <a:spcAft>
              <a:spcPct val="35000"/>
            </a:spcAft>
            <a:buNone/>
          </a:pPr>
          <a:r>
            <a:rPr lang="en-GB" sz="1000" kern="1200" dirty="0"/>
            <a:t>Director for Strategy and Partnerships</a:t>
          </a:r>
        </a:p>
      </dsp:txBody>
      <dsp:txXfrm>
        <a:off x="1631682" y="887255"/>
        <a:ext cx="1247190" cy="623595"/>
      </dsp:txXfrm>
    </dsp:sp>
    <dsp:sp modelId="{81E603D0-C77E-4740-A7DF-789E87BB24D4}">
      <dsp:nvSpPr>
        <dsp:cNvPr id="0" name=""/>
        <dsp:cNvSpPr/>
      </dsp:nvSpPr>
      <dsp:spPr>
        <a:xfrm>
          <a:off x="1943479" y="1772761"/>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Claire Lawton</a:t>
          </a:r>
        </a:p>
        <a:p>
          <a:pPr marL="0" lvl="0" indent="0" algn="ctr" defTabSz="444500">
            <a:lnSpc>
              <a:spcPct val="90000"/>
            </a:lnSpc>
            <a:spcBef>
              <a:spcPct val="0"/>
            </a:spcBef>
            <a:spcAft>
              <a:spcPct val="35000"/>
            </a:spcAft>
            <a:buNone/>
          </a:pPr>
          <a:r>
            <a:rPr lang="en-GB" sz="1000" kern="1200" dirty="0"/>
            <a:t>Head of Quality and Performance</a:t>
          </a:r>
        </a:p>
      </dsp:txBody>
      <dsp:txXfrm>
        <a:off x="1943479" y="1772761"/>
        <a:ext cx="1247190" cy="623595"/>
      </dsp:txXfrm>
    </dsp:sp>
    <dsp:sp modelId="{BB1DD7E4-4AD8-4D96-AFA6-CA79CA0C9B4F}">
      <dsp:nvSpPr>
        <dsp:cNvPr id="0" name=""/>
        <dsp:cNvSpPr/>
      </dsp:nvSpPr>
      <dsp:spPr>
        <a:xfrm>
          <a:off x="1943479" y="2658266"/>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Emma </a:t>
          </a:r>
          <a:r>
            <a:rPr lang="en-GB" sz="1000" kern="1200" dirty="0" err="1"/>
            <a:t>Trigwell</a:t>
          </a:r>
          <a:endParaRPr lang="en-GB" sz="1000" kern="1200" dirty="0"/>
        </a:p>
        <a:p>
          <a:pPr marL="0" lvl="0" indent="0" algn="ctr" defTabSz="444500">
            <a:lnSpc>
              <a:spcPct val="90000"/>
            </a:lnSpc>
            <a:spcBef>
              <a:spcPct val="0"/>
            </a:spcBef>
            <a:spcAft>
              <a:spcPct val="35000"/>
            </a:spcAft>
            <a:buNone/>
          </a:pPr>
          <a:r>
            <a:rPr lang="en-GB" sz="1000" kern="1200" dirty="0"/>
            <a:t>Head of Early Help</a:t>
          </a:r>
        </a:p>
      </dsp:txBody>
      <dsp:txXfrm>
        <a:off x="1943479" y="2658266"/>
        <a:ext cx="1247190" cy="623595"/>
      </dsp:txXfrm>
    </dsp:sp>
    <dsp:sp modelId="{081E29E6-D0F1-4FDB-88D5-90FF265862C2}">
      <dsp:nvSpPr>
        <dsp:cNvPr id="0" name=""/>
        <dsp:cNvSpPr/>
      </dsp:nvSpPr>
      <dsp:spPr>
        <a:xfrm>
          <a:off x="1943479" y="3543771"/>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Dave Jones</a:t>
          </a:r>
        </a:p>
        <a:p>
          <a:pPr marL="0" lvl="0" indent="0" algn="ctr" defTabSz="444500">
            <a:lnSpc>
              <a:spcPct val="90000"/>
            </a:lnSpc>
            <a:spcBef>
              <a:spcPct val="0"/>
            </a:spcBef>
            <a:spcAft>
              <a:spcPct val="35000"/>
            </a:spcAft>
            <a:buNone/>
          </a:pPr>
          <a:r>
            <a:rPr lang="en-GB" sz="1000" kern="1200" dirty="0"/>
            <a:t>GSCP Business Manager</a:t>
          </a:r>
        </a:p>
      </dsp:txBody>
      <dsp:txXfrm>
        <a:off x="1943479" y="3543771"/>
        <a:ext cx="1247190" cy="623595"/>
      </dsp:txXfrm>
    </dsp:sp>
    <dsp:sp modelId="{F510D168-1B19-4023-8F66-6577475718B5}">
      <dsp:nvSpPr>
        <dsp:cNvPr id="0" name=""/>
        <dsp:cNvSpPr/>
      </dsp:nvSpPr>
      <dsp:spPr>
        <a:xfrm>
          <a:off x="3140782" y="887255"/>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Kirsten Harrison</a:t>
          </a:r>
        </a:p>
        <a:p>
          <a:pPr marL="0" lvl="0" indent="0" algn="ctr" defTabSz="444500">
            <a:lnSpc>
              <a:spcPct val="90000"/>
            </a:lnSpc>
            <a:spcBef>
              <a:spcPct val="0"/>
            </a:spcBef>
            <a:spcAft>
              <a:spcPct val="35000"/>
            </a:spcAft>
            <a:buNone/>
          </a:pPr>
          <a:r>
            <a:rPr lang="en-GB" sz="1000" kern="1200" dirty="0"/>
            <a:t>Director of Education</a:t>
          </a:r>
        </a:p>
      </dsp:txBody>
      <dsp:txXfrm>
        <a:off x="3140782" y="887255"/>
        <a:ext cx="1247190" cy="623595"/>
      </dsp:txXfrm>
    </dsp:sp>
    <dsp:sp modelId="{AF78A4C1-C1CE-4FE6-8497-661E2F78B575}">
      <dsp:nvSpPr>
        <dsp:cNvPr id="0" name=""/>
        <dsp:cNvSpPr/>
      </dsp:nvSpPr>
      <dsp:spPr>
        <a:xfrm>
          <a:off x="3452580" y="1772761"/>
          <a:ext cx="1247190" cy="623595"/>
        </a:xfrm>
        <a:prstGeom prst="rect">
          <a:avLst/>
        </a:prstGeom>
        <a:solidFill>
          <a:schemeClr val="accent6">
            <a:lumMod val="40000"/>
            <a:lumOff val="6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Jane Featherstone</a:t>
          </a:r>
        </a:p>
        <a:p>
          <a:pPr marL="0" lvl="0" indent="0" algn="ctr" defTabSz="444500">
            <a:lnSpc>
              <a:spcPct val="90000"/>
            </a:lnSpc>
            <a:spcBef>
              <a:spcPct val="0"/>
            </a:spcBef>
            <a:spcAft>
              <a:spcPct val="35000"/>
            </a:spcAft>
            <a:buNone/>
          </a:pPr>
          <a:r>
            <a:rPr lang="en-GB" sz="1000" kern="1200" dirty="0"/>
            <a:t>Head of the Virtual School</a:t>
          </a:r>
        </a:p>
      </dsp:txBody>
      <dsp:txXfrm>
        <a:off x="3452580" y="1772761"/>
        <a:ext cx="1247190" cy="623595"/>
      </dsp:txXfrm>
    </dsp:sp>
    <dsp:sp modelId="{3C86079D-8AA1-412A-939F-FEF8A9972872}">
      <dsp:nvSpPr>
        <dsp:cNvPr id="0" name=""/>
        <dsp:cNvSpPr/>
      </dsp:nvSpPr>
      <dsp:spPr>
        <a:xfrm>
          <a:off x="3452580" y="2658266"/>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Claire </a:t>
          </a:r>
          <a:r>
            <a:rPr lang="en-GB" sz="1000" kern="1200" dirty="0" err="1"/>
            <a:t>Medland</a:t>
          </a:r>
          <a:endParaRPr lang="en-GB" sz="1000" kern="1200" dirty="0"/>
        </a:p>
        <a:p>
          <a:pPr marL="0" lvl="0" indent="0" algn="ctr" defTabSz="444500">
            <a:lnSpc>
              <a:spcPct val="90000"/>
            </a:lnSpc>
            <a:spcBef>
              <a:spcPct val="0"/>
            </a:spcBef>
            <a:spcAft>
              <a:spcPct val="35000"/>
            </a:spcAft>
            <a:buNone/>
          </a:pPr>
          <a:r>
            <a:rPr lang="en-GB" sz="1000" kern="1200" dirty="0"/>
            <a:t>Head of Ed Planning </a:t>
          </a:r>
          <a:r>
            <a:rPr lang="en-GB" sz="1000" kern="1200"/>
            <a:t>and Infrastructure</a:t>
          </a:r>
          <a:endParaRPr lang="en-GB" sz="1000" kern="1200" dirty="0"/>
        </a:p>
      </dsp:txBody>
      <dsp:txXfrm>
        <a:off x="3452580" y="2658266"/>
        <a:ext cx="1247190" cy="623595"/>
      </dsp:txXfrm>
    </dsp:sp>
    <dsp:sp modelId="{C3510FE4-F628-45CD-B749-5EDF6D8BC79B}">
      <dsp:nvSpPr>
        <dsp:cNvPr id="0" name=""/>
        <dsp:cNvSpPr/>
      </dsp:nvSpPr>
      <dsp:spPr>
        <a:xfrm>
          <a:off x="3452580" y="3543771"/>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Amanda Henderson</a:t>
          </a:r>
        </a:p>
        <a:p>
          <a:pPr marL="0" lvl="0" indent="0" algn="ctr" defTabSz="444500">
            <a:lnSpc>
              <a:spcPct val="90000"/>
            </a:lnSpc>
            <a:spcBef>
              <a:spcPct val="0"/>
            </a:spcBef>
            <a:spcAft>
              <a:spcPct val="35000"/>
            </a:spcAft>
            <a:buNone/>
          </a:pPr>
          <a:r>
            <a:rPr lang="en-GB" sz="1000" kern="1200" dirty="0"/>
            <a:t>Head of SEND</a:t>
          </a:r>
        </a:p>
      </dsp:txBody>
      <dsp:txXfrm>
        <a:off x="3452580" y="3543771"/>
        <a:ext cx="1247190" cy="623595"/>
      </dsp:txXfrm>
    </dsp:sp>
    <dsp:sp modelId="{95CB0939-43BB-469E-8E38-E28B22CA160B}">
      <dsp:nvSpPr>
        <dsp:cNvPr id="0" name=""/>
        <dsp:cNvSpPr/>
      </dsp:nvSpPr>
      <dsp:spPr>
        <a:xfrm>
          <a:off x="3452580" y="4429277"/>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Clare </a:t>
          </a:r>
          <a:r>
            <a:rPr lang="en-GB" sz="1000" kern="1200" dirty="0" err="1"/>
            <a:t>Dudman</a:t>
          </a:r>
          <a:endParaRPr lang="en-GB" sz="1000" kern="1200" dirty="0"/>
        </a:p>
        <a:p>
          <a:pPr marL="0" lvl="0" indent="0" algn="ctr" defTabSz="444500">
            <a:lnSpc>
              <a:spcPct val="90000"/>
            </a:lnSpc>
            <a:spcBef>
              <a:spcPct val="0"/>
            </a:spcBef>
            <a:spcAft>
              <a:spcPct val="35000"/>
            </a:spcAft>
            <a:buNone/>
          </a:pPr>
          <a:r>
            <a:rPr lang="en-GB" sz="1000" kern="1200" dirty="0"/>
            <a:t>Head of </a:t>
          </a:r>
        </a:p>
      </dsp:txBody>
      <dsp:txXfrm>
        <a:off x="3452580" y="4429277"/>
        <a:ext cx="1247190" cy="623595"/>
      </dsp:txXfrm>
    </dsp:sp>
    <dsp:sp modelId="{8E14A3BE-FE59-457C-9FDB-B451F581D115}">
      <dsp:nvSpPr>
        <dsp:cNvPr id="0" name=""/>
        <dsp:cNvSpPr/>
      </dsp:nvSpPr>
      <dsp:spPr>
        <a:xfrm>
          <a:off x="3452580" y="5314782"/>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Phil Haslett</a:t>
          </a:r>
        </a:p>
        <a:p>
          <a:pPr marL="0" lvl="0" indent="0" algn="ctr" defTabSz="444500">
            <a:lnSpc>
              <a:spcPct val="90000"/>
            </a:lnSpc>
            <a:spcBef>
              <a:spcPct val="0"/>
            </a:spcBef>
            <a:spcAft>
              <a:spcPct val="35000"/>
            </a:spcAft>
            <a:buNone/>
          </a:pPr>
          <a:r>
            <a:rPr lang="en-GB" sz="1000" kern="1200" dirty="0"/>
            <a:t>Head of School Inclusion </a:t>
          </a:r>
        </a:p>
      </dsp:txBody>
      <dsp:txXfrm>
        <a:off x="3452580" y="5314782"/>
        <a:ext cx="1247190" cy="623595"/>
      </dsp:txXfrm>
    </dsp:sp>
    <dsp:sp modelId="{B23D5085-D84E-410F-A0D5-56A244341DDB}">
      <dsp:nvSpPr>
        <dsp:cNvPr id="0" name=""/>
        <dsp:cNvSpPr/>
      </dsp:nvSpPr>
      <dsp:spPr>
        <a:xfrm>
          <a:off x="4961681" y="887255"/>
          <a:ext cx="1247190" cy="977940"/>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Paul Shallcross </a:t>
          </a:r>
        </a:p>
        <a:p>
          <a:pPr marL="0" lvl="0" indent="0" algn="ctr" defTabSz="444500">
            <a:lnSpc>
              <a:spcPct val="90000"/>
            </a:lnSpc>
            <a:spcBef>
              <a:spcPct val="0"/>
            </a:spcBef>
            <a:spcAft>
              <a:spcPct val="35000"/>
            </a:spcAft>
            <a:buNone/>
          </a:pPr>
          <a:r>
            <a:rPr lang="en-GB" sz="1000" kern="1200" dirty="0"/>
            <a:t>Director for Safeguarding and Care</a:t>
          </a:r>
        </a:p>
      </dsp:txBody>
      <dsp:txXfrm>
        <a:off x="4961681" y="887255"/>
        <a:ext cx="1247190" cy="977940"/>
      </dsp:txXfrm>
    </dsp:sp>
    <dsp:sp modelId="{5EB42D5E-2B19-47F7-B5F4-19401C45E38B}">
      <dsp:nvSpPr>
        <dsp:cNvPr id="0" name=""/>
        <dsp:cNvSpPr/>
      </dsp:nvSpPr>
      <dsp:spPr>
        <a:xfrm>
          <a:off x="5273478" y="2127106"/>
          <a:ext cx="1247190" cy="623595"/>
        </a:xfrm>
        <a:prstGeom prst="rect">
          <a:avLst/>
        </a:prstGeom>
        <a:solidFill>
          <a:schemeClr val="accent6">
            <a:lumMod val="40000"/>
            <a:lumOff val="6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Tammy Wheatley</a:t>
          </a:r>
        </a:p>
        <a:p>
          <a:pPr marL="0" lvl="0" indent="0" algn="ctr" defTabSz="444500">
            <a:lnSpc>
              <a:spcPct val="90000"/>
            </a:lnSpc>
            <a:spcBef>
              <a:spcPct val="0"/>
            </a:spcBef>
            <a:spcAft>
              <a:spcPct val="35000"/>
            </a:spcAft>
            <a:buNone/>
          </a:pPr>
          <a:r>
            <a:rPr lang="en-GB" sz="1000" kern="1200" dirty="0"/>
            <a:t>Head of Fostering and Under 11 Children in Care</a:t>
          </a:r>
        </a:p>
      </dsp:txBody>
      <dsp:txXfrm>
        <a:off x="5273478" y="2127106"/>
        <a:ext cx="1247190" cy="623595"/>
      </dsp:txXfrm>
    </dsp:sp>
    <dsp:sp modelId="{C28A64FB-57B8-4556-9F0D-39FE02073364}">
      <dsp:nvSpPr>
        <dsp:cNvPr id="0" name=""/>
        <dsp:cNvSpPr/>
      </dsp:nvSpPr>
      <dsp:spPr>
        <a:xfrm>
          <a:off x="5273478" y="3012612"/>
          <a:ext cx="1247190" cy="623595"/>
        </a:xfrm>
        <a:prstGeom prst="rect">
          <a:avLst/>
        </a:prstGeom>
        <a:solidFill>
          <a:schemeClr val="accent6">
            <a:lumMod val="40000"/>
            <a:lumOff val="6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Mark Bone / Vanessa Catterall </a:t>
          </a:r>
        </a:p>
        <a:p>
          <a:pPr marL="0" lvl="0" indent="0" algn="ctr" defTabSz="444500">
            <a:lnSpc>
              <a:spcPct val="90000"/>
            </a:lnSpc>
            <a:spcBef>
              <a:spcPct val="0"/>
            </a:spcBef>
            <a:spcAft>
              <a:spcPct val="35000"/>
            </a:spcAft>
            <a:buNone/>
          </a:pPr>
          <a:r>
            <a:rPr lang="en-GB" sz="1000" kern="1200" dirty="0"/>
            <a:t>2 x HOS for 11-25 Teams</a:t>
          </a:r>
        </a:p>
      </dsp:txBody>
      <dsp:txXfrm>
        <a:off x="5273478" y="3012612"/>
        <a:ext cx="1247190" cy="623595"/>
      </dsp:txXfrm>
    </dsp:sp>
    <dsp:sp modelId="{6E80A85D-4507-4CFE-B0A8-AED295A56BBE}">
      <dsp:nvSpPr>
        <dsp:cNvPr id="0" name=""/>
        <dsp:cNvSpPr/>
      </dsp:nvSpPr>
      <dsp:spPr>
        <a:xfrm>
          <a:off x="5273478" y="3898117"/>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RT, KG, JM, NA, JC </a:t>
          </a:r>
        </a:p>
        <a:p>
          <a:pPr marL="0" lvl="0" indent="0" algn="ctr" defTabSz="444500">
            <a:lnSpc>
              <a:spcPct val="90000"/>
            </a:lnSpc>
            <a:spcBef>
              <a:spcPct val="0"/>
            </a:spcBef>
            <a:spcAft>
              <a:spcPct val="35000"/>
            </a:spcAft>
            <a:buNone/>
          </a:pPr>
          <a:r>
            <a:rPr lang="en-GB" sz="1000" kern="1200" dirty="0"/>
            <a:t>5 X district safeguarding HOS</a:t>
          </a:r>
        </a:p>
      </dsp:txBody>
      <dsp:txXfrm>
        <a:off x="5273478" y="3898117"/>
        <a:ext cx="1247190" cy="623595"/>
      </dsp:txXfrm>
    </dsp:sp>
    <dsp:sp modelId="{4E7A6E1D-B114-40EA-BFCA-55E9F0DA73C2}">
      <dsp:nvSpPr>
        <dsp:cNvPr id="0" name=""/>
        <dsp:cNvSpPr/>
      </dsp:nvSpPr>
      <dsp:spPr>
        <a:xfrm>
          <a:off x="5273478" y="4783622"/>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Claire Connolly</a:t>
          </a:r>
        </a:p>
        <a:p>
          <a:pPr marL="0" lvl="0" indent="0" algn="ctr" defTabSz="444500">
            <a:lnSpc>
              <a:spcPct val="90000"/>
            </a:lnSpc>
            <a:spcBef>
              <a:spcPct val="0"/>
            </a:spcBef>
            <a:spcAft>
              <a:spcPct val="35000"/>
            </a:spcAft>
            <a:buNone/>
          </a:pPr>
          <a:r>
            <a:rPr lang="en-GB" sz="1000" kern="1200" dirty="0"/>
            <a:t>Head of Children’s Single Point of Access</a:t>
          </a:r>
        </a:p>
      </dsp:txBody>
      <dsp:txXfrm>
        <a:off x="5273478" y="4783622"/>
        <a:ext cx="1247190" cy="623595"/>
      </dsp:txXfrm>
    </dsp:sp>
    <dsp:sp modelId="{17FD8574-5D52-4F2E-8813-D9652773A3BE}">
      <dsp:nvSpPr>
        <dsp:cNvPr id="0" name=""/>
        <dsp:cNvSpPr/>
      </dsp:nvSpPr>
      <dsp:spPr>
        <a:xfrm>
          <a:off x="5273478" y="5669128"/>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Sue Hall</a:t>
          </a:r>
        </a:p>
        <a:p>
          <a:pPr marL="0" lvl="0" indent="0" algn="ctr" defTabSz="444500">
            <a:lnSpc>
              <a:spcPct val="90000"/>
            </a:lnSpc>
            <a:spcBef>
              <a:spcPct val="0"/>
            </a:spcBef>
            <a:spcAft>
              <a:spcPct val="35000"/>
            </a:spcAft>
            <a:buNone/>
          </a:pPr>
          <a:r>
            <a:rPr lang="en-GB" sz="1000" kern="1200" dirty="0"/>
            <a:t>Head of DCYPS</a:t>
          </a:r>
        </a:p>
      </dsp:txBody>
      <dsp:txXfrm>
        <a:off x="5273478" y="5669128"/>
        <a:ext cx="1247190" cy="623595"/>
      </dsp:txXfrm>
    </dsp:sp>
    <dsp:sp modelId="{C51D2BDE-0CB5-43E3-9792-DF559FE697CB}">
      <dsp:nvSpPr>
        <dsp:cNvPr id="0" name=""/>
        <dsp:cNvSpPr/>
      </dsp:nvSpPr>
      <dsp:spPr>
        <a:xfrm>
          <a:off x="6470781" y="887255"/>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Rob England</a:t>
          </a:r>
        </a:p>
        <a:p>
          <a:pPr marL="0" lvl="0" indent="0" algn="ctr" defTabSz="444500">
            <a:lnSpc>
              <a:spcPct val="90000"/>
            </a:lnSpc>
            <a:spcBef>
              <a:spcPct val="0"/>
            </a:spcBef>
            <a:spcAft>
              <a:spcPct val="35000"/>
            </a:spcAft>
            <a:buNone/>
          </a:pPr>
          <a:r>
            <a:rPr lang="en-GB" sz="1000" kern="1200" dirty="0"/>
            <a:t>Assistant Director for Children’s Integrated Commissioning</a:t>
          </a:r>
        </a:p>
      </dsp:txBody>
      <dsp:txXfrm>
        <a:off x="6470781" y="887255"/>
        <a:ext cx="1247190" cy="623595"/>
      </dsp:txXfrm>
    </dsp:sp>
    <dsp:sp modelId="{542AAD35-D500-4ED2-AA34-035B4430C8C3}">
      <dsp:nvSpPr>
        <dsp:cNvPr id="0" name=""/>
        <dsp:cNvSpPr/>
      </dsp:nvSpPr>
      <dsp:spPr>
        <a:xfrm>
          <a:off x="6782579" y="1772761"/>
          <a:ext cx="1247190" cy="623595"/>
        </a:xfrm>
        <a:prstGeom prst="rect">
          <a:avLst/>
        </a:prstGeom>
        <a:solidFill>
          <a:schemeClr val="accent6">
            <a:lumMod val="40000"/>
            <a:lumOff val="6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Caroline </a:t>
          </a:r>
          <a:r>
            <a:rPr lang="en-GB" sz="1000" kern="1200" dirty="0" err="1"/>
            <a:t>Spamer</a:t>
          </a:r>
          <a:endParaRPr lang="en-GB" sz="1000" kern="1200" dirty="0"/>
        </a:p>
        <a:p>
          <a:pPr marL="0" lvl="0" indent="0" algn="ctr" defTabSz="444500">
            <a:lnSpc>
              <a:spcPct val="90000"/>
            </a:lnSpc>
            <a:spcBef>
              <a:spcPct val="0"/>
            </a:spcBef>
            <a:spcAft>
              <a:spcPct val="35000"/>
            </a:spcAft>
            <a:buNone/>
          </a:pPr>
          <a:r>
            <a:rPr lang="en-GB" sz="1000" kern="1200" dirty="0"/>
            <a:t>Head of Placement Commissioning</a:t>
          </a:r>
        </a:p>
      </dsp:txBody>
      <dsp:txXfrm>
        <a:off x="6782579" y="1772761"/>
        <a:ext cx="1247190" cy="623595"/>
      </dsp:txXfrm>
    </dsp:sp>
    <dsp:sp modelId="{85208736-74D7-40DD-94B9-4542BA11CADA}">
      <dsp:nvSpPr>
        <dsp:cNvPr id="0" name=""/>
        <dsp:cNvSpPr/>
      </dsp:nvSpPr>
      <dsp:spPr>
        <a:xfrm>
          <a:off x="6782579" y="2658266"/>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Jess Glenn</a:t>
          </a:r>
        </a:p>
        <a:p>
          <a:pPr marL="0" lvl="0" indent="0" algn="ctr" defTabSz="444500">
            <a:lnSpc>
              <a:spcPct val="90000"/>
            </a:lnSpc>
            <a:spcBef>
              <a:spcPct val="0"/>
            </a:spcBef>
            <a:spcAft>
              <a:spcPct val="35000"/>
            </a:spcAft>
            <a:buNone/>
          </a:pPr>
          <a:r>
            <a:rPr lang="en-GB" sz="1000" kern="1200" dirty="0"/>
            <a:t>Head of Service</a:t>
          </a:r>
        </a:p>
      </dsp:txBody>
      <dsp:txXfrm>
        <a:off x="6782579" y="2658266"/>
        <a:ext cx="1247190" cy="623595"/>
      </dsp:txXfrm>
    </dsp:sp>
    <dsp:sp modelId="{DC840767-49B4-4BA5-9838-433C69B1A295}">
      <dsp:nvSpPr>
        <dsp:cNvPr id="0" name=""/>
        <dsp:cNvSpPr/>
      </dsp:nvSpPr>
      <dsp:spPr>
        <a:xfrm>
          <a:off x="6782579" y="3543771"/>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Wendy Gray</a:t>
          </a:r>
        </a:p>
        <a:p>
          <a:pPr marL="0" lvl="0" indent="0" algn="ctr" defTabSz="444500">
            <a:lnSpc>
              <a:spcPct val="90000"/>
            </a:lnSpc>
            <a:spcBef>
              <a:spcPct val="0"/>
            </a:spcBef>
            <a:spcAft>
              <a:spcPct val="35000"/>
            </a:spcAft>
            <a:buNone/>
          </a:pPr>
          <a:r>
            <a:rPr lang="en-GB" sz="1000" kern="1200" dirty="0"/>
            <a:t>Head of Service</a:t>
          </a:r>
        </a:p>
      </dsp:txBody>
      <dsp:txXfrm>
        <a:off x="6782579" y="3543771"/>
        <a:ext cx="1247190" cy="623595"/>
      </dsp:txXfrm>
    </dsp:sp>
    <dsp:sp modelId="{1BB5FCA7-8FD3-4ACD-820C-51E985AFF82E}">
      <dsp:nvSpPr>
        <dsp:cNvPr id="0" name=""/>
        <dsp:cNvSpPr/>
      </dsp:nvSpPr>
      <dsp:spPr>
        <a:xfrm>
          <a:off x="6782579" y="4429277"/>
          <a:ext cx="1247190" cy="623595"/>
        </a:xfrm>
        <a:prstGeom prst="rect">
          <a:avLst/>
        </a:prstGeom>
        <a:solidFill>
          <a:schemeClr val="accent6">
            <a:lumMod val="20000"/>
            <a:lumOff val="8000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t>Dan Gillingham</a:t>
          </a:r>
        </a:p>
        <a:p>
          <a:pPr marL="0" lvl="0" indent="0" algn="ctr" defTabSz="444500">
            <a:lnSpc>
              <a:spcPct val="90000"/>
            </a:lnSpc>
            <a:spcBef>
              <a:spcPct val="0"/>
            </a:spcBef>
            <a:spcAft>
              <a:spcPct val="35000"/>
            </a:spcAft>
            <a:buNone/>
          </a:pPr>
          <a:r>
            <a:rPr lang="en-GB" sz="1000" kern="1200" dirty="0"/>
            <a:t>Head of Service</a:t>
          </a:r>
        </a:p>
      </dsp:txBody>
      <dsp:txXfrm>
        <a:off x="6782579" y="4429277"/>
        <a:ext cx="1247190" cy="62359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3962400" cy="344091"/>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1" i="0" u="none" strike="noStrike" cap="none">
                <a:solidFill>
                  <a:schemeClr val="dk2"/>
                </a:solidFill>
                <a:latin typeface="Arial"/>
                <a:ea typeface="Arial"/>
                <a:cs typeface="Arial"/>
                <a:sym typeface="Arial"/>
              </a:defRPr>
            </a:lvl1pPr>
            <a:lvl2pPr marR="0" lvl="1" algn="l" rtl="0">
              <a:spcBef>
                <a:spcPts val="0"/>
              </a:spcBef>
              <a:spcAft>
                <a:spcPts val="0"/>
              </a:spcAft>
              <a:buSzPts val="1400"/>
              <a:buNone/>
              <a:defRPr sz="44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44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44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44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chemeClr val="dk2"/>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5179484" y="2"/>
            <a:ext cx="3962400" cy="344091"/>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1" i="0" u="none" strike="noStrike" cap="none">
                <a:solidFill>
                  <a:schemeClr val="dk2"/>
                </a:solidFill>
                <a:latin typeface="Arial"/>
                <a:ea typeface="Arial"/>
                <a:cs typeface="Arial"/>
                <a:sym typeface="Arial"/>
              </a:defRPr>
            </a:lvl1pPr>
            <a:lvl2pPr marR="0" lvl="1" algn="l" rtl="0">
              <a:spcBef>
                <a:spcPts val="0"/>
              </a:spcBef>
              <a:spcAft>
                <a:spcPts val="0"/>
              </a:spcAft>
              <a:buSzPts val="1400"/>
              <a:buNone/>
              <a:defRPr sz="44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44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44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44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chemeClr val="dk2"/>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1" i="0" u="none" strike="noStrike" cap="none">
                <a:solidFill>
                  <a:schemeClr val="dk2"/>
                </a:solidFill>
                <a:latin typeface="Arial"/>
                <a:ea typeface="Arial"/>
                <a:cs typeface="Arial"/>
                <a:sym typeface="Arial"/>
              </a:defRPr>
            </a:lvl1pPr>
            <a:lvl2pPr marR="0" lvl="1" algn="l" rtl="0">
              <a:spcBef>
                <a:spcPts val="0"/>
              </a:spcBef>
              <a:spcAft>
                <a:spcPts val="0"/>
              </a:spcAft>
              <a:buSzPts val="1400"/>
              <a:buNone/>
              <a:defRPr sz="44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44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44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44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chemeClr val="dk2"/>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1" i="0" u="none" strike="noStrike" cap="none">
                <a:solidFill>
                  <a:schemeClr val="dk2"/>
                </a:solidFill>
                <a:latin typeface="Arial"/>
                <a:ea typeface="Arial"/>
                <a:cs typeface="Arial"/>
                <a:sym typeface="Arial"/>
              </a:rPr>
              <a:t>‹#›</a:t>
            </a:fld>
            <a:endParaRPr sz="1200" b="1" i="0" u="none" strike="noStrike" cap="none">
              <a:solidFill>
                <a:schemeClr val="dk2"/>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www.local.gov.uk/publications/your-first-ten-days-lead-member-childrens-services" TargetMode="External"/><Relationship Id="rId2" Type="http://schemas.openxmlformats.org/officeDocument/2006/relationships/slide" Target="../slides/slide32.xml"/><Relationship Id="rId1" Type="http://schemas.openxmlformats.org/officeDocument/2006/relationships/notesMaster" Target="../notesMasters/notesMaster1.xml"/><Relationship Id="rId6" Type="http://schemas.openxmlformats.org/officeDocument/2006/relationships/hyperlink" Target="https://www.local.gov.uk/topics/children-and-young-people" TargetMode="External"/><Relationship Id="rId5" Type="http://schemas.openxmlformats.org/officeDocument/2006/relationships/hyperlink" Target="https://www.local.gov.uk/sites/default/files/documents/must-knows-lead-member-ro-03d.pdf" TargetMode="External"/><Relationship Id="rId4" Type="http://schemas.openxmlformats.org/officeDocument/2006/relationships/hyperlink" Target="about:blank"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ons.gov.uk/peoplepopulationandcommunity/culturalidentity/ethnicity/datasets/populationestimatesbyethnicgroupenglandandwales"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0" name="Google Shape;40;p1: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6347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1" i="0" u="none" strike="noStrike" cap="none" smtClean="0">
                <a:solidFill>
                  <a:schemeClr val="dk2"/>
                </a:solidFill>
                <a:latin typeface="Arial"/>
                <a:ea typeface="Arial"/>
                <a:cs typeface="Arial"/>
                <a:sym typeface="Arial"/>
              </a:rPr>
              <a:t>11</a:t>
            </a:fld>
            <a:endParaRPr lang="en-GB" sz="1200" b="1" i="0" u="none" strike="noStrike" cap="none">
              <a:solidFill>
                <a:schemeClr val="dk2"/>
              </a:solidFill>
              <a:latin typeface="Arial"/>
              <a:ea typeface="Arial"/>
              <a:cs typeface="Arial"/>
              <a:sym typeface="Arial"/>
            </a:endParaRPr>
          </a:p>
        </p:txBody>
      </p:sp>
    </p:spTree>
    <p:extLst>
      <p:ext uri="{BB962C8B-B14F-4D97-AF65-F5344CB8AC3E}">
        <p14:creationId xmlns:p14="http://schemas.microsoft.com/office/powerpoint/2010/main" val="7751441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1" i="0" u="none" strike="noStrike" cap="none" smtClean="0">
                <a:solidFill>
                  <a:schemeClr val="dk2"/>
                </a:solidFill>
                <a:latin typeface="Arial"/>
                <a:ea typeface="Arial"/>
                <a:cs typeface="Arial"/>
                <a:sym typeface="Arial"/>
              </a:rPr>
              <a:t>12</a:t>
            </a:fld>
            <a:endParaRPr lang="en-GB" sz="1200" b="1" i="0" u="none" strike="noStrike" cap="none">
              <a:solidFill>
                <a:schemeClr val="dk2"/>
              </a:solidFill>
              <a:latin typeface="Arial"/>
              <a:ea typeface="Arial"/>
              <a:cs typeface="Arial"/>
              <a:sym typeface="Arial"/>
            </a:endParaRPr>
          </a:p>
        </p:txBody>
      </p:sp>
    </p:spTree>
    <p:extLst>
      <p:ext uri="{BB962C8B-B14F-4D97-AF65-F5344CB8AC3E}">
        <p14:creationId xmlns:p14="http://schemas.microsoft.com/office/powerpoint/2010/main" val="31191243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Ofsted observed where CP was good</a:t>
            </a:r>
          </a:p>
        </p:txBody>
      </p:sp>
      <p:sp>
        <p:nvSpPr>
          <p:cNvPr id="4" name="Slide Number Placeholder 3"/>
          <p:cNvSpPr>
            <a:spLocks noGrp="1"/>
          </p:cNvSpPr>
          <p:nvPr>
            <p:ph type="sldNum" sz="quarter" idx="5"/>
          </p:nvPr>
        </p:nvSpPr>
        <p:spPr/>
        <p:txBody>
          <a:bodyPr/>
          <a:lstStyle/>
          <a:p>
            <a:fld id="{3DBAE86D-C6B2-B047-9241-31ABD39BAC99}" type="slidenum">
              <a:rPr lang="en-US" smtClean="0"/>
              <a:t>13</a:t>
            </a:fld>
            <a:endParaRPr lang="en-US"/>
          </a:p>
        </p:txBody>
      </p:sp>
    </p:spTree>
    <p:extLst>
      <p:ext uri="{BB962C8B-B14F-4D97-AF65-F5344CB8AC3E}">
        <p14:creationId xmlns:p14="http://schemas.microsoft.com/office/powerpoint/2010/main" val="1276690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sz="1800" b="0" i="0" u="none" strike="noStrike" baseline="0" dirty="0">
                <a:latin typeface="TT14Bt00"/>
              </a:rPr>
              <a:t>Abbreviations – </a:t>
            </a:r>
          </a:p>
          <a:p>
            <a:pPr algn="l"/>
            <a:r>
              <a:rPr lang="en-GB" sz="1800" b="0" i="0" u="none" strike="noStrike" baseline="0" dirty="0">
                <a:latin typeface="TT14Bt00"/>
              </a:rPr>
              <a:t>OOA = children living out of area; </a:t>
            </a:r>
          </a:p>
          <a:p>
            <a:pPr algn="l"/>
            <a:r>
              <a:rPr lang="en-GB" sz="1800" b="0" i="0" u="none" strike="noStrike" baseline="0" dirty="0">
                <a:latin typeface="TT14Bt00"/>
              </a:rPr>
              <a:t>SDQ = Strengths and Difficulties Questionnaire</a:t>
            </a:r>
          </a:p>
          <a:p>
            <a:pPr algn="l"/>
            <a:r>
              <a:rPr lang="en-GB" sz="1800" b="0" i="0" u="none" strike="noStrike" baseline="0" dirty="0">
                <a:latin typeface="TT14Bt00"/>
              </a:rPr>
              <a:t>UASC = unaccompanied asylum seeking child (sometimes termed, unaccompanied and separated child)</a:t>
            </a:r>
          </a:p>
          <a:p>
            <a:pPr algn="l"/>
            <a:r>
              <a:rPr lang="en-GB" sz="1800" b="0" i="0" u="none" strike="noStrike" baseline="0" dirty="0">
                <a:latin typeface="TT14Bt00"/>
              </a:rPr>
              <a:t>SGO = </a:t>
            </a:r>
            <a:r>
              <a:rPr lang="en-GB" sz="1800" b="0" i="0" u="none" strike="noStrike" baseline="0">
                <a:latin typeface="TT14Bt00"/>
              </a:rPr>
              <a:t>Special Guardianship Order</a:t>
            </a:r>
            <a:endParaRPr lang="en-GB" sz="1800" b="0" i="0" u="none" strike="noStrike" baseline="0" dirty="0">
              <a:latin typeface="TT14Bt00"/>
            </a:endParaRPr>
          </a:p>
          <a:p>
            <a:pPr algn="l"/>
            <a:endParaRPr lang="en-GB" sz="1800" b="0" i="0" u="none" strike="noStrike" baseline="0" dirty="0">
              <a:latin typeface="TT14Bt00"/>
            </a:endParaRPr>
          </a:p>
          <a:p>
            <a:pPr algn="l"/>
            <a:r>
              <a:rPr lang="en-GB" sz="1800" b="0" i="0" u="none" strike="noStrike" baseline="0" dirty="0">
                <a:latin typeface="TT14Bt00"/>
              </a:rPr>
              <a:t>The </a:t>
            </a:r>
            <a:r>
              <a:rPr lang="en-GB" sz="1800" b="0" i="0" u="none" strike="noStrike" baseline="0" dirty="0">
                <a:latin typeface="TT14Dt00"/>
              </a:rPr>
              <a:t>number of children in care </a:t>
            </a:r>
            <a:r>
              <a:rPr lang="en-GB" sz="1800" b="0" i="0" u="none" strike="noStrike" baseline="0" dirty="0">
                <a:latin typeface="TT14Bt00"/>
              </a:rPr>
              <a:t>on 31st March has risen in each of the past nine-years. The increase in 2022/23 was from 840 in the previous year to 864,  a difference of 24 children and 3%. The increase in the previous year was 7%. The number of children entering care declined by 12% and the number of children leaving care 3%. </a:t>
            </a:r>
          </a:p>
          <a:p>
            <a:pPr algn="l"/>
            <a:endParaRPr lang="en-GB" sz="1800" b="0" i="0" u="none" strike="noStrike" baseline="0" dirty="0">
              <a:latin typeface="TT14Bt00"/>
            </a:endParaRPr>
          </a:p>
          <a:p>
            <a:pPr algn="l"/>
            <a:r>
              <a:rPr lang="en-GB" sz="1800" b="0" i="0" u="none" strike="noStrike" baseline="0" dirty="0">
                <a:latin typeface="TT14Bt00"/>
              </a:rPr>
              <a:t>The </a:t>
            </a:r>
            <a:r>
              <a:rPr lang="en-GB" sz="1800" b="0" i="0" u="none" strike="noStrike" baseline="0" dirty="0">
                <a:latin typeface="TT14Dt00"/>
              </a:rPr>
              <a:t>rate of children in care </a:t>
            </a:r>
            <a:r>
              <a:rPr lang="en-GB" sz="1800" b="0" i="0" u="none" strike="noStrike" baseline="0" dirty="0">
                <a:latin typeface="TT14Bt00"/>
              </a:rPr>
              <a:t>at the end of 2022/23 increased from 65 in the previous year to 68, compared to 70 for England and an average of 60 for Gloucestershire's Statistical Neighbours (SNs) in the previous year.</a:t>
            </a:r>
          </a:p>
          <a:p>
            <a:pPr algn="l"/>
            <a:endParaRPr lang="en-GB" sz="1800" b="0" i="0" u="none" strike="noStrike" baseline="0" dirty="0">
              <a:latin typeface="TT14Bt00"/>
            </a:endParaRPr>
          </a:p>
          <a:p>
            <a:pPr algn="l"/>
            <a:r>
              <a:rPr lang="en-GB" sz="1800" b="0" i="0" u="none" strike="noStrike" baseline="0" dirty="0">
                <a:latin typeface="TT14Bt00"/>
              </a:rPr>
              <a:t>Looking at the </a:t>
            </a:r>
            <a:r>
              <a:rPr lang="en-GB" sz="1800" b="0" i="0" u="none" strike="noStrike" baseline="0" dirty="0">
                <a:latin typeface="TT14Dt00"/>
              </a:rPr>
              <a:t>characteristics of children in care </a:t>
            </a:r>
            <a:r>
              <a:rPr lang="en-GB" sz="1800" b="0" i="0" u="none" strike="noStrike" baseline="0" dirty="0">
                <a:latin typeface="TT14Bt00"/>
              </a:rPr>
              <a:t>at the end of the year, 58% were boys, compared to 57% at the end of the previous year. 77% of children were white, 4% were Asian (compared to 2.5% the previous year), 5% were Black and 12% were of Mixed ethnicity.</a:t>
            </a:r>
          </a:p>
          <a:p>
            <a:pPr algn="l"/>
            <a:endParaRPr lang="en-GB" sz="1800" b="0" i="0" u="none" strike="noStrike" baseline="0" dirty="0">
              <a:latin typeface="TT14Bt00"/>
            </a:endParaRPr>
          </a:p>
          <a:p>
            <a:pPr algn="l"/>
            <a:r>
              <a:rPr lang="en-GB" sz="1800" b="0" i="0" u="none" strike="noStrike" baseline="0" dirty="0">
                <a:latin typeface="TT14Bt00"/>
              </a:rPr>
              <a:t>The proportion of children in care at the end of 2022/23 whose legal status was </a:t>
            </a:r>
            <a:r>
              <a:rPr lang="en-GB" sz="1800" b="0" i="0" u="none" strike="noStrike" baseline="0" dirty="0">
                <a:latin typeface="TT14Dt00"/>
              </a:rPr>
              <a:t>Accommodated </a:t>
            </a:r>
            <a:r>
              <a:rPr lang="en-GB" sz="1800" b="0" i="0" u="none" strike="noStrike" baseline="0" dirty="0">
                <a:latin typeface="TT14Bt00"/>
              </a:rPr>
              <a:t>(Section 20) was in line with the previous year, at 21% compared to 20%, and remains higher than the England figure of 17%. </a:t>
            </a:r>
          </a:p>
          <a:p>
            <a:pPr algn="l"/>
            <a:r>
              <a:rPr lang="en-GB" sz="1800" b="0" i="0" u="none" strike="noStrike" baseline="0" dirty="0">
                <a:latin typeface="TT14Bt00"/>
              </a:rPr>
              <a:t>The proportion of children on </a:t>
            </a:r>
            <a:r>
              <a:rPr lang="en-GB" sz="1800" b="0" i="0" u="none" strike="noStrike" baseline="0" dirty="0">
                <a:latin typeface="TT14Dt00"/>
              </a:rPr>
              <a:t>care orders </a:t>
            </a:r>
            <a:r>
              <a:rPr lang="en-GB" sz="1800" b="0" i="0" u="none" strike="noStrike" baseline="0" dirty="0">
                <a:latin typeface="TT14Bt00"/>
              </a:rPr>
              <a:t>was also in line with the previous year, at 70% compared to 71%, and remains lower than the England figure of 79%. The number of interim care orders decreased by 11% and the number of full care orders rose by 5%.</a:t>
            </a:r>
          </a:p>
          <a:p>
            <a:pPr algn="l"/>
            <a:r>
              <a:rPr lang="en-GB" sz="1800" b="0" i="0" u="none" strike="noStrike" baseline="0" dirty="0">
                <a:latin typeface="TT14Bt00"/>
              </a:rPr>
              <a:t>Factors affecting this include the age at which children enter care, as older children may be more likely to remain Accommodated rather than becoming subject to care orders, and the number of unaccompanied asylum seeking children in the authority, as these will remain Accommodated.</a:t>
            </a:r>
          </a:p>
          <a:p>
            <a:pPr algn="l"/>
            <a:endParaRPr lang="en-GB" sz="1800" b="0" i="0" u="none" strike="noStrike" baseline="0" dirty="0">
              <a:latin typeface="TT14Bt00"/>
            </a:endParaRPr>
          </a:p>
          <a:p>
            <a:pPr algn="l"/>
            <a:r>
              <a:rPr lang="en-GB" sz="1800" b="0" i="0" u="none" strike="noStrike" baseline="0" dirty="0">
                <a:latin typeface="TT14Bt00"/>
              </a:rPr>
              <a:t>The proportion of children in care at the end of 2022/23 who were placed in </a:t>
            </a:r>
            <a:r>
              <a:rPr lang="en-GB" sz="1800" b="0" i="0" u="none" strike="noStrike" baseline="0" dirty="0">
                <a:latin typeface="TT14Dt00"/>
              </a:rPr>
              <a:t>foster care </a:t>
            </a:r>
            <a:r>
              <a:rPr lang="en-GB" sz="1800" b="0" i="0" u="none" strike="noStrike" baseline="0" dirty="0">
                <a:latin typeface="TT14Bt00"/>
              </a:rPr>
              <a:t>is in line with the England figure (Gloucestershire 69%, England 70%) of which 69% are fostered with LA carers. The number of children placed in </a:t>
            </a:r>
            <a:r>
              <a:rPr lang="en-GB" sz="1800" b="0" i="0" u="none" strike="noStrike" baseline="0" dirty="0">
                <a:latin typeface="TT14Dt00"/>
              </a:rPr>
              <a:t>foster care outside the authority </a:t>
            </a:r>
            <a:r>
              <a:rPr lang="en-GB" sz="1800" b="0" i="0" u="none" strike="noStrike" baseline="0" dirty="0">
                <a:latin typeface="TT14Bt00"/>
              </a:rPr>
              <a:t>(excluding family and friends carers) increased slightly from 101 children in 2021/22 to 105 in 2022/23. </a:t>
            </a:r>
          </a:p>
          <a:p>
            <a:pPr algn="l"/>
            <a:endParaRPr lang="en-GB" sz="1800" b="0" i="0" u="none" strike="noStrike" baseline="0" dirty="0">
              <a:latin typeface="TT14Bt00"/>
            </a:endParaRPr>
          </a:p>
          <a:p>
            <a:pPr algn="l"/>
            <a:r>
              <a:rPr lang="en-GB" sz="1800" b="0" i="0" u="none" strike="noStrike" baseline="0" dirty="0">
                <a:latin typeface="TT14Bt00"/>
              </a:rPr>
              <a:t>The number of children placed in </a:t>
            </a:r>
            <a:r>
              <a:rPr lang="en-GB" sz="1800" b="0" i="0" u="none" strike="noStrike" baseline="0" dirty="0">
                <a:latin typeface="TT14Dt00"/>
              </a:rPr>
              <a:t>children's homes </a:t>
            </a:r>
            <a:r>
              <a:rPr lang="en-GB" sz="1800" b="0" i="0" u="none" strike="noStrike" baseline="0" dirty="0">
                <a:latin typeface="TT14Bt00"/>
              </a:rPr>
              <a:t>increased from 89 to 99 in 2022/23, a rise of 11%. The proportion of children </a:t>
            </a:r>
            <a:r>
              <a:rPr lang="en-GB" sz="1800" b="0" i="0" u="none" strike="noStrike" baseline="0" dirty="0">
                <a:latin typeface="TT14Dt00"/>
              </a:rPr>
              <a:t>placed with their parents </a:t>
            </a:r>
            <a:r>
              <a:rPr lang="en-GB" sz="1800" b="0" i="0" u="none" strike="noStrike" baseline="0" dirty="0">
                <a:latin typeface="TT14Bt00"/>
              </a:rPr>
              <a:t>decreased from 4% to 3%. The proportion of children in </a:t>
            </a:r>
            <a:r>
              <a:rPr lang="en-GB" sz="1800" b="0" i="0" u="none" strike="noStrike" baseline="0" dirty="0">
                <a:latin typeface="TT14Dt00"/>
              </a:rPr>
              <a:t>supported living </a:t>
            </a:r>
            <a:r>
              <a:rPr lang="en-GB" sz="1800" b="0" i="0" u="none" strike="noStrike" baseline="0" dirty="0">
                <a:latin typeface="TT14Bt00"/>
              </a:rPr>
              <a:t>(code H5) increased from 10% (89 children) to 11% (99 children) in 2022/23 compared with 7% nationally the previous year.</a:t>
            </a:r>
          </a:p>
          <a:p>
            <a:pPr algn="l"/>
            <a:endParaRPr lang="en-GB" sz="1800" b="0" i="0" u="none" strike="noStrike" baseline="0" dirty="0">
              <a:latin typeface="TT14Bt00"/>
            </a:endParaRPr>
          </a:p>
          <a:p>
            <a:pPr algn="l"/>
            <a:r>
              <a:rPr lang="en-GB" sz="1800" b="0" i="0" u="none" strike="noStrike" baseline="0" dirty="0">
                <a:latin typeface="TT14Bt00"/>
              </a:rPr>
              <a:t>The proportion of children in care recorded as in </a:t>
            </a:r>
            <a:r>
              <a:rPr lang="en-GB" sz="1800" b="0" i="0" u="none" strike="noStrike" baseline="0" dirty="0">
                <a:latin typeface="TT14Dt00"/>
              </a:rPr>
              <a:t>long-term foster placements </a:t>
            </a:r>
            <a:r>
              <a:rPr lang="en-GB" sz="1800" b="0" i="0" u="none" strike="noStrike" baseline="0" dirty="0">
                <a:latin typeface="TT14Bt00"/>
              </a:rPr>
              <a:t>rose from 27% to 31%. The DfE requires an explanation or comment on this because it is not in the range 40% to 60%.</a:t>
            </a:r>
          </a:p>
          <a:p>
            <a:pPr algn="l"/>
            <a:endParaRPr lang="en-GB" sz="1800" b="0" i="0" u="none" strike="noStrike" baseline="0" dirty="0">
              <a:latin typeface="TT14Bt00"/>
            </a:endParaRPr>
          </a:p>
          <a:p>
            <a:pPr algn="l"/>
            <a:r>
              <a:rPr lang="en-GB" sz="1800" b="0" i="0" u="none" strike="noStrike" baseline="0" dirty="0">
                <a:latin typeface="TT14Bt00"/>
              </a:rPr>
              <a:t>The proportion of children leaving care who were </a:t>
            </a:r>
            <a:r>
              <a:rPr lang="en-GB" sz="1800" b="0" i="0" u="none" strike="noStrike" baseline="0" dirty="0">
                <a:latin typeface="TT14Dt00"/>
              </a:rPr>
              <a:t>adopted </a:t>
            </a:r>
            <a:r>
              <a:rPr lang="en-GB" sz="1800" b="0" i="0" u="none" strike="noStrike" baseline="0" dirty="0">
                <a:latin typeface="TT14Bt00"/>
              </a:rPr>
              <a:t>rose slightly from 10%, 32 children, in 2021/22 to 11%, 34 children, in 2022/23; this is in line with the England figure of 10%.  The proportion of children leaving care on </a:t>
            </a:r>
            <a:r>
              <a:rPr lang="en-GB" sz="1800" b="0" i="0" u="none" strike="noStrike" baseline="0" dirty="0">
                <a:latin typeface="TT14Dt00"/>
              </a:rPr>
              <a:t>Special Guardianship Orders </a:t>
            </a:r>
            <a:r>
              <a:rPr lang="en-GB" sz="1800" b="0" i="0" u="none" strike="noStrike" baseline="0" dirty="0">
                <a:latin typeface="TT14Bt00"/>
              </a:rPr>
              <a:t>fell from 46 in the previous year (15% of children leaving care) to 35 (12%). This is just below the England figure of 13%.</a:t>
            </a:r>
          </a:p>
          <a:p>
            <a:pPr algn="l"/>
            <a:endParaRPr lang="en-GB" sz="1800" b="0" i="0" u="none" strike="noStrike" baseline="0" dirty="0">
              <a:latin typeface="TT14Bt00"/>
            </a:endParaRPr>
          </a:p>
          <a:p>
            <a:pPr algn="l"/>
            <a:r>
              <a:rPr lang="en-GB" sz="1800" b="0" i="0" u="none" strike="noStrike" baseline="0" dirty="0">
                <a:latin typeface="TT14Dt00"/>
              </a:rPr>
              <a:t>Short-term stability </a:t>
            </a:r>
            <a:r>
              <a:rPr lang="en-GB" sz="1800" b="0" i="0" u="none" strike="noStrike" baseline="0" dirty="0">
                <a:latin typeface="TT14Bt00"/>
              </a:rPr>
              <a:t>of placements (three or more placements in the year) was 14%, slightly higher than the previous year, when it was 13%, though remains above England (10%) and statistical neighbours (10%). </a:t>
            </a:r>
          </a:p>
          <a:p>
            <a:pPr algn="l"/>
            <a:r>
              <a:rPr lang="en-GB" sz="1800" b="0" i="0" u="none" strike="noStrike" baseline="0" dirty="0">
                <a:latin typeface="TT14Dt00"/>
              </a:rPr>
              <a:t>Long-term stability </a:t>
            </a:r>
            <a:r>
              <a:rPr lang="en-GB" sz="1800" b="0" i="0" u="none" strike="noStrike" baseline="0" dirty="0">
                <a:latin typeface="TT14Bt00"/>
              </a:rPr>
              <a:t>was similar to the previous year at 69% (68% in the previous year); England and SN are both 71%.</a:t>
            </a:r>
          </a:p>
          <a:p>
            <a:pPr algn="l"/>
            <a:endParaRPr lang="en-GB" sz="1800" b="0" i="0" u="none" strike="noStrike" baseline="0" dirty="0">
              <a:latin typeface="TT14Bt00"/>
            </a:endParaRPr>
          </a:p>
          <a:p>
            <a:pPr algn="l"/>
            <a:r>
              <a:rPr lang="en-GB" sz="1800" b="0" i="0" u="none" strike="noStrike" baseline="0" dirty="0">
                <a:latin typeface="TT14Bt00"/>
              </a:rPr>
              <a:t>The percentage of children for whom carers completed </a:t>
            </a:r>
            <a:r>
              <a:rPr lang="en-GB" sz="1800" b="0" i="0" u="none" strike="noStrike" baseline="0" dirty="0">
                <a:latin typeface="TT14Dt00"/>
              </a:rPr>
              <a:t>Strengths and Difficulties Questionnaires </a:t>
            </a:r>
            <a:r>
              <a:rPr lang="en-GB" sz="1800" b="0" i="0" u="none" strike="noStrike" baseline="0" dirty="0">
                <a:latin typeface="TT14Bt00"/>
              </a:rPr>
              <a:t>rose this year from 79% to 87%, in line with the national figure of 80%. The average SDQ score was 14.0, up very slightly from 13.7 in the previous year. The national and SN scores are 13.8 and 15.8 respectively.</a:t>
            </a:r>
          </a:p>
          <a:p>
            <a:pPr algn="l"/>
            <a:endParaRPr lang="en-GB" sz="1800" b="0" i="0" u="none" strike="noStrike" baseline="0" dirty="0">
              <a:latin typeface="TT14Bt00"/>
            </a:endParaRPr>
          </a:p>
          <a:p>
            <a:pPr algn="l"/>
            <a:r>
              <a:rPr lang="en-GB" sz="1800" b="0" i="0" u="none" strike="noStrike" baseline="0" dirty="0">
                <a:latin typeface="TT14Bt00"/>
              </a:rPr>
              <a:t>The proportion of children and young people who </a:t>
            </a:r>
            <a:r>
              <a:rPr lang="en-GB" sz="1800" b="0" i="0" u="none" strike="noStrike" baseline="0" dirty="0">
                <a:latin typeface="TT14Dt00"/>
              </a:rPr>
              <a:t>offended </a:t>
            </a:r>
            <a:r>
              <a:rPr lang="en-GB" sz="1800" b="0" i="0" u="none" strike="noStrike" baseline="0" dirty="0">
                <a:latin typeface="TT14Bt00"/>
              </a:rPr>
              <a:t>halved this year from 4% (14 young people) to 2% (7 young people). Both the national and SN figures were also 2%.</a:t>
            </a:r>
          </a:p>
          <a:p>
            <a:pPr algn="l"/>
            <a:endParaRPr lang="en-GB" sz="1800" b="0" i="0" u="none" strike="noStrike" baseline="0" dirty="0">
              <a:latin typeface="TT14Bt00"/>
            </a:endParaRPr>
          </a:p>
          <a:p>
            <a:pPr algn="l"/>
            <a:r>
              <a:rPr lang="en-GB" sz="1800" b="0" i="0" u="none" strike="noStrike" baseline="0" dirty="0">
                <a:latin typeface="TT14Bt00"/>
              </a:rPr>
              <a:t>Performance on </a:t>
            </a:r>
            <a:r>
              <a:rPr lang="en-GB" sz="1800" b="0" i="0" u="none" strike="noStrike" baseline="0" dirty="0">
                <a:latin typeface="TT14Dt00"/>
              </a:rPr>
              <a:t>health assessments </a:t>
            </a:r>
            <a:r>
              <a:rPr lang="en-GB" sz="1800" b="0" i="0" u="none" strike="noStrike" baseline="0" dirty="0">
                <a:latin typeface="TT14Bt00"/>
              </a:rPr>
              <a:t>increased significantly from 86% to 95%. This may be partly because Health checked the records before submission, which they have not agreed to do in previous years. England was 89% in 2021/22 and SNs were 83%. </a:t>
            </a:r>
            <a:r>
              <a:rPr lang="en-GB" sz="1800" b="0" i="0" u="none" strike="noStrike" baseline="0" dirty="0">
                <a:latin typeface="TT14Dt00"/>
              </a:rPr>
              <a:t>Dental checks </a:t>
            </a:r>
            <a:r>
              <a:rPr lang="en-GB" sz="1800" b="0" i="0" u="none" strike="noStrike" baseline="0" dirty="0">
                <a:latin typeface="TT14Bt00"/>
              </a:rPr>
              <a:t>remained at 83%. SN for last year was 60% and England 70%. </a:t>
            </a:r>
            <a:r>
              <a:rPr lang="en-GB" sz="1800" b="0" i="0" u="none" strike="noStrike" baseline="0" dirty="0">
                <a:latin typeface="TT14Dt00"/>
              </a:rPr>
              <a:t>Immunisations </a:t>
            </a:r>
            <a:r>
              <a:rPr lang="en-GB" sz="1800" b="0" i="0" u="none" strike="noStrike" baseline="0" dirty="0">
                <a:latin typeface="TT14Bt00"/>
              </a:rPr>
              <a:t>increased from 88% to 91% (England 85%, SNs 70%).</a:t>
            </a:r>
          </a:p>
          <a:p>
            <a:pPr algn="l"/>
            <a:endParaRPr lang="en-GB" sz="1800" b="0" i="0" u="none" strike="noStrike" baseline="0" dirty="0">
              <a:latin typeface="TT14Bt00"/>
            </a:endParaRPr>
          </a:p>
          <a:p>
            <a:pPr algn="l"/>
            <a:r>
              <a:rPr lang="en-GB" sz="1800" b="0" i="0" u="none" strike="noStrike" baseline="0" dirty="0">
                <a:latin typeface="TT14Bt00"/>
              </a:rPr>
              <a:t>The proportion of care leavers aged 17-21 </a:t>
            </a:r>
            <a:r>
              <a:rPr lang="en-GB" sz="1800" b="0" i="0" u="none" strike="noStrike" baseline="0" dirty="0">
                <a:latin typeface="TT14Dt00"/>
              </a:rPr>
              <a:t>in touch </a:t>
            </a:r>
            <a:r>
              <a:rPr lang="en-GB" sz="1800" b="0" i="0" u="none" strike="noStrike" baseline="0" dirty="0">
                <a:latin typeface="TT14Bt00"/>
              </a:rPr>
              <a:t>with the local authority was 99%, compared to 98% in the previous year; the England figure for young people aged 19-21 (so a slightly different cohort) is 93%. The proportion of care leavers aged 17-21 who were </a:t>
            </a:r>
            <a:r>
              <a:rPr lang="en-GB" sz="1800" b="0" i="0" u="none" strike="noStrike" baseline="0" dirty="0">
                <a:latin typeface="TT14Dt00"/>
              </a:rPr>
              <a:t>not in employment, education and training </a:t>
            </a:r>
            <a:r>
              <a:rPr lang="en-GB" sz="1800" b="0" i="0" u="none" strike="noStrike" baseline="0" dirty="0">
                <a:latin typeface="TT14Bt00"/>
              </a:rPr>
              <a:t>decreased from 40% to 38%. The England and SN figures for 2021/22 for young people aged 19-21 were both 38%. The proportion of care leavers aged 17-21 who were in </a:t>
            </a:r>
            <a:r>
              <a:rPr lang="en-GB" sz="1800" b="0" i="0" u="none" strike="noStrike" baseline="0" dirty="0">
                <a:latin typeface="TT14Dt00"/>
              </a:rPr>
              <a:t>suitable accommodation </a:t>
            </a:r>
            <a:r>
              <a:rPr lang="en-GB" sz="1800" b="0" i="0" u="none" strike="noStrike" baseline="0" dirty="0">
                <a:latin typeface="TT14Bt00"/>
              </a:rPr>
              <a:t>was 94%, increased from 92% and is above average compared to England and SN for the 19-21 group (England 88%, SN 86%).</a:t>
            </a:r>
          </a:p>
          <a:p>
            <a:pPr algn="l"/>
            <a:endParaRPr lang="en-GB" sz="1800" b="0" i="0" u="none" strike="noStrike" baseline="0" dirty="0">
              <a:latin typeface="TT14Bt00"/>
            </a:endParaRPr>
          </a:p>
          <a:p>
            <a:pPr algn="l"/>
            <a:r>
              <a:rPr lang="en-GB" sz="1800" b="0" i="0" u="none" strike="noStrike" baseline="0" dirty="0">
                <a:latin typeface="TT14Bt00"/>
              </a:rPr>
              <a:t>47 UASC up from 30 last year – needs to more than double to meet the NTS responsibilities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1" i="0" u="none" strike="noStrike" cap="none" smtClean="0">
                <a:solidFill>
                  <a:schemeClr val="dk2"/>
                </a:solidFill>
                <a:latin typeface="Arial"/>
                <a:ea typeface="Arial"/>
                <a:cs typeface="Arial"/>
                <a:sym typeface="Arial"/>
              </a:rPr>
              <a:t>14</a:t>
            </a:fld>
            <a:endParaRPr lang="en-GB" sz="1200" b="1" i="0" u="none" strike="noStrike" cap="none">
              <a:solidFill>
                <a:schemeClr val="dk2"/>
              </a:solidFill>
              <a:latin typeface="Arial"/>
              <a:ea typeface="Arial"/>
              <a:cs typeface="Arial"/>
              <a:sym typeface="Arial"/>
            </a:endParaRPr>
          </a:p>
        </p:txBody>
      </p:sp>
    </p:spTree>
    <p:extLst>
      <p:ext uri="{BB962C8B-B14F-4D97-AF65-F5344CB8AC3E}">
        <p14:creationId xmlns:p14="http://schemas.microsoft.com/office/powerpoint/2010/main" val="15998419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1" i="0" u="none" strike="noStrike" cap="none" smtClean="0">
                <a:solidFill>
                  <a:schemeClr val="dk2"/>
                </a:solidFill>
                <a:latin typeface="Arial"/>
                <a:ea typeface="Arial"/>
                <a:cs typeface="Arial"/>
                <a:sym typeface="Arial"/>
              </a:rPr>
              <a:t>15</a:t>
            </a:fld>
            <a:endParaRPr lang="en-GB" sz="1200" b="1" i="0" u="none" strike="noStrike" cap="none">
              <a:solidFill>
                <a:schemeClr val="dk2"/>
              </a:solidFill>
              <a:latin typeface="Arial"/>
              <a:ea typeface="Arial"/>
              <a:cs typeface="Arial"/>
              <a:sym typeface="Arial"/>
            </a:endParaRPr>
          </a:p>
        </p:txBody>
      </p:sp>
    </p:spTree>
    <p:extLst>
      <p:ext uri="{BB962C8B-B14F-4D97-AF65-F5344CB8AC3E}">
        <p14:creationId xmlns:p14="http://schemas.microsoft.com/office/powerpoint/2010/main" val="123537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One of many ways that children’s views are captured</a:t>
            </a:r>
          </a:p>
          <a:p>
            <a:r>
              <a:rPr lang="en-GB" dirty="0"/>
              <a:t>96% contribute to their review</a:t>
            </a:r>
          </a:p>
          <a:p>
            <a:r>
              <a:rPr lang="en-GB" dirty="0"/>
              <a:t>Also Ambassadors… Big Conversation, Language that Cares, interview, scrutiny, </a:t>
            </a:r>
            <a:r>
              <a:rPr lang="en-GB" dirty="0" err="1"/>
              <a:t>cpg</a:t>
            </a:r>
            <a:endParaRPr lang="en-GB" dirty="0"/>
          </a:p>
          <a:p>
            <a:r>
              <a:rPr lang="en-GB" dirty="0"/>
              <a:t>Mind of my own.</a:t>
            </a:r>
          </a:p>
          <a:p>
            <a:r>
              <a:rPr lang="en-GB" dirty="0"/>
              <a:t>Forums.</a:t>
            </a:r>
          </a:p>
          <a:p>
            <a:r>
              <a:rPr lang="en-GB" dirty="0"/>
              <a:t>Think abut children OOA.</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1" i="0" u="none" strike="noStrike" cap="none" smtClean="0">
                <a:solidFill>
                  <a:schemeClr val="dk2"/>
                </a:solidFill>
                <a:latin typeface="Arial"/>
                <a:ea typeface="Arial"/>
                <a:cs typeface="Arial"/>
                <a:sym typeface="Arial"/>
              </a:rPr>
              <a:t>16</a:t>
            </a:fld>
            <a:endParaRPr lang="en-GB" sz="1200" b="1" i="0" u="none" strike="noStrike" cap="none">
              <a:solidFill>
                <a:schemeClr val="dk2"/>
              </a:solidFill>
              <a:latin typeface="Arial"/>
              <a:ea typeface="Arial"/>
              <a:cs typeface="Arial"/>
              <a:sym typeface="Arial"/>
            </a:endParaRPr>
          </a:p>
        </p:txBody>
      </p:sp>
    </p:spTree>
    <p:extLst>
      <p:ext uri="{BB962C8B-B14F-4D97-AF65-F5344CB8AC3E}">
        <p14:creationId xmlns:p14="http://schemas.microsoft.com/office/powerpoint/2010/main" val="8471181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6" name="Google Shape;56;p2: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 name="Google Shape;57;p2:notes"/>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17</a:t>
            </a:fld>
            <a:endParaRPr/>
          </a:p>
        </p:txBody>
      </p:sp>
    </p:spTree>
    <p:extLst>
      <p:ext uri="{BB962C8B-B14F-4D97-AF65-F5344CB8AC3E}">
        <p14:creationId xmlns:p14="http://schemas.microsoft.com/office/powerpoint/2010/main" val="6217851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532775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897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408048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8: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8" name="Google Shape;168;p18: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lang="en-GB" dirty="0"/>
          </a:p>
          <a:p>
            <a:pPr marL="0" lvl="0" indent="0" algn="l" rtl="0">
              <a:spcBef>
                <a:spcPts val="0"/>
              </a:spcBef>
              <a:spcAft>
                <a:spcPts val="0"/>
              </a:spcAft>
              <a:buNone/>
            </a:pPr>
            <a:r>
              <a:rPr lang="en-GB" dirty="0"/>
              <a:t>Politically and professionally responsible – should work together to provide strong strategic leadership</a:t>
            </a:r>
          </a:p>
          <a:p>
            <a:pPr marL="0" lvl="0" indent="0" algn="l" rtl="0">
              <a:spcBef>
                <a:spcPts val="0"/>
              </a:spcBef>
              <a:spcAft>
                <a:spcPts val="0"/>
              </a:spcAft>
              <a:buNone/>
            </a:pPr>
            <a:endParaRPr dirty="0"/>
          </a:p>
        </p:txBody>
      </p:sp>
      <p:sp>
        <p:nvSpPr>
          <p:cNvPr id="169" name="Google Shape;169;p18:notes"/>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35:notes"/>
          <p:cNvSpPr txBox="1">
            <a:spLocks noGrp="1"/>
          </p:cNvSpPr>
          <p:nvPr>
            <p:ph type="body" idx="1"/>
          </p:nvPr>
        </p:nvSpPr>
        <p:spPr>
          <a:xfrm>
            <a:off x="918633" y="3616130"/>
            <a:ext cx="7349067" cy="2958651"/>
          </a:xfrm>
          <a:prstGeom prst="rect">
            <a:avLst/>
          </a:prstGeom>
        </p:spPr>
        <p:txBody>
          <a:bodyPr spcFirstLastPara="1" wrap="square" lIns="96600" tIns="48287" rIns="96600" bIns="48287" anchor="t" anchorCtr="0">
            <a:noAutofit/>
          </a:bodyPr>
          <a:lstStyle/>
          <a:p>
            <a:pPr marL="0" indent="0"/>
            <a:r>
              <a:rPr lang="en-GB" dirty="0"/>
              <a:t>Partners</a:t>
            </a:r>
          </a:p>
          <a:p>
            <a:pPr marL="194310" indent="-194310" defTabSz="777240">
              <a:lnSpc>
                <a:spcPct val="90000"/>
              </a:lnSpc>
              <a:spcBef>
                <a:spcPts val="800"/>
              </a:spcBef>
              <a:defRPr sz="2040">
                <a:latin typeface="Avenir Next Regular"/>
                <a:ea typeface="Avenir Next Regular"/>
                <a:cs typeface="Avenir Next Regular"/>
                <a:sym typeface="Avenir Next Regular"/>
              </a:defRPr>
            </a:pPr>
            <a:r>
              <a:rPr lang="en-GB" sz="1200" dirty="0">
                <a:latin typeface="+mj-lt"/>
              </a:rPr>
              <a:t>NHS and healthcare commissioning and provider organisations</a:t>
            </a:r>
          </a:p>
          <a:p>
            <a:pPr marL="194310" indent="-194310" defTabSz="777240">
              <a:lnSpc>
                <a:spcPct val="90000"/>
              </a:lnSpc>
              <a:spcBef>
                <a:spcPts val="800"/>
              </a:spcBef>
              <a:defRPr sz="2040">
                <a:latin typeface="Avenir Next Regular"/>
                <a:ea typeface="Avenir Next Regular"/>
                <a:cs typeface="Avenir Next Regular"/>
                <a:sym typeface="Avenir Next Regular"/>
              </a:defRPr>
            </a:pPr>
            <a:r>
              <a:rPr lang="en-GB" sz="1200" dirty="0">
                <a:latin typeface="+mj-lt"/>
              </a:rPr>
              <a:t>Education, schools and governors</a:t>
            </a:r>
          </a:p>
          <a:p>
            <a:pPr marL="194310" indent="-194310" defTabSz="777240">
              <a:lnSpc>
                <a:spcPct val="90000"/>
              </a:lnSpc>
              <a:spcBef>
                <a:spcPts val="800"/>
              </a:spcBef>
              <a:defRPr sz="2040">
                <a:latin typeface="Avenir Next Regular"/>
                <a:ea typeface="Avenir Next Regular"/>
                <a:cs typeface="Avenir Next Regular"/>
                <a:sym typeface="Avenir Next Regular"/>
              </a:defRPr>
            </a:pPr>
            <a:r>
              <a:rPr lang="en-GB" sz="1200" dirty="0">
                <a:latin typeface="+mj-lt"/>
              </a:rPr>
              <a:t>Mental health providers</a:t>
            </a:r>
          </a:p>
          <a:p>
            <a:pPr marL="194310" indent="-194310" defTabSz="777240">
              <a:lnSpc>
                <a:spcPct val="90000"/>
              </a:lnSpc>
              <a:spcBef>
                <a:spcPts val="800"/>
              </a:spcBef>
              <a:defRPr sz="2040">
                <a:latin typeface="Avenir Next Regular"/>
                <a:ea typeface="Avenir Next Regular"/>
                <a:cs typeface="Avenir Next Regular"/>
                <a:sym typeface="Avenir Next Regular"/>
              </a:defRPr>
            </a:pPr>
            <a:r>
              <a:rPr lang="en-GB" sz="1200" dirty="0">
                <a:latin typeface="+mj-lt"/>
              </a:rPr>
              <a:t>Police and Crime Commissioners</a:t>
            </a:r>
          </a:p>
          <a:p>
            <a:pPr marL="194310" indent="-194310" defTabSz="777240">
              <a:lnSpc>
                <a:spcPct val="90000"/>
              </a:lnSpc>
              <a:spcBef>
                <a:spcPts val="800"/>
              </a:spcBef>
              <a:defRPr sz="2040">
                <a:latin typeface="Avenir Next Regular"/>
                <a:ea typeface="Avenir Next Regular"/>
                <a:cs typeface="Avenir Next Regular"/>
                <a:sym typeface="Avenir Next Regular"/>
              </a:defRPr>
            </a:pPr>
            <a:r>
              <a:rPr lang="en-GB" sz="1200" dirty="0">
                <a:latin typeface="+mj-lt"/>
              </a:rPr>
              <a:t>Local Safeguarding arrangements</a:t>
            </a:r>
          </a:p>
          <a:p>
            <a:pPr marL="194310" indent="-194310" defTabSz="777240">
              <a:lnSpc>
                <a:spcPct val="90000"/>
              </a:lnSpc>
              <a:spcBef>
                <a:spcPts val="800"/>
              </a:spcBef>
              <a:defRPr sz="2040">
                <a:latin typeface="Avenir Next Regular"/>
                <a:ea typeface="Avenir Next Regular"/>
                <a:cs typeface="Avenir Next Regular"/>
                <a:sym typeface="Avenir Next Regular"/>
              </a:defRPr>
            </a:pPr>
            <a:r>
              <a:rPr lang="en-GB" sz="1200" dirty="0">
                <a:latin typeface="+mj-lt"/>
              </a:rPr>
              <a:t>Children and Family Court Advisory and Support Service (CAFCASS)</a:t>
            </a:r>
          </a:p>
          <a:p>
            <a:pPr marL="194310" indent="-194310" defTabSz="777240">
              <a:lnSpc>
                <a:spcPct val="90000"/>
              </a:lnSpc>
              <a:spcBef>
                <a:spcPts val="800"/>
              </a:spcBef>
              <a:defRPr sz="2040">
                <a:latin typeface="Avenir Next Regular"/>
                <a:ea typeface="Avenir Next Regular"/>
                <a:cs typeface="Avenir Next Regular"/>
                <a:sym typeface="Avenir Next Regular"/>
              </a:defRPr>
            </a:pPr>
            <a:r>
              <a:rPr lang="en-GB" sz="1200" dirty="0">
                <a:latin typeface="+mj-lt"/>
              </a:rPr>
              <a:t>Youth Justice</a:t>
            </a:r>
          </a:p>
          <a:p>
            <a:pPr marL="194310" indent="-194310" defTabSz="777240">
              <a:lnSpc>
                <a:spcPct val="90000"/>
              </a:lnSpc>
              <a:spcBef>
                <a:spcPts val="800"/>
              </a:spcBef>
              <a:defRPr sz="2040">
                <a:latin typeface="Avenir Next Regular"/>
                <a:ea typeface="Avenir Next Regular"/>
                <a:cs typeface="Avenir Next Regular"/>
                <a:sym typeface="Avenir Next Regular"/>
              </a:defRPr>
            </a:pPr>
            <a:r>
              <a:rPr lang="en-GB" sz="1200" dirty="0">
                <a:latin typeface="+mj-lt"/>
              </a:rPr>
              <a:t>Housing</a:t>
            </a:r>
          </a:p>
          <a:p>
            <a:pPr marL="194310" indent="-194310" defTabSz="777240">
              <a:lnSpc>
                <a:spcPct val="90000"/>
              </a:lnSpc>
              <a:spcBef>
                <a:spcPts val="800"/>
              </a:spcBef>
              <a:defRPr sz="2040">
                <a:latin typeface="Avenir Next Regular"/>
                <a:ea typeface="Avenir Next Regular"/>
                <a:cs typeface="Avenir Next Regular"/>
                <a:sym typeface="Avenir Next Regular"/>
              </a:defRPr>
            </a:pPr>
            <a:r>
              <a:rPr lang="en-GB" sz="1200" dirty="0">
                <a:latin typeface="+mj-lt"/>
              </a:rPr>
              <a:t>Adult health and social care</a:t>
            </a:r>
          </a:p>
          <a:p>
            <a:pPr marL="0" indent="0"/>
            <a:endParaRPr dirty="0"/>
          </a:p>
        </p:txBody>
      </p:sp>
      <p:sp>
        <p:nvSpPr>
          <p:cNvPr id="279" name="Google Shape;279;p35:notes"/>
          <p:cNvSpPr>
            <a:spLocks noGrp="1" noRot="1" noChangeAspect="1"/>
          </p:cNvSpPr>
          <p:nvPr>
            <p:ph type="sldImg" idx="2"/>
          </p:nvPr>
        </p:nvSpPr>
        <p:spPr>
          <a:xfrm>
            <a:off x="2762250" y="939800"/>
            <a:ext cx="3662363" cy="253523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516549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89178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2241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53506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1" i="0" u="none" strike="noStrike" cap="none" smtClean="0">
                <a:solidFill>
                  <a:schemeClr val="dk2"/>
                </a:solidFill>
                <a:latin typeface="Arial"/>
                <a:ea typeface="Arial"/>
                <a:cs typeface="Arial"/>
                <a:sym typeface="Arial"/>
              </a:rPr>
              <a:t>25</a:t>
            </a:fld>
            <a:endParaRPr lang="en-GB" sz="1200" b="1" i="0" u="none" strike="noStrike" cap="none">
              <a:solidFill>
                <a:schemeClr val="dk2"/>
              </a:solidFill>
              <a:latin typeface="Arial"/>
              <a:ea typeface="Arial"/>
              <a:cs typeface="Arial"/>
              <a:sym typeface="Arial"/>
            </a:endParaRPr>
          </a:p>
        </p:txBody>
      </p:sp>
    </p:spTree>
    <p:extLst>
      <p:ext uri="{BB962C8B-B14F-4D97-AF65-F5344CB8AC3E}">
        <p14:creationId xmlns:p14="http://schemas.microsoft.com/office/powerpoint/2010/main" val="32393629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1" i="0" u="none" strike="noStrike" cap="none" smtClean="0">
                <a:solidFill>
                  <a:schemeClr val="dk2"/>
                </a:solidFill>
                <a:latin typeface="Arial"/>
                <a:ea typeface="Arial"/>
                <a:cs typeface="Arial"/>
                <a:sym typeface="Arial"/>
              </a:rPr>
              <a:t>26</a:t>
            </a:fld>
            <a:endParaRPr lang="en-GB" sz="1200" b="1" i="0" u="none" strike="noStrike" cap="none">
              <a:solidFill>
                <a:schemeClr val="dk2"/>
              </a:solidFill>
              <a:latin typeface="Arial"/>
              <a:ea typeface="Arial"/>
              <a:cs typeface="Arial"/>
              <a:sym typeface="Arial"/>
            </a:endParaRPr>
          </a:p>
        </p:txBody>
      </p:sp>
    </p:spTree>
    <p:extLst>
      <p:ext uri="{BB962C8B-B14F-4D97-AF65-F5344CB8AC3E}">
        <p14:creationId xmlns:p14="http://schemas.microsoft.com/office/powerpoint/2010/main" val="22345464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08236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1" i="0" u="none" strike="noStrike" cap="none" smtClean="0">
                <a:solidFill>
                  <a:schemeClr val="dk2"/>
                </a:solidFill>
                <a:latin typeface="Arial"/>
                <a:ea typeface="Arial"/>
                <a:cs typeface="Arial"/>
                <a:sym typeface="Arial"/>
              </a:rPr>
              <a:t>28</a:t>
            </a:fld>
            <a:endParaRPr lang="en-GB" sz="1200" b="1" i="0" u="none" strike="noStrike" cap="none">
              <a:solidFill>
                <a:schemeClr val="dk2"/>
              </a:solidFill>
              <a:latin typeface="Arial"/>
              <a:ea typeface="Arial"/>
              <a:cs typeface="Arial"/>
              <a:sym typeface="Arial"/>
            </a:endParaRPr>
          </a:p>
        </p:txBody>
      </p:sp>
    </p:spTree>
    <p:extLst>
      <p:ext uri="{BB962C8B-B14F-4D97-AF65-F5344CB8AC3E}">
        <p14:creationId xmlns:p14="http://schemas.microsoft.com/office/powerpoint/2010/main" val="29424238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1" i="0" u="none" strike="noStrike" cap="none" smtClean="0">
                <a:solidFill>
                  <a:schemeClr val="dk2"/>
                </a:solidFill>
                <a:latin typeface="Arial"/>
                <a:ea typeface="Arial"/>
                <a:cs typeface="Arial"/>
                <a:sym typeface="Arial"/>
              </a:rPr>
              <a:t>29</a:t>
            </a:fld>
            <a:endParaRPr lang="en-GB" sz="1200" b="1" i="0" u="none" strike="noStrike" cap="none">
              <a:solidFill>
                <a:schemeClr val="dk2"/>
              </a:solidFill>
              <a:latin typeface="Arial"/>
              <a:ea typeface="Arial"/>
              <a:cs typeface="Arial"/>
              <a:sym typeface="Arial"/>
            </a:endParaRPr>
          </a:p>
        </p:txBody>
      </p:sp>
    </p:spTree>
    <p:extLst>
      <p:ext uri="{BB962C8B-B14F-4D97-AF65-F5344CB8AC3E}">
        <p14:creationId xmlns:p14="http://schemas.microsoft.com/office/powerpoint/2010/main" val="1525622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6" name="Google Shape;56;p2: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 name="Google Shape;57;p2:notes"/>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1" i="0" u="none" strike="noStrike" cap="none" smtClean="0">
                <a:solidFill>
                  <a:schemeClr val="dk2"/>
                </a:solidFill>
                <a:latin typeface="Arial"/>
                <a:ea typeface="Arial"/>
                <a:cs typeface="Arial"/>
                <a:sym typeface="Arial"/>
              </a:rPr>
              <a:t>30</a:t>
            </a:fld>
            <a:endParaRPr lang="en-GB" sz="1200" b="1" i="0" u="none" strike="noStrike" cap="none">
              <a:solidFill>
                <a:schemeClr val="dk2"/>
              </a:solidFill>
              <a:latin typeface="Arial"/>
              <a:ea typeface="Arial"/>
              <a:cs typeface="Arial"/>
              <a:sym typeface="Arial"/>
            </a:endParaRPr>
          </a:p>
        </p:txBody>
      </p:sp>
    </p:spTree>
    <p:extLst>
      <p:ext uri="{BB962C8B-B14F-4D97-AF65-F5344CB8AC3E}">
        <p14:creationId xmlns:p14="http://schemas.microsoft.com/office/powerpoint/2010/main" val="36587335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8: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8" name="Google Shape;168;p18: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9" name="Google Shape;169;p18:notes"/>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31</a:t>
            </a:fld>
            <a:endParaRPr/>
          </a:p>
        </p:txBody>
      </p:sp>
    </p:spTree>
    <p:extLst>
      <p:ext uri="{BB962C8B-B14F-4D97-AF65-F5344CB8AC3E}">
        <p14:creationId xmlns:p14="http://schemas.microsoft.com/office/powerpoint/2010/main" val="19411888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29: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7" name="Google Shape;237;p29: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7000"/>
              </a:lnSpc>
              <a:spcBef>
                <a:spcPts val="0"/>
              </a:spcBef>
              <a:spcAft>
                <a:spcPts val="0"/>
              </a:spcAft>
              <a:buNone/>
            </a:pPr>
            <a:r>
              <a:rPr lang="en-GB" sz="1200" dirty="0"/>
              <a:t>The following resources can be found on the LGA website:</a:t>
            </a:r>
            <a:endParaRPr dirty="0"/>
          </a:p>
          <a:p>
            <a:pPr marL="342900" lvl="0" indent="-342900" algn="l" rtl="0">
              <a:lnSpc>
                <a:spcPct val="107000"/>
              </a:lnSpc>
              <a:spcBef>
                <a:spcPts val="800"/>
              </a:spcBef>
              <a:spcAft>
                <a:spcPts val="0"/>
              </a:spcAft>
              <a:buClr>
                <a:schemeClr val="dk1"/>
              </a:buClr>
              <a:buSzPts val="1200"/>
              <a:buFont typeface="Noto Sans Symbols"/>
              <a:buChar char="∙"/>
            </a:pPr>
            <a:r>
              <a:rPr lang="en-GB" sz="1200" u="sng" dirty="0">
                <a:solidFill>
                  <a:schemeClr val="hlink"/>
                </a:solidFill>
                <a:hlinkClick r:id="rId3"/>
              </a:rPr>
              <a:t>Your first ten days as a lead member for children's services </a:t>
            </a:r>
            <a:r>
              <a:rPr lang="en-GB" sz="1200" dirty="0"/>
              <a:t>. Includes a glossary of key terms. </a:t>
            </a:r>
            <a:endParaRPr dirty="0"/>
          </a:p>
          <a:p>
            <a:pPr marL="342900" marR="0" lvl="0" indent="-342900" algn="l" rtl="0">
              <a:lnSpc>
                <a:spcPct val="107000"/>
              </a:lnSpc>
              <a:spcBef>
                <a:spcPts val="0"/>
              </a:spcBef>
              <a:spcAft>
                <a:spcPts val="0"/>
              </a:spcAft>
              <a:buClr>
                <a:schemeClr val="dk1"/>
              </a:buClr>
              <a:buSzPts val="1200"/>
              <a:buFont typeface="Noto Sans Symbols"/>
              <a:buChar char="∙"/>
            </a:pPr>
            <a:r>
              <a:rPr lang="en-GB" sz="1200" u="sng" dirty="0">
                <a:solidFill>
                  <a:schemeClr val="hlink"/>
                </a:solidFill>
                <a:hlinkClick r:id="rId4"/>
              </a:rPr>
              <a:t>LG Inform: </a:t>
            </a:r>
            <a:r>
              <a:rPr lang="en-GB" sz="1200" dirty="0"/>
              <a:t>User friendly data reports for your area, comparisons with other areas and nationally. </a:t>
            </a:r>
            <a:endParaRPr dirty="0"/>
          </a:p>
          <a:p>
            <a:pPr marL="342900" lvl="0" indent="-342900" algn="l" rtl="0">
              <a:lnSpc>
                <a:spcPct val="107000"/>
              </a:lnSpc>
              <a:spcBef>
                <a:spcPts val="0"/>
              </a:spcBef>
              <a:spcAft>
                <a:spcPts val="0"/>
              </a:spcAft>
              <a:buClr>
                <a:schemeClr val="dk1"/>
              </a:buClr>
              <a:buSzPts val="1200"/>
              <a:buFont typeface="Noto Sans Symbols"/>
              <a:buChar char="∙"/>
            </a:pPr>
            <a:r>
              <a:rPr lang="en-GB" sz="1200" u="sng" dirty="0">
                <a:solidFill>
                  <a:schemeClr val="hlink"/>
                </a:solidFill>
                <a:hlinkClick r:id="rId5"/>
              </a:rPr>
              <a:t>Must Know for Lead Members of Children’s Services </a:t>
            </a:r>
            <a:endParaRPr sz="1200" dirty="0"/>
          </a:p>
          <a:p>
            <a:pPr marL="342900" lvl="0" indent="-342900" algn="l" rtl="0">
              <a:lnSpc>
                <a:spcPct val="107000"/>
              </a:lnSpc>
              <a:spcBef>
                <a:spcPts val="800"/>
              </a:spcBef>
              <a:spcAft>
                <a:spcPts val="0"/>
              </a:spcAft>
              <a:buClr>
                <a:schemeClr val="dk1"/>
              </a:buClr>
              <a:buSzPts val="1200"/>
              <a:buFont typeface="Noto Sans Symbols"/>
              <a:buChar char="∙"/>
            </a:pPr>
            <a:r>
              <a:rPr lang="en-GB" sz="1200" u="sng" dirty="0">
                <a:solidFill>
                  <a:schemeClr val="hlink"/>
                </a:solidFill>
                <a:hlinkClick r:id="rId6"/>
              </a:rPr>
              <a:t>LGA Children and young people </a:t>
            </a:r>
            <a:r>
              <a:rPr lang="en-GB" sz="1200" dirty="0"/>
              <a:t>policy pages </a:t>
            </a:r>
            <a:endParaRPr sz="1200" dirty="0"/>
          </a:p>
          <a:p>
            <a:pPr marL="0" lvl="0" indent="0" algn="l" rtl="0">
              <a:spcBef>
                <a:spcPts val="800"/>
              </a:spcBef>
              <a:spcAft>
                <a:spcPts val="0"/>
              </a:spcAft>
              <a:buNone/>
            </a:pPr>
            <a:endParaRPr dirty="0"/>
          </a:p>
        </p:txBody>
      </p:sp>
      <p:sp>
        <p:nvSpPr>
          <p:cNvPr id="238" name="Google Shape;238;p29:notes"/>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32</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6: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457200" indent="-457200" defTabSz="841247">
              <a:lnSpc>
                <a:spcPct val="90000"/>
              </a:lnSpc>
              <a:spcBef>
                <a:spcPts val="900"/>
              </a:spcBef>
              <a:buFont typeface="Arial" panose="020B0604020202020204" pitchFamily="34" charset="0"/>
              <a:buChar char="•"/>
              <a:defRPr sz="2576">
                <a:latin typeface="Avenir Next Regular"/>
                <a:ea typeface="Avenir Next Regular"/>
                <a:cs typeface="Avenir Next Regular"/>
                <a:sym typeface="Avenir Next Regular"/>
              </a:defRPr>
            </a:pPr>
            <a:r>
              <a:rPr lang="en-GB" sz="3200" dirty="0">
                <a:latin typeface="+mn-lt"/>
              </a:rPr>
              <a:t>Is key to improving the outcomes for children in care;</a:t>
            </a:r>
          </a:p>
          <a:p>
            <a:pPr marL="457200" indent="-457200" defTabSz="841247">
              <a:lnSpc>
                <a:spcPct val="90000"/>
              </a:lnSpc>
              <a:spcBef>
                <a:spcPts val="900"/>
              </a:spcBef>
              <a:buFont typeface="Arial" panose="020B0604020202020204" pitchFamily="34" charset="0"/>
              <a:buChar char="•"/>
              <a:defRPr sz="2576">
                <a:latin typeface="Avenir Next Regular"/>
                <a:ea typeface="Avenir Next Regular"/>
                <a:cs typeface="Avenir Next Regular"/>
                <a:sym typeface="Avenir Next Regular"/>
              </a:defRPr>
            </a:pPr>
            <a:r>
              <a:rPr lang="en-GB" sz="3200" dirty="0">
                <a:latin typeface="+mn-lt"/>
              </a:rPr>
              <a:t>Must offer everything that a good parent would including stability; but its not about forming personal relationships</a:t>
            </a:r>
          </a:p>
          <a:p>
            <a:pPr marL="457200" indent="-457200" defTabSz="841247">
              <a:lnSpc>
                <a:spcPct val="90000"/>
              </a:lnSpc>
              <a:spcBef>
                <a:spcPts val="900"/>
              </a:spcBef>
              <a:buFont typeface="Arial" panose="020B0604020202020204" pitchFamily="34" charset="0"/>
              <a:buChar char="•"/>
              <a:defRPr sz="2576">
                <a:latin typeface="Avenir Next Regular"/>
                <a:ea typeface="Avenir Next Regular"/>
                <a:cs typeface="Avenir Next Regular"/>
                <a:sym typeface="Avenir Next Regular"/>
              </a:defRPr>
            </a:pPr>
            <a:r>
              <a:rPr lang="en-GB" sz="3200" dirty="0">
                <a:latin typeface="+mn-lt"/>
              </a:rPr>
              <a:t>Responsible and accountable for the wellbeing and future prospects of children in care;</a:t>
            </a:r>
          </a:p>
          <a:p>
            <a:pPr marL="457200" indent="-457200" defTabSz="841247">
              <a:lnSpc>
                <a:spcPct val="90000"/>
              </a:lnSpc>
              <a:spcBef>
                <a:spcPts val="900"/>
              </a:spcBef>
              <a:buFont typeface="Arial" panose="020B0604020202020204" pitchFamily="34" charset="0"/>
              <a:buChar char="•"/>
              <a:defRPr sz="2576">
                <a:latin typeface="Avenir Next Regular"/>
                <a:ea typeface="Avenir Next Regular"/>
                <a:cs typeface="Avenir Next Regular"/>
                <a:sym typeface="Avenir Next Regular"/>
              </a:defRPr>
            </a:pPr>
            <a:r>
              <a:rPr lang="en-GB" sz="3200" dirty="0">
                <a:latin typeface="+mn-lt"/>
              </a:rPr>
              <a:t>Must address both the difficulties which children in care experience and the challenges of parenting;</a:t>
            </a:r>
          </a:p>
          <a:p>
            <a:pPr marL="457200" indent="-457200" defTabSz="841247">
              <a:lnSpc>
                <a:spcPct val="90000"/>
              </a:lnSpc>
              <a:spcBef>
                <a:spcPts val="900"/>
              </a:spcBef>
              <a:buFont typeface="Arial" panose="020B0604020202020204" pitchFamily="34" charset="0"/>
              <a:buChar char="•"/>
              <a:defRPr sz="2576">
                <a:latin typeface="Avenir Next Regular"/>
                <a:ea typeface="Avenir Next Regular"/>
                <a:cs typeface="Avenir Next Regular"/>
                <a:sym typeface="Avenir Next Regular"/>
              </a:defRPr>
            </a:pPr>
            <a:r>
              <a:rPr lang="en-GB" sz="3200" dirty="0">
                <a:latin typeface="+mn-lt"/>
              </a:rPr>
              <a:t>Should ensure that children have a chance to shape and influence the parenting they receive.</a:t>
            </a:r>
          </a:p>
          <a:p>
            <a:pPr marL="0" lvl="0" indent="0" algn="l" rtl="0">
              <a:spcBef>
                <a:spcPts val="0"/>
              </a:spcBef>
              <a:spcAft>
                <a:spcPts val="0"/>
              </a:spcAft>
              <a:buNone/>
            </a:pPr>
            <a:endParaRPr dirty="0"/>
          </a:p>
        </p:txBody>
      </p:sp>
      <p:sp>
        <p:nvSpPr>
          <p:cNvPr id="78" name="Google Shape;78;p6: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58219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algn="l"/>
            <a:r>
              <a:rPr lang="en-GB" b="0" i="0" dirty="0">
                <a:solidFill>
                  <a:srgbClr val="0B0C0C"/>
                </a:solidFill>
                <a:effectLst/>
                <a:latin typeface="GDS Transport"/>
              </a:rPr>
              <a:t>2022 data:</a:t>
            </a:r>
          </a:p>
          <a:p>
            <a:pPr algn="l"/>
            <a:endParaRPr lang="en-GB" b="0" i="0" dirty="0">
              <a:solidFill>
                <a:srgbClr val="0B0C0C"/>
              </a:solidFill>
              <a:effectLst/>
              <a:latin typeface="GDS Transport"/>
            </a:endParaRPr>
          </a:p>
          <a:p>
            <a:pPr algn="l"/>
            <a:r>
              <a:rPr lang="en-GB" b="0" i="0" dirty="0">
                <a:solidFill>
                  <a:srgbClr val="0B0C0C"/>
                </a:solidFill>
                <a:effectLst/>
                <a:latin typeface="GDS Transport"/>
              </a:rPr>
              <a:t>82,170 children in care in England</a:t>
            </a:r>
          </a:p>
          <a:p>
            <a:pPr algn="l"/>
            <a:endParaRPr lang="en-GB" b="0" i="0" dirty="0">
              <a:solidFill>
                <a:srgbClr val="0B0C0C"/>
              </a:solidFill>
              <a:effectLst/>
              <a:latin typeface="GDS Transport"/>
            </a:endParaRPr>
          </a:p>
          <a:p>
            <a:pPr algn="l"/>
            <a:r>
              <a:rPr lang="en-GB" b="0" i="0" dirty="0">
                <a:solidFill>
                  <a:srgbClr val="0B0C0C"/>
                </a:solidFill>
                <a:effectLst/>
                <a:latin typeface="GDS Transport"/>
              </a:rPr>
              <a:t>Males account for 56% of children, females account for 44%. At 56%, males are slightly over-represented in the CLA population, compared to 51% in the overall child population.</a:t>
            </a:r>
          </a:p>
          <a:p>
            <a:pPr algn="l"/>
            <a:r>
              <a:rPr lang="en-GB" b="0" i="0" dirty="0">
                <a:solidFill>
                  <a:srgbClr val="0B0C0C"/>
                </a:solidFill>
                <a:effectLst/>
                <a:latin typeface="GDS Transport"/>
              </a:rPr>
              <a:t>CLA are predominantly older - 10 to 15-year-olds account for 39% of children, 25% were aged 16+ years, 18% aged 5 to 9 years, 14% aged 1 to 4 years and 5% aged less than 1 year.</a:t>
            </a:r>
          </a:p>
          <a:p>
            <a:pPr algn="l"/>
            <a:r>
              <a:rPr lang="en-GB" b="0" i="0" dirty="0">
                <a:solidFill>
                  <a:srgbClr val="1D70B8"/>
                </a:solidFill>
                <a:effectLst/>
                <a:latin typeface="GDS Transport"/>
                <a:hlinkClick r:id="rId3"/>
              </a:rPr>
              <a:t>Children from  Black, Mixed and Other ethnic groups were over-represented</a:t>
            </a:r>
            <a:r>
              <a:rPr lang="en-GB" b="0" i="0" dirty="0">
                <a:solidFill>
                  <a:srgbClr val="0B0C0C"/>
                </a:solidFill>
                <a:effectLst/>
                <a:latin typeface="GDS Transport"/>
              </a:rPr>
              <a:t> in the numbers of children in care. Children of White ethnicity account for 73% of children looked after, 10% were Mixed or Multiple ethnic groups, 7% Black, African, Caribbean or Black British, 5% were Asian or Asian British, 4% other ethnicities and ethnicity was not known or not yet recorded for 1%.</a:t>
            </a:r>
          </a:p>
          <a:p>
            <a:pPr marL="228600" indent="0" algn="l">
              <a:buFont typeface="Arial" panose="020B0604020202020204" pitchFamily="34" charset="0"/>
              <a:buNone/>
            </a:pPr>
            <a:endParaRPr lang="en-GB" b="0" i="0" dirty="0">
              <a:solidFill>
                <a:srgbClr val="0B0C0C"/>
              </a:solidFill>
              <a:effectLst/>
              <a:latin typeface="GDS Transport"/>
            </a:endParaRPr>
          </a:p>
          <a:p>
            <a:pPr algn="l">
              <a:buFont typeface="Arial" panose="020B0604020202020204" pitchFamily="34" charset="0"/>
              <a:buChar char="•"/>
            </a:pPr>
            <a:endParaRPr lang="en-GB" b="0" i="0" dirty="0">
              <a:solidFill>
                <a:srgbClr val="0B0C0C"/>
              </a:solidFill>
              <a:effectLst/>
              <a:latin typeface="GDS Transport"/>
            </a:endParaRPr>
          </a:p>
          <a:p>
            <a:pPr algn="l">
              <a:buFont typeface="Arial" panose="020B0604020202020204" pitchFamily="34" charset="0"/>
              <a:buChar char="•"/>
            </a:pPr>
            <a:r>
              <a:rPr lang="en-GB" b="0" i="0" dirty="0">
                <a:solidFill>
                  <a:srgbClr val="0B0C0C"/>
                </a:solidFill>
                <a:effectLst/>
                <a:latin typeface="GDS Transport"/>
              </a:rPr>
              <a:t>as a result of or because they were at risk of abuse or neglect - 54,270 children (66%) - the most common reason identified </a:t>
            </a:r>
          </a:p>
          <a:p>
            <a:pPr algn="l">
              <a:buFont typeface="Arial" panose="020B0604020202020204" pitchFamily="34" charset="0"/>
              <a:buChar char="•"/>
            </a:pPr>
            <a:r>
              <a:rPr lang="en-GB" b="0" i="0" dirty="0">
                <a:solidFill>
                  <a:srgbClr val="0B0C0C"/>
                </a:solidFill>
                <a:effectLst/>
                <a:latin typeface="GDS Transport"/>
              </a:rPr>
              <a:t>primarily due to living in a family where the parenting capacity is chronically inadequate (family dysfunction) - 10,820 (13%)</a:t>
            </a:r>
          </a:p>
          <a:p>
            <a:pPr algn="l">
              <a:buFont typeface="Arial" panose="020B0604020202020204" pitchFamily="34" charset="0"/>
              <a:buChar char="•"/>
            </a:pPr>
            <a:r>
              <a:rPr lang="en-GB" b="0" i="0" dirty="0">
                <a:solidFill>
                  <a:srgbClr val="0B0C0C"/>
                </a:solidFill>
                <a:effectLst/>
                <a:latin typeface="GDS Transport"/>
              </a:rPr>
              <a:t>due to living in a family that is going through a temporary crisis that diminishes the parental capacity to adequately meet some of the children’s needs (family being in acute stress) - 6,070 (7%)</a:t>
            </a:r>
          </a:p>
          <a:p>
            <a:pPr algn="l">
              <a:buFont typeface="Arial" panose="020B0604020202020204" pitchFamily="34" charset="0"/>
              <a:buChar char="•"/>
            </a:pPr>
            <a:r>
              <a:rPr lang="en-GB" b="0" i="0" dirty="0">
                <a:solidFill>
                  <a:srgbClr val="0B0C0C"/>
                </a:solidFill>
                <a:effectLst/>
                <a:latin typeface="GDS Transport"/>
              </a:rPr>
              <a:t>due to there being no parents available to provide for the child - 5,790 (7%)</a:t>
            </a:r>
          </a:p>
          <a:p>
            <a:pPr algn="l">
              <a:buFont typeface="Arial" panose="020B0604020202020204" pitchFamily="34" charset="0"/>
              <a:buChar char="•"/>
            </a:pPr>
            <a:r>
              <a:rPr lang="en-GB" b="0" i="0" dirty="0">
                <a:solidFill>
                  <a:srgbClr val="0B0C0C"/>
                </a:solidFill>
                <a:effectLst/>
                <a:latin typeface="GDS Transport"/>
              </a:rPr>
              <a:t>due to the child’s or parent’s disability or illness - 4,220 (5%)</a:t>
            </a:r>
          </a:p>
          <a:p>
            <a:pPr algn="l">
              <a:buFont typeface="Arial" panose="020B0604020202020204" pitchFamily="34" charset="0"/>
              <a:buChar char="•"/>
            </a:pPr>
            <a:r>
              <a:rPr lang="en-GB" b="0" i="0" dirty="0">
                <a:solidFill>
                  <a:srgbClr val="0B0C0C"/>
                </a:solidFill>
                <a:effectLst/>
                <a:latin typeface="GDS Transport"/>
              </a:rPr>
              <a:t>due to low income or socially unacceptable behaviour – 1,000 (1%)</a:t>
            </a:r>
          </a:p>
          <a:p>
            <a:pPr algn="l"/>
            <a:r>
              <a:rPr lang="en-GB" b="0" i="0" dirty="0">
                <a:solidFill>
                  <a:srgbClr val="0B0C0C"/>
                </a:solidFill>
                <a:effectLst/>
                <a:latin typeface="GDS Transport"/>
              </a:rPr>
              <a:t>The largest change since last year has been in ‘Absent parenting’ which has risen by 1,350 compared to last year, likely due to the increase in UASC who are usually looked after due to ‘absent parenting’. </a:t>
            </a:r>
          </a:p>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1805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0604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7937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7: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4" name="Google Shape;84;p7:notes"/>
          <p:cNvSpPr>
            <a:spLocks noGrp="1" noRot="1" noChangeAspect="1"/>
          </p:cNvSpPr>
          <p:nvPr>
            <p:ph type="sldImg" idx="2"/>
          </p:nvPr>
        </p:nvSpPr>
        <p:spPr>
          <a:xfrm>
            <a:off x="2900363" y="857250"/>
            <a:ext cx="3343275"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42779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4"/>
        <p:cNvGrpSpPr/>
        <p:nvPr/>
      </p:nvGrpSpPr>
      <p:grpSpPr>
        <a:xfrm>
          <a:off x="0" y="0"/>
          <a:ext cx="0" cy="0"/>
          <a:chOff x="0" y="0"/>
          <a:chExt cx="0" cy="0"/>
        </a:xfrm>
      </p:grpSpPr>
      <p:sp>
        <p:nvSpPr>
          <p:cNvPr id="15" name="Google Shape;15;p90"/>
          <p:cNvSpPr/>
          <p:nvPr/>
        </p:nvSpPr>
        <p:spPr>
          <a:xfrm>
            <a:off x="479376" y="2132856"/>
            <a:ext cx="13033448" cy="5616624"/>
          </a:xfrm>
          <a:prstGeom prst="roundRect">
            <a:avLst>
              <a:gd name="adj" fmla="val 7595"/>
            </a:avLst>
          </a:prstGeom>
          <a:solidFill>
            <a:srgbClr val="7B1D8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400"/>
              <a:buFont typeface="Arial"/>
              <a:buNone/>
            </a:pPr>
            <a:endParaRPr sz="4400" b="1" i="0" u="none" strike="noStrike" cap="none">
              <a:solidFill>
                <a:schemeClr val="dk2"/>
              </a:solidFill>
              <a:latin typeface="Arial"/>
              <a:ea typeface="Arial"/>
              <a:cs typeface="Arial"/>
              <a:sym typeface="Arial"/>
            </a:endParaRPr>
          </a:p>
        </p:txBody>
      </p:sp>
      <p:pic>
        <p:nvPicPr>
          <p:cNvPr id="16" name="Google Shape;16;p90" descr="LG_Association_RGB.jpg"/>
          <p:cNvPicPr preferRelativeResize="0"/>
          <p:nvPr/>
        </p:nvPicPr>
        <p:blipFill rotWithShape="1">
          <a:blip r:embed="rId2">
            <a:alphaModFix/>
          </a:blip>
          <a:srcRect/>
          <a:stretch/>
        </p:blipFill>
        <p:spPr>
          <a:xfrm>
            <a:off x="479376" y="476672"/>
            <a:ext cx="1950216" cy="1152128"/>
          </a:xfrm>
          <a:prstGeom prst="rect">
            <a:avLst/>
          </a:prstGeom>
          <a:noFill/>
          <a:ln>
            <a:noFill/>
          </a:ln>
        </p:spPr>
      </p:pic>
      <p:sp>
        <p:nvSpPr>
          <p:cNvPr id="17" name="Google Shape;17;p90"/>
          <p:cNvSpPr txBox="1"/>
          <p:nvPr/>
        </p:nvSpPr>
        <p:spPr>
          <a:xfrm>
            <a:off x="631825" y="44450"/>
            <a:ext cx="576263" cy="57626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4400" b="1" i="0" u="none" strike="noStrike" cap="none">
              <a:solidFill>
                <a:schemeClr val="dk2"/>
              </a:solidFill>
              <a:latin typeface="Arial"/>
              <a:ea typeface="Arial"/>
              <a:cs typeface="Arial"/>
              <a:sym typeface="Arial"/>
            </a:endParaRPr>
          </a:p>
        </p:txBody>
      </p:sp>
      <p:sp>
        <p:nvSpPr>
          <p:cNvPr id="18" name="Google Shape;18;p90"/>
          <p:cNvSpPr txBox="1">
            <a:spLocks noGrp="1"/>
          </p:cNvSpPr>
          <p:nvPr>
            <p:ph type="ctrTitle"/>
          </p:nvPr>
        </p:nvSpPr>
        <p:spPr>
          <a:xfrm>
            <a:off x="1069975" y="2314129"/>
            <a:ext cx="8420100" cy="112553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90"/>
          <p:cNvSpPr txBox="1">
            <a:spLocks noGrp="1"/>
          </p:cNvSpPr>
          <p:nvPr>
            <p:ph type="subTitle" idx="1"/>
          </p:nvPr>
        </p:nvSpPr>
        <p:spPr>
          <a:xfrm>
            <a:off x="1069975" y="3404592"/>
            <a:ext cx="6934200" cy="1752600"/>
          </a:xfrm>
          <a:prstGeom prst="rect">
            <a:avLst/>
          </a:prstGeom>
          <a:noFill/>
          <a:ln>
            <a:noFill/>
          </a:ln>
        </p:spPr>
        <p:txBody>
          <a:bodyPr spcFirstLastPara="1" wrap="square" lIns="91425" tIns="45700" rIns="91425" bIns="45700" anchor="t" anchorCtr="0">
            <a:noAutofit/>
          </a:bodyPr>
          <a:lstStyle>
            <a:lvl1pPr lvl="0" algn="l">
              <a:spcBef>
                <a:spcPts val="640"/>
              </a:spcBef>
              <a:spcAft>
                <a:spcPts val="0"/>
              </a:spcAft>
              <a:buClr>
                <a:schemeClr val="lt1"/>
              </a:buClr>
              <a:buSzPts val="3200"/>
              <a:buFont typeface="Arial"/>
              <a:buNone/>
              <a:defRPr>
                <a:solidFill>
                  <a:schemeClr val="lt1"/>
                </a:solidFill>
              </a:defRPr>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spcBef>
                <a:spcPts val="360"/>
              </a:spcBef>
              <a:spcAft>
                <a:spcPts val="0"/>
              </a:spcAft>
              <a:buClr>
                <a:schemeClr val="dk1"/>
              </a:buClr>
              <a:buSzPts val="1800"/>
              <a:buChar char="»"/>
              <a:defRPr/>
            </a:lvl6pPr>
            <a:lvl7pPr lvl="6" algn="l">
              <a:spcBef>
                <a:spcPts val="360"/>
              </a:spcBef>
              <a:spcAft>
                <a:spcPts val="0"/>
              </a:spcAft>
              <a:buClr>
                <a:schemeClr val="dk1"/>
              </a:buClr>
              <a:buSzPts val="1800"/>
              <a:buChar char="»"/>
              <a:defRPr/>
            </a:lvl7pPr>
            <a:lvl8pPr lvl="7" algn="l">
              <a:spcBef>
                <a:spcPts val="360"/>
              </a:spcBef>
              <a:spcAft>
                <a:spcPts val="0"/>
              </a:spcAft>
              <a:buClr>
                <a:schemeClr val="dk1"/>
              </a:buClr>
              <a:buSzPts val="1800"/>
              <a:buChar char="»"/>
              <a:defRPr/>
            </a:lvl8pPr>
            <a:lvl9pPr lvl="8"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sp>
        <p:nvSpPr>
          <p:cNvPr id="21" name="Google Shape;21;p91"/>
          <p:cNvSpPr txBox="1">
            <a:spLocks noGrp="1"/>
          </p:cNvSpPr>
          <p:nvPr>
            <p:ph type="title"/>
          </p:nvPr>
        </p:nvSpPr>
        <p:spPr>
          <a:xfrm>
            <a:off x="584200" y="1380132"/>
            <a:ext cx="8915400" cy="57626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91"/>
          <p:cNvSpPr txBox="1">
            <a:spLocks noGrp="1"/>
          </p:cNvSpPr>
          <p:nvPr>
            <p:ph type="body" idx="1"/>
          </p:nvPr>
        </p:nvSpPr>
        <p:spPr>
          <a:xfrm>
            <a:off x="584200" y="2027832"/>
            <a:ext cx="8915400" cy="4281488"/>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3" name="Google Shape;23;p91"/>
          <p:cNvSpPr txBox="1"/>
          <p:nvPr/>
        </p:nvSpPr>
        <p:spPr>
          <a:xfrm>
            <a:off x="7833320" y="6453336"/>
            <a:ext cx="1762021" cy="338554"/>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GB" sz="1600" b="0" i="0" u="none" strike="noStrike" cap="none">
                <a:solidFill>
                  <a:schemeClr val="dk2"/>
                </a:solidFill>
                <a:latin typeface="Arial"/>
                <a:ea typeface="Arial"/>
                <a:cs typeface="Arial"/>
                <a:sym typeface="Arial"/>
              </a:rPr>
              <a:t>www.local.gov.uk</a:t>
            </a:r>
            <a:endParaRPr sz="16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92"/>
          <p:cNvSpPr txBox="1">
            <a:spLocks noGrp="1"/>
          </p:cNvSpPr>
          <p:nvPr>
            <p:ph type="title"/>
          </p:nvPr>
        </p:nvSpPr>
        <p:spPr>
          <a:xfrm>
            <a:off x="495300" y="1304429"/>
            <a:ext cx="89154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92"/>
          <p:cNvSpPr txBox="1">
            <a:spLocks noGrp="1"/>
          </p:cNvSpPr>
          <p:nvPr>
            <p:ph type="body" idx="1"/>
          </p:nvPr>
        </p:nvSpPr>
        <p:spPr>
          <a:xfrm>
            <a:off x="495300" y="2564904"/>
            <a:ext cx="437673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27" name="Google Shape;27;p92"/>
          <p:cNvSpPr txBox="1">
            <a:spLocks noGrp="1"/>
          </p:cNvSpPr>
          <p:nvPr>
            <p:ph type="body" idx="2"/>
          </p:nvPr>
        </p:nvSpPr>
        <p:spPr>
          <a:xfrm>
            <a:off x="495300" y="3284984"/>
            <a:ext cx="4376738" cy="295232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28" name="Google Shape;28;p92"/>
          <p:cNvSpPr txBox="1">
            <a:spLocks noGrp="1"/>
          </p:cNvSpPr>
          <p:nvPr>
            <p:ph type="body" idx="3"/>
          </p:nvPr>
        </p:nvSpPr>
        <p:spPr>
          <a:xfrm>
            <a:off x="5032375" y="2564904"/>
            <a:ext cx="437832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29" name="Google Shape;29;p92"/>
          <p:cNvSpPr txBox="1">
            <a:spLocks noGrp="1"/>
          </p:cNvSpPr>
          <p:nvPr>
            <p:ph type="body" idx="4"/>
          </p:nvPr>
        </p:nvSpPr>
        <p:spPr>
          <a:xfrm>
            <a:off x="5032375" y="3284984"/>
            <a:ext cx="4378325" cy="295232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30" name="Google Shape;30;p92"/>
          <p:cNvSpPr txBox="1"/>
          <p:nvPr/>
        </p:nvSpPr>
        <p:spPr>
          <a:xfrm>
            <a:off x="7833320" y="6453336"/>
            <a:ext cx="1762021" cy="338554"/>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GB" sz="1600" b="0">
                <a:solidFill>
                  <a:schemeClr val="dk2"/>
                </a:solidFill>
                <a:latin typeface="Arial"/>
                <a:ea typeface="Arial"/>
                <a:cs typeface="Arial"/>
                <a:sym typeface="Arial"/>
              </a:rPr>
              <a:t>www.local.gov.uk</a:t>
            </a:r>
            <a:endParaRPr sz="1600" b="0">
              <a:solidFill>
                <a:schemeClr val="dk2"/>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1"/>
        <p:cNvGrpSpPr/>
        <p:nvPr/>
      </p:nvGrpSpPr>
      <p:grpSpPr>
        <a:xfrm>
          <a:off x="0" y="0"/>
          <a:ext cx="0" cy="0"/>
          <a:chOff x="0" y="0"/>
          <a:chExt cx="0" cy="0"/>
        </a:xfrm>
      </p:grpSpPr>
      <p:sp>
        <p:nvSpPr>
          <p:cNvPr id="32" name="Google Shape;32;p93"/>
          <p:cNvSpPr txBox="1">
            <a:spLocks noGrp="1"/>
          </p:cNvSpPr>
          <p:nvPr>
            <p:ph type="title"/>
          </p:nvPr>
        </p:nvSpPr>
        <p:spPr>
          <a:xfrm>
            <a:off x="1941513" y="4800600"/>
            <a:ext cx="59436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93"/>
          <p:cNvSpPr>
            <a:spLocks noGrp="1"/>
          </p:cNvSpPr>
          <p:nvPr>
            <p:ph type="pic" idx="2"/>
          </p:nvPr>
        </p:nvSpPr>
        <p:spPr>
          <a:xfrm>
            <a:off x="1941513" y="612775"/>
            <a:ext cx="5943600" cy="4114800"/>
          </a:xfrm>
          <a:prstGeom prst="rect">
            <a:avLst/>
          </a:prstGeom>
          <a:noFill/>
          <a:ln>
            <a:noFill/>
          </a:ln>
        </p:spPr>
      </p:sp>
      <p:sp>
        <p:nvSpPr>
          <p:cNvPr id="34" name="Google Shape;34;p93"/>
          <p:cNvSpPr txBox="1">
            <a:spLocks noGrp="1"/>
          </p:cNvSpPr>
          <p:nvPr>
            <p:ph type="body" idx="1"/>
          </p:nvPr>
        </p:nvSpPr>
        <p:spPr>
          <a:xfrm>
            <a:off x="1941513" y="5367338"/>
            <a:ext cx="59436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35" name="Google Shape;35;p93"/>
          <p:cNvSpPr txBox="1"/>
          <p:nvPr/>
        </p:nvSpPr>
        <p:spPr>
          <a:xfrm>
            <a:off x="7833320" y="6453336"/>
            <a:ext cx="1762021" cy="338554"/>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GB" sz="1600" b="0">
                <a:solidFill>
                  <a:schemeClr val="dk2"/>
                </a:solidFill>
                <a:latin typeface="Arial"/>
                <a:ea typeface="Arial"/>
                <a:cs typeface="Arial"/>
                <a:sym typeface="Arial"/>
              </a:rPr>
              <a:t>www.local.gov.uk</a:t>
            </a:r>
            <a:endParaRPr sz="1600" b="0">
              <a:solidFill>
                <a:schemeClr val="dk2"/>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1_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859214792"/>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9"/>
          <p:cNvSpPr txBox="1">
            <a:spLocks noGrp="1"/>
          </p:cNvSpPr>
          <p:nvPr>
            <p:ph type="title"/>
          </p:nvPr>
        </p:nvSpPr>
        <p:spPr>
          <a:xfrm>
            <a:off x="584200" y="1380132"/>
            <a:ext cx="8915400" cy="57626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4000" b="1" i="0" u="none" strike="noStrike" cap="none">
                <a:solidFill>
                  <a:srgbClr val="91278F"/>
                </a:solidFill>
                <a:latin typeface="Arial"/>
                <a:ea typeface="Arial"/>
                <a:cs typeface="Arial"/>
                <a:sym typeface="Arial"/>
              </a:defRPr>
            </a:lvl1pPr>
            <a:lvl2pPr marR="0" lvl="1" algn="l" rtl="0">
              <a:spcBef>
                <a:spcPts val="0"/>
              </a:spcBef>
              <a:spcAft>
                <a:spcPts val="0"/>
              </a:spcAft>
              <a:buSzPts val="1400"/>
              <a:buNone/>
              <a:defRPr sz="4000" b="1" i="0" u="none" strike="noStrike" cap="none">
                <a:solidFill>
                  <a:srgbClr val="91278F"/>
                </a:solidFill>
                <a:latin typeface="Arial"/>
                <a:ea typeface="Arial"/>
                <a:cs typeface="Arial"/>
                <a:sym typeface="Arial"/>
              </a:defRPr>
            </a:lvl2pPr>
            <a:lvl3pPr marR="0" lvl="2" algn="l" rtl="0">
              <a:spcBef>
                <a:spcPts val="0"/>
              </a:spcBef>
              <a:spcAft>
                <a:spcPts val="0"/>
              </a:spcAft>
              <a:buSzPts val="1400"/>
              <a:buNone/>
              <a:defRPr sz="4000" b="1" i="0" u="none" strike="noStrike" cap="none">
                <a:solidFill>
                  <a:srgbClr val="91278F"/>
                </a:solidFill>
                <a:latin typeface="Arial"/>
                <a:ea typeface="Arial"/>
                <a:cs typeface="Arial"/>
                <a:sym typeface="Arial"/>
              </a:defRPr>
            </a:lvl3pPr>
            <a:lvl4pPr marR="0" lvl="3" algn="l" rtl="0">
              <a:spcBef>
                <a:spcPts val="0"/>
              </a:spcBef>
              <a:spcAft>
                <a:spcPts val="0"/>
              </a:spcAft>
              <a:buSzPts val="1400"/>
              <a:buNone/>
              <a:defRPr sz="4000" b="1" i="0" u="none" strike="noStrike" cap="none">
                <a:solidFill>
                  <a:srgbClr val="91278F"/>
                </a:solidFill>
                <a:latin typeface="Arial"/>
                <a:ea typeface="Arial"/>
                <a:cs typeface="Arial"/>
                <a:sym typeface="Arial"/>
              </a:defRPr>
            </a:lvl4pPr>
            <a:lvl5pPr marR="0" lvl="4" algn="l" rtl="0">
              <a:spcBef>
                <a:spcPts val="0"/>
              </a:spcBef>
              <a:spcAft>
                <a:spcPts val="0"/>
              </a:spcAft>
              <a:buSzPts val="1400"/>
              <a:buNone/>
              <a:defRPr sz="4000" b="1" i="0" u="none" strike="noStrike" cap="none">
                <a:solidFill>
                  <a:srgbClr val="91278F"/>
                </a:solidFill>
                <a:latin typeface="Arial"/>
                <a:ea typeface="Arial"/>
                <a:cs typeface="Arial"/>
                <a:sym typeface="Arial"/>
              </a:defRPr>
            </a:lvl5pPr>
            <a:lvl6pPr marR="0" lvl="5" algn="l" rtl="0">
              <a:spcBef>
                <a:spcPts val="0"/>
              </a:spcBef>
              <a:spcAft>
                <a:spcPts val="0"/>
              </a:spcAft>
              <a:buSzPts val="1400"/>
              <a:buNone/>
              <a:defRPr sz="4000" b="1" i="0" u="none" strike="noStrike" cap="none">
                <a:solidFill>
                  <a:srgbClr val="91278F"/>
                </a:solidFill>
                <a:latin typeface="Arial"/>
                <a:ea typeface="Arial"/>
                <a:cs typeface="Arial"/>
                <a:sym typeface="Arial"/>
              </a:defRPr>
            </a:lvl6pPr>
            <a:lvl7pPr marR="0" lvl="6" algn="l" rtl="0">
              <a:spcBef>
                <a:spcPts val="0"/>
              </a:spcBef>
              <a:spcAft>
                <a:spcPts val="0"/>
              </a:spcAft>
              <a:buSzPts val="1400"/>
              <a:buNone/>
              <a:defRPr sz="4000" b="1" i="0" u="none" strike="noStrike" cap="none">
                <a:solidFill>
                  <a:srgbClr val="91278F"/>
                </a:solidFill>
                <a:latin typeface="Arial"/>
                <a:ea typeface="Arial"/>
                <a:cs typeface="Arial"/>
                <a:sym typeface="Arial"/>
              </a:defRPr>
            </a:lvl7pPr>
            <a:lvl8pPr marR="0" lvl="7" algn="l" rtl="0">
              <a:spcBef>
                <a:spcPts val="0"/>
              </a:spcBef>
              <a:spcAft>
                <a:spcPts val="0"/>
              </a:spcAft>
              <a:buSzPts val="1400"/>
              <a:buNone/>
              <a:defRPr sz="4000" b="1" i="0" u="none" strike="noStrike" cap="none">
                <a:solidFill>
                  <a:srgbClr val="91278F"/>
                </a:solidFill>
                <a:latin typeface="Arial"/>
                <a:ea typeface="Arial"/>
                <a:cs typeface="Arial"/>
                <a:sym typeface="Arial"/>
              </a:defRPr>
            </a:lvl8pPr>
            <a:lvl9pPr marR="0" lvl="8" algn="l" rtl="0">
              <a:spcBef>
                <a:spcPts val="0"/>
              </a:spcBef>
              <a:spcAft>
                <a:spcPts val="0"/>
              </a:spcAft>
              <a:buSzPts val="1400"/>
              <a:buNone/>
              <a:defRPr sz="4000" b="1" i="0" u="none" strike="noStrike" cap="none">
                <a:solidFill>
                  <a:srgbClr val="91278F"/>
                </a:solidFill>
                <a:latin typeface="Arial"/>
                <a:ea typeface="Arial"/>
                <a:cs typeface="Arial"/>
                <a:sym typeface="Arial"/>
              </a:defRPr>
            </a:lvl9pPr>
          </a:lstStyle>
          <a:p>
            <a:endParaRPr/>
          </a:p>
        </p:txBody>
      </p:sp>
      <p:sp>
        <p:nvSpPr>
          <p:cNvPr id="11" name="Google Shape;11;p89"/>
          <p:cNvSpPr txBox="1">
            <a:spLocks noGrp="1"/>
          </p:cNvSpPr>
          <p:nvPr>
            <p:ph type="body" idx="1"/>
          </p:nvPr>
        </p:nvSpPr>
        <p:spPr>
          <a:xfrm>
            <a:off x="584200" y="2027832"/>
            <a:ext cx="8915400" cy="4281488"/>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cxnSp>
        <p:nvCxnSpPr>
          <p:cNvPr id="12" name="Google Shape;12;p89"/>
          <p:cNvCxnSpPr/>
          <p:nvPr/>
        </p:nvCxnSpPr>
        <p:spPr>
          <a:xfrm>
            <a:off x="584200" y="6453188"/>
            <a:ext cx="8893175" cy="0"/>
          </a:xfrm>
          <a:prstGeom prst="straightConnector1">
            <a:avLst/>
          </a:prstGeom>
          <a:noFill/>
          <a:ln w="9525" cap="flat" cmpd="sng">
            <a:solidFill>
              <a:schemeClr val="dk1"/>
            </a:solidFill>
            <a:prstDash val="solid"/>
            <a:round/>
            <a:headEnd type="none" w="med" len="med"/>
            <a:tailEnd type="none" w="med" len="med"/>
          </a:ln>
        </p:spPr>
      </p:cxnSp>
      <p:pic>
        <p:nvPicPr>
          <p:cNvPr id="13" name="Google Shape;13;p89" descr="LG_Association_RGB.jpg"/>
          <p:cNvPicPr preferRelativeResize="0"/>
          <p:nvPr/>
        </p:nvPicPr>
        <p:blipFill rotWithShape="1">
          <a:blip r:embed="rId7">
            <a:alphaModFix/>
          </a:blip>
          <a:srcRect/>
          <a:stretch/>
        </p:blipFill>
        <p:spPr>
          <a:xfrm>
            <a:off x="273050" y="260350"/>
            <a:ext cx="1219200" cy="72072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3.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3.sv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svg"/><Relationship Id="rId9" Type="http://schemas.openxmlformats.org/officeDocument/2006/relationships/image" Target="../media/image20.png"/></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hyperlink" Target="about:blank" TargetMode="External"/><Relationship Id="rId3" Type="http://schemas.openxmlformats.org/officeDocument/2006/relationships/image" Target="../media/image23.png"/><Relationship Id="rId7" Type="http://schemas.openxmlformats.org/officeDocument/2006/relationships/hyperlink" Target="https://www.local.gov.uk/publications/your-first-ten-days-lead-member-childrens-services"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hyperlink" Target="https://local.gov.uk/our-support/highlighting-political-leadership/leadership-essentials" TargetMode="External"/><Relationship Id="rId11" Type="http://schemas.openxmlformats.org/officeDocument/2006/relationships/hyperlink" Target="https://www.local.gov.uk/publications?topic%5b2414%5d=2414" TargetMode="External"/><Relationship Id="rId5" Type="http://schemas.openxmlformats.org/officeDocument/2006/relationships/image" Target="../media/image25.png"/><Relationship Id="rId10" Type="http://schemas.openxmlformats.org/officeDocument/2006/relationships/hyperlink" Target="https://www.local.gov.uk/topics/children-and-young-people" TargetMode="External"/><Relationship Id="rId4" Type="http://schemas.openxmlformats.org/officeDocument/2006/relationships/image" Target="../media/image24.png"/><Relationship Id="rId9" Type="http://schemas.openxmlformats.org/officeDocument/2006/relationships/hyperlink" Target="https://www.local.gov.uk/sites/default/files/documents/must-knows-lead-member-ro-03d.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Google Shape;42;p1"/>
          <p:cNvSpPr txBox="1">
            <a:spLocks noGrp="1"/>
          </p:cNvSpPr>
          <p:nvPr>
            <p:ph type="ctrTitle"/>
          </p:nvPr>
        </p:nvSpPr>
        <p:spPr>
          <a:xfrm>
            <a:off x="1069975" y="2492896"/>
            <a:ext cx="8420100" cy="11255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dirty="0"/>
              <a:t>Corporate Parenting</a:t>
            </a:r>
            <a:endParaRPr dirty="0"/>
          </a:p>
        </p:txBody>
      </p:sp>
      <p:sp>
        <p:nvSpPr>
          <p:cNvPr id="43" name="Google Shape;43;p1"/>
          <p:cNvSpPr txBox="1">
            <a:spLocks noGrp="1"/>
          </p:cNvSpPr>
          <p:nvPr>
            <p:ph type="subTitle" idx="1"/>
          </p:nvPr>
        </p:nvSpPr>
        <p:spPr>
          <a:xfrm>
            <a:off x="1069975" y="3792164"/>
            <a:ext cx="7575707" cy="1752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lt1"/>
              </a:buClr>
              <a:buSzPts val="3200"/>
              <a:buFont typeface="Arial"/>
              <a:buNone/>
            </a:pPr>
            <a:r>
              <a:rPr lang="en-GB" dirty="0"/>
              <a:t>All Councillor Development Session</a:t>
            </a:r>
          </a:p>
          <a:p>
            <a:pPr marL="0" lvl="0" indent="0" algn="l" rtl="0">
              <a:spcBef>
                <a:spcPts val="0"/>
              </a:spcBef>
              <a:spcAft>
                <a:spcPts val="0"/>
              </a:spcAft>
              <a:buClr>
                <a:schemeClr val="lt1"/>
              </a:buClr>
              <a:buSzPts val="3200"/>
              <a:buFont typeface="Arial"/>
              <a:buNone/>
            </a:pPr>
            <a:r>
              <a:rPr lang="en-GB" dirty="0"/>
              <a:t>Gloucestershire County Council</a:t>
            </a:r>
          </a:p>
          <a:p>
            <a:pPr marL="0" lvl="0" indent="0" algn="l" rtl="0">
              <a:spcBef>
                <a:spcPts val="0"/>
              </a:spcBef>
              <a:spcAft>
                <a:spcPts val="0"/>
              </a:spcAft>
              <a:buClr>
                <a:schemeClr val="lt1"/>
              </a:buClr>
              <a:buSzPts val="3200"/>
              <a:buFont typeface="Arial"/>
              <a:buNone/>
            </a:pPr>
            <a:endParaRPr lang="en-GB" sz="2400" dirty="0"/>
          </a:p>
          <a:p>
            <a:pPr marL="0" lvl="0" indent="0" algn="l" rtl="0">
              <a:spcBef>
                <a:spcPts val="0"/>
              </a:spcBef>
              <a:spcAft>
                <a:spcPts val="0"/>
              </a:spcAft>
              <a:buClr>
                <a:schemeClr val="lt1"/>
              </a:buClr>
              <a:buSzPts val="3200"/>
              <a:buFont typeface="Arial"/>
              <a:buNone/>
            </a:pPr>
            <a:r>
              <a:rPr lang="en-GB" sz="2400" dirty="0"/>
              <a:t>Su Turner LGA Governance Associate</a:t>
            </a:r>
          </a:p>
          <a:p>
            <a:pPr marL="0" lvl="0" indent="0" algn="l" rtl="0">
              <a:spcBef>
                <a:spcPts val="0"/>
              </a:spcBef>
              <a:spcAft>
                <a:spcPts val="0"/>
              </a:spcAft>
              <a:buClr>
                <a:schemeClr val="lt1"/>
              </a:buClr>
              <a:buSzPts val="3200"/>
              <a:buFont typeface="Arial"/>
              <a:buNone/>
            </a:pPr>
            <a:endParaRPr dirty="0"/>
          </a:p>
        </p:txBody>
      </p:sp>
      <p:sp>
        <p:nvSpPr>
          <p:cNvPr id="44" name="Google Shape;44;p1"/>
          <p:cNvSpPr txBox="1"/>
          <p:nvPr/>
        </p:nvSpPr>
        <p:spPr>
          <a:xfrm>
            <a:off x="1136650" y="6249988"/>
            <a:ext cx="2973013" cy="30773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b="1" dirty="0">
                <a:solidFill>
                  <a:schemeClr val="lt1"/>
                </a:solidFill>
              </a:rPr>
              <a:t>20</a:t>
            </a:r>
            <a:r>
              <a:rPr lang="en-GB" b="1" baseline="30000" dirty="0">
                <a:solidFill>
                  <a:schemeClr val="lt1"/>
                </a:solidFill>
              </a:rPr>
              <a:t>th</a:t>
            </a:r>
            <a:r>
              <a:rPr lang="en-GB" b="1" dirty="0">
                <a:solidFill>
                  <a:schemeClr val="lt1"/>
                </a:solidFill>
              </a:rPr>
              <a:t> and 27</a:t>
            </a:r>
            <a:r>
              <a:rPr lang="en-GB" b="1" baseline="30000" dirty="0">
                <a:solidFill>
                  <a:schemeClr val="lt1"/>
                </a:solidFill>
              </a:rPr>
              <a:t>th</a:t>
            </a:r>
            <a:r>
              <a:rPr lang="en-GB" b="1" dirty="0">
                <a:solidFill>
                  <a:schemeClr val="lt1"/>
                </a:solidFill>
              </a:rPr>
              <a:t> April 2023</a:t>
            </a:r>
            <a:endParaRPr dirty="0"/>
          </a:p>
        </p:txBody>
      </p:sp>
      <p:sp>
        <p:nvSpPr>
          <p:cNvPr id="45" name="Google Shape;45;p1"/>
          <p:cNvSpPr txBox="1"/>
          <p:nvPr/>
        </p:nvSpPr>
        <p:spPr>
          <a:xfrm>
            <a:off x="7400925" y="6308725"/>
            <a:ext cx="2087563" cy="307777"/>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GB" sz="1400" b="1" i="0" u="none" strike="noStrike" cap="none">
                <a:solidFill>
                  <a:schemeClr val="lt1"/>
                </a:solidFill>
                <a:latin typeface="Arial"/>
                <a:ea typeface="Arial"/>
                <a:cs typeface="Arial"/>
                <a:sym typeface="Arial"/>
              </a:rPr>
              <a:t>www.local.gov.uk</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txBox="1">
            <a:spLocks noGrp="1"/>
          </p:cNvSpPr>
          <p:nvPr>
            <p:ph type="title"/>
          </p:nvPr>
        </p:nvSpPr>
        <p:spPr>
          <a:xfrm>
            <a:off x="1623291" y="348690"/>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600" dirty="0"/>
              <a:t>Corporate Parenting Principles</a:t>
            </a:r>
            <a:endParaRPr dirty="0"/>
          </a:p>
        </p:txBody>
      </p:sp>
      <p:sp>
        <p:nvSpPr>
          <p:cNvPr id="6" name="The Children and Social Work Act 2017…explains this further with 7 Corporate Parenting Principles…">
            <a:extLst>
              <a:ext uri="{FF2B5EF4-FFF2-40B4-BE49-F238E27FC236}">
                <a16:creationId xmlns:a16="http://schemas.microsoft.com/office/drawing/2014/main" id="{A9A17BBD-8887-1B52-51C2-01AB2D705624}"/>
              </a:ext>
            </a:extLst>
          </p:cNvPr>
          <p:cNvSpPr>
            <a:spLocks noGrp="1"/>
          </p:cNvSpPr>
          <p:nvPr>
            <p:ph type="body" idx="1"/>
          </p:nvPr>
        </p:nvSpPr>
        <p:spPr>
          <a:xfrm>
            <a:off x="457200" y="1114308"/>
            <a:ext cx="8915400" cy="4859450"/>
          </a:xfrm>
          <a:prstGeom prst="rect">
            <a:avLst/>
          </a:prstGeom>
        </p:spPr>
        <p:txBody>
          <a:bodyPr/>
          <a:lstStyle/>
          <a:p>
            <a:pPr marL="0" indent="0" defTabSz="246888">
              <a:spcBef>
                <a:spcPts val="0"/>
              </a:spcBef>
              <a:buSzTx/>
              <a:buFontTx/>
              <a:buNone/>
              <a:defRPr sz="1674">
                <a:latin typeface="Avenir Next Regular"/>
                <a:ea typeface="Avenir Next Regular"/>
                <a:cs typeface="Avenir Next Regular"/>
                <a:sym typeface="Avenir Next Regular"/>
              </a:defRPr>
            </a:pPr>
            <a:r>
              <a:rPr sz="2000" dirty="0">
                <a:latin typeface="+mj-lt"/>
              </a:rPr>
              <a:t>The Children and Social Work Act 2017…explains this further with 7 Corporate Parenting Principles</a:t>
            </a:r>
          </a:p>
          <a:p>
            <a:pPr marL="0" indent="0" defTabSz="246888">
              <a:lnSpc>
                <a:spcPct val="30000"/>
              </a:lnSpc>
              <a:spcBef>
                <a:spcPts val="0"/>
              </a:spcBef>
              <a:buSzTx/>
              <a:buFontTx/>
              <a:buNone/>
              <a:defRPr sz="1674">
                <a:latin typeface="Avenir Next Regular"/>
                <a:ea typeface="Avenir Next Regular"/>
                <a:cs typeface="Avenir Next Regular"/>
                <a:sym typeface="Avenir Next Regular"/>
              </a:defRPr>
            </a:pPr>
            <a:endParaRPr sz="2000" dirty="0">
              <a:latin typeface="+mj-lt"/>
            </a:endParaRPr>
          </a:p>
          <a:p>
            <a:pPr marL="342900" defTabSz="493776">
              <a:lnSpc>
                <a:spcPct val="90000"/>
              </a:lnSpc>
              <a:spcBef>
                <a:spcPts val="500"/>
              </a:spcBef>
              <a:defRPr sz="1674">
                <a:latin typeface="Avenir Next Regular"/>
                <a:ea typeface="Avenir Next Regular"/>
                <a:cs typeface="Avenir Next Regular"/>
                <a:sym typeface="Avenir Next Regular"/>
              </a:defRPr>
            </a:pPr>
            <a:r>
              <a:rPr sz="2000" dirty="0">
                <a:latin typeface="+mj-lt"/>
              </a:rPr>
              <a:t>To act in the best interests, and promote the physical and mental health and well- being, of those children and young people</a:t>
            </a:r>
          </a:p>
          <a:p>
            <a:pPr marL="342900" defTabSz="493776">
              <a:lnSpc>
                <a:spcPct val="90000"/>
              </a:lnSpc>
              <a:spcBef>
                <a:spcPts val="500"/>
              </a:spcBef>
              <a:defRPr sz="1674">
                <a:latin typeface="Avenir Next Regular"/>
                <a:ea typeface="Avenir Next Regular"/>
                <a:cs typeface="Avenir Next Regular"/>
                <a:sym typeface="Avenir Next Regular"/>
              </a:defRPr>
            </a:pPr>
            <a:r>
              <a:rPr sz="2000" dirty="0">
                <a:latin typeface="+mj-lt"/>
              </a:rPr>
              <a:t>To encourage those children and young people to express their views, wishes and feelings</a:t>
            </a:r>
          </a:p>
          <a:p>
            <a:pPr marL="342900" defTabSz="493776">
              <a:lnSpc>
                <a:spcPct val="90000"/>
              </a:lnSpc>
              <a:spcBef>
                <a:spcPts val="500"/>
              </a:spcBef>
              <a:defRPr sz="1674">
                <a:latin typeface="Avenir Next Regular"/>
                <a:ea typeface="Avenir Next Regular"/>
                <a:cs typeface="Avenir Next Regular"/>
                <a:sym typeface="Avenir Next Regular"/>
              </a:defRPr>
            </a:pPr>
            <a:r>
              <a:rPr sz="2000" dirty="0">
                <a:latin typeface="+mj-lt"/>
              </a:rPr>
              <a:t>To take into account the views, wishes and feelings of those children and young people</a:t>
            </a:r>
          </a:p>
          <a:p>
            <a:pPr marL="342900" defTabSz="493776">
              <a:lnSpc>
                <a:spcPct val="90000"/>
              </a:lnSpc>
              <a:spcBef>
                <a:spcPts val="500"/>
              </a:spcBef>
              <a:defRPr sz="1674">
                <a:latin typeface="Avenir Next Regular"/>
                <a:ea typeface="Avenir Next Regular"/>
                <a:cs typeface="Avenir Next Regular"/>
                <a:sym typeface="Avenir Next Regular"/>
              </a:defRPr>
            </a:pPr>
            <a:r>
              <a:rPr sz="2000" dirty="0">
                <a:latin typeface="+mj-lt"/>
              </a:rPr>
              <a:t>To help those children and young people gain access to, and make the best use of, services provided by the local authority and its relevant partners</a:t>
            </a:r>
          </a:p>
          <a:p>
            <a:pPr marL="342900" defTabSz="493776">
              <a:lnSpc>
                <a:spcPct val="90000"/>
              </a:lnSpc>
              <a:spcBef>
                <a:spcPts val="500"/>
              </a:spcBef>
              <a:defRPr sz="1674">
                <a:latin typeface="Avenir Next Regular"/>
                <a:ea typeface="Avenir Next Regular"/>
                <a:cs typeface="Avenir Next Regular"/>
                <a:sym typeface="Avenir Next Regular"/>
              </a:defRPr>
            </a:pPr>
            <a:r>
              <a:rPr sz="2000" dirty="0">
                <a:latin typeface="+mj-lt"/>
              </a:rPr>
              <a:t>To promote high aspirations, and seek to secure the best outcomes, for those children and young people</a:t>
            </a:r>
          </a:p>
          <a:p>
            <a:pPr marL="342900" defTabSz="493776">
              <a:lnSpc>
                <a:spcPct val="90000"/>
              </a:lnSpc>
              <a:spcBef>
                <a:spcPts val="500"/>
              </a:spcBef>
              <a:defRPr sz="1674">
                <a:latin typeface="Avenir Next Regular"/>
                <a:ea typeface="Avenir Next Regular"/>
                <a:cs typeface="Avenir Next Regular"/>
                <a:sym typeface="Avenir Next Regular"/>
              </a:defRPr>
            </a:pPr>
            <a:r>
              <a:rPr sz="2000" dirty="0">
                <a:latin typeface="+mj-lt"/>
              </a:rPr>
              <a:t>For those children and young people to be safe, and for stability in their home lives, relationships and education or work; and</a:t>
            </a:r>
          </a:p>
          <a:p>
            <a:pPr marL="342900" defTabSz="493776">
              <a:lnSpc>
                <a:spcPct val="90000"/>
              </a:lnSpc>
              <a:spcBef>
                <a:spcPts val="500"/>
              </a:spcBef>
              <a:defRPr sz="1674">
                <a:latin typeface="Avenir Next Regular"/>
                <a:ea typeface="Avenir Next Regular"/>
                <a:cs typeface="Avenir Next Regular"/>
                <a:sym typeface="Avenir Next Regular"/>
              </a:defRPr>
            </a:pPr>
            <a:r>
              <a:rPr sz="2000" dirty="0">
                <a:latin typeface="+mj-lt"/>
              </a:rPr>
              <a:t>To prepare those children and young people for adulthood and independent living.</a:t>
            </a:r>
          </a:p>
        </p:txBody>
      </p:sp>
    </p:spTree>
    <p:extLst>
      <p:ext uri="{BB962C8B-B14F-4D97-AF65-F5344CB8AC3E}">
        <p14:creationId xmlns:p14="http://schemas.microsoft.com/office/powerpoint/2010/main" val="1479004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Good Corporate Parents?"/>
          <p:cNvSpPr txBox="1">
            <a:spLocks noGrp="1"/>
          </p:cNvSpPr>
          <p:nvPr>
            <p:ph type="title"/>
          </p:nvPr>
        </p:nvSpPr>
        <p:spPr>
          <a:xfrm>
            <a:off x="1564995" y="0"/>
            <a:ext cx="8761564" cy="1325564"/>
          </a:xfrm>
          <a:prstGeom prst="rect">
            <a:avLst/>
          </a:prstGeom>
        </p:spPr>
        <p:txBody>
          <a:bodyPr/>
          <a:lstStyle>
            <a:lvl1pPr>
              <a:defRPr sz="3200" u="sng">
                <a:solidFill>
                  <a:srgbClr val="3393A3"/>
                </a:solidFill>
                <a:latin typeface="League Spartan Bold"/>
                <a:ea typeface="League Spartan Bold"/>
                <a:cs typeface="League Spartan Bold"/>
                <a:sym typeface="League Spartan Bold"/>
              </a:defRPr>
            </a:lvl1pPr>
          </a:lstStyle>
          <a:p>
            <a:r>
              <a:rPr sz="3600" dirty="0">
                <a:solidFill>
                  <a:srgbClr val="903893"/>
                </a:solidFill>
                <a:latin typeface="+mj-lt"/>
              </a:rPr>
              <a:t>Good Corporate Parents?</a:t>
            </a:r>
          </a:p>
        </p:txBody>
      </p:sp>
      <p:sp>
        <p:nvSpPr>
          <p:cNvPr id="294" name="The Children’s Commissioner tells Children in Care that councils are a good Corporate Parent if they:…"/>
          <p:cNvSpPr>
            <a:spLocks noGrp="1"/>
          </p:cNvSpPr>
          <p:nvPr>
            <p:ph type="body" idx="1"/>
          </p:nvPr>
        </p:nvSpPr>
        <p:spPr>
          <a:xfrm>
            <a:off x="838200" y="1206501"/>
            <a:ext cx="8229600" cy="5020579"/>
          </a:xfrm>
          <a:prstGeom prst="rect">
            <a:avLst/>
          </a:prstGeom>
        </p:spPr>
        <p:txBody>
          <a:bodyPr/>
          <a:lstStyle/>
          <a:p>
            <a:pPr marL="0" indent="0" defTabSz="406908">
              <a:lnSpc>
                <a:spcPct val="80000"/>
              </a:lnSpc>
              <a:spcBef>
                <a:spcPts val="500"/>
              </a:spcBef>
              <a:buSzTx/>
              <a:buNone/>
              <a:defRPr sz="2136">
                <a:latin typeface="Avenir Next Regular"/>
                <a:ea typeface="Avenir Next Regular"/>
                <a:cs typeface="Avenir Next Regular"/>
                <a:sym typeface="Avenir Next Regular"/>
              </a:defRPr>
            </a:pPr>
            <a:r>
              <a:rPr dirty="0">
                <a:latin typeface="+mj-lt"/>
              </a:rPr>
              <a:t>The Children’s Commissioner tells Children in Care that councils are a good Corporate Parent if they:</a:t>
            </a:r>
          </a:p>
          <a:p>
            <a:pPr marL="0" indent="0" defTabSz="406908">
              <a:lnSpc>
                <a:spcPct val="80000"/>
              </a:lnSpc>
              <a:spcBef>
                <a:spcPts val="500"/>
              </a:spcBef>
              <a:buSzTx/>
              <a:buNone/>
              <a:defRPr sz="2136">
                <a:latin typeface="Avenir Next Regular"/>
                <a:ea typeface="Avenir Next Regular"/>
                <a:cs typeface="Avenir Next Regular"/>
                <a:sym typeface="Avenir Next Regular"/>
              </a:defRPr>
            </a:pPr>
            <a:endParaRPr dirty="0">
              <a:latin typeface="+mj-lt"/>
            </a:endParaRPr>
          </a:p>
          <a:p>
            <a:pPr marL="214162" indent="-214162" defTabSz="406908">
              <a:lnSpc>
                <a:spcPct val="80000"/>
              </a:lnSpc>
              <a:spcBef>
                <a:spcPts val="500"/>
              </a:spcBef>
              <a:buFontTx/>
              <a:defRPr sz="2136">
                <a:latin typeface="Avenir Next Regular"/>
                <a:ea typeface="Avenir Next Regular"/>
                <a:cs typeface="Avenir Next Regular"/>
                <a:sym typeface="Avenir Next Regular"/>
              </a:defRPr>
            </a:pPr>
            <a:r>
              <a:rPr dirty="0">
                <a:latin typeface="+mj-lt"/>
              </a:rPr>
              <a:t>Provide </a:t>
            </a:r>
            <a:r>
              <a:rPr sz="2314" b="1" dirty="0">
                <a:latin typeface="+mj-lt"/>
              </a:rPr>
              <a:t>stability</a:t>
            </a:r>
            <a:r>
              <a:rPr dirty="0">
                <a:latin typeface="+mj-lt"/>
              </a:rPr>
              <a:t> for children in care;</a:t>
            </a:r>
          </a:p>
          <a:p>
            <a:pPr marL="214162" indent="-214162" defTabSz="406908">
              <a:lnSpc>
                <a:spcPct val="80000"/>
              </a:lnSpc>
              <a:spcBef>
                <a:spcPts val="500"/>
              </a:spcBef>
              <a:buFontTx/>
              <a:defRPr sz="2136">
                <a:latin typeface="Avenir Next Regular"/>
                <a:ea typeface="Avenir Next Regular"/>
                <a:cs typeface="Avenir Next Regular"/>
                <a:sym typeface="Avenir Next Regular"/>
              </a:defRPr>
            </a:pPr>
            <a:r>
              <a:rPr dirty="0">
                <a:latin typeface="+mj-lt"/>
              </a:rPr>
              <a:t>Give children in care </a:t>
            </a:r>
            <a:r>
              <a:rPr sz="2314" b="1" dirty="0">
                <a:latin typeface="+mj-lt"/>
              </a:rPr>
              <a:t>choice</a:t>
            </a:r>
            <a:r>
              <a:rPr dirty="0">
                <a:latin typeface="+mj-lt"/>
              </a:rPr>
              <a:t>;</a:t>
            </a:r>
          </a:p>
          <a:p>
            <a:pPr marL="232008" indent="-232008" defTabSz="406908">
              <a:lnSpc>
                <a:spcPct val="80000"/>
              </a:lnSpc>
              <a:spcBef>
                <a:spcPts val="500"/>
              </a:spcBef>
              <a:buFontTx/>
              <a:defRPr sz="2136">
                <a:latin typeface="Avenir Next Regular"/>
                <a:ea typeface="Avenir Next Regular"/>
                <a:cs typeface="Avenir Next Regular"/>
                <a:sym typeface="Avenir Next Regular"/>
              </a:defRPr>
            </a:pPr>
            <a:r>
              <a:rPr sz="2314" b="1" dirty="0">
                <a:latin typeface="+mj-lt"/>
              </a:rPr>
              <a:t>Plan</a:t>
            </a:r>
            <a:r>
              <a:rPr dirty="0">
                <a:latin typeface="+mj-lt"/>
              </a:rPr>
              <a:t> well for your care;</a:t>
            </a:r>
          </a:p>
          <a:p>
            <a:pPr marL="214162" indent="-214162" defTabSz="406908">
              <a:lnSpc>
                <a:spcPct val="80000"/>
              </a:lnSpc>
              <a:spcBef>
                <a:spcPts val="500"/>
              </a:spcBef>
              <a:buFontTx/>
              <a:defRPr sz="2136">
                <a:latin typeface="Avenir Next Regular"/>
                <a:ea typeface="Avenir Next Regular"/>
                <a:cs typeface="Avenir Next Regular"/>
                <a:sym typeface="Avenir Next Regular"/>
              </a:defRPr>
            </a:pPr>
            <a:r>
              <a:rPr dirty="0">
                <a:latin typeface="+mj-lt"/>
              </a:rPr>
              <a:t>Take an </a:t>
            </a:r>
            <a:r>
              <a:rPr sz="2314" b="1" dirty="0">
                <a:latin typeface="+mj-lt"/>
              </a:rPr>
              <a:t>active role</a:t>
            </a:r>
            <a:r>
              <a:rPr dirty="0">
                <a:latin typeface="+mj-lt"/>
              </a:rPr>
              <a:t> in their lives and care;</a:t>
            </a:r>
          </a:p>
          <a:p>
            <a:pPr marL="232008" indent="-232008" defTabSz="406908">
              <a:lnSpc>
                <a:spcPct val="80000"/>
              </a:lnSpc>
              <a:spcBef>
                <a:spcPts val="500"/>
              </a:spcBef>
              <a:buFontTx/>
              <a:defRPr sz="2136">
                <a:latin typeface="Avenir Next Regular"/>
                <a:ea typeface="Avenir Next Regular"/>
                <a:cs typeface="Avenir Next Regular"/>
                <a:sym typeface="Avenir Next Regular"/>
              </a:defRPr>
            </a:pPr>
            <a:r>
              <a:rPr sz="2314" b="1" dirty="0">
                <a:latin typeface="+mj-lt"/>
              </a:rPr>
              <a:t>Listen</a:t>
            </a:r>
            <a:r>
              <a:rPr dirty="0">
                <a:latin typeface="+mj-lt"/>
              </a:rPr>
              <a:t> and that children feel listened to;</a:t>
            </a:r>
          </a:p>
          <a:p>
            <a:pPr marL="214162" indent="-214162" defTabSz="406908">
              <a:lnSpc>
                <a:spcPct val="80000"/>
              </a:lnSpc>
              <a:spcBef>
                <a:spcPts val="500"/>
              </a:spcBef>
              <a:buFontTx/>
              <a:defRPr sz="2136">
                <a:latin typeface="Avenir Next Regular"/>
                <a:ea typeface="Avenir Next Regular"/>
                <a:cs typeface="Avenir Next Regular"/>
                <a:sym typeface="Avenir Next Regular"/>
              </a:defRPr>
            </a:pPr>
            <a:r>
              <a:rPr dirty="0">
                <a:latin typeface="+mj-lt"/>
              </a:rPr>
              <a:t>Make children in care feel</a:t>
            </a:r>
            <a:r>
              <a:rPr sz="2314" b="1" dirty="0">
                <a:latin typeface="+mj-lt"/>
              </a:rPr>
              <a:t> safe</a:t>
            </a:r>
            <a:r>
              <a:rPr dirty="0">
                <a:latin typeface="+mj-lt"/>
              </a:rPr>
              <a:t>;</a:t>
            </a:r>
          </a:p>
          <a:p>
            <a:pPr marL="214162" indent="-214162" defTabSz="406908">
              <a:lnSpc>
                <a:spcPct val="80000"/>
              </a:lnSpc>
              <a:spcBef>
                <a:spcPts val="500"/>
              </a:spcBef>
              <a:buFontTx/>
              <a:defRPr sz="2136">
                <a:latin typeface="Avenir Next Regular"/>
                <a:ea typeface="Avenir Next Regular"/>
                <a:cs typeface="Avenir Next Regular"/>
                <a:sym typeface="Avenir Next Regular"/>
              </a:defRPr>
            </a:pPr>
            <a:r>
              <a:rPr dirty="0">
                <a:latin typeface="+mj-lt"/>
              </a:rPr>
              <a:t>Ensure that children in care </a:t>
            </a:r>
            <a:r>
              <a:rPr sz="2314" b="1" dirty="0">
                <a:latin typeface="+mj-lt"/>
              </a:rPr>
              <a:t>know their rights</a:t>
            </a:r>
            <a:r>
              <a:rPr dirty="0">
                <a:latin typeface="+mj-lt"/>
              </a:rPr>
              <a:t>;</a:t>
            </a:r>
          </a:p>
          <a:p>
            <a:pPr marL="214162" indent="-214162" defTabSz="406908">
              <a:lnSpc>
                <a:spcPct val="80000"/>
              </a:lnSpc>
              <a:spcBef>
                <a:spcPts val="500"/>
              </a:spcBef>
              <a:buFontTx/>
              <a:defRPr sz="2136">
                <a:latin typeface="Avenir Next Regular"/>
                <a:ea typeface="Avenir Next Regular"/>
                <a:cs typeface="Avenir Next Regular"/>
                <a:sym typeface="Avenir Next Regular"/>
              </a:defRPr>
            </a:pPr>
            <a:r>
              <a:rPr dirty="0">
                <a:latin typeface="+mj-lt"/>
              </a:rPr>
              <a:t>Ensure that children in care are</a:t>
            </a:r>
            <a:r>
              <a:rPr sz="2314" b="1" dirty="0">
                <a:latin typeface="+mj-lt"/>
              </a:rPr>
              <a:t> treated the same</a:t>
            </a:r>
            <a:r>
              <a:rPr dirty="0">
                <a:latin typeface="+mj-lt"/>
              </a:rPr>
              <a:t>; </a:t>
            </a:r>
          </a:p>
          <a:p>
            <a:pPr marL="214162" indent="-214162" defTabSz="406908">
              <a:lnSpc>
                <a:spcPct val="80000"/>
              </a:lnSpc>
              <a:spcBef>
                <a:spcPts val="500"/>
              </a:spcBef>
              <a:buFontTx/>
              <a:defRPr sz="2136">
                <a:latin typeface="Avenir Next Regular"/>
                <a:ea typeface="Avenir Next Regular"/>
                <a:cs typeface="Avenir Next Regular"/>
                <a:sym typeface="Avenir Next Regular"/>
              </a:defRPr>
            </a:pPr>
            <a:r>
              <a:rPr dirty="0">
                <a:latin typeface="+mj-lt"/>
              </a:rPr>
              <a:t>Show the same level of </a:t>
            </a:r>
            <a:r>
              <a:rPr sz="2314" b="1" dirty="0">
                <a:latin typeface="+mj-lt"/>
              </a:rPr>
              <a:t>aspirations and hope</a:t>
            </a:r>
            <a:r>
              <a:rPr dirty="0">
                <a:latin typeface="+mj-lt"/>
              </a:rPr>
              <a:t> for care leavers;</a:t>
            </a:r>
          </a:p>
          <a:p>
            <a:pPr marL="214162" indent="-214162" defTabSz="406908">
              <a:lnSpc>
                <a:spcPct val="80000"/>
              </a:lnSpc>
              <a:spcBef>
                <a:spcPts val="500"/>
              </a:spcBef>
              <a:buFontTx/>
              <a:defRPr sz="2136">
                <a:latin typeface="Avenir Next Regular"/>
                <a:ea typeface="Avenir Next Regular"/>
                <a:cs typeface="Avenir Next Regular"/>
                <a:sym typeface="Avenir Next Regular"/>
              </a:defRPr>
            </a:pPr>
            <a:r>
              <a:rPr dirty="0">
                <a:latin typeface="+mj-lt"/>
              </a:rPr>
              <a:t>Show that they are </a:t>
            </a:r>
            <a:r>
              <a:rPr sz="2314" b="1" dirty="0">
                <a:latin typeface="+mj-lt"/>
              </a:rPr>
              <a:t>ambitious</a:t>
            </a:r>
            <a:r>
              <a:rPr dirty="0">
                <a:latin typeface="+mj-lt"/>
              </a:rPr>
              <a:t> for children in care.</a:t>
            </a:r>
          </a:p>
        </p:txBody>
      </p:sp>
      <p:sp>
        <p:nvSpPr>
          <p:cNvPr id="295" name="Source: Children’s Commissioner - Young People’s guide to Good Corporate Parents"/>
          <p:cNvSpPr txBox="1"/>
          <p:nvPr/>
        </p:nvSpPr>
        <p:spPr>
          <a:xfrm>
            <a:off x="838200" y="6088580"/>
            <a:ext cx="6074738" cy="2769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lvl1pPr>
              <a:defRPr sz="1200">
                <a:latin typeface="Avenir Next Regular"/>
                <a:ea typeface="Avenir Next Regular"/>
                <a:cs typeface="Avenir Next Regular"/>
                <a:sym typeface="Avenir Next Regular"/>
              </a:defRPr>
            </a:lvl1pPr>
          </a:lstStyle>
          <a:p>
            <a:r>
              <a:t>Source: Children’s Commissioner - Young People’s guide to Good Corporate Parents</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 name="Ofsted found that where services were considered good or better, the Corporate Parenting Board:…"/>
          <p:cNvSpPr>
            <a:spLocks noGrp="1"/>
          </p:cNvSpPr>
          <p:nvPr>
            <p:ph type="body" idx="1"/>
          </p:nvPr>
        </p:nvSpPr>
        <p:spPr>
          <a:xfrm>
            <a:off x="429491" y="1270001"/>
            <a:ext cx="9033164" cy="4906963"/>
          </a:xfrm>
          <a:prstGeom prst="rect">
            <a:avLst/>
          </a:prstGeom>
        </p:spPr>
        <p:txBody>
          <a:bodyPr>
            <a:noAutofit/>
          </a:bodyPr>
          <a:lstStyle/>
          <a:p>
            <a:r>
              <a:rPr lang="en-GB" sz="2400" dirty="0">
                <a:solidFill>
                  <a:schemeClr val="tx1"/>
                </a:solidFill>
              </a:rPr>
              <a:t>Leaders to take corporate parenting very seriously and be highly ambitious for children in care and care leavers.</a:t>
            </a:r>
          </a:p>
          <a:p>
            <a:endParaRPr lang="en-GB" sz="2400" dirty="0">
              <a:solidFill>
                <a:schemeClr val="tx1"/>
              </a:solidFill>
            </a:endParaRPr>
          </a:p>
          <a:p>
            <a:r>
              <a:rPr lang="en-GB" sz="2400" dirty="0">
                <a:solidFill>
                  <a:schemeClr val="tx1"/>
                </a:solidFill>
              </a:rPr>
              <a:t>Senior leaders to have a clear and transformative vision of services to sustainably improve the lives of vulnerable children.</a:t>
            </a:r>
          </a:p>
          <a:p>
            <a:endParaRPr lang="en-GB" sz="2400" dirty="0">
              <a:solidFill>
                <a:schemeClr val="tx1"/>
              </a:solidFill>
            </a:endParaRPr>
          </a:p>
          <a:p>
            <a:r>
              <a:rPr lang="en-GB" sz="2400" dirty="0">
                <a:solidFill>
                  <a:schemeClr val="tx1"/>
                </a:solidFill>
              </a:rPr>
              <a:t>Senior leaders to implement a clear and ambitious vision for all children in care &amp; Care leavers.</a:t>
            </a:r>
          </a:p>
          <a:p>
            <a:endParaRPr lang="en-GB" sz="2400" dirty="0">
              <a:solidFill>
                <a:schemeClr val="tx1"/>
              </a:solidFill>
            </a:endParaRPr>
          </a:p>
          <a:p>
            <a:r>
              <a:rPr lang="en-GB" sz="2400" dirty="0">
                <a:solidFill>
                  <a:schemeClr val="tx1"/>
                </a:solidFill>
              </a:rPr>
              <a:t>Children to be cared for, and cared about.</a:t>
            </a:r>
          </a:p>
        </p:txBody>
      </p:sp>
      <p:sp>
        <p:nvSpPr>
          <p:cNvPr id="7" name="Google Shape;86;p7">
            <a:extLst>
              <a:ext uri="{FF2B5EF4-FFF2-40B4-BE49-F238E27FC236}">
                <a16:creationId xmlns:a16="http://schemas.microsoft.com/office/drawing/2014/main" id="{7B9F9012-B660-FB31-0985-39AF97BF4C35}"/>
              </a:ext>
            </a:extLst>
          </p:cNvPr>
          <p:cNvSpPr txBox="1">
            <a:spLocks noGrp="1"/>
          </p:cNvSpPr>
          <p:nvPr>
            <p:ph type="title"/>
          </p:nvPr>
        </p:nvSpPr>
        <p:spPr>
          <a:xfrm>
            <a:off x="1623291" y="348690"/>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600" dirty="0"/>
              <a:t>Ofsted Expectations</a:t>
            </a:r>
            <a:endParaRPr dirty="0"/>
          </a:p>
        </p:txBody>
      </p:sp>
    </p:spTree>
    <p:extLst>
      <p:ext uri="{BB962C8B-B14F-4D97-AF65-F5344CB8AC3E}">
        <p14:creationId xmlns:p14="http://schemas.microsoft.com/office/powerpoint/2010/main" val="6505889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D9F34-2D11-4062-B80B-14CB5F731FAF}"/>
              </a:ext>
            </a:extLst>
          </p:cNvPr>
          <p:cNvSpPr>
            <a:spLocks noGrp="1"/>
          </p:cNvSpPr>
          <p:nvPr>
            <p:ph type="title"/>
          </p:nvPr>
        </p:nvSpPr>
        <p:spPr>
          <a:xfrm>
            <a:off x="1653613" y="548680"/>
            <a:ext cx="8915400" cy="576263"/>
          </a:xfrm>
        </p:spPr>
        <p:txBody>
          <a:bodyPr wrap="square" anchor="ctr">
            <a:noAutofit/>
          </a:bodyPr>
          <a:lstStyle/>
          <a:p>
            <a:pPr>
              <a:lnSpc>
                <a:spcPct val="90000"/>
              </a:lnSpc>
            </a:pPr>
            <a:r>
              <a:rPr lang="en-GB" sz="3200" dirty="0"/>
              <a:t>Signs of effective corporate parenting</a:t>
            </a:r>
          </a:p>
        </p:txBody>
      </p:sp>
      <p:graphicFrame>
        <p:nvGraphicFramePr>
          <p:cNvPr id="9" name="Content Placeholder 2">
            <a:extLst>
              <a:ext uri="{FF2B5EF4-FFF2-40B4-BE49-F238E27FC236}">
                <a16:creationId xmlns:a16="http://schemas.microsoft.com/office/drawing/2014/main" id="{E9372A50-AF86-456C-B1CA-A5899F5FDCC8}"/>
              </a:ext>
            </a:extLst>
          </p:cNvPr>
          <p:cNvGraphicFramePr>
            <a:graphicFrameLocks noGrp="1"/>
          </p:cNvGraphicFramePr>
          <p:nvPr>
            <p:ph idx="1"/>
          </p:nvPr>
        </p:nvGraphicFramePr>
        <p:xfrm>
          <a:off x="584200" y="1399592"/>
          <a:ext cx="8915400" cy="49097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4514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Google Shape;86;p7">
            <a:extLst>
              <a:ext uri="{FF2B5EF4-FFF2-40B4-BE49-F238E27FC236}">
                <a16:creationId xmlns:a16="http://schemas.microsoft.com/office/drawing/2014/main" id="{7B9F9012-B660-FB31-0985-39AF97BF4C35}"/>
              </a:ext>
            </a:extLst>
          </p:cNvPr>
          <p:cNvSpPr txBox="1">
            <a:spLocks noGrp="1"/>
          </p:cNvSpPr>
          <p:nvPr>
            <p:ph type="title"/>
          </p:nvPr>
        </p:nvSpPr>
        <p:spPr>
          <a:xfrm>
            <a:off x="1623291" y="348690"/>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dirty="0"/>
              <a:t>Gloucestershire's children</a:t>
            </a:r>
            <a:endParaRPr dirty="0"/>
          </a:p>
        </p:txBody>
      </p:sp>
      <p:sp>
        <p:nvSpPr>
          <p:cNvPr id="3" name="Text Placeholder 2">
            <a:extLst>
              <a:ext uri="{FF2B5EF4-FFF2-40B4-BE49-F238E27FC236}">
                <a16:creationId xmlns:a16="http://schemas.microsoft.com/office/drawing/2014/main" id="{B0DECCB0-DF09-7C31-3FBB-F96ECF5524C1}"/>
              </a:ext>
            </a:extLst>
          </p:cNvPr>
          <p:cNvSpPr>
            <a:spLocks noGrp="1"/>
          </p:cNvSpPr>
          <p:nvPr>
            <p:ph type="body" idx="1"/>
          </p:nvPr>
        </p:nvSpPr>
        <p:spPr>
          <a:xfrm>
            <a:off x="6468034" y="1288256"/>
            <a:ext cx="2942665" cy="4281488"/>
          </a:xfrm>
        </p:spPr>
        <p:txBody>
          <a:bodyPr/>
          <a:lstStyle/>
          <a:p>
            <a:pPr marL="25400" indent="0">
              <a:buNone/>
            </a:pPr>
            <a:r>
              <a:rPr lang="en-US" dirty="0"/>
              <a:t>	</a:t>
            </a:r>
          </a:p>
        </p:txBody>
      </p:sp>
      <p:sp>
        <p:nvSpPr>
          <p:cNvPr id="4" name="TextBox 3">
            <a:extLst>
              <a:ext uri="{FF2B5EF4-FFF2-40B4-BE49-F238E27FC236}">
                <a16:creationId xmlns:a16="http://schemas.microsoft.com/office/drawing/2014/main" id="{A6A9C606-93E6-740A-7978-38510426756A}"/>
              </a:ext>
            </a:extLst>
          </p:cNvPr>
          <p:cNvSpPr txBox="1"/>
          <p:nvPr/>
        </p:nvSpPr>
        <p:spPr>
          <a:xfrm>
            <a:off x="4809254" y="6115870"/>
            <a:ext cx="3553953" cy="338554"/>
          </a:xfrm>
          <a:prstGeom prst="rect">
            <a:avLst/>
          </a:prstGeom>
          <a:noFill/>
        </p:spPr>
        <p:txBody>
          <a:bodyPr wrap="square" rtlCol="0">
            <a:spAutoFit/>
          </a:bodyPr>
          <a:lstStyle/>
          <a:p>
            <a:r>
              <a:rPr lang="en-US" sz="1600" dirty="0"/>
              <a:t>What jumps out that concerns you?</a:t>
            </a:r>
          </a:p>
        </p:txBody>
      </p:sp>
      <p:pic>
        <p:nvPicPr>
          <p:cNvPr id="9" name="Content Placeholder 12" descr="Children with solid fill">
            <a:extLst>
              <a:ext uri="{FF2B5EF4-FFF2-40B4-BE49-F238E27FC236}">
                <a16:creationId xmlns:a16="http://schemas.microsoft.com/office/drawing/2014/main" id="{D76A85F8-08B2-A4DE-7774-1273043C42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64411" y="3902880"/>
            <a:ext cx="712693" cy="712693"/>
          </a:xfrm>
          <a:prstGeom prst="rect">
            <a:avLst/>
          </a:prstGeom>
          <a:noFill/>
          <a:ln>
            <a:noFill/>
          </a:ln>
        </p:spPr>
      </p:pic>
      <p:sp>
        <p:nvSpPr>
          <p:cNvPr id="12" name="TextBox 11">
            <a:extLst>
              <a:ext uri="{FF2B5EF4-FFF2-40B4-BE49-F238E27FC236}">
                <a16:creationId xmlns:a16="http://schemas.microsoft.com/office/drawing/2014/main" id="{4676A7C4-E866-DFEE-ACF7-75AF25E8C975}"/>
              </a:ext>
            </a:extLst>
          </p:cNvPr>
          <p:cNvSpPr txBox="1"/>
          <p:nvPr/>
        </p:nvSpPr>
        <p:spPr>
          <a:xfrm>
            <a:off x="7426980" y="1320500"/>
            <a:ext cx="2297207" cy="4770537"/>
          </a:xfrm>
          <a:prstGeom prst="rect">
            <a:avLst/>
          </a:prstGeom>
          <a:noFill/>
        </p:spPr>
        <p:txBody>
          <a:bodyPr wrap="square" rtlCol="0">
            <a:spAutoFit/>
          </a:bodyPr>
          <a:lstStyle/>
          <a:p>
            <a:r>
              <a:rPr lang="en-GB" sz="1600" dirty="0">
                <a:latin typeface="+mj-lt"/>
              </a:rPr>
              <a:t>140k children</a:t>
            </a:r>
          </a:p>
          <a:p>
            <a:endParaRPr lang="en-GB" sz="1600" dirty="0">
              <a:latin typeface="+mj-lt"/>
            </a:endParaRPr>
          </a:p>
          <a:p>
            <a:r>
              <a:rPr lang="en-US" sz="1600" dirty="0">
                <a:latin typeface="+mj-lt"/>
              </a:rPr>
              <a:t>18.6% of school aged children from minority ethnic groups</a:t>
            </a:r>
          </a:p>
          <a:p>
            <a:endParaRPr lang="en-US" sz="1600" dirty="0">
              <a:latin typeface="+mj-lt"/>
            </a:endParaRPr>
          </a:p>
          <a:p>
            <a:r>
              <a:rPr lang="en-US" sz="1600" dirty="0">
                <a:latin typeface="+mj-lt"/>
              </a:rPr>
              <a:t>12.9% live in poverty </a:t>
            </a:r>
          </a:p>
          <a:p>
            <a:endParaRPr lang="en-US" sz="1600" dirty="0">
              <a:latin typeface="+mj-lt"/>
            </a:endParaRPr>
          </a:p>
          <a:p>
            <a:r>
              <a:rPr lang="en-US" sz="1600" dirty="0">
                <a:latin typeface="+mj-lt"/>
              </a:rPr>
              <a:t>4280 children have a social worker</a:t>
            </a:r>
          </a:p>
          <a:p>
            <a:endParaRPr lang="en-US" sz="1600" dirty="0">
              <a:latin typeface="+mj-lt"/>
            </a:endParaRPr>
          </a:p>
          <a:p>
            <a:r>
              <a:rPr lang="en-US" sz="1600" dirty="0">
                <a:latin typeface="+mj-lt"/>
              </a:rPr>
              <a:t>864 children in care</a:t>
            </a:r>
          </a:p>
          <a:p>
            <a:endParaRPr lang="en-US" sz="1600" dirty="0">
              <a:latin typeface="+mj-lt"/>
            </a:endParaRPr>
          </a:p>
          <a:p>
            <a:r>
              <a:rPr lang="en-US" sz="1600" dirty="0">
                <a:latin typeface="+mj-lt"/>
              </a:rPr>
              <a:t>540 care leavers:</a:t>
            </a:r>
          </a:p>
          <a:p>
            <a:pPr marL="285750" indent="-285750">
              <a:buFontTx/>
              <a:buChar char="-"/>
            </a:pPr>
            <a:r>
              <a:rPr lang="en-US" sz="1600" dirty="0">
                <a:latin typeface="+mj-lt"/>
              </a:rPr>
              <a:t>99% in touch </a:t>
            </a:r>
          </a:p>
          <a:p>
            <a:pPr marL="285750" indent="-285750">
              <a:buFontTx/>
              <a:buChar char="-"/>
            </a:pPr>
            <a:r>
              <a:rPr lang="en-US" sz="1600" dirty="0">
                <a:latin typeface="+mj-lt"/>
              </a:rPr>
              <a:t>38% NEET</a:t>
            </a:r>
          </a:p>
          <a:p>
            <a:pPr marL="285750" indent="-285750">
              <a:buFontTx/>
              <a:buChar char="-"/>
            </a:pPr>
            <a:r>
              <a:rPr lang="en-US" sz="1600" dirty="0">
                <a:latin typeface="+mj-lt"/>
              </a:rPr>
              <a:t>94% Suitable accommodation </a:t>
            </a:r>
          </a:p>
          <a:p>
            <a:r>
              <a:rPr lang="en-US" sz="1600" dirty="0">
                <a:latin typeface="+mj-lt"/>
              </a:rPr>
              <a:t>    (17-21 year olds)</a:t>
            </a:r>
            <a:endParaRPr lang="en-GB" sz="1600" dirty="0">
              <a:latin typeface="+mj-lt"/>
            </a:endParaRPr>
          </a:p>
        </p:txBody>
      </p:sp>
      <p:sp>
        <p:nvSpPr>
          <p:cNvPr id="15" name="Oval 14">
            <a:extLst>
              <a:ext uri="{FF2B5EF4-FFF2-40B4-BE49-F238E27FC236}">
                <a16:creationId xmlns:a16="http://schemas.microsoft.com/office/drawing/2014/main" id="{7F7F291A-FC81-2C82-03E4-C46992B89339}"/>
              </a:ext>
            </a:extLst>
          </p:cNvPr>
          <p:cNvSpPr/>
          <p:nvPr/>
        </p:nvSpPr>
        <p:spPr>
          <a:xfrm>
            <a:off x="779929" y="894996"/>
            <a:ext cx="5390028" cy="545650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sz="1800" b="1" dirty="0"/>
          </a:p>
          <a:p>
            <a:pPr algn="ctr"/>
            <a:r>
              <a:rPr lang="en-GB" sz="1800" b="1" dirty="0"/>
              <a:t>864 children in care</a:t>
            </a:r>
          </a:p>
          <a:p>
            <a:pPr algn="ctr"/>
            <a:endParaRPr lang="en-GB" sz="1800" dirty="0"/>
          </a:p>
        </p:txBody>
      </p:sp>
      <p:pic>
        <p:nvPicPr>
          <p:cNvPr id="16" name="Content Placeholder 12" descr="Children with solid fill">
            <a:extLst>
              <a:ext uri="{FF2B5EF4-FFF2-40B4-BE49-F238E27FC236}">
                <a16:creationId xmlns:a16="http://schemas.microsoft.com/office/drawing/2014/main" id="{EBCE52C9-016E-2660-A2E6-8510B7DE586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20697" y="3183231"/>
            <a:ext cx="712693" cy="712693"/>
          </a:xfrm>
          <a:prstGeom prst="rect">
            <a:avLst/>
          </a:prstGeom>
          <a:noFill/>
          <a:ln>
            <a:noFill/>
          </a:ln>
        </p:spPr>
      </p:pic>
      <p:pic>
        <p:nvPicPr>
          <p:cNvPr id="17" name="Content Placeholder 12" descr="Children with solid fill">
            <a:extLst>
              <a:ext uri="{FF2B5EF4-FFF2-40B4-BE49-F238E27FC236}">
                <a16:creationId xmlns:a16="http://schemas.microsoft.com/office/drawing/2014/main" id="{172B5143-5DB4-F162-9368-BC92AE2AB6B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14287" y="2670050"/>
            <a:ext cx="712693" cy="712693"/>
          </a:xfrm>
          <a:prstGeom prst="rect">
            <a:avLst/>
          </a:prstGeom>
          <a:noFill/>
          <a:ln>
            <a:noFill/>
          </a:ln>
        </p:spPr>
      </p:pic>
      <p:pic>
        <p:nvPicPr>
          <p:cNvPr id="18" name="Content Placeholder 12" descr="Children with solid fill">
            <a:extLst>
              <a:ext uri="{FF2B5EF4-FFF2-40B4-BE49-F238E27FC236}">
                <a16:creationId xmlns:a16="http://schemas.microsoft.com/office/drawing/2014/main" id="{F4E5D9A5-F73C-F9BD-1822-1324344A958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40552" y="1724311"/>
            <a:ext cx="712693" cy="712693"/>
          </a:xfrm>
          <a:prstGeom prst="rect">
            <a:avLst/>
          </a:prstGeom>
          <a:noFill/>
          <a:ln>
            <a:noFill/>
          </a:ln>
        </p:spPr>
      </p:pic>
      <p:pic>
        <p:nvPicPr>
          <p:cNvPr id="19" name="Content Placeholder 12" descr="Children with solid fill">
            <a:extLst>
              <a:ext uri="{FF2B5EF4-FFF2-40B4-BE49-F238E27FC236}">
                <a16:creationId xmlns:a16="http://schemas.microsoft.com/office/drawing/2014/main" id="{094C978B-7306-AF71-E57A-472A4FA5044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46962" y="1211130"/>
            <a:ext cx="712693" cy="712693"/>
          </a:xfrm>
          <a:prstGeom prst="rect">
            <a:avLst/>
          </a:prstGeom>
          <a:noFill/>
          <a:ln>
            <a:noFill/>
          </a:ln>
        </p:spPr>
      </p:pic>
      <p:pic>
        <p:nvPicPr>
          <p:cNvPr id="20" name="Content Placeholder 12" descr="Children with solid fill">
            <a:extLst>
              <a:ext uri="{FF2B5EF4-FFF2-40B4-BE49-F238E27FC236}">
                <a16:creationId xmlns:a16="http://schemas.microsoft.com/office/drawing/2014/main" id="{9C4AFD0A-875E-01A2-ED46-9E55BB3795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40552" y="4401524"/>
            <a:ext cx="712693" cy="712693"/>
          </a:xfrm>
          <a:prstGeom prst="rect">
            <a:avLst/>
          </a:prstGeom>
          <a:noFill/>
          <a:ln>
            <a:noFill/>
          </a:ln>
        </p:spPr>
      </p:pic>
      <p:sp>
        <p:nvSpPr>
          <p:cNvPr id="21" name="Oval 20">
            <a:extLst>
              <a:ext uri="{FF2B5EF4-FFF2-40B4-BE49-F238E27FC236}">
                <a16:creationId xmlns:a16="http://schemas.microsoft.com/office/drawing/2014/main" id="{89777CC9-697E-88CE-1847-B37229A4AA71}"/>
              </a:ext>
            </a:extLst>
          </p:cNvPr>
          <p:cNvSpPr/>
          <p:nvPr/>
        </p:nvSpPr>
        <p:spPr>
          <a:xfrm>
            <a:off x="905475" y="2859560"/>
            <a:ext cx="1243218" cy="136003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11% exit to adoption</a:t>
            </a:r>
          </a:p>
          <a:p>
            <a:pPr algn="ctr"/>
            <a:r>
              <a:rPr lang="en-GB" dirty="0">
                <a:solidFill>
                  <a:schemeClr val="tx1"/>
                </a:solidFill>
              </a:rPr>
              <a:t>12% to SGO</a:t>
            </a:r>
          </a:p>
        </p:txBody>
      </p:sp>
      <p:sp>
        <p:nvSpPr>
          <p:cNvPr id="22" name="Oval 21">
            <a:extLst>
              <a:ext uri="{FF2B5EF4-FFF2-40B4-BE49-F238E27FC236}">
                <a16:creationId xmlns:a16="http://schemas.microsoft.com/office/drawing/2014/main" id="{2BFFB20A-0FCC-0915-A473-3A0A3CF928D3}"/>
              </a:ext>
            </a:extLst>
          </p:cNvPr>
          <p:cNvSpPr/>
          <p:nvPr/>
        </p:nvSpPr>
        <p:spPr>
          <a:xfrm>
            <a:off x="1499762" y="4240723"/>
            <a:ext cx="1364813" cy="136193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69% fostered </a:t>
            </a:r>
          </a:p>
        </p:txBody>
      </p:sp>
      <p:sp>
        <p:nvSpPr>
          <p:cNvPr id="23" name="Oval 22">
            <a:extLst>
              <a:ext uri="{FF2B5EF4-FFF2-40B4-BE49-F238E27FC236}">
                <a16:creationId xmlns:a16="http://schemas.microsoft.com/office/drawing/2014/main" id="{150BD45B-7C4B-2D08-E0DA-4FDAD22030DB}"/>
              </a:ext>
            </a:extLst>
          </p:cNvPr>
          <p:cNvSpPr/>
          <p:nvPr/>
        </p:nvSpPr>
        <p:spPr>
          <a:xfrm>
            <a:off x="2973179" y="4863723"/>
            <a:ext cx="1364813" cy="14120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21% accommodated;</a:t>
            </a:r>
          </a:p>
          <a:p>
            <a:pPr algn="ctr"/>
            <a:r>
              <a:rPr lang="en-GB" dirty="0">
                <a:solidFill>
                  <a:schemeClr val="tx1"/>
                </a:solidFill>
              </a:rPr>
              <a:t>70% Care Order</a:t>
            </a:r>
          </a:p>
        </p:txBody>
      </p:sp>
      <p:sp>
        <p:nvSpPr>
          <p:cNvPr id="24" name="Oval 23">
            <a:extLst>
              <a:ext uri="{FF2B5EF4-FFF2-40B4-BE49-F238E27FC236}">
                <a16:creationId xmlns:a16="http://schemas.microsoft.com/office/drawing/2014/main" id="{3EA1B5D7-2B32-8E2D-674E-F37E78AA795C}"/>
              </a:ext>
            </a:extLst>
          </p:cNvPr>
          <p:cNvSpPr/>
          <p:nvPr/>
        </p:nvSpPr>
        <p:spPr>
          <a:xfrm>
            <a:off x="4153928" y="3714653"/>
            <a:ext cx="1578216" cy="162133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77% white; 4% Asian; 5% Black; 12% mixed ethnicity</a:t>
            </a:r>
          </a:p>
        </p:txBody>
      </p:sp>
      <p:sp>
        <p:nvSpPr>
          <p:cNvPr id="25" name="Oval 24">
            <a:extLst>
              <a:ext uri="{FF2B5EF4-FFF2-40B4-BE49-F238E27FC236}">
                <a16:creationId xmlns:a16="http://schemas.microsoft.com/office/drawing/2014/main" id="{345087B1-4BDD-F1F5-78EB-A8AB8D0728DA}"/>
              </a:ext>
            </a:extLst>
          </p:cNvPr>
          <p:cNvSpPr/>
          <p:nvPr/>
        </p:nvSpPr>
        <p:spPr>
          <a:xfrm>
            <a:off x="4762989" y="2441653"/>
            <a:ext cx="1120561" cy="111130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58% boys; 42% girls</a:t>
            </a:r>
          </a:p>
          <a:p>
            <a:pPr algn="ctr"/>
            <a:endParaRPr lang="en-GB" dirty="0"/>
          </a:p>
        </p:txBody>
      </p:sp>
      <p:sp>
        <p:nvSpPr>
          <p:cNvPr id="26" name="Oval 25">
            <a:extLst>
              <a:ext uri="{FF2B5EF4-FFF2-40B4-BE49-F238E27FC236}">
                <a16:creationId xmlns:a16="http://schemas.microsoft.com/office/drawing/2014/main" id="{A0D6B4CB-4B33-9BCB-331C-104B39132068}"/>
              </a:ext>
            </a:extLst>
          </p:cNvPr>
          <p:cNvSpPr/>
          <p:nvPr/>
        </p:nvSpPr>
        <p:spPr>
          <a:xfrm>
            <a:off x="1410416" y="1765973"/>
            <a:ext cx="1055157" cy="104446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26% OOA 20+</a:t>
            </a:r>
          </a:p>
          <a:p>
            <a:pPr algn="ctr"/>
            <a:r>
              <a:rPr lang="en-GB" dirty="0">
                <a:solidFill>
                  <a:schemeClr val="tx1"/>
                </a:solidFill>
              </a:rPr>
              <a:t>Miles</a:t>
            </a:r>
          </a:p>
        </p:txBody>
      </p:sp>
      <p:sp>
        <p:nvSpPr>
          <p:cNvPr id="27" name="Oval 26">
            <a:extLst>
              <a:ext uri="{FF2B5EF4-FFF2-40B4-BE49-F238E27FC236}">
                <a16:creationId xmlns:a16="http://schemas.microsoft.com/office/drawing/2014/main" id="{1C74C13E-6E5F-2358-AFD8-9F3E8B89616A}"/>
              </a:ext>
            </a:extLst>
          </p:cNvPr>
          <p:cNvSpPr/>
          <p:nvPr/>
        </p:nvSpPr>
        <p:spPr>
          <a:xfrm>
            <a:off x="2792825" y="3763053"/>
            <a:ext cx="1067707" cy="107091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95%</a:t>
            </a:r>
          </a:p>
          <a:p>
            <a:pPr algn="ctr"/>
            <a:r>
              <a:rPr lang="en-GB" dirty="0">
                <a:solidFill>
                  <a:schemeClr val="tx1"/>
                </a:solidFill>
              </a:rPr>
              <a:t>Health assessment</a:t>
            </a:r>
          </a:p>
        </p:txBody>
      </p:sp>
      <p:sp>
        <p:nvSpPr>
          <p:cNvPr id="28" name="Oval 27">
            <a:extLst>
              <a:ext uri="{FF2B5EF4-FFF2-40B4-BE49-F238E27FC236}">
                <a16:creationId xmlns:a16="http://schemas.microsoft.com/office/drawing/2014/main" id="{D29C1AC6-B1EB-B3D8-A6E2-781A9C9311AD}"/>
              </a:ext>
            </a:extLst>
          </p:cNvPr>
          <p:cNvSpPr/>
          <p:nvPr/>
        </p:nvSpPr>
        <p:spPr>
          <a:xfrm>
            <a:off x="2411390" y="1017132"/>
            <a:ext cx="1260848" cy="122389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69% had a stable long-term home</a:t>
            </a:r>
          </a:p>
        </p:txBody>
      </p:sp>
      <p:sp>
        <p:nvSpPr>
          <p:cNvPr id="29" name="Oval 28">
            <a:extLst>
              <a:ext uri="{FF2B5EF4-FFF2-40B4-BE49-F238E27FC236}">
                <a16:creationId xmlns:a16="http://schemas.microsoft.com/office/drawing/2014/main" id="{75F87DEE-654B-A661-51D3-41F4AB977850}"/>
              </a:ext>
            </a:extLst>
          </p:cNvPr>
          <p:cNvSpPr/>
          <p:nvPr/>
        </p:nvSpPr>
        <p:spPr>
          <a:xfrm>
            <a:off x="3747067" y="1247356"/>
            <a:ext cx="1270409" cy="136592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14% moved 3 or more times in the year</a:t>
            </a:r>
          </a:p>
        </p:txBody>
      </p:sp>
      <p:sp>
        <p:nvSpPr>
          <p:cNvPr id="30" name="Oval 29">
            <a:extLst>
              <a:ext uri="{FF2B5EF4-FFF2-40B4-BE49-F238E27FC236}">
                <a16:creationId xmlns:a16="http://schemas.microsoft.com/office/drawing/2014/main" id="{F9F605BB-3CEF-5288-3EB0-1438105CBB60}"/>
              </a:ext>
            </a:extLst>
          </p:cNvPr>
          <p:cNvSpPr/>
          <p:nvPr/>
        </p:nvSpPr>
        <p:spPr>
          <a:xfrm>
            <a:off x="2446372" y="2350142"/>
            <a:ext cx="947956" cy="89762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86%</a:t>
            </a:r>
          </a:p>
          <a:p>
            <a:pPr algn="ctr"/>
            <a:r>
              <a:rPr lang="en-GB" dirty="0">
                <a:solidFill>
                  <a:schemeClr val="tx1"/>
                </a:solidFill>
              </a:rPr>
              <a:t>SDQ</a:t>
            </a:r>
          </a:p>
        </p:txBody>
      </p:sp>
      <p:sp>
        <p:nvSpPr>
          <p:cNvPr id="31" name="Oval 30">
            <a:extLst>
              <a:ext uri="{FF2B5EF4-FFF2-40B4-BE49-F238E27FC236}">
                <a16:creationId xmlns:a16="http://schemas.microsoft.com/office/drawing/2014/main" id="{0C8127C0-EC4C-9F31-A240-8F6F5B484D40}"/>
              </a:ext>
            </a:extLst>
          </p:cNvPr>
          <p:cNvSpPr/>
          <p:nvPr/>
        </p:nvSpPr>
        <p:spPr>
          <a:xfrm>
            <a:off x="3461033" y="2572330"/>
            <a:ext cx="876830" cy="8976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47 </a:t>
            </a:r>
            <a:r>
              <a:rPr lang="en-GB" sz="1200" dirty="0">
                <a:solidFill>
                  <a:schemeClr val="tx1"/>
                </a:solidFill>
              </a:rPr>
              <a:t>UASC</a:t>
            </a:r>
            <a:endParaRPr lang="en-GB" dirty="0">
              <a:solidFill>
                <a:schemeClr val="tx1"/>
              </a:solidFill>
            </a:endParaRPr>
          </a:p>
        </p:txBody>
      </p:sp>
      <p:sp>
        <p:nvSpPr>
          <p:cNvPr id="32" name="TextBox 31">
            <a:extLst>
              <a:ext uri="{FF2B5EF4-FFF2-40B4-BE49-F238E27FC236}">
                <a16:creationId xmlns:a16="http://schemas.microsoft.com/office/drawing/2014/main" id="{6229B9E2-C159-3BAC-622A-1927A367972E}"/>
              </a:ext>
            </a:extLst>
          </p:cNvPr>
          <p:cNvSpPr txBox="1"/>
          <p:nvPr/>
        </p:nvSpPr>
        <p:spPr>
          <a:xfrm>
            <a:off x="117487" y="6191104"/>
            <a:ext cx="2899899" cy="276999"/>
          </a:xfrm>
          <a:prstGeom prst="rect">
            <a:avLst/>
          </a:prstGeom>
          <a:noFill/>
        </p:spPr>
        <p:txBody>
          <a:bodyPr wrap="square" rtlCol="0">
            <a:spAutoFit/>
          </a:bodyPr>
          <a:lstStyle/>
          <a:p>
            <a:r>
              <a:rPr lang="en-US" sz="1200" dirty="0"/>
              <a:t>From SSDA903 submission 2023</a:t>
            </a:r>
          </a:p>
        </p:txBody>
      </p:sp>
    </p:spTree>
    <p:extLst>
      <p:ext uri="{BB962C8B-B14F-4D97-AF65-F5344CB8AC3E}">
        <p14:creationId xmlns:p14="http://schemas.microsoft.com/office/powerpoint/2010/main" val="1385225804"/>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Google Shape;86;p7">
            <a:extLst>
              <a:ext uri="{FF2B5EF4-FFF2-40B4-BE49-F238E27FC236}">
                <a16:creationId xmlns:a16="http://schemas.microsoft.com/office/drawing/2014/main" id="{7B9F9012-B660-FB31-0985-39AF97BF4C35}"/>
              </a:ext>
            </a:extLst>
          </p:cNvPr>
          <p:cNvSpPr txBox="1">
            <a:spLocks noGrp="1"/>
          </p:cNvSpPr>
          <p:nvPr>
            <p:ph type="title"/>
          </p:nvPr>
        </p:nvSpPr>
        <p:spPr>
          <a:xfrm>
            <a:off x="1623291" y="348690"/>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dirty="0"/>
              <a:t>Gloucestershire's children</a:t>
            </a:r>
            <a:endParaRPr dirty="0"/>
          </a:p>
        </p:txBody>
      </p:sp>
      <p:sp>
        <p:nvSpPr>
          <p:cNvPr id="3" name="Text Placeholder 2">
            <a:extLst>
              <a:ext uri="{FF2B5EF4-FFF2-40B4-BE49-F238E27FC236}">
                <a16:creationId xmlns:a16="http://schemas.microsoft.com/office/drawing/2014/main" id="{B0DECCB0-DF09-7C31-3FBB-F96ECF5524C1}"/>
              </a:ext>
            </a:extLst>
          </p:cNvPr>
          <p:cNvSpPr>
            <a:spLocks noGrp="1"/>
          </p:cNvSpPr>
          <p:nvPr>
            <p:ph type="body" idx="1"/>
          </p:nvPr>
        </p:nvSpPr>
        <p:spPr>
          <a:xfrm>
            <a:off x="495300" y="1288256"/>
            <a:ext cx="8915400" cy="4281488"/>
          </a:xfrm>
        </p:spPr>
        <p:txBody>
          <a:bodyPr/>
          <a:lstStyle/>
          <a:p>
            <a:r>
              <a:rPr lang="en-US" sz="2800" dirty="0"/>
              <a:t>Ofsted 2022:</a:t>
            </a:r>
          </a:p>
          <a:p>
            <a:pPr marL="508000" lvl="1" indent="0">
              <a:buNone/>
            </a:pPr>
            <a:r>
              <a:rPr lang="en-US" sz="2400" b="1" dirty="0"/>
              <a:t>The experience and progress of children in care and care leavers requires improvement to be good</a:t>
            </a:r>
          </a:p>
          <a:p>
            <a:pPr marL="508000" lvl="1" indent="0">
              <a:buNone/>
            </a:pPr>
            <a:endParaRPr lang="en-US" sz="2000" dirty="0"/>
          </a:p>
          <a:p>
            <a:pPr marL="508000" lvl="1" indent="0">
              <a:buNone/>
            </a:pPr>
            <a:r>
              <a:rPr lang="en-US" sz="2000" dirty="0"/>
              <a:t>Relevant recommendations:</a:t>
            </a:r>
          </a:p>
          <a:p>
            <a:pPr lvl="2"/>
            <a:r>
              <a:rPr lang="en-GB" sz="2000" dirty="0"/>
              <a:t>The suitability of accommodation for care leavers to meet their needs, including to feel safe. </a:t>
            </a:r>
          </a:p>
          <a:p>
            <a:pPr lvl="2"/>
            <a:r>
              <a:rPr lang="en-GB" sz="2000" dirty="0"/>
              <a:t>The timeliness with which personal advisers are allocated to children, to best support their transition into adulthood. </a:t>
            </a:r>
          </a:p>
          <a:p>
            <a:pPr marL="990600" lvl="2" indent="0">
              <a:buNone/>
            </a:pPr>
            <a:endParaRPr lang="en-GB" dirty="0"/>
          </a:p>
          <a:p>
            <a:r>
              <a:rPr lang="en-US" sz="2800" dirty="0"/>
              <a:t>Regular reports to Council, Council Motion, Corporate Parenting Strategy</a:t>
            </a:r>
          </a:p>
        </p:txBody>
      </p:sp>
    </p:spTree>
    <p:extLst>
      <p:ext uri="{BB962C8B-B14F-4D97-AF65-F5344CB8AC3E}">
        <p14:creationId xmlns:p14="http://schemas.microsoft.com/office/powerpoint/2010/main" val="362299253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9B873-3EB0-5FA7-8286-EC42760F3C1A}"/>
              </a:ext>
            </a:extLst>
          </p:cNvPr>
          <p:cNvSpPr>
            <a:spLocks noGrp="1"/>
          </p:cNvSpPr>
          <p:nvPr>
            <p:ph type="title"/>
          </p:nvPr>
        </p:nvSpPr>
        <p:spPr>
          <a:xfrm>
            <a:off x="1574800" y="260548"/>
            <a:ext cx="8915400" cy="576263"/>
          </a:xfrm>
        </p:spPr>
        <p:txBody>
          <a:bodyPr/>
          <a:lstStyle/>
          <a:p>
            <a:r>
              <a:rPr lang="en-GB" sz="3600" dirty="0"/>
              <a:t>Children and young people’s views </a:t>
            </a:r>
          </a:p>
        </p:txBody>
      </p:sp>
      <p:sp>
        <p:nvSpPr>
          <p:cNvPr id="3" name="Text Placeholder 2">
            <a:extLst>
              <a:ext uri="{FF2B5EF4-FFF2-40B4-BE49-F238E27FC236}">
                <a16:creationId xmlns:a16="http://schemas.microsoft.com/office/drawing/2014/main" id="{4FBFE31D-B627-94AD-F030-F646D833573F}"/>
              </a:ext>
            </a:extLst>
          </p:cNvPr>
          <p:cNvSpPr>
            <a:spLocks noGrp="1"/>
          </p:cNvSpPr>
          <p:nvPr>
            <p:ph type="body" idx="1"/>
          </p:nvPr>
        </p:nvSpPr>
        <p:spPr>
          <a:xfrm>
            <a:off x="584200" y="990600"/>
            <a:ext cx="8915400" cy="5318720"/>
          </a:xfrm>
        </p:spPr>
        <p:txBody>
          <a:bodyPr/>
          <a:lstStyle/>
          <a:p>
            <a:r>
              <a:rPr lang="en-GB" sz="2000" b="1" dirty="0"/>
              <a:t>Bright spots survey 2022:</a:t>
            </a:r>
          </a:p>
          <a:p>
            <a:endParaRPr lang="en-GB" dirty="0"/>
          </a:p>
        </p:txBody>
      </p:sp>
      <p:pic>
        <p:nvPicPr>
          <p:cNvPr id="4" name="Content Placeholder 2">
            <a:extLst>
              <a:ext uri="{FF2B5EF4-FFF2-40B4-BE49-F238E27FC236}">
                <a16:creationId xmlns:a16="http://schemas.microsoft.com/office/drawing/2014/main" id="{F4B5608C-23AD-F021-4968-74F50FC03D5A}"/>
              </a:ext>
            </a:extLst>
          </p:cNvPr>
          <p:cNvPicPr>
            <a:picLocks noChangeAspect="1"/>
          </p:cNvPicPr>
          <p:nvPr/>
        </p:nvPicPr>
        <p:blipFill>
          <a:blip r:embed="rId3"/>
          <a:stretch>
            <a:fillRect/>
          </a:stretch>
        </p:blipFill>
        <p:spPr>
          <a:xfrm>
            <a:off x="220260" y="1490499"/>
            <a:ext cx="2977987" cy="1292334"/>
          </a:xfrm>
          <a:prstGeom prst="rect">
            <a:avLst/>
          </a:prstGeom>
          <a:noFill/>
          <a:ln>
            <a:noFill/>
          </a:ln>
        </p:spPr>
      </p:pic>
      <p:pic>
        <p:nvPicPr>
          <p:cNvPr id="5" name="Picture 4">
            <a:extLst>
              <a:ext uri="{FF2B5EF4-FFF2-40B4-BE49-F238E27FC236}">
                <a16:creationId xmlns:a16="http://schemas.microsoft.com/office/drawing/2014/main" id="{AA0A486E-377F-F45F-0014-3E3148D31CEE}"/>
              </a:ext>
            </a:extLst>
          </p:cNvPr>
          <p:cNvPicPr>
            <a:picLocks noChangeAspect="1"/>
          </p:cNvPicPr>
          <p:nvPr/>
        </p:nvPicPr>
        <p:blipFill>
          <a:blip r:embed="rId4"/>
          <a:stretch>
            <a:fillRect/>
          </a:stretch>
        </p:blipFill>
        <p:spPr>
          <a:xfrm>
            <a:off x="3483083" y="1503720"/>
            <a:ext cx="2937786" cy="1713229"/>
          </a:xfrm>
          <a:prstGeom prst="rect">
            <a:avLst/>
          </a:prstGeom>
        </p:spPr>
      </p:pic>
      <p:pic>
        <p:nvPicPr>
          <p:cNvPr id="6" name="Picture 5">
            <a:extLst>
              <a:ext uri="{FF2B5EF4-FFF2-40B4-BE49-F238E27FC236}">
                <a16:creationId xmlns:a16="http://schemas.microsoft.com/office/drawing/2014/main" id="{EFE0A918-1B00-647A-3E39-A4EB69A74B38}"/>
              </a:ext>
            </a:extLst>
          </p:cNvPr>
          <p:cNvPicPr>
            <a:picLocks noChangeAspect="1"/>
          </p:cNvPicPr>
          <p:nvPr/>
        </p:nvPicPr>
        <p:blipFill>
          <a:blip r:embed="rId5"/>
          <a:stretch>
            <a:fillRect/>
          </a:stretch>
        </p:blipFill>
        <p:spPr>
          <a:xfrm>
            <a:off x="6542746" y="4637269"/>
            <a:ext cx="2877668" cy="1650062"/>
          </a:xfrm>
          <a:prstGeom prst="rect">
            <a:avLst/>
          </a:prstGeom>
        </p:spPr>
      </p:pic>
      <p:pic>
        <p:nvPicPr>
          <p:cNvPr id="7" name="Picture 6">
            <a:extLst>
              <a:ext uri="{FF2B5EF4-FFF2-40B4-BE49-F238E27FC236}">
                <a16:creationId xmlns:a16="http://schemas.microsoft.com/office/drawing/2014/main" id="{12837154-F943-D1F6-5EA0-D4158C9B62B1}"/>
              </a:ext>
            </a:extLst>
          </p:cNvPr>
          <p:cNvPicPr>
            <a:picLocks noChangeAspect="1"/>
          </p:cNvPicPr>
          <p:nvPr/>
        </p:nvPicPr>
        <p:blipFill>
          <a:blip r:embed="rId6"/>
          <a:stretch>
            <a:fillRect/>
          </a:stretch>
        </p:blipFill>
        <p:spPr>
          <a:xfrm>
            <a:off x="288123" y="2993280"/>
            <a:ext cx="2977987" cy="1962240"/>
          </a:xfrm>
          <a:prstGeom prst="rect">
            <a:avLst/>
          </a:prstGeom>
        </p:spPr>
      </p:pic>
      <p:pic>
        <p:nvPicPr>
          <p:cNvPr id="8" name="Picture 7">
            <a:extLst>
              <a:ext uri="{FF2B5EF4-FFF2-40B4-BE49-F238E27FC236}">
                <a16:creationId xmlns:a16="http://schemas.microsoft.com/office/drawing/2014/main" id="{145336E8-EBA0-1A00-D87A-CDF457B21D85}"/>
              </a:ext>
            </a:extLst>
          </p:cNvPr>
          <p:cNvPicPr>
            <a:picLocks noChangeAspect="1"/>
          </p:cNvPicPr>
          <p:nvPr/>
        </p:nvPicPr>
        <p:blipFill>
          <a:blip r:embed="rId7"/>
          <a:stretch>
            <a:fillRect/>
          </a:stretch>
        </p:blipFill>
        <p:spPr>
          <a:xfrm>
            <a:off x="6542746" y="1503720"/>
            <a:ext cx="2877668" cy="2922896"/>
          </a:xfrm>
          <a:prstGeom prst="rect">
            <a:avLst/>
          </a:prstGeom>
        </p:spPr>
      </p:pic>
      <p:pic>
        <p:nvPicPr>
          <p:cNvPr id="9" name="Picture 8">
            <a:extLst>
              <a:ext uri="{FF2B5EF4-FFF2-40B4-BE49-F238E27FC236}">
                <a16:creationId xmlns:a16="http://schemas.microsoft.com/office/drawing/2014/main" id="{C713EF15-9A57-5E7F-B023-BB621AA3DBF1}"/>
              </a:ext>
            </a:extLst>
          </p:cNvPr>
          <p:cNvPicPr>
            <a:picLocks noChangeAspect="1"/>
          </p:cNvPicPr>
          <p:nvPr/>
        </p:nvPicPr>
        <p:blipFill>
          <a:blip r:embed="rId8"/>
          <a:stretch>
            <a:fillRect/>
          </a:stretch>
        </p:blipFill>
        <p:spPr>
          <a:xfrm>
            <a:off x="288123" y="5220824"/>
            <a:ext cx="2910124" cy="1350774"/>
          </a:xfrm>
          <a:prstGeom prst="rect">
            <a:avLst/>
          </a:prstGeom>
        </p:spPr>
      </p:pic>
      <p:pic>
        <p:nvPicPr>
          <p:cNvPr id="10" name="Picture 9">
            <a:extLst>
              <a:ext uri="{FF2B5EF4-FFF2-40B4-BE49-F238E27FC236}">
                <a16:creationId xmlns:a16="http://schemas.microsoft.com/office/drawing/2014/main" id="{9B2EBAA9-A336-12AC-A8CC-5D5BB80F45D4}"/>
              </a:ext>
            </a:extLst>
          </p:cNvPr>
          <p:cNvPicPr>
            <a:picLocks noChangeAspect="1"/>
          </p:cNvPicPr>
          <p:nvPr/>
        </p:nvPicPr>
        <p:blipFill>
          <a:blip r:embed="rId9"/>
          <a:stretch>
            <a:fillRect/>
          </a:stretch>
        </p:blipFill>
        <p:spPr>
          <a:xfrm>
            <a:off x="3461868" y="3449458"/>
            <a:ext cx="2937786" cy="2656507"/>
          </a:xfrm>
          <a:prstGeom prst="rect">
            <a:avLst/>
          </a:prstGeom>
        </p:spPr>
      </p:pic>
    </p:spTree>
    <p:extLst>
      <p:ext uri="{BB962C8B-B14F-4D97-AF65-F5344CB8AC3E}">
        <p14:creationId xmlns:p14="http://schemas.microsoft.com/office/powerpoint/2010/main" val="1631548834"/>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2"/>
          <p:cNvSpPr txBox="1">
            <a:spLocks noGrp="1"/>
          </p:cNvSpPr>
          <p:nvPr>
            <p:ph type="subTitle" idx="1"/>
          </p:nvPr>
        </p:nvSpPr>
        <p:spPr>
          <a:xfrm>
            <a:off x="812540" y="2636912"/>
            <a:ext cx="7668852" cy="1752600"/>
          </a:xfrm>
          <a:prstGeom prst="rect">
            <a:avLst/>
          </a:prstGeom>
          <a:noFill/>
          <a:ln>
            <a:noFill/>
          </a:ln>
        </p:spPr>
        <p:txBody>
          <a:bodyPr spcFirstLastPara="1" wrap="square" lIns="91425" tIns="45700" rIns="91425" bIns="45700" anchor="t" anchorCtr="0">
            <a:noAutofit/>
          </a:bodyPr>
          <a:lstStyle/>
          <a:p>
            <a:pPr marL="0" lvl="0" indent="0" rtl="0">
              <a:spcBef>
                <a:spcPts val="640"/>
              </a:spcBef>
              <a:spcAft>
                <a:spcPts val="0"/>
              </a:spcAft>
              <a:buClr>
                <a:schemeClr val="lt1"/>
              </a:buClr>
              <a:buSzPts val="3200"/>
              <a:buFont typeface="Arial"/>
              <a:buNone/>
            </a:pPr>
            <a:endParaRPr dirty="0"/>
          </a:p>
          <a:p>
            <a:pPr marL="0" lvl="0" indent="0" rtl="0">
              <a:spcBef>
                <a:spcPts val="640"/>
              </a:spcBef>
              <a:spcAft>
                <a:spcPts val="0"/>
              </a:spcAft>
              <a:buClr>
                <a:schemeClr val="lt1"/>
              </a:buClr>
              <a:buSzPts val="3200"/>
              <a:buFont typeface="Arial"/>
              <a:buNone/>
            </a:pPr>
            <a:r>
              <a:rPr lang="en-GB" u="sng" dirty="0"/>
              <a:t>Corporate Parenting</a:t>
            </a:r>
          </a:p>
          <a:p>
            <a:pPr marL="0" lvl="0" indent="0" rtl="0">
              <a:spcBef>
                <a:spcPts val="640"/>
              </a:spcBef>
              <a:spcAft>
                <a:spcPts val="0"/>
              </a:spcAft>
              <a:buClr>
                <a:schemeClr val="lt1"/>
              </a:buClr>
              <a:buSzPts val="3200"/>
              <a:buFont typeface="Arial"/>
              <a:buNone/>
            </a:pPr>
            <a:endParaRPr lang="en-GB" dirty="0"/>
          </a:p>
          <a:p>
            <a:pPr marL="0" lvl="0" indent="0" rtl="0">
              <a:spcBef>
                <a:spcPts val="640"/>
              </a:spcBef>
              <a:spcAft>
                <a:spcPts val="0"/>
              </a:spcAft>
              <a:buClr>
                <a:schemeClr val="lt1"/>
              </a:buClr>
              <a:buSzPts val="3200"/>
              <a:buFont typeface="Arial"/>
              <a:buNone/>
            </a:pPr>
            <a:r>
              <a:rPr lang="en-GB" dirty="0"/>
              <a:t>Framework, roles and responsibilities</a:t>
            </a:r>
            <a:endParaRPr dirty="0"/>
          </a:p>
        </p:txBody>
      </p:sp>
    </p:spTree>
    <p:extLst>
      <p:ext uri="{BB962C8B-B14F-4D97-AF65-F5344CB8AC3E}">
        <p14:creationId xmlns:p14="http://schemas.microsoft.com/office/powerpoint/2010/main" val="2474717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txBox="1">
            <a:spLocks noGrp="1"/>
          </p:cNvSpPr>
          <p:nvPr>
            <p:ph type="title"/>
          </p:nvPr>
        </p:nvSpPr>
        <p:spPr>
          <a:xfrm>
            <a:off x="1623291" y="348690"/>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600" dirty="0"/>
              <a:t>Everyone’s role</a:t>
            </a:r>
            <a:endParaRPr dirty="0"/>
          </a:p>
        </p:txBody>
      </p:sp>
      <p:sp>
        <p:nvSpPr>
          <p:cNvPr id="6" name="A Council cannot be a good Corporate Parent on its own!…">
            <a:extLst>
              <a:ext uri="{FF2B5EF4-FFF2-40B4-BE49-F238E27FC236}">
                <a16:creationId xmlns:a16="http://schemas.microsoft.com/office/drawing/2014/main" id="{4C22012A-322A-1363-6892-CE0CD1B4652B}"/>
              </a:ext>
            </a:extLst>
          </p:cNvPr>
          <p:cNvSpPr>
            <a:spLocks noGrp="1"/>
          </p:cNvSpPr>
          <p:nvPr>
            <p:ph type="body" idx="1"/>
          </p:nvPr>
        </p:nvSpPr>
        <p:spPr>
          <a:xfrm>
            <a:off x="457199" y="1361876"/>
            <a:ext cx="8915399" cy="5105666"/>
          </a:xfrm>
          <a:prstGeom prst="rect">
            <a:avLst/>
          </a:prstGeom>
        </p:spPr>
        <p:txBody>
          <a:bodyPr/>
          <a:lstStyle/>
          <a:p>
            <a:pPr marL="170447" indent="-170447" defTabSz="457200">
              <a:spcBef>
                <a:spcPts val="0"/>
              </a:spcBef>
              <a:buFontTx/>
              <a:defRPr sz="1900">
                <a:latin typeface="Avenir Next Regular"/>
                <a:ea typeface="Avenir Next Regular"/>
                <a:cs typeface="Avenir Next Regular"/>
                <a:sym typeface="Avenir Next Regular"/>
              </a:defRPr>
            </a:pPr>
            <a:r>
              <a:rPr sz="2200" dirty="0">
                <a:latin typeface="+mj-lt"/>
              </a:rPr>
              <a:t>A Council cannot be a good Corporate Parent on its own!</a:t>
            </a:r>
            <a:r>
              <a:rPr lang="en-GB" sz="2200" dirty="0">
                <a:latin typeface="+mj-lt"/>
              </a:rPr>
              <a:t> </a:t>
            </a:r>
          </a:p>
          <a:p>
            <a:pPr marL="0" indent="0" defTabSz="457200">
              <a:spcBef>
                <a:spcPts val="0"/>
              </a:spcBef>
              <a:buNone/>
              <a:defRPr sz="1900">
                <a:latin typeface="Avenir Next Regular"/>
                <a:ea typeface="Avenir Next Regular"/>
                <a:cs typeface="Avenir Next Regular"/>
                <a:sym typeface="Avenir Next Regular"/>
              </a:defRPr>
            </a:pPr>
            <a:endParaRPr sz="2200" dirty="0">
              <a:latin typeface="+mj-lt"/>
            </a:endParaRPr>
          </a:p>
          <a:p>
            <a:pPr marL="170447" indent="-170447" defTabSz="457200">
              <a:spcBef>
                <a:spcPts val="0"/>
              </a:spcBef>
              <a:buFontTx/>
              <a:defRPr sz="1900">
                <a:latin typeface="Avenir Next Regular"/>
                <a:ea typeface="Avenir Next Regular"/>
                <a:cs typeface="Avenir Next Regular"/>
                <a:sym typeface="Avenir Next Regular"/>
              </a:defRPr>
            </a:pPr>
            <a:endParaRPr lang="en-GB" sz="2200" dirty="0">
              <a:latin typeface="+mj-lt"/>
            </a:endParaRPr>
          </a:p>
          <a:p>
            <a:pPr marL="221742" indent="-221742" defTabSz="886968">
              <a:lnSpc>
                <a:spcPct val="90000"/>
              </a:lnSpc>
              <a:spcBef>
                <a:spcPts val="900"/>
              </a:spcBef>
              <a:defRPr sz="1843">
                <a:latin typeface="Avenir Next Regular"/>
                <a:ea typeface="Avenir Next Regular"/>
                <a:cs typeface="Avenir Next Regular"/>
                <a:sym typeface="Avenir Next Regular"/>
              </a:defRPr>
            </a:pPr>
            <a:r>
              <a:rPr lang="en-GB" sz="2400" dirty="0">
                <a:latin typeface="+mj-lt"/>
              </a:rPr>
              <a:t>Councillors, Officers and Partners</a:t>
            </a:r>
          </a:p>
          <a:p>
            <a:pPr marL="221742" indent="-221742" defTabSz="886968">
              <a:lnSpc>
                <a:spcPct val="90000"/>
              </a:lnSpc>
              <a:spcBef>
                <a:spcPts val="900"/>
              </a:spcBef>
              <a:defRPr sz="1843">
                <a:latin typeface="Avenir Next Regular"/>
                <a:ea typeface="Avenir Next Regular"/>
                <a:cs typeface="Avenir Next Regular"/>
                <a:sym typeface="Avenir Next Regular"/>
              </a:defRPr>
            </a:pPr>
            <a:r>
              <a:rPr lang="en-GB" sz="2400" dirty="0">
                <a:latin typeface="+mj-lt"/>
              </a:rPr>
              <a:t>Corporate Parenting B</a:t>
            </a:r>
            <a:r>
              <a:rPr lang="en-GB" sz="2400" dirty="0">
                <a:latin typeface="+mn-lt"/>
              </a:rPr>
              <a:t>oard</a:t>
            </a:r>
          </a:p>
          <a:p>
            <a:pPr marL="221742" indent="-221742" defTabSz="886968">
              <a:lnSpc>
                <a:spcPct val="90000"/>
              </a:lnSpc>
              <a:spcBef>
                <a:spcPts val="900"/>
              </a:spcBef>
              <a:defRPr sz="1843">
                <a:latin typeface="Avenir Next Regular"/>
                <a:ea typeface="Avenir Next Regular"/>
                <a:cs typeface="Avenir Next Regular"/>
                <a:sym typeface="Avenir Next Regular"/>
              </a:defRPr>
            </a:pPr>
            <a:r>
              <a:rPr lang="en-GB" sz="2400" dirty="0">
                <a:latin typeface="+mn-lt"/>
                <a:ea typeface="Avenir Next Regular"/>
                <a:cs typeface="Avenir Next Regular"/>
                <a:sym typeface="Avenir Next Regular"/>
              </a:rPr>
              <a:t>Overview and Scrutiny</a:t>
            </a:r>
            <a:endParaRPr lang="en-GB" sz="2400" dirty="0">
              <a:latin typeface="+mn-lt"/>
            </a:endParaRPr>
          </a:p>
          <a:p>
            <a:pPr marL="221742" indent="-221742" defTabSz="886968">
              <a:lnSpc>
                <a:spcPct val="90000"/>
              </a:lnSpc>
              <a:spcBef>
                <a:spcPts val="900"/>
              </a:spcBef>
              <a:defRPr sz="1843">
                <a:latin typeface="Avenir Next Regular"/>
                <a:ea typeface="Avenir Next Regular"/>
                <a:cs typeface="Avenir Next Regular"/>
                <a:sym typeface="Avenir Next Regular"/>
              </a:defRPr>
            </a:pPr>
            <a:r>
              <a:rPr lang="en-GB" sz="2400" dirty="0">
                <a:latin typeface="+mj-lt"/>
              </a:rPr>
              <a:t>Children in Care Council</a:t>
            </a:r>
          </a:p>
          <a:p>
            <a:pPr marL="221742" indent="-221742" defTabSz="886968">
              <a:lnSpc>
                <a:spcPct val="90000"/>
              </a:lnSpc>
              <a:spcBef>
                <a:spcPts val="900"/>
              </a:spcBef>
              <a:defRPr sz="1843">
                <a:latin typeface="Avenir Next Regular"/>
                <a:ea typeface="Avenir Next Regular"/>
                <a:cs typeface="Avenir Next Regular"/>
                <a:sym typeface="Avenir Next Regular"/>
              </a:defRPr>
            </a:pPr>
            <a:r>
              <a:rPr lang="en-GB" sz="2400" dirty="0">
                <a:latin typeface="+mj-lt"/>
              </a:rPr>
              <a:t>Frontline roles: Social Workers, Virtual school head, Independent reviewing officer</a:t>
            </a:r>
          </a:p>
          <a:p>
            <a:pPr marL="0" indent="0" defTabSz="886968">
              <a:lnSpc>
                <a:spcPct val="90000"/>
              </a:lnSpc>
              <a:spcBef>
                <a:spcPts val="900"/>
              </a:spcBef>
              <a:buNone/>
              <a:defRPr sz="1843">
                <a:latin typeface="Avenir Next Regular"/>
                <a:ea typeface="Avenir Next Regular"/>
                <a:cs typeface="Avenir Next Regular"/>
                <a:sym typeface="Avenir Next Regular"/>
              </a:defRPr>
            </a:pPr>
            <a:endParaRPr lang="en-GB" sz="2400" dirty="0">
              <a:latin typeface="+mj-lt"/>
            </a:endParaRPr>
          </a:p>
        </p:txBody>
      </p:sp>
    </p:spTree>
    <p:extLst>
      <p:ext uri="{BB962C8B-B14F-4D97-AF65-F5344CB8AC3E}">
        <p14:creationId xmlns:p14="http://schemas.microsoft.com/office/powerpoint/2010/main" val="2873422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txBox="1">
            <a:spLocks noGrp="1"/>
          </p:cNvSpPr>
          <p:nvPr>
            <p:ph type="title"/>
          </p:nvPr>
        </p:nvSpPr>
        <p:spPr>
          <a:xfrm>
            <a:off x="1457036" y="279418"/>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200" dirty="0"/>
              <a:t>The Corporate Parent – all Councillors and officers</a:t>
            </a:r>
            <a:endParaRPr sz="3200" dirty="0"/>
          </a:p>
        </p:txBody>
      </p:sp>
      <p:sp>
        <p:nvSpPr>
          <p:cNvPr id="7" name="All should be aware and have a shared responsibility for ensuring needs of looked-after children are met…">
            <a:extLst>
              <a:ext uri="{FF2B5EF4-FFF2-40B4-BE49-F238E27FC236}">
                <a16:creationId xmlns:a16="http://schemas.microsoft.com/office/drawing/2014/main" id="{230E4A9C-FAAF-D449-2316-68AB0C74B65C}"/>
              </a:ext>
            </a:extLst>
          </p:cNvPr>
          <p:cNvSpPr>
            <a:spLocks noGrp="1"/>
          </p:cNvSpPr>
          <p:nvPr>
            <p:ph type="body" idx="1"/>
          </p:nvPr>
        </p:nvSpPr>
        <p:spPr>
          <a:xfrm>
            <a:off x="457200" y="1032735"/>
            <a:ext cx="6868758" cy="2603350"/>
          </a:xfrm>
          <a:prstGeom prst="rect">
            <a:avLst/>
          </a:prstGeom>
        </p:spPr>
        <p:txBody>
          <a:bodyPr/>
          <a:lstStyle/>
          <a:p>
            <a:pPr marL="0" indent="0" defTabSz="603504">
              <a:lnSpc>
                <a:spcPct val="90000"/>
              </a:lnSpc>
              <a:spcBef>
                <a:spcPts val="600"/>
              </a:spcBef>
              <a:buNone/>
              <a:defRPr sz="1848">
                <a:latin typeface="Avenir Next Regular"/>
                <a:ea typeface="Avenir Next Regular"/>
                <a:cs typeface="Avenir Next Regular"/>
                <a:sym typeface="Avenir Next Regular"/>
              </a:defRPr>
            </a:pPr>
            <a:r>
              <a:rPr sz="2200" dirty="0">
                <a:latin typeface="+mn-lt"/>
              </a:rPr>
              <a:t>All should</a:t>
            </a:r>
            <a:r>
              <a:rPr lang="en-GB" sz="2200" dirty="0">
                <a:latin typeface="+mn-lt"/>
              </a:rPr>
              <a:t>:</a:t>
            </a:r>
          </a:p>
          <a:p>
            <a:pPr marL="342900" defTabSz="603504">
              <a:lnSpc>
                <a:spcPct val="90000"/>
              </a:lnSpc>
              <a:spcBef>
                <a:spcPts val="600"/>
              </a:spcBef>
              <a:defRPr sz="1848">
                <a:latin typeface="Avenir Next Regular"/>
                <a:ea typeface="Avenir Next Regular"/>
                <a:cs typeface="Avenir Next Regular"/>
                <a:sym typeface="Avenir Next Regular"/>
              </a:defRPr>
            </a:pPr>
            <a:r>
              <a:rPr lang="en-GB" sz="2200" dirty="0">
                <a:latin typeface="+mn-lt"/>
              </a:rPr>
              <a:t>Understand why children need to be looked after and the legislation that enshrines this;</a:t>
            </a:r>
          </a:p>
          <a:p>
            <a:pPr marL="342900" defTabSz="603504">
              <a:lnSpc>
                <a:spcPct val="90000"/>
              </a:lnSpc>
              <a:spcBef>
                <a:spcPts val="600"/>
              </a:spcBef>
              <a:defRPr sz="1848">
                <a:latin typeface="Avenir Next Regular"/>
                <a:ea typeface="Avenir Next Regular"/>
                <a:cs typeface="Avenir Next Regular"/>
                <a:sym typeface="Avenir Next Regular"/>
              </a:defRPr>
            </a:pPr>
            <a:r>
              <a:rPr lang="en-GB" sz="2200" dirty="0">
                <a:latin typeface="+mn-lt"/>
              </a:rPr>
              <a:t>Understand the governance arrangements for Corporate Parenting;</a:t>
            </a:r>
          </a:p>
          <a:p>
            <a:pPr marL="342900" defTabSz="603504">
              <a:lnSpc>
                <a:spcPct val="90000"/>
              </a:lnSpc>
              <a:spcBef>
                <a:spcPts val="600"/>
              </a:spcBef>
              <a:defRPr sz="1848">
                <a:latin typeface="Avenir Next Regular"/>
                <a:ea typeface="Avenir Next Regular"/>
                <a:cs typeface="Avenir Next Regular"/>
                <a:sym typeface="Avenir Next Regular"/>
              </a:defRPr>
            </a:pPr>
            <a:r>
              <a:rPr sz="2200" dirty="0">
                <a:latin typeface="+mn-lt"/>
              </a:rPr>
              <a:t>Be aware of profile and needs of children in care in the authority</a:t>
            </a:r>
            <a:r>
              <a:rPr lang="en-GB" sz="2200" dirty="0">
                <a:latin typeface="+mn-lt"/>
              </a:rPr>
              <a:t>;</a:t>
            </a:r>
            <a:endParaRPr sz="2200" dirty="0">
              <a:latin typeface="+mn-lt"/>
            </a:endParaRPr>
          </a:p>
        </p:txBody>
      </p:sp>
      <p:pic>
        <p:nvPicPr>
          <p:cNvPr id="23" name="Picture 22">
            <a:extLst>
              <a:ext uri="{FF2B5EF4-FFF2-40B4-BE49-F238E27FC236}">
                <a16:creationId xmlns:a16="http://schemas.microsoft.com/office/drawing/2014/main" id="{97D388C9-CF88-7087-6206-DA511EF1EDFD}"/>
              </a:ext>
            </a:extLst>
          </p:cNvPr>
          <p:cNvPicPr>
            <a:picLocks noChangeAspect="1"/>
          </p:cNvPicPr>
          <p:nvPr/>
        </p:nvPicPr>
        <p:blipFill>
          <a:blip r:embed="rId3"/>
          <a:stretch>
            <a:fillRect/>
          </a:stretch>
        </p:blipFill>
        <p:spPr>
          <a:xfrm>
            <a:off x="7199821" y="988030"/>
            <a:ext cx="2248979" cy="2364698"/>
          </a:xfrm>
          <a:prstGeom prst="rect">
            <a:avLst/>
          </a:prstGeom>
        </p:spPr>
      </p:pic>
      <p:sp>
        <p:nvSpPr>
          <p:cNvPr id="24" name="TextBox 23">
            <a:extLst>
              <a:ext uri="{FF2B5EF4-FFF2-40B4-BE49-F238E27FC236}">
                <a16:creationId xmlns:a16="http://schemas.microsoft.com/office/drawing/2014/main" id="{1E0E6D3C-710D-885D-C305-DBD0E31A7EA0}"/>
              </a:ext>
            </a:extLst>
          </p:cNvPr>
          <p:cNvSpPr txBox="1"/>
          <p:nvPr/>
        </p:nvSpPr>
        <p:spPr>
          <a:xfrm>
            <a:off x="457199" y="3603812"/>
            <a:ext cx="9095591" cy="3176254"/>
          </a:xfrm>
          <a:prstGeom prst="rect">
            <a:avLst/>
          </a:prstGeom>
          <a:noFill/>
        </p:spPr>
        <p:txBody>
          <a:bodyPr wrap="square" rtlCol="0">
            <a:spAutoFit/>
          </a:bodyPr>
          <a:lstStyle/>
          <a:p>
            <a:pPr marL="342900" indent="-342900" defTabSz="603504">
              <a:lnSpc>
                <a:spcPct val="90000"/>
              </a:lnSpc>
              <a:spcBef>
                <a:spcPts val="600"/>
              </a:spcBef>
              <a:buFont typeface="Arial" panose="020B0604020202020204" pitchFamily="34" charset="0"/>
              <a:buChar char="•"/>
              <a:defRPr sz="1848">
                <a:latin typeface="Avenir Next Regular"/>
                <a:ea typeface="Avenir Next Regular"/>
                <a:cs typeface="Avenir Next Regular"/>
                <a:sym typeface="Avenir Next Regular"/>
              </a:defRPr>
            </a:pPr>
            <a:r>
              <a:rPr lang="en-GB" sz="2200" dirty="0">
                <a:latin typeface="+mn-lt"/>
              </a:rPr>
              <a:t>Understand the impact of council decisions on children in care and care leavers;</a:t>
            </a:r>
          </a:p>
          <a:p>
            <a:pPr marL="342900" indent="-342900" defTabSz="603504">
              <a:lnSpc>
                <a:spcPct val="90000"/>
              </a:lnSpc>
              <a:spcBef>
                <a:spcPts val="600"/>
              </a:spcBef>
              <a:buFont typeface="Arial" panose="020B0604020202020204" pitchFamily="34" charset="0"/>
              <a:buChar char="•"/>
              <a:defRPr sz="1848">
                <a:latin typeface="Avenir Next Regular"/>
                <a:ea typeface="Avenir Next Regular"/>
                <a:cs typeface="Avenir Next Regular"/>
                <a:sym typeface="Avenir Next Regular"/>
              </a:defRPr>
            </a:pPr>
            <a:r>
              <a:rPr lang="en-GB" sz="2200" dirty="0">
                <a:latin typeface="+mn-lt"/>
              </a:rPr>
              <a:t>Be aware of the Pledge, your promises to children and your priorities;</a:t>
            </a:r>
          </a:p>
          <a:p>
            <a:pPr marL="342900" indent="-342900" defTabSz="603504">
              <a:lnSpc>
                <a:spcPct val="90000"/>
              </a:lnSpc>
              <a:spcBef>
                <a:spcPts val="600"/>
              </a:spcBef>
              <a:buFont typeface="Arial" panose="020B0604020202020204" pitchFamily="34" charset="0"/>
              <a:buChar char="•"/>
              <a:defRPr sz="1848">
                <a:latin typeface="Avenir Next Regular"/>
                <a:ea typeface="Avenir Next Regular"/>
                <a:cs typeface="Avenir Next Regular"/>
                <a:sym typeface="Avenir Next Regular"/>
              </a:defRPr>
            </a:pPr>
            <a:r>
              <a:rPr lang="en-GB" sz="2200" dirty="0">
                <a:latin typeface="+mn-lt"/>
              </a:rPr>
              <a:t>Receive information about quality of care and services for children in care and care leavers;</a:t>
            </a:r>
          </a:p>
          <a:p>
            <a:pPr marL="342900" indent="-342900" defTabSz="603504">
              <a:lnSpc>
                <a:spcPct val="90000"/>
              </a:lnSpc>
              <a:spcBef>
                <a:spcPts val="600"/>
              </a:spcBef>
              <a:buFont typeface="Arial" panose="020B0604020202020204" pitchFamily="34" charset="0"/>
              <a:buChar char="•"/>
              <a:defRPr sz="1848">
                <a:latin typeface="Avenir Next Regular"/>
                <a:ea typeface="Avenir Next Regular"/>
                <a:cs typeface="Avenir Next Regular"/>
                <a:sym typeface="Avenir Next Regular"/>
              </a:defRPr>
            </a:pPr>
            <a:r>
              <a:rPr lang="en-GB" sz="2200" dirty="0">
                <a:latin typeface="+mn-lt"/>
              </a:rPr>
              <a:t>Champion the needs of children in care and care leavers in their area, ensuring other councillors act as corporate parents</a:t>
            </a:r>
          </a:p>
          <a:p>
            <a:pPr marL="342900" indent="-342900" defTabSz="603504">
              <a:lnSpc>
                <a:spcPct val="90000"/>
              </a:lnSpc>
              <a:spcBef>
                <a:spcPts val="600"/>
              </a:spcBef>
              <a:buFont typeface="Arial" panose="020B0604020202020204" pitchFamily="34" charset="0"/>
              <a:buChar char="•"/>
              <a:defRPr sz="1848">
                <a:latin typeface="Avenir Next Regular"/>
                <a:ea typeface="Avenir Next Regular"/>
                <a:cs typeface="Avenir Next Regular"/>
                <a:sym typeface="Avenir Next Regular"/>
              </a:defRPr>
            </a:pPr>
            <a:r>
              <a:rPr lang="en-GB" sz="2200" dirty="0">
                <a:latin typeface="+mn-lt"/>
              </a:rPr>
              <a:t>Constantly ask – would it be good enough for my child?</a:t>
            </a:r>
          </a:p>
          <a:p>
            <a:endParaRPr lang="en-US" sz="2200" dirty="0"/>
          </a:p>
        </p:txBody>
      </p:sp>
      <p:pic>
        <p:nvPicPr>
          <p:cNvPr id="29" name="Graphic 28" descr="Magnifying glass outline">
            <a:extLst>
              <a:ext uri="{FF2B5EF4-FFF2-40B4-BE49-F238E27FC236}">
                <a16:creationId xmlns:a16="http://schemas.microsoft.com/office/drawing/2014/main" id="{375C0BB3-3DA1-4CBD-4597-FCBE952D9EA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516010" y="2682240"/>
            <a:ext cx="1143896" cy="1143896"/>
          </a:xfrm>
          <a:prstGeom prst="rect">
            <a:avLst/>
          </a:prstGeom>
        </p:spPr>
      </p:pic>
    </p:spTree>
    <p:extLst>
      <p:ext uri="{BB962C8B-B14F-4D97-AF65-F5344CB8AC3E}">
        <p14:creationId xmlns:p14="http://schemas.microsoft.com/office/powerpoint/2010/main" val="3980662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txBox="1">
            <a:spLocks noGrp="1"/>
          </p:cNvSpPr>
          <p:nvPr>
            <p:ph type="title"/>
          </p:nvPr>
        </p:nvSpPr>
        <p:spPr>
          <a:xfrm>
            <a:off x="1457036" y="279418"/>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600" dirty="0"/>
              <a:t>Through the non-exec Councillor lens</a:t>
            </a:r>
            <a:endParaRPr dirty="0"/>
          </a:p>
        </p:txBody>
      </p:sp>
      <p:sp>
        <p:nvSpPr>
          <p:cNvPr id="2" name="There are many reasons that children come into the care of the council.  For some it is temporary, for other not.…">
            <a:extLst>
              <a:ext uri="{FF2B5EF4-FFF2-40B4-BE49-F238E27FC236}">
                <a16:creationId xmlns:a16="http://schemas.microsoft.com/office/drawing/2014/main" id="{572D27D0-025E-A167-5C38-F4F6D1485639}"/>
              </a:ext>
            </a:extLst>
          </p:cNvPr>
          <p:cNvSpPr txBox="1">
            <a:spLocks/>
          </p:cNvSpPr>
          <p:nvPr/>
        </p:nvSpPr>
        <p:spPr>
          <a:xfrm>
            <a:off x="554182" y="1166018"/>
            <a:ext cx="8797636" cy="452596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Arial"/>
                <a:ea typeface="Arial"/>
                <a:cs typeface="Arial"/>
                <a:sym typeface="Arial"/>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9pPr>
          </a:lstStyle>
          <a:p>
            <a:pPr marL="342900" defTabSz="370331">
              <a:spcBef>
                <a:spcPts val="600"/>
              </a:spcBef>
              <a:buSzTx/>
              <a:defRPr sz="1944">
                <a:latin typeface="Avenir Next Regular"/>
                <a:ea typeface="Avenir Next Regular"/>
                <a:cs typeface="Avenir Next Regular"/>
                <a:sym typeface="Avenir Next Regular"/>
              </a:defRPr>
            </a:pPr>
            <a:r>
              <a:rPr lang="en-GB" sz="2000" dirty="0">
                <a:latin typeface="+mj-lt"/>
                <a:ea typeface="Avenir Next Regular"/>
                <a:cs typeface="Avenir Next Regular"/>
                <a:sym typeface="Avenir Next Regular"/>
              </a:rPr>
              <a:t>All councillors and officers are Corporate Parents </a:t>
            </a:r>
          </a:p>
          <a:p>
            <a:pPr marL="342900" defTabSz="370331">
              <a:spcBef>
                <a:spcPts val="600"/>
              </a:spcBef>
              <a:buSzTx/>
              <a:defRPr sz="1944">
                <a:latin typeface="Avenir Next Regular"/>
                <a:ea typeface="Avenir Next Regular"/>
                <a:cs typeface="Avenir Next Regular"/>
                <a:sym typeface="Avenir Next Regular"/>
              </a:defRPr>
            </a:pPr>
            <a:r>
              <a:rPr lang="en-GB" sz="2000" dirty="0">
                <a:latin typeface="+mj-lt"/>
                <a:ea typeface="Avenir Next Regular"/>
                <a:cs typeface="Avenir Next Regular"/>
                <a:sym typeface="Avenir Next Regular"/>
              </a:rPr>
              <a:t>As a ward Councillor you play a valuable role in:</a:t>
            </a:r>
          </a:p>
          <a:p>
            <a:pPr marL="800100" lvl="1" defTabSz="370331">
              <a:spcBef>
                <a:spcPts val="600"/>
              </a:spcBef>
              <a:buSzTx/>
              <a:defRPr sz="1944">
                <a:latin typeface="Avenir Next Regular"/>
                <a:ea typeface="Avenir Next Regular"/>
                <a:cs typeface="Avenir Next Regular"/>
                <a:sym typeface="Avenir Next Regular"/>
              </a:defRPr>
            </a:pPr>
            <a:r>
              <a:rPr lang="en-GB" sz="2000" dirty="0">
                <a:latin typeface="+mj-lt"/>
                <a:ea typeface="Avenir Next Regular"/>
                <a:cs typeface="Avenir Next Regular"/>
                <a:sym typeface="Avenir Next Regular"/>
              </a:rPr>
              <a:t>‘Caring for and caring about’ children in care and care leavers</a:t>
            </a:r>
          </a:p>
          <a:p>
            <a:pPr marL="800100" lvl="1" defTabSz="370331">
              <a:spcBef>
                <a:spcPts val="600"/>
              </a:spcBef>
              <a:buSzTx/>
              <a:defRPr sz="1944">
                <a:latin typeface="Avenir Next Regular"/>
                <a:ea typeface="Avenir Next Regular"/>
                <a:cs typeface="Avenir Next Regular"/>
                <a:sym typeface="Avenir Next Regular"/>
              </a:defRPr>
            </a:pPr>
            <a:r>
              <a:rPr lang="en-GB" sz="2000" dirty="0">
                <a:latin typeface="+mj-lt"/>
              </a:rPr>
              <a:t>A</a:t>
            </a:r>
            <a:r>
              <a:rPr lang="en-GB" sz="2000" dirty="0">
                <a:effectLst/>
                <a:latin typeface="+mj-lt"/>
              </a:rPr>
              <a:t>dvocating on behalf of these children and young people to ensure they get the support they need to achieve the best outcomes</a:t>
            </a:r>
          </a:p>
          <a:p>
            <a:pPr marL="800100" lvl="1" defTabSz="370331">
              <a:spcBef>
                <a:spcPts val="600"/>
              </a:spcBef>
              <a:buSzTx/>
              <a:defRPr sz="1944">
                <a:latin typeface="Avenir Next Regular"/>
                <a:ea typeface="Avenir Next Regular"/>
                <a:cs typeface="Avenir Next Regular"/>
                <a:sym typeface="Avenir Next Regular"/>
              </a:defRPr>
            </a:pPr>
            <a:r>
              <a:rPr lang="en-GB" sz="2000" dirty="0">
                <a:latin typeface="+mj-lt"/>
              </a:rPr>
              <a:t>Holding services to accounts and </a:t>
            </a:r>
            <a:r>
              <a:rPr lang="en-GB" sz="2000" dirty="0">
                <a:effectLst/>
                <a:latin typeface="+mj-lt"/>
              </a:rPr>
              <a:t>challenging any poor practice. </a:t>
            </a:r>
            <a:endParaRPr lang="en-GB" sz="2000" dirty="0">
              <a:latin typeface="+mj-lt"/>
            </a:endParaRPr>
          </a:p>
          <a:p>
            <a:pPr marL="342900" defTabSz="370331">
              <a:spcBef>
                <a:spcPts val="600"/>
              </a:spcBef>
              <a:buSzTx/>
              <a:defRPr sz="1944">
                <a:latin typeface="Avenir Next Regular"/>
                <a:ea typeface="Avenir Next Regular"/>
                <a:cs typeface="Avenir Next Regular"/>
                <a:sym typeface="Avenir Next Regular"/>
              </a:defRPr>
            </a:pPr>
            <a:r>
              <a:rPr lang="en-GB" sz="2000" dirty="0">
                <a:latin typeface="+mj-lt"/>
              </a:rPr>
              <a:t>It’s not about knowing the children or where they live - the Ward Councillor’s role is in being the eyes and ears of the community</a:t>
            </a:r>
          </a:p>
          <a:p>
            <a:pPr marL="342900" defTabSz="370331">
              <a:spcBef>
                <a:spcPts val="0"/>
              </a:spcBef>
              <a:buSzTx/>
              <a:defRPr sz="1944">
                <a:latin typeface="Avenir Next Regular"/>
                <a:ea typeface="Avenir Next Regular"/>
                <a:cs typeface="Avenir Next Regular"/>
                <a:sym typeface="Avenir Next Regular"/>
              </a:defRPr>
            </a:pPr>
            <a:endParaRPr lang="en-GB" sz="2400" dirty="0">
              <a:latin typeface="Avenir Next" panose="020B0503020202020204" pitchFamily="34" charset="0"/>
            </a:endParaRPr>
          </a:p>
          <a:p>
            <a:pPr marL="342900" defTabSz="370331">
              <a:spcBef>
                <a:spcPts val="600"/>
              </a:spcBef>
              <a:buSzTx/>
              <a:defRPr sz="1944">
                <a:latin typeface="Avenir Next Regular"/>
                <a:ea typeface="Avenir Next Regular"/>
                <a:cs typeface="Avenir Next Regular"/>
                <a:sym typeface="Avenir Next Regular"/>
              </a:defRPr>
            </a:pPr>
            <a:r>
              <a:rPr lang="en-GB" sz="2400" dirty="0">
                <a:latin typeface="+mj-lt"/>
                <a:ea typeface="Avenir Next Regular"/>
                <a:cs typeface="Avenir Next Regular"/>
                <a:sym typeface="Avenir Next Regular"/>
              </a:rPr>
              <a:t>Today you will explore:</a:t>
            </a:r>
          </a:p>
          <a:p>
            <a:pPr marL="800100" lvl="1" defTabSz="370331">
              <a:spcBef>
                <a:spcPts val="600"/>
              </a:spcBef>
              <a:buSzTx/>
              <a:defRPr sz="1944">
                <a:latin typeface="Avenir Next Regular"/>
                <a:ea typeface="Avenir Next Regular"/>
                <a:cs typeface="Avenir Next Regular"/>
                <a:sym typeface="Avenir Next Regular"/>
              </a:defRPr>
            </a:pPr>
            <a:r>
              <a:rPr lang="en-GB" sz="2000" dirty="0">
                <a:latin typeface="+mj-lt"/>
                <a:ea typeface="Avenir Next Regular"/>
                <a:cs typeface="Avenir Next Regular"/>
                <a:sym typeface="Avenir Next Regular"/>
              </a:rPr>
              <a:t>A brief introduction to Corporate Parenting and legislation</a:t>
            </a:r>
          </a:p>
          <a:p>
            <a:pPr marL="800100" lvl="1" defTabSz="370331">
              <a:spcBef>
                <a:spcPts val="600"/>
              </a:spcBef>
              <a:buSzTx/>
              <a:defRPr sz="1944">
                <a:latin typeface="Avenir Next Regular"/>
                <a:ea typeface="Avenir Next Regular"/>
                <a:cs typeface="Avenir Next Regular"/>
                <a:sym typeface="Avenir Next Regular"/>
              </a:defRPr>
            </a:pPr>
            <a:r>
              <a:rPr lang="en-GB" sz="2000" dirty="0">
                <a:latin typeface="+mj-lt"/>
                <a:ea typeface="Avenir Next Regular"/>
                <a:cs typeface="Avenir Next Regular"/>
                <a:sym typeface="Avenir Next Regular"/>
              </a:rPr>
              <a:t>The Corporate Parenting Framework – roles and responsibilities</a:t>
            </a:r>
          </a:p>
          <a:p>
            <a:pPr marL="800100" lvl="1" defTabSz="370331">
              <a:spcBef>
                <a:spcPts val="600"/>
              </a:spcBef>
              <a:buSzTx/>
              <a:defRPr sz="1944">
                <a:latin typeface="Avenir Next Regular"/>
                <a:ea typeface="Avenir Next Regular"/>
                <a:cs typeface="Avenir Next Regular"/>
                <a:sym typeface="Avenir Next Regular"/>
              </a:defRPr>
            </a:pPr>
            <a:r>
              <a:rPr lang="en-GB" sz="2000" dirty="0">
                <a:latin typeface="+mj-lt"/>
                <a:ea typeface="Avenir Next Regular"/>
                <a:cs typeface="Avenir Next Regular"/>
                <a:sym typeface="Avenir Next Regular"/>
              </a:rPr>
              <a:t>Your role as a Corporate Parent through your different roles</a:t>
            </a:r>
          </a:p>
          <a:p>
            <a:pPr marL="800100" lvl="1" defTabSz="370331">
              <a:spcBef>
                <a:spcPts val="600"/>
              </a:spcBef>
              <a:buSzTx/>
              <a:defRPr sz="1944">
                <a:latin typeface="Avenir Next Regular"/>
                <a:ea typeface="Avenir Next Regular"/>
                <a:cs typeface="Avenir Next Regular"/>
                <a:sym typeface="Avenir Next Regular"/>
              </a:defRPr>
            </a:pPr>
            <a:r>
              <a:rPr lang="en-GB" sz="2000" dirty="0">
                <a:latin typeface="+mj-lt"/>
                <a:ea typeface="Avenir Next Regular"/>
                <a:cs typeface="Avenir Next Regular"/>
                <a:sym typeface="Avenir Next Regular"/>
              </a:rPr>
              <a:t>Discuss how you can be a better Corporate Parent</a:t>
            </a:r>
          </a:p>
          <a:p>
            <a:pPr marL="800100" lvl="1" defTabSz="370331">
              <a:spcBef>
                <a:spcPts val="600"/>
              </a:spcBef>
              <a:buSzTx/>
              <a:defRPr sz="1944">
                <a:latin typeface="Avenir Next Regular"/>
                <a:ea typeface="Avenir Next Regular"/>
                <a:cs typeface="Avenir Next Regular"/>
                <a:sym typeface="Avenir Next Regular"/>
              </a:defRPr>
            </a:pPr>
            <a:endParaRPr lang="en-GB" sz="2000" dirty="0">
              <a:latin typeface="+mj-lt"/>
              <a:ea typeface="Avenir Next Regular"/>
              <a:cs typeface="Avenir Next Regular"/>
              <a:sym typeface="Avenir Next Regular"/>
            </a:endParaRPr>
          </a:p>
          <a:p>
            <a:pPr marL="800100" lvl="1" defTabSz="370331">
              <a:spcBef>
                <a:spcPts val="600"/>
              </a:spcBef>
              <a:buSzTx/>
              <a:defRPr sz="1944">
                <a:latin typeface="Avenir Next Regular"/>
                <a:ea typeface="Avenir Next Regular"/>
                <a:cs typeface="Avenir Next Regular"/>
                <a:sym typeface="Avenir Next Regular"/>
              </a:defRPr>
            </a:pPr>
            <a:endParaRPr lang="en-GB" sz="2000" dirty="0">
              <a:latin typeface="+mj-lt"/>
              <a:ea typeface="Avenir Next Regular"/>
              <a:cs typeface="Avenir Next Regular"/>
              <a:sym typeface="Avenir Next Regular"/>
            </a:endParaRPr>
          </a:p>
          <a:p>
            <a:pPr marL="0" indent="0" defTabSz="370331">
              <a:spcBef>
                <a:spcPts val="600"/>
              </a:spcBef>
              <a:buSzTx/>
              <a:buFontTx/>
              <a:buNone/>
              <a:defRPr sz="1944">
                <a:latin typeface="Avenir Next Regular"/>
                <a:ea typeface="Avenir Next Regular"/>
                <a:cs typeface="Avenir Next Regular"/>
                <a:sym typeface="Avenir Next Regular"/>
              </a:defRPr>
            </a:pPr>
            <a:endParaRPr lang="en-GB" sz="2400" dirty="0">
              <a:latin typeface="+mj-lt"/>
              <a:ea typeface="Avenir Next Regular"/>
              <a:cs typeface="Avenir Next Regular"/>
              <a:sym typeface="Avenir Next Regular"/>
            </a:endParaRPr>
          </a:p>
        </p:txBody>
      </p:sp>
    </p:spTree>
    <p:extLst>
      <p:ext uri="{BB962C8B-B14F-4D97-AF65-F5344CB8AC3E}">
        <p14:creationId xmlns:p14="http://schemas.microsoft.com/office/powerpoint/2010/main" val="344671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8"/>
          <p:cNvSpPr txBox="1">
            <a:spLocks noGrp="1"/>
          </p:cNvSpPr>
          <p:nvPr>
            <p:ph type="title"/>
          </p:nvPr>
        </p:nvSpPr>
        <p:spPr>
          <a:xfrm>
            <a:off x="1454020" y="372021"/>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200" dirty="0"/>
              <a:t>Specialist roles: DCS and Lead Member</a:t>
            </a:r>
            <a:endParaRPr dirty="0"/>
          </a:p>
        </p:txBody>
      </p:sp>
      <p:sp>
        <p:nvSpPr>
          <p:cNvPr id="9" name="TextBox 8">
            <a:extLst>
              <a:ext uri="{FF2B5EF4-FFF2-40B4-BE49-F238E27FC236}">
                <a16:creationId xmlns:a16="http://schemas.microsoft.com/office/drawing/2014/main" id="{2AA3951D-A199-143B-2BB2-355B061DBA39}"/>
              </a:ext>
            </a:extLst>
          </p:cNvPr>
          <p:cNvSpPr txBox="1"/>
          <p:nvPr/>
        </p:nvSpPr>
        <p:spPr>
          <a:xfrm>
            <a:off x="1063690" y="948284"/>
            <a:ext cx="8360228" cy="707886"/>
          </a:xfrm>
          <a:prstGeom prst="rect">
            <a:avLst/>
          </a:prstGeom>
          <a:noFill/>
        </p:spPr>
        <p:txBody>
          <a:bodyPr wrap="square">
            <a:spAutoFit/>
          </a:bodyPr>
          <a:lstStyle/>
          <a:p>
            <a:pPr algn="ctr"/>
            <a:r>
              <a:rPr lang="en-US" sz="2000" b="1" dirty="0"/>
              <a:t> Both statutory appointments made by every upper tier local authority under the Children Act 2004</a:t>
            </a:r>
          </a:p>
        </p:txBody>
      </p:sp>
      <p:sp>
        <p:nvSpPr>
          <p:cNvPr id="13" name="TextBox 12">
            <a:extLst>
              <a:ext uri="{FF2B5EF4-FFF2-40B4-BE49-F238E27FC236}">
                <a16:creationId xmlns:a16="http://schemas.microsoft.com/office/drawing/2014/main" id="{6474DA92-ECA3-093B-3113-A0CC87329162}"/>
              </a:ext>
            </a:extLst>
          </p:cNvPr>
          <p:cNvSpPr txBox="1"/>
          <p:nvPr/>
        </p:nvSpPr>
        <p:spPr>
          <a:xfrm>
            <a:off x="590941" y="1832324"/>
            <a:ext cx="4817702" cy="2062103"/>
          </a:xfrm>
          <a:prstGeom prst="rect">
            <a:avLst/>
          </a:prstGeom>
          <a:noFill/>
        </p:spPr>
        <p:txBody>
          <a:bodyPr wrap="square">
            <a:spAutoFit/>
          </a:bodyPr>
          <a:lstStyle/>
          <a:p>
            <a:pPr algn="ctr"/>
            <a:r>
              <a:rPr lang="en-US" sz="2400" b="1" dirty="0"/>
              <a:t>Lead Member for Children’s Services</a:t>
            </a:r>
          </a:p>
          <a:p>
            <a:pPr algn="ctr"/>
            <a:endParaRPr lang="en-US" sz="2000" dirty="0"/>
          </a:p>
          <a:p>
            <a:pPr algn="ctr"/>
            <a:r>
              <a:rPr lang="en-US" sz="2000" dirty="0"/>
              <a:t>The LM has delegated statutory responsibility from the Council for local children, young people and families. </a:t>
            </a:r>
          </a:p>
        </p:txBody>
      </p:sp>
      <p:sp>
        <p:nvSpPr>
          <p:cNvPr id="15" name="TextBox 14">
            <a:extLst>
              <a:ext uri="{FF2B5EF4-FFF2-40B4-BE49-F238E27FC236}">
                <a16:creationId xmlns:a16="http://schemas.microsoft.com/office/drawing/2014/main" id="{B4C6D8B6-27B6-7085-2E24-7A2FCA9C6654}"/>
              </a:ext>
            </a:extLst>
          </p:cNvPr>
          <p:cNvSpPr txBox="1"/>
          <p:nvPr/>
        </p:nvSpPr>
        <p:spPr>
          <a:xfrm>
            <a:off x="370115" y="4202204"/>
            <a:ext cx="5246914" cy="1692771"/>
          </a:xfrm>
          <a:prstGeom prst="rect">
            <a:avLst/>
          </a:prstGeom>
          <a:noFill/>
        </p:spPr>
        <p:txBody>
          <a:bodyPr wrap="square">
            <a:spAutoFit/>
          </a:bodyPr>
          <a:lstStyle/>
          <a:p>
            <a:pPr algn="ctr"/>
            <a:r>
              <a:rPr lang="en-US" sz="2400" b="1" dirty="0"/>
              <a:t>Director of Children’s Services</a:t>
            </a:r>
          </a:p>
          <a:p>
            <a:pPr algn="ctr"/>
            <a:endParaRPr lang="en-US" sz="2000" dirty="0"/>
          </a:p>
          <a:p>
            <a:pPr algn="ctr"/>
            <a:r>
              <a:rPr lang="en-US" sz="2000" dirty="0"/>
              <a:t>The senior professional responsible for the operation of children’s services (directly accountable to the Chief Executive).   </a:t>
            </a:r>
          </a:p>
        </p:txBody>
      </p:sp>
      <p:grpSp>
        <p:nvGrpSpPr>
          <p:cNvPr id="2" name="Group">
            <a:extLst>
              <a:ext uri="{FF2B5EF4-FFF2-40B4-BE49-F238E27FC236}">
                <a16:creationId xmlns:a16="http://schemas.microsoft.com/office/drawing/2014/main" id="{0CC8EDCF-DAA8-1D67-2ABA-A75B941086F4}"/>
              </a:ext>
            </a:extLst>
          </p:cNvPr>
          <p:cNvGrpSpPr/>
          <p:nvPr/>
        </p:nvGrpSpPr>
        <p:grpSpPr>
          <a:xfrm>
            <a:off x="5408645" y="1832324"/>
            <a:ext cx="4127240" cy="3945146"/>
            <a:chOff x="0" y="0"/>
            <a:chExt cx="4145279" cy="4064000"/>
          </a:xfrm>
        </p:grpSpPr>
        <p:grpSp>
          <p:nvGrpSpPr>
            <p:cNvPr id="3" name="Group">
              <a:extLst>
                <a:ext uri="{FF2B5EF4-FFF2-40B4-BE49-F238E27FC236}">
                  <a16:creationId xmlns:a16="http://schemas.microsoft.com/office/drawing/2014/main" id="{3EF2EA15-DAF9-C2FD-D53B-36BB85F49A72}"/>
                </a:ext>
              </a:extLst>
            </p:cNvPr>
            <p:cNvGrpSpPr/>
            <p:nvPr/>
          </p:nvGrpSpPr>
          <p:grpSpPr>
            <a:xfrm>
              <a:off x="1036319" y="0"/>
              <a:ext cx="2072641" cy="2032000"/>
              <a:chOff x="0" y="0"/>
              <a:chExt cx="2072639" cy="2032000"/>
            </a:xfrm>
          </p:grpSpPr>
          <p:sp>
            <p:nvSpPr>
              <p:cNvPr id="11" name="Triangle">
                <a:extLst>
                  <a:ext uri="{FF2B5EF4-FFF2-40B4-BE49-F238E27FC236}">
                    <a16:creationId xmlns:a16="http://schemas.microsoft.com/office/drawing/2014/main" id="{0A9FBCD0-7C06-C6D6-E362-C95DAF7BD4F8}"/>
                  </a:ext>
                </a:extLst>
              </p:cNvPr>
              <p:cNvSpPr/>
              <p:nvPr/>
            </p:nvSpPr>
            <p:spPr>
              <a:xfrm>
                <a:off x="0" y="0"/>
                <a:ext cx="2072640" cy="203200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21600" y="21600"/>
                    </a:lnTo>
                    <a:lnTo>
                      <a:pt x="0" y="21600"/>
                    </a:lnTo>
                    <a:lnTo>
                      <a:pt x="10800" y="0"/>
                    </a:lnTo>
                    <a:close/>
                  </a:path>
                </a:pathLst>
              </a:custGeom>
              <a:solidFill>
                <a:srgbClr val="3393A3"/>
              </a:solidFill>
              <a:ln w="12700" cap="flat">
                <a:solidFill>
                  <a:srgbClr val="FFFFFF"/>
                </a:solidFill>
                <a:prstDash val="solid"/>
                <a:miter lim="800000"/>
              </a:ln>
              <a:effectLst/>
            </p:spPr>
            <p:txBody>
              <a:bodyPr wrap="square" lIns="45719" tIns="45719" rIns="45719" bIns="45719" numCol="1" anchor="ctr">
                <a:noAutofit/>
              </a:bodyPr>
              <a:lstStyle/>
              <a:p>
                <a:pPr algn="ctr">
                  <a:defRPr sz="3200">
                    <a:solidFill>
                      <a:srgbClr val="FFFFFF"/>
                    </a:solidFill>
                  </a:defRPr>
                </a:pPr>
                <a:endParaRPr/>
              </a:p>
            </p:txBody>
          </p:sp>
          <p:sp>
            <p:nvSpPr>
              <p:cNvPr id="12" name="Specialist Responsibility">
                <a:extLst>
                  <a:ext uri="{FF2B5EF4-FFF2-40B4-BE49-F238E27FC236}">
                    <a16:creationId xmlns:a16="http://schemas.microsoft.com/office/drawing/2014/main" id="{74836512-9F7D-C5D5-6EFB-7D32A73E128A}"/>
                  </a:ext>
                </a:extLst>
              </p:cNvPr>
              <p:cNvSpPr txBox="1"/>
              <p:nvPr/>
            </p:nvSpPr>
            <p:spPr>
              <a:xfrm>
                <a:off x="0" y="855979"/>
                <a:ext cx="2072640" cy="10058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p>
                <a:pPr algn="ctr">
                  <a:defRPr sz="1600">
                    <a:solidFill>
                      <a:srgbClr val="FFFFFF"/>
                    </a:solidFill>
                    <a:latin typeface="League Spartan Bold"/>
                    <a:ea typeface="League Spartan Bold"/>
                    <a:cs typeface="League Spartan Bold"/>
                    <a:sym typeface="League Spartan Bold"/>
                  </a:defRPr>
                </a:pPr>
                <a:endParaRPr/>
              </a:p>
              <a:p>
                <a:pPr algn="ctr">
                  <a:defRPr sz="1600">
                    <a:solidFill>
                      <a:srgbClr val="FFFFFF"/>
                    </a:solidFill>
                    <a:latin typeface="League Spartan Bold"/>
                    <a:ea typeface="League Spartan Bold"/>
                    <a:cs typeface="League Spartan Bold"/>
                    <a:sym typeface="League Spartan Bold"/>
                  </a:defRPr>
                </a:pPr>
                <a:r>
                  <a:t>Specialist Responsibility</a:t>
                </a:r>
              </a:p>
            </p:txBody>
          </p:sp>
        </p:grpSp>
        <p:grpSp>
          <p:nvGrpSpPr>
            <p:cNvPr id="4" name="Group">
              <a:extLst>
                <a:ext uri="{FF2B5EF4-FFF2-40B4-BE49-F238E27FC236}">
                  <a16:creationId xmlns:a16="http://schemas.microsoft.com/office/drawing/2014/main" id="{042A5D30-3D41-4FA3-7472-257D5C745857}"/>
                </a:ext>
              </a:extLst>
            </p:cNvPr>
            <p:cNvGrpSpPr/>
            <p:nvPr/>
          </p:nvGrpSpPr>
          <p:grpSpPr>
            <a:xfrm>
              <a:off x="518159" y="2032000"/>
              <a:ext cx="3108961" cy="1016000"/>
              <a:chOff x="0" y="0"/>
              <a:chExt cx="3108960" cy="1016000"/>
            </a:xfrm>
          </p:grpSpPr>
          <p:sp>
            <p:nvSpPr>
              <p:cNvPr id="8" name="Shape">
                <a:extLst>
                  <a:ext uri="{FF2B5EF4-FFF2-40B4-BE49-F238E27FC236}">
                    <a16:creationId xmlns:a16="http://schemas.microsoft.com/office/drawing/2014/main" id="{92C1C317-453B-E448-F97A-BB7226CA1B81}"/>
                  </a:ext>
                </a:extLst>
              </p:cNvPr>
              <p:cNvSpPr/>
              <p:nvPr/>
            </p:nvSpPr>
            <p:spPr>
              <a:xfrm>
                <a:off x="0" y="0"/>
                <a:ext cx="3108961" cy="1016000"/>
              </a:xfrm>
              <a:custGeom>
                <a:avLst/>
                <a:gdLst/>
                <a:ahLst/>
                <a:cxnLst>
                  <a:cxn ang="0">
                    <a:pos x="wd2" y="hd2"/>
                  </a:cxn>
                  <a:cxn ang="5400000">
                    <a:pos x="wd2" y="hd2"/>
                  </a:cxn>
                  <a:cxn ang="10800000">
                    <a:pos x="wd2" y="hd2"/>
                  </a:cxn>
                  <a:cxn ang="16200000">
                    <a:pos x="wd2" y="hd2"/>
                  </a:cxn>
                </a:cxnLst>
                <a:rect l="0" t="0" r="r" b="b"/>
                <a:pathLst>
                  <a:path w="21600" h="21600" extrusionOk="0">
                    <a:moveTo>
                      <a:pt x="18000" y="0"/>
                    </a:moveTo>
                    <a:lnTo>
                      <a:pt x="21600" y="21600"/>
                    </a:lnTo>
                    <a:lnTo>
                      <a:pt x="0" y="21600"/>
                    </a:lnTo>
                    <a:lnTo>
                      <a:pt x="3600" y="0"/>
                    </a:lnTo>
                    <a:close/>
                  </a:path>
                </a:pathLst>
              </a:custGeom>
              <a:solidFill>
                <a:srgbClr val="3393A3">
                  <a:alpha val="65167"/>
                </a:srgbClr>
              </a:solidFill>
              <a:ln w="12700" cap="flat">
                <a:solidFill>
                  <a:srgbClr val="FFFFFF"/>
                </a:solidFill>
                <a:prstDash val="solid"/>
                <a:miter lim="800000"/>
              </a:ln>
              <a:effectLst/>
            </p:spPr>
            <p:txBody>
              <a:bodyPr wrap="square" lIns="45719" tIns="45719" rIns="45719" bIns="45719" numCol="1" anchor="ctr">
                <a:noAutofit/>
              </a:bodyPr>
              <a:lstStyle/>
              <a:p>
                <a:pPr algn="ctr">
                  <a:defRPr sz="1600">
                    <a:solidFill>
                      <a:srgbClr val="FFFFFF"/>
                    </a:solidFill>
                  </a:defRPr>
                </a:pPr>
                <a:endParaRPr/>
              </a:p>
            </p:txBody>
          </p:sp>
          <p:sp>
            <p:nvSpPr>
              <p:cNvPr id="10" name="Targeted responsibility">
                <a:extLst>
                  <a:ext uri="{FF2B5EF4-FFF2-40B4-BE49-F238E27FC236}">
                    <a16:creationId xmlns:a16="http://schemas.microsoft.com/office/drawing/2014/main" id="{30A05C2A-8D43-79FE-1CA4-ADC8E4159A44}"/>
                  </a:ext>
                </a:extLst>
              </p:cNvPr>
              <p:cNvSpPr txBox="1"/>
              <p:nvPr/>
            </p:nvSpPr>
            <p:spPr>
              <a:xfrm>
                <a:off x="0" y="309880"/>
                <a:ext cx="3108961" cy="3962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1600">
                    <a:solidFill>
                      <a:srgbClr val="FFFFFF"/>
                    </a:solidFill>
                    <a:latin typeface="League Spartan Bold"/>
                    <a:ea typeface="League Spartan Bold"/>
                    <a:cs typeface="League Spartan Bold"/>
                    <a:sym typeface="League Spartan Bold"/>
                  </a:defRPr>
                </a:lvl1pPr>
              </a:lstStyle>
              <a:p>
                <a:r>
                  <a:t>Targeted responsibility</a:t>
                </a:r>
              </a:p>
            </p:txBody>
          </p:sp>
        </p:grpSp>
        <p:grpSp>
          <p:nvGrpSpPr>
            <p:cNvPr id="5" name="Group">
              <a:extLst>
                <a:ext uri="{FF2B5EF4-FFF2-40B4-BE49-F238E27FC236}">
                  <a16:creationId xmlns:a16="http://schemas.microsoft.com/office/drawing/2014/main" id="{6B7D3BBF-221A-D5FD-77BB-190FD445245D}"/>
                </a:ext>
              </a:extLst>
            </p:cNvPr>
            <p:cNvGrpSpPr/>
            <p:nvPr/>
          </p:nvGrpSpPr>
          <p:grpSpPr>
            <a:xfrm>
              <a:off x="0" y="3048000"/>
              <a:ext cx="4145280" cy="1016001"/>
              <a:chOff x="0" y="0"/>
              <a:chExt cx="4145279" cy="1016000"/>
            </a:xfrm>
          </p:grpSpPr>
          <p:sp>
            <p:nvSpPr>
              <p:cNvPr id="6" name="Shape">
                <a:extLst>
                  <a:ext uri="{FF2B5EF4-FFF2-40B4-BE49-F238E27FC236}">
                    <a16:creationId xmlns:a16="http://schemas.microsoft.com/office/drawing/2014/main" id="{2522234A-EBFD-34E1-CB2E-1C7246EF2E1E}"/>
                  </a:ext>
                </a:extLst>
              </p:cNvPr>
              <p:cNvSpPr/>
              <p:nvPr/>
            </p:nvSpPr>
            <p:spPr>
              <a:xfrm>
                <a:off x="0" y="0"/>
                <a:ext cx="4145280" cy="1016000"/>
              </a:xfrm>
              <a:custGeom>
                <a:avLst/>
                <a:gdLst/>
                <a:ahLst/>
                <a:cxnLst>
                  <a:cxn ang="0">
                    <a:pos x="wd2" y="hd2"/>
                  </a:cxn>
                  <a:cxn ang="5400000">
                    <a:pos x="wd2" y="hd2"/>
                  </a:cxn>
                  <a:cxn ang="10800000">
                    <a:pos x="wd2" y="hd2"/>
                  </a:cxn>
                  <a:cxn ang="16200000">
                    <a:pos x="wd2" y="hd2"/>
                  </a:cxn>
                </a:cxnLst>
                <a:rect l="0" t="0" r="r" b="b"/>
                <a:pathLst>
                  <a:path w="21600" h="21600" extrusionOk="0">
                    <a:moveTo>
                      <a:pt x="18899" y="0"/>
                    </a:moveTo>
                    <a:lnTo>
                      <a:pt x="21600" y="21600"/>
                    </a:lnTo>
                    <a:lnTo>
                      <a:pt x="0" y="21600"/>
                    </a:lnTo>
                    <a:lnTo>
                      <a:pt x="2701" y="0"/>
                    </a:lnTo>
                    <a:close/>
                  </a:path>
                </a:pathLst>
              </a:custGeom>
              <a:solidFill>
                <a:srgbClr val="226C79">
                  <a:alpha val="62890"/>
                </a:srgbClr>
              </a:solidFill>
              <a:ln w="12700" cap="flat">
                <a:solidFill>
                  <a:srgbClr val="FFFFFF"/>
                </a:solidFill>
                <a:prstDash val="solid"/>
                <a:miter lim="800000"/>
              </a:ln>
              <a:effectLst/>
            </p:spPr>
            <p:txBody>
              <a:bodyPr wrap="square" lIns="45719" tIns="45719" rIns="45719" bIns="45719" numCol="1" anchor="ctr">
                <a:noAutofit/>
              </a:bodyPr>
              <a:lstStyle/>
              <a:p>
                <a:pPr algn="ctr">
                  <a:defRPr sz="1600">
                    <a:solidFill>
                      <a:srgbClr val="FFFFFF"/>
                    </a:solidFill>
                  </a:defRPr>
                </a:pPr>
                <a:endParaRPr/>
              </a:p>
            </p:txBody>
          </p:sp>
          <p:sp>
            <p:nvSpPr>
              <p:cNvPr id="7" name="Universal Responsibility">
                <a:extLst>
                  <a:ext uri="{FF2B5EF4-FFF2-40B4-BE49-F238E27FC236}">
                    <a16:creationId xmlns:a16="http://schemas.microsoft.com/office/drawing/2014/main" id="{B98D698F-FC5D-23AE-F139-58DCED6FD0C5}"/>
                  </a:ext>
                </a:extLst>
              </p:cNvPr>
              <p:cNvSpPr txBox="1"/>
              <p:nvPr/>
            </p:nvSpPr>
            <p:spPr>
              <a:xfrm>
                <a:off x="0" y="309880"/>
                <a:ext cx="4145280" cy="3962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1600">
                    <a:solidFill>
                      <a:srgbClr val="FFFFFF"/>
                    </a:solidFill>
                    <a:latin typeface="League Spartan Bold"/>
                    <a:ea typeface="League Spartan Bold"/>
                    <a:cs typeface="League Spartan Bold"/>
                    <a:sym typeface="League Spartan Bold"/>
                  </a:defRPr>
                </a:lvl1pPr>
              </a:lstStyle>
              <a:p>
                <a:r>
                  <a:t>Universal Responsibility</a:t>
                </a:r>
              </a:p>
            </p:txBody>
          </p:sp>
        </p:gr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35"/>
          <p:cNvSpPr txBox="1">
            <a:spLocks noGrp="1"/>
          </p:cNvSpPr>
          <p:nvPr>
            <p:ph type="title"/>
          </p:nvPr>
        </p:nvSpPr>
        <p:spPr>
          <a:xfrm>
            <a:off x="1540362" y="396487"/>
            <a:ext cx="853129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400" dirty="0"/>
              <a:t>Targeted roles…</a:t>
            </a:r>
            <a:endParaRPr sz="3400" dirty="0"/>
          </a:p>
        </p:txBody>
      </p:sp>
      <p:sp>
        <p:nvSpPr>
          <p:cNvPr id="6" name="Rectangle: Rounded Corners 5" descr="Scales of justice outline">
            <a:extLst>
              <a:ext uri="{FF2B5EF4-FFF2-40B4-BE49-F238E27FC236}">
                <a16:creationId xmlns:a16="http://schemas.microsoft.com/office/drawing/2014/main" id="{8DA591B2-986E-4D27-A9BE-F351E085C498}"/>
              </a:ext>
            </a:extLst>
          </p:cNvPr>
          <p:cNvSpPr/>
          <p:nvPr/>
        </p:nvSpPr>
        <p:spPr>
          <a:xfrm>
            <a:off x="757227" y="1617473"/>
            <a:ext cx="783135" cy="783135"/>
          </a:xfrm>
          <a:prstGeom prst="roundRect">
            <a:avLst>
              <a:gd name="adj" fmla="val 16670"/>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4" name="Rectangle: Rounded Corners 3">
            <a:extLst>
              <a:ext uri="{FF2B5EF4-FFF2-40B4-BE49-F238E27FC236}">
                <a16:creationId xmlns:a16="http://schemas.microsoft.com/office/drawing/2014/main" id="{85A18701-60A4-49E2-84C6-1BE86617D604}"/>
              </a:ext>
            </a:extLst>
          </p:cNvPr>
          <p:cNvSpPr/>
          <p:nvPr/>
        </p:nvSpPr>
        <p:spPr>
          <a:xfrm>
            <a:off x="1944543" y="1738736"/>
            <a:ext cx="7465671" cy="69448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GB" sz="2000" b="1" dirty="0"/>
              <a:t>Cabinet and Executive Councillors</a:t>
            </a:r>
          </a:p>
          <a:p>
            <a:pPr marL="166878" indent="-166878" defTabSz="667512">
              <a:lnSpc>
                <a:spcPct val="90000"/>
              </a:lnSpc>
              <a:defRPr sz="2044">
                <a:latin typeface="Avenir Next Regular"/>
                <a:ea typeface="Avenir Next Regular"/>
                <a:cs typeface="Avenir Next Regular"/>
                <a:sym typeface="Avenir Next Regular"/>
              </a:defRPr>
            </a:pPr>
            <a:r>
              <a:rPr lang="en-GB" sz="1600" dirty="0">
                <a:latin typeface="+mj-lt"/>
              </a:rPr>
              <a:t>Executive councillors key decision makers for council and community</a:t>
            </a:r>
          </a:p>
        </p:txBody>
      </p:sp>
      <p:sp>
        <p:nvSpPr>
          <p:cNvPr id="12" name="Rectangle: Rounded Corners 11">
            <a:extLst>
              <a:ext uri="{FF2B5EF4-FFF2-40B4-BE49-F238E27FC236}">
                <a16:creationId xmlns:a16="http://schemas.microsoft.com/office/drawing/2014/main" id="{FDEBE7B9-DA20-4171-BC6C-EBB23A0EF381}"/>
              </a:ext>
            </a:extLst>
          </p:cNvPr>
          <p:cNvSpPr/>
          <p:nvPr/>
        </p:nvSpPr>
        <p:spPr>
          <a:xfrm>
            <a:off x="186124" y="1222485"/>
            <a:ext cx="7465671" cy="325046"/>
          </a:xfrm>
          <a:prstGeom prst="roundRect">
            <a:avLst/>
          </a:prstGeom>
          <a:solidFill>
            <a:schemeClr val="bg1"/>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GB" sz="1600" dirty="0">
              <a:solidFill>
                <a:schemeClr val="bg2"/>
              </a:solidFill>
            </a:endParaRPr>
          </a:p>
        </p:txBody>
      </p:sp>
      <p:sp>
        <p:nvSpPr>
          <p:cNvPr id="13" name="Rectangle: Rounded Corners 12">
            <a:extLst>
              <a:ext uri="{FF2B5EF4-FFF2-40B4-BE49-F238E27FC236}">
                <a16:creationId xmlns:a16="http://schemas.microsoft.com/office/drawing/2014/main" id="{1ABF6015-F4D5-4977-AAC5-8457083BC3A2}"/>
              </a:ext>
            </a:extLst>
          </p:cNvPr>
          <p:cNvSpPr/>
          <p:nvPr/>
        </p:nvSpPr>
        <p:spPr>
          <a:xfrm>
            <a:off x="1944543" y="2646483"/>
            <a:ext cx="7465671" cy="939241"/>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GB" sz="2000" b="1" dirty="0"/>
              <a:t>Corporate Parenting Board</a:t>
            </a:r>
          </a:p>
          <a:p>
            <a:r>
              <a:rPr lang="en-GB" sz="1600" dirty="0">
                <a:latin typeface="+mj-lt"/>
              </a:rPr>
              <a:t>Champion the corporate parenting role across the authority and partners</a:t>
            </a:r>
            <a:endParaRPr lang="en-GB" sz="1600" dirty="0"/>
          </a:p>
        </p:txBody>
      </p:sp>
      <p:sp>
        <p:nvSpPr>
          <p:cNvPr id="14" name="Rectangle: Rounded Corners 13">
            <a:extLst>
              <a:ext uri="{FF2B5EF4-FFF2-40B4-BE49-F238E27FC236}">
                <a16:creationId xmlns:a16="http://schemas.microsoft.com/office/drawing/2014/main" id="{A0CF8BBC-6FCA-4D06-A160-6CE57C3E0F9C}"/>
              </a:ext>
            </a:extLst>
          </p:cNvPr>
          <p:cNvSpPr/>
          <p:nvPr/>
        </p:nvSpPr>
        <p:spPr>
          <a:xfrm>
            <a:off x="1944543" y="3750980"/>
            <a:ext cx="7465671" cy="69448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GB" sz="2000" b="1" dirty="0"/>
              <a:t>Scrutiny Councillors and Committees</a:t>
            </a:r>
          </a:p>
          <a:p>
            <a:r>
              <a:rPr lang="en-GB" sz="1600" dirty="0">
                <a:latin typeface="+mj-lt"/>
              </a:rPr>
              <a:t>Champion the corporate parenting role across the authority and partners</a:t>
            </a:r>
            <a:endParaRPr lang="en-GB" sz="1600" b="1" dirty="0"/>
          </a:p>
        </p:txBody>
      </p:sp>
      <p:sp>
        <p:nvSpPr>
          <p:cNvPr id="15" name="Rectangle: Rounded Corners 14">
            <a:extLst>
              <a:ext uri="{FF2B5EF4-FFF2-40B4-BE49-F238E27FC236}">
                <a16:creationId xmlns:a16="http://schemas.microsoft.com/office/drawing/2014/main" id="{00206604-96A6-4C9B-809A-DFEDC749DBA9}"/>
              </a:ext>
            </a:extLst>
          </p:cNvPr>
          <p:cNvSpPr/>
          <p:nvPr/>
        </p:nvSpPr>
        <p:spPr>
          <a:xfrm>
            <a:off x="1944543" y="4604469"/>
            <a:ext cx="7465671" cy="69448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GB" sz="2000" b="1" dirty="0"/>
              <a:t>Management Team and Senior Officers</a:t>
            </a:r>
          </a:p>
          <a:p>
            <a:pPr marL="166878" indent="-166878" defTabSz="667512">
              <a:lnSpc>
                <a:spcPct val="90000"/>
              </a:lnSpc>
              <a:defRPr sz="2044">
                <a:latin typeface="Avenir Next Regular"/>
                <a:ea typeface="Avenir Next Regular"/>
                <a:cs typeface="Avenir Next Regular"/>
                <a:sym typeface="Avenir Next Regular"/>
              </a:defRPr>
            </a:pPr>
            <a:r>
              <a:rPr lang="en-GB" sz="1600" dirty="0">
                <a:latin typeface="+mj-lt"/>
              </a:rPr>
              <a:t>Sets the tone of how directorates view the importance of Corporate Parenting</a:t>
            </a:r>
          </a:p>
        </p:txBody>
      </p:sp>
      <p:sp>
        <p:nvSpPr>
          <p:cNvPr id="16" name="Rectangle: Rounded Corners 15">
            <a:extLst>
              <a:ext uri="{FF2B5EF4-FFF2-40B4-BE49-F238E27FC236}">
                <a16:creationId xmlns:a16="http://schemas.microsoft.com/office/drawing/2014/main" id="{808E749B-0F67-44F6-BAD5-C2A673AA73BB}"/>
              </a:ext>
            </a:extLst>
          </p:cNvPr>
          <p:cNvSpPr/>
          <p:nvPr/>
        </p:nvSpPr>
        <p:spPr>
          <a:xfrm>
            <a:off x="1944543" y="5457958"/>
            <a:ext cx="7465671" cy="885926"/>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GB" sz="2000" b="1" dirty="0"/>
              <a:t>Partners</a:t>
            </a:r>
          </a:p>
          <a:p>
            <a:pPr marL="170447" indent="-170447" defTabSz="457200">
              <a:spcBef>
                <a:spcPts val="0"/>
              </a:spcBef>
              <a:buFontTx/>
              <a:defRPr sz="1900">
                <a:latin typeface="Avenir Next Regular"/>
                <a:ea typeface="Avenir Next Regular"/>
                <a:cs typeface="Avenir Next Regular"/>
                <a:sym typeface="Avenir Next Regular"/>
              </a:defRPr>
            </a:pPr>
            <a:r>
              <a:rPr lang="en-GB" sz="1600" dirty="0">
                <a:latin typeface="+mj-lt"/>
              </a:rPr>
              <a:t>Children Act 2004, Councils have a duty to promote ‘cooperation’ between ‘relevant partners’, such as Police, the NHS and Education Providers</a:t>
            </a:r>
          </a:p>
        </p:txBody>
      </p:sp>
      <p:sp>
        <p:nvSpPr>
          <p:cNvPr id="18" name="Rectangle: Rounded Corners 17" descr="Target Audience outline">
            <a:extLst>
              <a:ext uri="{FF2B5EF4-FFF2-40B4-BE49-F238E27FC236}">
                <a16:creationId xmlns:a16="http://schemas.microsoft.com/office/drawing/2014/main" id="{2C7A27EB-0A15-4C2B-9863-DCD4A97F3064}"/>
              </a:ext>
            </a:extLst>
          </p:cNvPr>
          <p:cNvSpPr/>
          <p:nvPr/>
        </p:nvSpPr>
        <p:spPr>
          <a:xfrm>
            <a:off x="757224" y="3662327"/>
            <a:ext cx="783135" cy="783135"/>
          </a:xfrm>
          <a:prstGeom prst="roundRect">
            <a:avLst>
              <a:gd name="adj" fmla="val 16670"/>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20" name="Rectangle: Rounded Corners 19" descr="Connections with solid fill">
            <a:extLst>
              <a:ext uri="{FF2B5EF4-FFF2-40B4-BE49-F238E27FC236}">
                <a16:creationId xmlns:a16="http://schemas.microsoft.com/office/drawing/2014/main" id="{8936F45C-3309-4C08-B417-DA550F2A0A9B}"/>
              </a:ext>
            </a:extLst>
          </p:cNvPr>
          <p:cNvSpPr/>
          <p:nvPr/>
        </p:nvSpPr>
        <p:spPr>
          <a:xfrm>
            <a:off x="757224" y="5532777"/>
            <a:ext cx="783135" cy="783135"/>
          </a:xfrm>
          <a:prstGeom prst="roundRect">
            <a:avLst>
              <a:gd name="adj" fmla="val 16670"/>
            </a:avLst>
          </a:prstGeom>
          <a: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pic>
        <p:nvPicPr>
          <p:cNvPr id="8" name="Picture 7">
            <a:extLst>
              <a:ext uri="{FF2B5EF4-FFF2-40B4-BE49-F238E27FC236}">
                <a16:creationId xmlns:a16="http://schemas.microsoft.com/office/drawing/2014/main" id="{A2D34C9B-0197-300E-36CF-15BEDC95AA3D}"/>
              </a:ext>
            </a:extLst>
          </p:cNvPr>
          <p:cNvPicPr>
            <a:picLocks noChangeAspect="1"/>
          </p:cNvPicPr>
          <p:nvPr/>
        </p:nvPicPr>
        <p:blipFill>
          <a:blip r:embed="rId9"/>
          <a:stretch>
            <a:fillRect/>
          </a:stretch>
        </p:blipFill>
        <p:spPr>
          <a:xfrm>
            <a:off x="609041" y="2646482"/>
            <a:ext cx="970134" cy="913067"/>
          </a:xfrm>
          <a:prstGeom prst="rect">
            <a:avLst/>
          </a:prstGeom>
        </p:spPr>
      </p:pic>
      <p:pic>
        <p:nvPicPr>
          <p:cNvPr id="9" name="Picture 8">
            <a:extLst>
              <a:ext uri="{FF2B5EF4-FFF2-40B4-BE49-F238E27FC236}">
                <a16:creationId xmlns:a16="http://schemas.microsoft.com/office/drawing/2014/main" id="{F0734E72-7CBC-0642-D547-7825DF8A7C16}"/>
              </a:ext>
            </a:extLst>
          </p:cNvPr>
          <p:cNvPicPr>
            <a:picLocks noChangeAspect="1"/>
          </p:cNvPicPr>
          <p:nvPr/>
        </p:nvPicPr>
        <p:blipFill>
          <a:blip r:embed="rId10"/>
          <a:stretch>
            <a:fillRect/>
          </a:stretch>
        </p:blipFill>
        <p:spPr>
          <a:xfrm>
            <a:off x="806390" y="4548240"/>
            <a:ext cx="772785" cy="783135"/>
          </a:xfrm>
          <a:prstGeom prst="rect">
            <a:avLst/>
          </a:prstGeom>
        </p:spPr>
      </p:pic>
    </p:spTree>
    <p:extLst>
      <p:ext uri="{BB962C8B-B14F-4D97-AF65-F5344CB8AC3E}">
        <p14:creationId xmlns:p14="http://schemas.microsoft.com/office/powerpoint/2010/main" val="2692647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BBA79412-47D2-397A-D17F-D4CB856B64FC}"/>
              </a:ext>
            </a:extLst>
          </p:cNvPr>
          <p:cNvGraphicFramePr/>
          <p:nvPr>
            <p:extLst>
              <p:ext uri="{D42A27DB-BD31-4B8C-83A1-F6EECF244321}">
                <p14:modId xmlns:p14="http://schemas.microsoft.com/office/powerpoint/2010/main" val="200758484"/>
              </p:ext>
            </p:extLst>
          </p:nvPr>
        </p:nvGraphicFramePr>
        <p:xfrm>
          <a:off x="244549" y="170121"/>
          <a:ext cx="9661452" cy="62944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a:extLst>
              <a:ext uri="{FF2B5EF4-FFF2-40B4-BE49-F238E27FC236}">
                <a16:creationId xmlns:a16="http://schemas.microsoft.com/office/drawing/2014/main" id="{F1AAC3F0-2A2A-1EDB-01C0-D7BA1345E4D0}"/>
              </a:ext>
            </a:extLst>
          </p:cNvPr>
          <p:cNvSpPr/>
          <p:nvPr/>
        </p:nvSpPr>
        <p:spPr>
          <a:xfrm>
            <a:off x="244549" y="4432297"/>
            <a:ext cx="1562100" cy="838053"/>
          </a:xfrm>
          <a:prstGeom prst="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rPr>
              <a:t>Responsibilities to children in and leaving care</a:t>
            </a:r>
          </a:p>
        </p:txBody>
      </p:sp>
      <p:sp>
        <p:nvSpPr>
          <p:cNvPr id="4" name="Rectangle 3">
            <a:extLst>
              <a:ext uri="{FF2B5EF4-FFF2-40B4-BE49-F238E27FC236}">
                <a16:creationId xmlns:a16="http://schemas.microsoft.com/office/drawing/2014/main" id="{243DAC9C-0D3E-2F8A-1DF3-ED92C88DB58D}"/>
              </a:ext>
            </a:extLst>
          </p:cNvPr>
          <p:cNvSpPr/>
          <p:nvPr/>
        </p:nvSpPr>
        <p:spPr>
          <a:xfrm>
            <a:off x="244549" y="5410863"/>
            <a:ext cx="1562100" cy="838053"/>
          </a:xfrm>
          <a:prstGeom prst="rect">
            <a:avLst/>
          </a:prstGeom>
          <a:solidFill>
            <a:schemeClr val="accent6">
              <a:lumMod val="40000"/>
              <a:lumOff val="6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rPr>
              <a:t>Solely responsible to children in and leaving care</a:t>
            </a:r>
          </a:p>
        </p:txBody>
      </p:sp>
    </p:spTree>
    <p:extLst>
      <p:ext uri="{BB962C8B-B14F-4D97-AF65-F5344CB8AC3E}">
        <p14:creationId xmlns:p14="http://schemas.microsoft.com/office/powerpoint/2010/main" val="1158896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txBox="1">
            <a:spLocks noGrp="1"/>
          </p:cNvSpPr>
          <p:nvPr>
            <p:ph type="title"/>
          </p:nvPr>
        </p:nvSpPr>
        <p:spPr>
          <a:xfrm>
            <a:off x="1457036" y="279418"/>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200" dirty="0"/>
              <a:t>Corporate Parent Board</a:t>
            </a:r>
            <a:endParaRPr sz="3200" dirty="0"/>
          </a:p>
        </p:txBody>
      </p:sp>
      <p:sp>
        <p:nvSpPr>
          <p:cNvPr id="6" name="The Corporate Parenting Board should bring together partners to:…">
            <a:extLst>
              <a:ext uri="{FF2B5EF4-FFF2-40B4-BE49-F238E27FC236}">
                <a16:creationId xmlns:a16="http://schemas.microsoft.com/office/drawing/2014/main" id="{9DF27A80-7960-9D6E-C299-C9F377745206}"/>
              </a:ext>
            </a:extLst>
          </p:cNvPr>
          <p:cNvSpPr txBox="1">
            <a:spLocks/>
          </p:cNvSpPr>
          <p:nvPr/>
        </p:nvSpPr>
        <p:spPr>
          <a:xfrm>
            <a:off x="315685" y="1007056"/>
            <a:ext cx="9274629" cy="4351338"/>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Arial"/>
                <a:ea typeface="Arial"/>
                <a:cs typeface="Arial"/>
                <a:sym typeface="Arial"/>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9pPr>
          </a:lstStyle>
          <a:p>
            <a:pPr marL="342900" defTabSz="390905">
              <a:spcBef>
                <a:spcPts val="0"/>
              </a:spcBef>
              <a:spcAft>
                <a:spcPts val="600"/>
              </a:spcAft>
              <a:defRPr sz="1767">
                <a:latin typeface="Avenir Next Regular"/>
                <a:ea typeface="Avenir Next Regular"/>
                <a:cs typeface="Avenir Next Regular"/>
                <a:sym typeface="Avenir Next Regular"/>
              </a:defRPr>
            </a:pPr>
            <a:r>
              <a:rPr lang="en-GB" sz="2400" dirty="0">
                <a:latin typeface="+mn-lt"/>
                <a:ea typeface="Avenir Next Regular"/>
                <a:cs typeface="Avenir Next Regular"/>
                <a:sym typeface="Avenir Next Regular"/>
              </a:rPr>
              <a:t>Provides the strategic leadership that drives an ambitious and multi-agency approach to improving outcomes for </a:t>
            </a:r>
            <a:r>
              <a:rPr lang="en-GB" sz="2400" dirty="0" err="1">
                <a:latin typeface="+mn-lt"/>
                <a:ea typeface="Avenir Next Regular"/>
                <a:cs typeface="Avenir Next Regular"/>
                <a:sym typeface="Avenir Next Regular"/>
              </a:rPr>
              <a:t>CiC</a:t>
            </a:r>
            <a:r>
              <a:rPr lang="en-GB" sz="2400" dirty="0">
                <a:latin typeface="+mn-lt"/>
                <a:ea typeface="Avenir Next Regular"/>
                <a:cs typeface="Avenir Next Regular"/>
                <a:sym typeface="Avenir Next Regular"/>
              </a:rPr>
              <a:t> and CL.</a:t>
            </a:r>
          </a:p>
          <a:p>
            <a:pPr marL="342900" defTabSz="390905">
              <a:spcBef>
                <a:spcPts val="0"/>
              </a:spcBef>
              <a:spcAft>
                <a:spcPts val="600"/>
              </a:spcAft>
              <a:defRPr sz="1767">
                <a:latin typeface="Avenir Next Regular"/>
                <a:ea typeface="Avenir Next Regular"/>
                <a:cs typeface="Avenir Next Regular"/>
                <a:sym typeface="Avenir Next Regular"/>
              </a:defRPr>
            </a:pPr>
            <a:r>
              <a:rPr lang="en-GB" sz="2400" dirty="0">
                <a:latin typeface="+mn-lt"/>
                <a:ea typeface="Avenir Next Regular"/>
                <a:cs typeface="Avenir Next Regular"/>
                <a:sym typeface="Avenir Next Regular"/>
              </a:rPr>
              <a:t>Champions the role of the Corporate Parent – to all councillors, officers and partners.</a:t>
            </a:r>
          </a:p>
          <a:p>
            <a:pPr marL="342900" defTabSz="390905">
              <a:spcBef>
                <a:spcPts val="0"/>
              </a:spcBef>
              <a:spcAft>
                <a:spcPts val="600"/>
              </a:spcAft>
              <a:defRPr sz="1767">
                <a:latin typeface="Avenir Next Regular"/>
                <a:ea typeface="Avenir Next Regular"/>
                <a:cs typeface="Avenir Next Regular"/>
                <a:sym typeface="Avenir Next Regular"/>
              </a:defRPr>
            </a:pPr>
            <a:r>
              <a:rPr lang="en-GB" sz="2400" dirty="0">
                <a:latin typeface="+mn-lt"/>
                <a:ea typeface="Avenir Next Regular"/>
                <a:cs typeface="Avenir Next Regular"/>
                <a:sym typeface="Avenir Next Regular"/>
              </a:rPr>
              <a:t>Works as a board to overcome any barriers to improving outcomes for children in care and care leavers.</a:t>
            </a:r>
          </a:p>
          <a:p>
            <a:pPr marL="342900" defTabSz="390905">
              <a:spcBef>
                <a:spcPts val="0"/>
              </a:spcBef>
              <a:spcAft>
                <a:spcPts val="600"/>
              </a:spcAft>
              <a:defRPr sz="1767">
                <a:latin typeface="Avenir Next Regular"/>
                <a:ea typeface="Avenir Next Regular"/>
                <a:cs typeface="Avenir Next Regular"/>
                <a:sym typeface="Avenir Next Regular"/>
              </a:defRPr>
            </a:pPr>
            <a:r>
              <a:rPr lang="en-GB" sz="2400" dirty="0">
                <a:latin typeface="+mn-lt"/>
                <a:ea typeface="Avenir Next Regular"/>
                <a:cs typeface="Avenir Next Regular"/>
                <a:sym typeface="Avenir Next Regular"/>
              </a:rPr>
              <a:t>Understands the needs of children in care and care leavers, and </a:t>
            </a:r>
          </a:p>
          <a:p>
            <a:pPr marL="800100" lvl="1" defTabSz="390905">
              <a:spcBef>
                <a:spcPts val="0"/>
              </a:spcBef>
              <a:spcAft>
                <a:spcPts val="600"/>
              </a:spcAft>
              <a:defRPr sz="1767">
                <a:latin typeface="Avenir Next Regular"/>
                <a:ea typeface="Avenir Next Regular"/>
                <a:cs typeface="Avenir Next Regular"/>
                <a:sym typeface="Avenir Next Regular"/>
              </a:defRPr>
            </a:pPr>
            <a:r>
              <a:rPr lang="en-GB" sz="2400" dirty="0">
                <a:latin typeface="+mn-lt"/>
                <a:ea typeface="Avenir Next Regular"/>
                <a:cs typeface="Avenir Next Regular"/>
                <a:sym typeface="Avenir Next Regular"/>
              </a:rPr>
              <a:t>Produces a strategy for the improvements needed;</a:t>
            </a:r>
          </a:p>
          <a:p>
            <a:pPr marL="800100" lvl="1" defTabSz="390905">
              <a:spcBef>
                <a:spcPts val="0"/>
              </a:spcBef>
              <a:spcAft>
                <a:spcPts val="600"/>
              </a:spcAft>
              <a:defRPr sz="1767">
                <a:latin typeface="Avenir Next Regular"/>
                <a:ea typeface="Avenir Next Regular"/>
                <a:cs typeface="Avenir Next Regular"/>
                <a:sym typeface="Avenir Next Regular"/>
              </a:defRPr>
            </a:pPr>
            <a:r>
              <a:rPr lang="en-GB" sz="2400" dirty="0">
                <a:latin typeface="+mn-lt"/>
                <a:ea typeface="Avenir Next Regular"/>
                <a:cs typeface="Avenir Next Regular"/>
                <a:sym typeface="Avenir Next Regular"/>
              </a:rPr>
              <a:t>Develops a ‘pledge or promise’ detailing how they will care for and care about them.</a:t>
            </a:r>
          </a:p>
          <a:p>
            <a:pPr marL="800100" lvl="1" defTabSz="390905">
              <a:spcBef>
                <a:spcPts val="0"/>
              </a:spcBef>
              <a:spcAft>
                <a:spcPts val="600"/>
              </a:spcAft>
              <a:defRPr sz="1767">
                <a:latin typeface="Avenir Next Regular"/>
                <a:ea typeface="Avenir Next Regular"/>
                <a:cs typeface="Avenir Next Regular"/>
                <a:sym typeface="Avenir Next Regular"/>
              </a:defRPr>
            </a:pPr>
            <a:r>
              <a:rPr lang="en-GB" sz="2400" dirty="0">
                <a:latin typeface="+mn-lt"/>
                <a:ea typeface="Avenir Next Regular"/>
                <a:cs typeface="Avenir Next Regular"/>
                <a:sym typeface="Avenir Next Regular"/>
              </a:rPr>
              <a:t>Monitors how well the strategy is being implemented and how well services perform</a:t>
            </a:r>
          </a:p>
          <a:p>
            <a:pPr marL="0" indent="0" algn="ctr" defTabSz="390905">
              <a:spcBef>
                <a:spcPts val="0"/>
              </a:spcBef>
              <a:spcAft>
                <a:spcPts val="600"/>
              </a:spcAft>
              <a:buNone/>
              <a:defRPr sz="1767">
                <a:latin typeface="Avenir Next Regular"/>
                <a:ea typeface="Avenir Next Regular"/>
                <a:cs typeface="Avenir Next Regular"/>
                <a:sym typeface="Avenir Next Regular"/>
              </a:defRPr>
            </a:pPr>
            <a:r>
              <a:rPr lang="en-GB" sz="2800" b="1" dirty="0">
                <a:latin typeface="+mn-lt"/>
                <a:ea typeface="Avenir Next Regular"/>
                <a:cs typeface="Avenir Next Regular"/>
                <a:sym typeface="Avenir Next Regular"/>
              </a:rPr>
              <a:t>Principle role is leadership</a:t>
            </a:r>
          </a:p>
        </p:txBody>
      </p:sp>
    </p:spTree>
    <p:extLst>
      <p:ext uri="{BB962C8B-B14F-4D97-AF65-F5344CB8AC3E}">
        <p14:creationId xmlns:p14="http://schemas.microsoft.com/office/powerpoint/2010/main" val="6518693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txBox="1">
            <a:spLocks noGrp="1"/>
          </p:cNvSpPr>
          <p:nvPr>
            <p:ph type="title"/>
          </p:nvPr>
        </p:nvSpPr>
        <p:spPr>
          <a:xfrm>
            <a:off x="1457036" y="279418"/>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600" dirty="0"/>
              <a:t>Corporate Parenting Strategy</a:t>
            </a:r>
            <a:endParaRPr dirty="0"/>
          </a:p>
        </p:txBody>
      </p:sp>
      <p:sp>
        <p:nvSpPr>
          <p:cNvPr id="4" name="Should be driven by the CPB, and the strategy should be owned and delivered by all partners.  A strategy should:…">
            <a:extLst>
              <a:ext uri="{FF2B5EF4-FFF2-40B4-BE49-F238E27FC236}">
                <a16:creationId xmlns:a16="http://schemas.microsoft.com/office/drawing/2014/main" id="{1CC18267-485E-2855-1AF5-56E1350476EA}"/>
              </a:ext>
            </a:extLst>
          </p:cNvPr>
          <p:cNvSpPr>
            <a:spLocks noGrp="1"/>
          </p:cNvSpPr>
          <p:nvPr>
            <p:ph type="body" idx="1"/>
          </p:nvPr>
        </p:nvSpPr>
        <p:spPr>
          <a:xfrm>
            <a:off x="584488" y="1273354"/>
            <a:ext cx="8737023" cy="4311292"/>
          </a:xfrm>
          <a:prstGeom prst="rect">
            <a:avLst/>
          </a:prstGeom>
        </p:spPr>
        <p:txBody>
          <a:bodyPr lIns="0" tIns="0" rIns="0" bIns="0">
            <a:noAutofit/>
          </a:bodyPr>
          <a:lstStyle/>
          <a:p>
            <a:pPr marL="194510" indent="-194510" defTabSz="443484">
              <a:lnSpc>
                <a:spcPct val="120000"/>
              </a:lnSpc>
              <a:spcBef>
                <a:spcPts val="0"/>
              </a:spcBef>
              <a:buFontTx/>
              <a:defRPr sz="1940">
                <a:latin typeface="Avenir Next Regular"/>
                <a:ea typeface="Avenir Next Regular"/>
                <a:cs typeface="Avenir Next Regular"/>
                <a:sym typeface="Avenir Next Regular"/>
              </a:defRPr>
            </a:pPr>
            <a:r>
              <a:rPr sz="2200" dirty="0">
                <a:latin typeface="+mj-lt"/>
              </a:rPr>
              <a:t>Should be driven by the CPB, and the strategy should be owned and delivered by all partners.  A strategy should:</a:t>
            </a:r>
          </a:p>
          <a:p>
            <a:pPr marL="0" indent="0" defTabSz="443484">
              <a:lnSpc>
                <a:spcPct val="120000"/>
              </a:lnSpc>
              <a:spcBef>
                <a:spcPts val="0"/>
              </a:spcBef>
              <a:buNone/>
              <a:defRPr sz="1940">
                <a:latin typeface="Avenir Next Regular"/>
                <a:ea typeface="Avenir Next Regular"/>
                <a:cs typeface="Avenir Next Regular"/>
                <a:sym typeface="Avenir Next Regular"/>
              </a:defRPr>
            </a:pPr>
            <a:endParaRPr sz="2200" dirty="0">
              <a:latin typeface="+mj-lt"/>
            </a:endParaRPr>
          </a:p>
          <a:p>
            <a:pPr marL="194510" indent="-194510" defTabSz="443484">
              <a:lnSpc>
                <a:spcPct val="120000"/>
              </a:lnSpc>
              <a:spcBef>
                <a:spcPts val="0"/>
              </a:spcBef>
              <a:buFontTx/>
              <a:defRPr sz="1940">
                <a:latin typeface="Avenir Next Regular"/>
                <a:ea typeface="Avenir Next Regular"/>
                <a:cs typeface="Avenir Next Regular"/>
                <a:sym typeface="Avenir Next Regular"/>
              </a:defRPr>
            </a:pPr>
            <a:r>
              <a:rPr sz="2200" dirty="0">
                <a:latin typeface="+mj-lt"/>
              </a:rPr>
              <a:t>Listens to the voice of the child</a:t>
            </a:r>
          </a:p>
          <a:p>
            <a:pPr marL="933650" lvl="2" indent="-194510" defTabSz="443484">
              <a:lnSpc>
                <a:spcPct val="120000"/>
              </a:lnSpc>
              <a:spcBef>
                <a:spcPts val="0"/>
              </a:spcBef>
              <a:buFontTx/>
              <a:defRPr sz="1940">
                <a:latin typeface="Avenir Next Regular"/>
                <a:ea typeface="Avenir Next Regular"/>
                <a:cs typeface="Avenir Next Regular"/>
                <a:sym typeface="Avenir Next Regular"/>
              </a:defRPr>
            </a:pPr>
            <a:r>
              <a:rPr sz="2200" dirty="0">
                <a:latin typeface="+mj-lt"/>
              </a:rPr>
              <a:t>Developing an informed view of council / partner provision and services through a </a:t>
            </a:r>
            <a:r>
              <a:rPr sz="2200" dirty="0" err="1">
                <a:latin typeface="+mj-lt"/>
              </a:rPr>
              <a:t>programme</a:t>
            </a:r>
            <a:r>
              <a:rPr sz="2200" dirty="0">
                <a:latin typeface="+mj-lt"/>
              </a:rPr>
              <a:t> of well-planned events and feedback from Board members</a:t>
            </a:r>
          </a:p>
          <a:p>
            <a:pPr marL="194510" indent="-194510" defTabSz="443484">
              <a:lnSpc>
                <a:spcPct val="120000"/>
              </a:lnSpc>
              <a:spcBef>
                <a:spcPts val="0"/>
              </a:spcBef>
              <a:buFontTx/>
              <a:defRPr sz="1940">
                <a:latin typeface="Avenir Next Regular"/>
                <a:ea typeface="Avenir Next Regular"/>
                <a:cs typeface="Avenir Next Regular"/>
                <a:sym typeface="Avenir Next Regular"/>
              </a:defRPr>
            </a:pPr>
            <a:r>
              <a:rPr sz="2200" dirty="0">
                <a:latin typeface="+mj-lt"/>
              </a:rPr>
              <a:t>Celebrate the successes of children in care and care leavers</a:t>
            </a:r>
          </a:p>
          <a:p>
            <a:pPr marL="933650" lvl="2" indent="-194510" defTabSz="443484">
              <a:lnSpc>
                <a:spcPct val="120000"/>
              </a:lnSpc>
              <a:spcBef>
                <a:spcPts val="0"/>
              </a:spcBef>
              <a:buFontTx/>
              <a:defRPr sz="1940">
                <a:latin typeface="Avenir Next Regular"/>
                <a:ea typeface="Avenir Next Regular"/>
                <a:cs typeface="Avenir Next Regular"/>
                <a:sym typeface="Avenir Next Regular"/>
              </a:defRPr>
            </a:pPr>
            <a:r>
              <a:rPr sz="2200" dirty="0">
                <a:latin typeface="+mj-lt"/>
              </a:rPr>
              <a:t>Setting higher expectations for children, young people and care leavers</a:t>
            </a:r>
          </a:p>
          <a:p>
            <a:pPr marL="194510" indent="-194510" defTabSz="443484">
              <a:lnSpc>
                <a:spcPct val="120000"/>
              </a:lnSpc>
              <a:spcBef>
                <a:spcPts val="0"/>
              </a:spcBef>
              <a:buFontTx/>
              <a:defRPr sz="1940">
                <a:latin typeface="Avenir Next Regular"/>
                <a:ea typeface="Avenir Next Regular"/>
                <a:cs typeface="Avenir Next Regular"/>
                <a:sym typeface="Avenir Next Regular"/>
              </a:defRPr>
            </a:pPr>
            <a:r>
              <a:rPr sz="2200" dirty="0">
                <a:latin typeface="+mj-lt"/>
              </a:rPr>
              <a:t>Seek to improve long-term outcomes for all children in care</a:t>
            </a:r>
          </a:p>
          <a:p>
            <a:pPr marL="933650" lvl="2" indent="-194510" defTabSz="443484">
              <a:lnSpc>
                <a:spcPct val="120000"/>
              </a:lnSpc>
              <a:spcBef>
                <a:spcPts val="0"/>
              </a:spcBef>
              <a:buFontTx/>
              <a:defRPr sz="1940">
                <a:latin typeface="Avenir Next Regular"/>
                <a:ea typeface="Avenir Next Regular"/>
                <a:cs typeface="Avenir Next Regular"/>
                <a:sym typeface="Avenir Next Regular"/>
              </a:defRPr>
            </a:pPr>
            <a:r>
              <a:rPr sz="2200" dirty="0">
                <a:latin typeface="+mj-lt"/>
              </a:rPr>
              <a:t>Ensuring their happiness, wellbeing, educational success and future prospects</a:t>
            </a:r>
          </a:p>
        </p:txBody>
      </p:sp>
    </p:spTree>
    <p:extLst>
      <p:ext uri="{BB962C8B-B14F-4D97-AF65-F5344CB8AC3E}">
        <p14:creationId xmlns:p14="http://schemas.microsoft.com/office/powerpoint/2010/main" val="590863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7F5F8E4-1452-B54A-AF94-EAD13BD11846}"/>
              </a:ext>
            </a:extLst>
          </p:cNvPr>
          <p:cNvSpPr/>
          <p:nvPr/>
        </p:nvSpPr>
        <p:spPr>
          <a:xfrm>
            <a:off x="621823" y="5911488"/>
            <a:ext cx="4572000" cy="526298"/>
          </a:xfrm>
          <a:prstGeom prst="rect">
            <a:avLst/>
          </a:prstGeom>
        </p:spPr>
        <p:txBody>
          <a:bodyPr>
            <a:spAutoFit/>
          </a:bodyPr>
          <a:lstStyle/>
          <a:p>
            <a:pPr defTabSz="448055">
              <a:lnSpc>
                <a:spcPct val="120000"/>
              </a:lnSpc>
              <a:defRPr sz="1764" b="1">
                <a:latin typeface="Avenir Next Regular"/>
                <a:ea typeface="Avenir Next Regular"/>
                <a:cs typeface="Avenir Next Regular"/>
                <a:sym typeface="Avenir Next Regular"/>
              </a:defRPr>
            </a:pPr>
            <a:endParaRPr lang="en-GB" sz="1200" dirty="0">
              <a:solidFill>
                <a:srgbClr val="3393A3"/>
              </a:solidFill>
              <a:latin typeface="Avenir Next" panose="020B0503020202020204" pitchFamily="34" charset="0"/>
            </a:endParaRPr>
          </a:p>
          <a:p>
            <a:pPr defTabSz="448055">
              <a:lnSpc>
                <a:spcPct val="120000"/>
              </a:lnSpc>
              <a:defRPr sz="1764" b="1">
                <a:latin typeface="Avenir Next Regular"/>
                <a:ea typeface="Avenir Next Regular"/>
                <a:cs typeface="Avenir Next Regular"/>
                <a:sym typeface="Avenir Next Regular"/>
              </a:defRPr>
            </a:pPr>
            <a:r>
              <a:rPr lang="en-GB" sz="1200" dirty="0">
                <a:solidFill>
                  <a:srgbClr val="3393A3"/>
                </a:solidFill>
                <a:latin typeface="Avenir Next" panose="020B0503020202020204" pitchFamily="34" charset="0"/>
              </a:rPr>
              <a:t>© Insight to Impact Consulting Ltd 2017-2023</a:t>
            </a:r>
          </a:p>
        </p:txBody>
      </p:sp>
      <p:pic>
        <p:nvPicPr>
          <p:cNvPr id="4" name="Picture 3">
            <a:extLst>
              <a:ext uri="{FF2B5EF4-FFF2-40B4-BE49-F238E27FC236}">
                <a16:creationId xmlns:a16="http://schemas.microsoft.com/office/drawing/2014/main" id="{29695057-D297-7295-1501-A0256F1F0EAD}"/>
              </a:ext>
            </a:extLst>
          </p:cNvPr>
          <p:cNvPicPr>
            <a:picLocks noChangeAspect="1"/>
          </p:cNvPicPr>
          <p:nvPr/>
        </p:nvPicPr>
        <p:blipFill>
          <a:blip r:embed="rId3"/>
          <a:stretch>
            <a:fillRect/>
          </a:stretch>
        </p:blipFill>
        <p:spPr>
          <a:xfrm>
            <a:off x="2182042" y="294537"/>
            <a:ext cx="5829300" cy="5880100"/>
          </a:xfrm>
          <a:prstGeom prst="rect">
            <a:avLst/>
          </a:prstGeom>
        </p:spPr>
      </p:pic>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 name="Ward Councillors"/>
          <p:cNvSpPr txBox="1">
            <a:spLocks noGrp="1"/>
          </p:cNvSpPr>
          <p:nvPr>
            <p:ph type="title"/>
          </p:nvPr>
        </p:nvSpPr>
        <p:spPr>
          <a:xfrm>
            <a:off x="1617247" y="-28973"/>
            <a:ext cx="8761564" cy="1325564"/>
          </a:xfrm>
          <a:prstGeom prst="rect">
            <a:avLst/>
          </a:prstGeom>
        </p:spPr>
        <p:txBody>
          <a:bodyPr/>
          <a:lstStyle>
            <a:lvl1pPr>
              <a:defRPr sz="3200" u="sng">
                <a:solidFill>
                  <a:srgbClr val="3393A3"/>
                </a:solidFill>
                <a:latin typeface="League Spartan Bold"/>
                <a:ea typeface="League Spartan Bold"/>
                <a:cs typeface="League Spartan Bold"/>
                <a:sym typeface="League Spartan Bold"/>
              </a:defRPr>
            </a:lvl1pPr>
          </a:lstStyle>
          <a:p>
            <a:r>
              <a:rPr sz="3600" dirty="0">
                <a:solidFill>
                  <a:srgbClr val="903893"/>
                </a:solidFill>
                <a:latin typeface="+mj-lt"/>
              </a:rPr>
              <a:t>Ward </a:t>
            </a:r>
            <a:r>
              <a:rPr sz="3600" dirty="0" err="1">
                <a:solidFill>
                  <a:srgbClr val="903893"/>
                </a:solidFill>
                <a:latin typeface="+mj-lt"/>
              </a:rPr>
              <a:t>Councillors</a:t>
            </a:r>
            <a:endParaRPr sz="3600" dirty="0">
              <a:solidFill>
                <a:srgbClr val="903893"/>
              </a:solidFill>
              <a:latin typeface="+mj-lt"/>
            </a:endParaRPr>
          </a:p>
        </p:txBody>
      </p:sp>
      <p:sp>
        <p:nvSpPr>
          <p:cNvPr id="665" name="It’s not about knowing the children or where they live - the Ward Councillor’s role is in being the eyes and ears of the community:…"/>
          <p:cNvSpPr txBox="1">
            <a:spLocks noGrp="1"/>
          </p:cNvSpPr>
          <p:nvPr>
            <p:ph type="body" idx="1"/>
          </p:nvPr>
        </p:nvSpPr>
        <p:spPr>
          <a:xfrm>
            <a:off x="444137" y="1087583"/>
            <a:ext cx="8880566" cy="5475880"/>
          </a:xfrm>
          <a:prstGeom prst="rect">
            <a:avLst/>
          </a:prstGeom>
        </p:spPr>
        <p:txBody>
          <a:bodyPr>
            <a:noAutofit/>
          </a:bodyPr>
          <a:lstStyle/>
          <a:p>
            <a:pPr marL="0" indent="0" defTabSz="531265">
              <a:spcBef>
                <a:spcPts val="0"/>
              </a:spcBef>
              <a:buSzTx/>
              <a:buNone/>
              <a:defRPr sz="1494" b="1">
                <a:latin typeface="Avenir Next Regular"/>
                <a:ea typeface="Avenir Next Regular"/>
                <a:cs typeface="Avenir Next Regular"/>
                <a:sym typeface="Avenir Next Regular"/>
              </a:defRPr>
            </a:pPr>
            <a:r>
              <a:rPr sz="2000" dirty="0">
                <a:latin typeface="+mj-lt"/>
              </a:rPr>
              <a:t>It’s not about knowing the children or where they live - </a:t>
            </a:r>
            <a:r>
              <a:rPr lang="en-GB" sz="2000" dirty="0">
                <a:latin typeface="+mj-lt"/>
              </a:rPr>
              <a:t>a</a:t>
            </a:r>
            <a:r>
              <a:rPr sz="2000" dirty="0">
                <a:latin typeface="+mj-lt"/>
              </a:rPr>
              <a:t> Ward </a:t>
            </a:r>
            <a:r>
              <a:rPr sz="2000" dirty="0" err="1">
                <a:latin typeface="+mj-lt"/>
              </a:rPr>
              <a:t>Councillor’s</a:t>
            </a:r>
            <a:r>
              <a:rPr sz="2000" dirty="0">
                <a:latin typeface="+mj-lt"/>
              </a:rPr>
              <a:t> role is in being the eyes and ears of the community</a:t>
            </a:r>
            <a:endParaRPr lang="en-GB" sz="2000" dirty="0">
              <a:latin typeface="+mj-lt"/>
            </a:endParaRPr>
          </a:p>
          <a:p>
            <a:pPr marL="228351" lvl="1" indent="-139806" defTabSz="531265">
              <a:lnSpc>
                <a:spcPts val="2560"/>
              </a:lnSpc>
              <a:spcBef>
                <a:spcPts val="0"/>
              </a:spcBef>
              <a:buFontTx/>
              <a:buChar char="•"/>
              <a:defRPr sz="1494">
                <a:latin typeface="Avenir Next Regular"/>
                <a:ea typeface="Avenir Next Regular"/>
                <a:cs typeface="Avenir Next Regular"/>
                <a:sym typeface="Avenir Next Regular"/>
              </a:defRPr>
            </a:pPr>
            <a:endParaRPr lang="en-GB" sz="2000" dirty="0">
              <a:latin typeface="+mj-lt"/>
            </a:endParaRPr>
          </a:p>
          <a:p>
            <a:pPr marL="431445" lvl="1" indent="-342900" defTabSz="531265">
              <a:lnSpc>
                <a:spcPts val="2560"/>
              </a:lnSpc>
              <a:spcBef>
                <a:spcPts val="0"/>
              </a:spcBef>
              <a:spcAft>
                <a:spcPts val="600"/>
              </a:spcAft>
              <a:buFont typeface="Arial" panose="020B0604020202020204" pitchFamily="34" charset="0"/>
              <a:buChar char="•"/>
              <a:defRPr sz="1494">
                <a:latin typeface="Avenir Next Regular"/>
                <a:ea typeface="Avenir Next Regular"/>
                <a:cs typeface="Avenir Next Regular"/>
                <a:sym typeface="Avenir Next Regular"/>
              </a:defRPr>
            </a:pPr>
            <a:r>
              <a:rPr sz="2000" dirty="0">
                <a:latin typeface="+mj-lt"/>
              </a:rPr>
              <a:t>T</a:t>
            </a:r>
            <a:r>
              <a:rPr lang="en-GB" sz="2000" dirty="0" err="1">
                <a:latin typeface="+mj-lt"/>
              </a:rPr>
              <a:t>ry</a:t>
            </a:r>
            <a:r>
              <a:rPr lang="en-GB" sz="2000" dirty="0">
                <a:latin typeface="+mj-lt"/>
              </a:rPr>
              <a:t> to </a:t>
            </a:r>
            <a:r>
              <a:rPr sz="2000" dirty="0">
                <a:latin typeface="+mj-lt"/>
              </a:rPr>
              <a:t>understand the issues</a:t>
            </a:r>
            <a:r>
              <a:rPr lang="en-GB" sz="2000" dirty="0">
                <a:latin typeface="+mj-lt"/>
              </a:rPr>
              <a:t> and</a:t>
            </a:r>
            <a:r>
              <a:rPr sz="2000" dirty="0">
                <a:latin typeface="+mj-lt"/>
              </a:rPr>
              <a:t> challenges facing </a:t>
            </a:r>
            <a:r>
              <a:rPr lang="en-GB" sz="2000" dirty="0">
                <a:latin typeface="+mj-lt"/>
              </a:rPr>
              <a:t>children in care;</a:t>
            </a:r>
          </a:p>
          <a:p>
            <a:pPr marL="431445" lvl="1" indent="-342900" defTabSz="531265">
              <a:lnSpc>
                <a:spcPts val="2560"/>
              </a:lnSpc>
              <a:spcBef>
                <a:spcPts val="0"/>
              </a:spcBef>
              <a:spcAft>
                <a:spcPts val="600"/>
              </a:spcAft>
              <a:buFont typeface="Arial" panose="020B0604020202020204" pitchFamily="34" charset="0"/>
              <a:buChar char="•"/>
              <a:defRPr sz="1494">
                <a:latin typeface="Avenir Next Regular"/>
                <a:ea typeface="Avenir Next Regular"/>
                <a:cs typeface="Avenir Next Regular"/>
                <a:sym typeface="Avenir Next Regular"/>
              </a:defRPr>
            </a:pPr>
            <a:r>
              <a:rPr sz="2000" dirty="0">
                <a:latin typeface="+mj-lt"/>
              </a:rPr>
              <a:t>Make sure </a:t>
            </a:r>
            <a:r>
              <a:rPr lang="en-GB" sz="2000" dirty="0">
                <a:latin typeface="+mj-lt"/>
              </a:rPr>
              <a:t>s</a:t>
            </a:r>
            <a:r>
              <a:rPr sz="2000" dirty="0" err="1">
                <a:latin typeface="+mj-lt"/>
              </a:rPr>
              <a:t>ocial</a:t>
            </a:r>
            <a:r>
              <a:rPr sz="2000" dirty="0">
                <a:latin typeface="+mj-lt"/>
              </a:rPr>
              <a:t> </a:t>
            </a:r>
            <a:r>
              <a:rPr lang="en-GB" sz="2000" dirty="0">
                <a:latin typeface="+mj-lt"/>
              </a:rPr>
              <a:t>w</a:t>
            </a:r>
            <a:r>
              <a:rPr sz="2000" dirty="0" err="1">
                <a:latin typeface="+mj-lt"/>
              </a:rPr>
              <a:t>orkers</a:t>
            </a:r>
            <a:r>
              <a:rPr sz="2000" dirty="0">
                <a:latin typeface="+mj-lt"/>
              </a:rPr>
              <a:t> and </a:t>
            </a:r>
            <a:r>
              <a:rPr lang="en-GB" sz="2000" dirty="0">
                <a:latin typeface="+mj-lt"/>
              </a:rPr>
              <a:t>f</a:t>
            </a:r>
            <a:r>
              <a:rPr sz="2000" dirty="0" err="1">
                <a:latin typeface="+mj-lt"/>
              </a:rPr>
              <a:t>oster</a:t>
            </a:r>
            <a:r>
              <a:rPr sz="2000" dirty="0">
                <a:latin typeface="+mj-lt"/>
              </a:rPr>
              <a:t> </a:t>
            </a:r>
            <a:r>
              <a:rPr lang="en-GB" sz="2000" dirty="0">
                <a:latin typeface="+mj-lt"/>
              </a:rPr>
              <a:t>c</a:t>
            </a:r>
            <a:r>
              <a:rPr sz="2000" dirty="0" err="1">
                <a:latin typeface="+mj-lt"/>
              </a:rPr>
              <a:t>arers</a:t>
            </a:r>
            <a:r>
              <a:rPr sz="2000" dirty="0">
                <a:latin typeface="+mj-lt"/>
              </a:rPr>
              <a:t> know how to contact you</a:t>
            </a:r>
            <a:r>
              <a:rPr lang="en-GB" sz="2000" dirty="0">
                <a:latin typeface="+mj-lt"/>
              </a:rPr>
              <a:t>;</a:t>
            </a:r>
          </a:p>
          <a:p>
            <a:pPr marL="431445" lvl="1" indent="-342900" defTabSz="531265">
              <a:lnSpc>
                <a:spcPts val="2560"/>
              </a:lnSpc>
              <a:spcBef>
                <a:spcPts val="0"/>
              </a:spcBef>
              <a:spcAft>
                <a:spcPts val="600"/>
              </a:spcAft>
              <a:buFont typeface="Arial" panose="020B0604020202020204" pitchFamily="34" charset="0"/>
              <a:buChar char="•"/>
              <a:defRPr sz="1494">
                <a:latin typeface="Avenir Next Regular"/>
                <a:ea typeface="Avenir Next Regular"/>
                <a:cs typeface="Avenir Next Regular"/>
                <a:sym typeface="Avenir Next Regular"/>
              </a:defRPr>
            </a:pPr>
            <a:r>
              <a:rPr sz="2000" dirty="0">
                <a:latin typeface="+mj-lt"/>
              </a:rPr>
              <a:t>Understand what provision is available for </a:t>
            </a:r>
            <a:r>
              <a:rPr lang="en-GB" sz="2000" dirty="0">
                <a:latin typeface="+mj-lt"/>
              </a:rPr>
              <a:t>f</a:t>
            </a:r>
            <a:r>
              <a:rPr sz="2000" dirty="0" err="1">
                <a:latin typeface="+mj-lt"/>
              </a:rPr>
              <a:t>oster</a:t>
            </a:r>
            <a:r>
              <a:rPr sz="2000" dirty="0">
                <a:latin typeface="+mj-lt"/>
              </a:rPr>
              <a:t> </a:t>
            </a:r>
            <a:r>
              <a:rPr lang="en-GB" sz="2000" dirty="0">
                <a:latin typeface="+mj-lt"/>
              </a:rPr>
              <a:t>c</a:t>
            </a:r>
            <a:r>
              <a:rPr sz="2000" dirty="0" err="1">
                <a:latin typeface="+mj-lt"/>
              </a:rPr>
              <a:t>arers</a:t>
            </a:r>
            <a:r>
              <a:rPr sz="2000" dirty="0">
                <a:latin typeface="+mj-lt"/>
              </a:rPr>
              <a:t>, such as housing;</a:t>
            </a:r>
            <a:endParaRPr lang="en-GB" sz="2000" dirty="0">
              <a:latin typeface="+mj-lt"/>
            </a:endParaRPr>
          </a:p>
          <a:p>
            <a:pPr marL="431445" lvl="1" indent="-342900" defTabSz="531265">
              <a:lnSpc>
                <a:spcPts val="2560"/>
              </a:lnSpc>
              <a:spcBef>
                <a:spcPts val="0"/>
              </a:spcBef>
              <a:spcAft>
                <a:spcPts val="600"/>
              </a:spcAft>
              <a:buFont typeface="Arial" panose="020B0604020202020204" pitchFamily="34" charset="0"/>
              <a:buChar char="•"/>
              <a:defRPr sz="1494">
                <a:latin typeface="Avenir Next Regular"/>
                <a:ea typeface="Avenir Next Regular"/>
                <a:cs typeface="Avenir Next Regular"/>
                <a:sym typeface="Avenir Next Regular"/>
              </a:defRPr>
            </a:pPr>
            <a:r>
              <a:rPr sz="2000" dirty="0">
                <a:latin typeface="+mj-lt"/>
              </a:rPr>
              <a:t>Promote community understanding and promote fostering;</a:t>
            </a:r>
            <a:endParaRPr lang="en-GB" sz="2000" dirty="0">
              <a:latin typeface="+mj-lt"/>
            </a:endParaRPr>
          </a:p>
          <a:p>
            <a:pPr marL="431445" lvl="1" indent="-342900" defTabSz="531265">
              <a:lnSpc>
                <a:spcPts val="2560"/>
              </a:lnSpc>
              <a:spcBef>
                <a:spcPts val="0"/>
              </a:spcBef>
              <a:spcAft>
                <a:spcPts val="600"/>
              </a:spcAft>
              <a:buFont typeface="Arial" panose="020B0604020202020204" pitchFamily="34" charset="0"/>
              <a:buChar char="•"/>
              <a:defRPr sz="1494">
                <a:latin typeface="Avenir Next Regular"/>
                <a:ea typeface="Avenir Next Regular"/>
                <a:cs typeface="Avenir Next Regular"/>
                <a:sym typeface="Avenir Next Regular"/>
              </a:defRPr>
            </a:pPr>
            <a:r>
              <a:rPr lang="en-GB" sz="2000" dirty="0">
                <a:latin typeface="+mj-lt"/>
              </a:rPr>
              <a:t>Understand youth service provision in your ward, taking an interest;</a:t>
            </a:r>
          </a:p>
          <a:p>
            <a:pPr marL="431445" lvl="1" indent="-342900" defTabSz="531265">
              <a:lnSpc>
                <a:spcPts val="2560"/>
              </a:lnSpc>
              <a:spcBef>
                <a:spcPts val="0"/>
              </a:spcBef>
              <a:spcAft>
                <a:spcPts val="600"/>
              </a:spcAft>
              <a:buFont typeface="Arial" panose="020B0604020202020204" pitchFamily="34" charset="0"/>
              <a:buChar char="•"/>
              <a:defRPr sz="1494">
                <a:latin typeface="Avenir Next Regular"/>
                <a:ea typeface="Avenir Next Regular"/>
                <a:cs typeface="Avenir Next Regular"/>
                <a:sym typeface="Avenir Next Regular"/>
              </a:defRPr>
            </a:pPr>
            <a:r>
              <a:rPr lang="en-GB" sz="2000" dirty="0">
                <a:latin typeface="+mj-lt"/>
              </a:rPr>
              <a:t>Are there any children’s homes in your ward?;</a:t>
            </a:r>
          </a:p>
          <a:p>
            <a:pPr marL="431445" lvl="1" indent="-342900" defTabSz="531265">
              <a:lnSpc>
                <a:spcPts val="2560"/>
              </a:lnSpc>
              <a:spcBef>
                <a:spcPts val="0"/>
              </a:spcBef>
              <a:spcAft>
                <a:spcPts val="600"/>
              </a:spcAft>
              <a:buFont typeface="Arial" panose="020B0604020202020204" pitchFamily="34" charset="0"/>
              <a:buChar char="•"/>
              <a:defRPr sz="1494">
                <a:latin typeface="Avenir Next Regular"/>
                <a:ea typeface="Avenir Next Regular"/>
                <a:cs typeface="Avenir Next Regular"/>
                <a:sym typeface="Avenir Next Regular"/>
              </a:defRPr>
            </a:pPr>
            <a:r>
              <a:rPr sz="2000" dirty="0">
                <a:latin typeface="+mj-lt"/>
              </a:rPr>
              <a:t>Know what events and celebrations take place that you can attend;</a:t>
            </a:r>
            <a:endParaRPr lang="en-GB" sz="2000" dirty="0">
              <a:latin typeface="+mj-lt"/>
            </a:endParaRPr>
          </a:p>
          <a:p>
            <a:pPr marL="431445" lvl="1" indent="-342900" defTabSz="531265">
              <a:lnSpc>
                <a:spcPts val="2560"/>
              </a:lnSpc>
              <a:spcBef>
                <a:spcPts val="0"/>
              </a:spcBef>
              <a:spcAft>
                <a:spcPts val="600"/>
              </a:spcAft>
              <a:buFont typeface="Arial" panose="020B0604020202020204" pitchFamily="34" charset="0"/>
              <a:buChar char="•"/>
              <a:defRPr sz="1494">
                <a:latin typeface="Avenir Next Regular"/>
                <a:ea typeface="Avenir Next Regular"/>
                <a:cs typeface="Avenir Next Regular"/>
                <a:sym typeface="Avenir Next Regular"/>
              </a:defRPr>
            </a:pPr>
            <a:r>
              <a:rPr sz="2000" dirty="0">
                <a:latin typeface="+mj-lt"/>
              </a:rPr>
              <a:t>Monitor and challenge council policy and the impact on children</a:t>
            </a:r>
            <a:r>
              <a:rPr lang="en-GB" sz="2000" dirty="0">
                <a:latin typeface="+mj-lt"/>
              </a:rPr>
              <a:t> in care</a:t>
            </a:r>
            <a:r>
              <a:rPr sz="2000" dirty="0">
                <a:latin typeface="+mj-lt"/>
              </a:rPr>
              <a:t>;</a:t>
            </a:r>
            <a:endParaRPr lang="en-GB" sz="2000" dirty="0">
              <a:latin typeface="+mj-lt"/>
            </a:endParaRPr>
          </a:p>
          <a:p>
            <a:pPr marL="0" lvl="1" indent="132815" algn="ctr" defTabSz="531265">
              <a:lnSpc>
                <a:spcPts val="2560"/>
              </a:lnSpc>
              <a:spcBef>
                <a:spcPts val="0"/>
              </a:spcBef>
              <a:buSzTx/>
              <a:buNone/>
              <a:defRPr sz="1494" b="1">
                <a:latin typeface="Avenir Next Regular"/>
                <a:ea typeface="Avenir Next Regular"/>
                <a:cs typeface="Avenir Next Regular"/>
                <a:sym typeface="Avenir Next Regular"/>
              </a:defRPr>
            </a:pPr>
            <a:endParaRPr lang="en-GB" sz="2000" dirty="0">
              <a:latin typeface="+mj-lt"/>
            </a:endParaRPr>
          </a:p>
          <a:p>
            <a:pPr marL="0" lvl="1" indent="132815" algn="ctr" defTabSz="531265">
              <a:lnSpc>
                <a:spcPts val="2560"/>
              </a:lnSpc>
              <a:spcBef>
                <a:spcPts val="0"/>
              </a:spcBef>
              <a:buSzTx/>
              <a:buNone/>
              <a:defRPr sz="1494" b="1">
                <a:latin typeface="Avenir Next Regular"/>
                <a:ea typeface="Avenir Next Regular"/>
                <a:cs typeface="Avenir Next Regular"/>
                <a:sym typeface="Avenir Next Regular"/>
              </a:defRPr>
            </a:pPr>
            <a:r>
              <a:rPr sz="2000" dirty="0">
                <a:latin typeface="+mj-lt"/>
              </a:rPr>
              <a:t>Constantly asks ‘would this be good enough for my own child?’ </a:t>
            </a:r>
            <a:endParaRPr lang="en-GB" sz="2000" dirty="0">
              <a:solidFill>
                <a:srgbClr val="3393A3"/>
              </a:solidFill>
              <a:latin typeface="+mj-lt"/>
            </a:endParaRPr>
          </a:p>
        </p:txBody>
      </p:sp>
      <p:sp>
        <p:nvSpPr>
          <p:cNvPr id="2" name="Rectangle 1">
            <a:extLst>
              <a:ext uri="{FF2B5EF4-FFF2-40B4-BE49-F238E27FC236}">
                <a16:creationId xmlns:a16="http://schemas.microsoft.com/office/drawing/2014/main" id="{E5BDFBAE-2F6A-74C9-48BA-5EEDB08CA001}"/>
              </a:ext>
            </a:extLst>
          </p:cNvPr>
          <p:cNvSpPr/>
          <p:nvPr/>
        </p:nvSpPr>
        <p:spPr>
          <a:xfrm>
            <a:off x="1487972" y="6300314"/>
            <a:ext cx="6930055" cy="526298"/>
          </a:xfrm>
          <a:prstGeom prst="rect">
            <a:avLst/>
          </a:prstGeom>
        </p:spPr>
        <p:txBody>
          <a:bodyPr wrap="square">
            <a:spAutoFit/>
          </a:bodyPr>
          <a:lstStyle/>
          <a:p>
            <a:pPr defTabSz="448055">
              <a:lnSpc>
                <a:spcPct val="120000"/>
              </a:lnSpc>
              <a:defRPr sz="1764" b="1">
                <a:latin typeface="Avenir Next Regular"/>
                <a:ea typeface="Avenir Next Regular"/>
                <a:cs typeface="Avenir Next Regular"/>
                <a:sym typeface="Avenir Next Regular"/>
              </a:defRPr>
            </a:pPr>
            <a:endParaRPr lang="en-GB" sz="1200" dirty="0">
              <a:solidFill>
                <a:srgbClr val="3393A3"/>
              </a:solidFill>
              <a:latin typeface="Avenir Next" panose="020B0503020202020204" pitchFamily="34" charset="0"/>
            </a:endParaRPr>
          </a:p>
          <a:p>
            <a:pPr defTabSz="448055">
              <a:lnSpc>
                <a:spcPct val="120000"/>
              </a:lnSpc>
              <a:defRPr sz="1764" b="1">
                <a:latin typeface="Avenir Next Regular"/>
                <a:ea typeface="Avenir Next Regular"/>
                <a:cs typeface="Avenir Next Regular"/>
                <a:sym typeface="Avenir Next Regular"/>
              </a:defRPr>
            </a:pPr>
            <a:r>
              <a:rPr lang="en-GB" sz="1200" dirty="0">
                <a:solidFill>
                  <a:srgbClr val="3393A3"/>
                </a:solidFill>
                <a:latin typeface="Avenir Next" panose="020B0503020202020204" pitchFamily="34" charset="0"/>
              </a:rPr>
              <a:t>Adapted from Insight to Impact Consulting Ltd Practical Corporate Parenting Programme</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 name="Executive Councillors - other"/>
          <p:cNvSpPr txBox="1">
            <a:spLocks noGrp="1"/>
          </p:cNvSpPr>
          <p:nvPr>
            <p:ph type="title"/>
          </p:nvPr>
        </p:nvSpPr>
        <p:spPr>
          <a:xfrm>
            <a:off x="1656435" y="31388"/>
            <a:ext cx="8761564" cy="1031027"/>
          </a:xfrm>
          <a:prstGeom prst="rect">
            <a:avLst/>
          </a:prstGeom>
        </p:spPr>
        <p:txBody>
          <a:bodyPr/>
          <a:lstStyle>
            <a:lvl1pPr>
              <a:defRPr sz="3200" u="sng">
                <a:solidFill>
                  <a:srgbClr val="3393A3"/>
                </a:solidFill>
                <a:latin typeface="League Spartan Bold"/>
                <a:ea typeface="League Spartan Bold"/>
                <a:cs typeface="League Spartan Bold"/>
                <a:sym typeface="League Spartan Bold"/>
              </a:defRPr>
            </a:lvl1pPr>
          </a:lstStyle>
          <a:p>
            <a:r>
              <a:rPr sz="3600" dirty="0">
                <a:solidFill>
                  <a:srgbClr val="903893"/>
                </a:solidFill>
                <a:latin typeface="+mj-lt"/>
              </a:rPr>
              <a:t>Executive </a:t>
            </a:r>
            <a:r>
              <a:rPr sz="3600" dirty="0" err="1">
                <a:solidFill>
                  <a:srgbClr val="903893"/>
                </a:solidFill>
                <a:latin typeface="+mj-lt"/>
              </a:rPr>
              <a:t>Councillors</a:t>
            </a:r>
            <a:endParaRPr sz="3600" dirty="0">
              <a:solidFill>
                <a:srgbClr val="903893"/>
              </a:solidFill>
              <a:latin typeface="+mj-lt"/>
            </a:endParaRPr>
          </a:p>
        </p:txBody>
      </p:sp>
      <p:sp>
        <p:nvSpPr>
          <p:cNvPr id="657" name="Most decisions that a council makes will have some impact on Looked after children and Care Leavers.…"/>
          <p:cNvSpPr txBox="1">
            <a:spLocks noGrp="1"/>
          </p:cNvSpPr>
          <p:nvPr>
            <p:ph type="body" idx="1"/>
          </p:nvPr>
        </p:nvSpPr>
        <p:spPr>
          <a:xfrm>
            <a:off x="778577" y="1028621"/>
            <a:ext cx="8637774" cy="5534842"/>
          </a:xfrm>
          <a:prstGeom prst="rect">
            <a:avLst/>
          </a:prstGeom>
        </p:spPr>
        <p:txBody>
          <a:bodyPr>
            <a:noAutofit/>
          </a:bodyPr>
          <a:lstStyle/>
          <a:p>
            <a:pPr marL="0" indent="0" defTabSz="896111">
              <a:lnSpc>
                <a:spcPct val="120000"/>
              </a:lnSpc>
              <a:spcBef>
                <a:spcPts val="900"/>
              </a:spcBef>
              <a:buSzTx/>
              <a:buNone/>
              <a:defRPr sz="1764">
                <a:latin typeface="Avenir Next Demi Bold"/>
                <a:ea typeface="Avenir Next Demi Bold"/>
                <a:cs typeface="Avenir Next Demi Bold"/>
                <a:sym typeface="Avenir Next Demi Bold"/>
              </a:defRPr>
            </a:pPr>
            <a:r>
              <a:rPr sz="2000" dirty="0">
                <a:latin typeface="+mj-lt"/>
              </a:rPr>
              <a:t>Most decisions that a council makes will have some impact on </a:t>
            </a:r>
            <a:r>
              <a:rPr lang="en-GB" sz="2000" dirty="0">
                <a:latin typeface="+mj-lt"/>
              </a:rPr>
              <a:t>Children in Care </a:t>
            </a:r>
            <a:r>
              <a:rPr sz="2000" dirty="0">
                <a:latin typeface="+mj-lt"/>
              </a:rPr>
              <a:t>and Care Leavers.</a:t>
            </a:r>
            <a:endParaRPr lang="en-GB" sz="2000" dirty="0">
              <a:latin typeface="+mj-lt"/>
            </a:endParaRPr>
          </a:p>
          <a:p>
            <a:pPr marL="0" indent="0" defTabSz="896111">
              <a:lnSpc>
                <a:spcPct val="120000"/>
              </a:lnSpc>
              <a:spcBef>
                <a:spcPts val="900"/>
              </a:spcBef>
              <a:buSzTx/>
              <a:buNone/>
              <a:defRPr sz="1764">
                <a:latin typeface="Avenir Next Demi Bold"/>
                <a:ea typeface="Avenir Next Demi Bold"/>
                <a:cs typeface="Avenir Next Demi Bold"/>
                <a:sym typeface="Avenir Next Demi Bold"/>
              </a:defRPr>
            </a:pPr>
            <a:endParaRPr sz="2000" dirty="0">
              <a:latin typeface="+mj-lt"/>
            </a:endParaRPr>
          </a:p>
          <a:p>
            <a:pPr marL="108083" indent="-108083" defTabSz="448055">
              <a:lnSpc>
                <a:spcPct val="120000"/>
              </a:lnSpc>
              <a:spcBef>
                <a:spcPts val="0"/>
              </a:spcBef>
              <a:buFontTx/>
              <a:defRPr sz="1764">
                <a:latin typeface="Avenir Next Regular"/>
                <a:ea typeface="Avenir Next Regular"/>
                <a:cs typeface="Avenir Next Regular"/>
                <a:sym typeface="Avenir Next Regular"/>
              </a:defRPr>
            </a:pPr>
            <a:r>
              <a:rPr sz="2000" dirty="0">
                <a:latin typeface="+mj-lt"/>
              </a:rPr>
              <a:t>Consider </a:t>
            </a:r>
            <a:r>
              <a:rPr lang="en-GB" sz="2000" dirty="0">
                <a:latin typeface="+mj-lt"/>
              </a:rPr>
              <a:t>the </a:t>
            </a:r>
            <a:r>
              <a:rPr sz="2000" dirty="0">
                <a:latin typeface="+mj-lt"/>
              </a:rPr>
              <a:t>opportunities for</a:t>
            </a:r>
            <a:r>
              <a:rPr lang="en-GB" sz="2000" dirty="0">
                <a:latin typeface="+mj-lt"/>
              </a:rPr>
              <a:t> prioritising</a:t>
            </a:r>
            <a:r>
              <a:rPr sz="2000" dirty="0">
                <a:latin typeface="+mj-lt"/>
              </a:rPr>
              <a:t> the needs of </a:t>
            </a:r>
            <a:r>
              <a:rPr lang="en-GB" sz="2000" dirty="0">
                <a:latin typeface="+mj-lt"/>
              </a:rPr>
              <a:t>children in care </a:t>
            </a:r>
            <a:r>
              <a:rPr sz="2000" dirty="0">
                <a:latin typeface="+mj-lt"/>
              </a:rPr>
              <a:t>and care leavers within </a:t>
            </a:r>
            <a:r>
              <a:rPr lang="en-GB" sz="2000" dirty="0">
                <a:latin typeface="+mj-lt"/>
              </a:rPr>
              <a:t>the </a:t>
            </a:r>
            <a:r>
              <a:rPr sz="2000" dirty="0">
                <a:latin typeface="+mj-lt"/>
              </a:rPr>
              <a:t>services in your portfolio;</a:t>
            </a:r>
          </a:p>
          <a:p>
            <a:pPr marL="108083" indent="-108083" defTabSz="448055">
              <a:lnSpc>
                <a:spcPct val="120000"/>
              </a:lnSpc>
              <a:spcBef>
                <a:spcPts val="0"/>
              </a:spcBef>
              <a:buFontTx/>
              <a:defRPr sz="1764">
                <a:latin typeface="Avenir Next Regular"/>
                <a:ea typeface="Avenir Next Regular"/>
                <a:cs typeface="Avenir Next Regular"/>
                <a:sym typeface="Avenir Next Regular"/>
              </a:defRPr>
            </a:pPr>
            <a:r>
              <a:rPr sz="2000" dirty="0">
                <a:latin typeface="+mj-lt"/>
              </a:rPr>
              <a:t>Consider whether the decisions you take have an impact on </a:t>
            </a:r>
            <a:r>
              <a:rPr lang="en-GB" sz="2000" dirty="0">
                <a:latin typeface="+mj-lt"/>
              </a:rPr>
              <a:t>children in care</a:t>
            </a:r>
            <a:r>
              <a:rPr sz="2000" dirty="0">
                <a:latin typeface="+mj-lt"/>
              </a:rPr>
              <a:t> and care leavers, and ensure appropriate steps are taken to mitigate any adverse effects;</a:t>
            </a:r>
            <a:endParaRPr lang="en-GB" sz="2000" dirty="0">
              <a:latin typeface="+mj-lt"/>
            </a:endParaRPr>
          </a:p>
          <a:p>
            <a:pPr marL="108083" indent="-108083" defTabSz="448055">
              <a:lnSpc>
                <a:spcPct val="120000"/>
              </a:lnSpc>
              <a:spcBef>
                <a:spcPts val="0"/>
              </a:spcBef>
              <a:buFontTx/>
              <a:defRPr sz="1764">
                <a:latin typeface="Avenir Next Regular"/>
                <a:ea typeface="Avenir Next Regular"/>
                <a:cs typeface="Avenir Next Regular"/>
                <a:sym typeface="Avenir Next Regular"/>
              </a:defRPr>
            </a:pPr>
            <a:r>
              <a:rPr lang="en-GB" sz="2000" dirty="0">
                <a:latin typeface="+mj-lt"/>
              </a:rPr>
              <a:t>Regularly review whether your decisions did have an impact on them;</a:t>
            </a:r>
            <a:endParaRPr sz="2000" dirty="0">
              <a:latin typeface="+mj-lt"/>
            </a:endParaRPr>
          </a:p>
          <a:p>
            <a:pPr marL="108083" indent="-108083" defTabSz="448055">
              <a:lnSpc>
                <a:spcPct val="120000"/>
              </a:lnSpc>
              <a:spcBef>
                <a:spcPts val="0"/>
              </a:spcBef>
              <a:buFontTx/>
              <a:defRPr sz="1764">
                <a:latin typeface="Avenir Next Regular"/>
                <a:ea typeface="Avenir Next Regular"/>
                <a:cs typeface="Avenir Next Regular"/>
                <a:sym typeface="Avenir Next Regular"/>
              </a:defRPr>
            </a:pPr>
            <a:r>
              <a:rPr sz="2000" dirty="0">
                <a:latin typeface="+mj-lt"/>
              </a:rPr>
              <a:t>Ensure that Cabinet / Executive considers issues affecting children holistically, particularly links between children’s services, leisure, transport, housing policies and any other relevant areas of work</a:t>
            </a:r>
          </a:p>
          <a:p>
            <a:pPr marL="108083" indent="-108083" defTabSz="448055">
              <a:lnSpc>
                <a:spcPct val="19000"/>
              </a:lnSpc>
              <a:spcBef>
                <a:spcPts val="0"/>
              </a:spcBef>
              <a:buFontTx/>
              <a:defRPr sz="1764">
                <a:latin typeface="Avenir Next Regular"/>
                <a:ea typeface="Avenir Next Regular"/>
                <a:cs typeface="Avenir Next Regular"/>
                <a:sym typeface="Avenir Next Regular"/>
              </a:defRPr>
            </a:pPr>
            <a:endParaRPr lang="en-GB" sz="2000" dirty="0">
              <a:latin typeface="+mj-lt"/>
            </a:endParaRPr>
          </a:p>
          <a:p>
            <a:pPr marL="108083" indent="-108083" defTabSz="448055">
              <a:lnSpc>
                <a:spcPct val="19000"/>
              </a:lnSpc>
              <a:spcBef>
                <a:spcPts val="0"/>
              </a:spcBef>
              <a:buFontTx/>
              <a:defRPr sz="1764">
                <a:latin typeface="Avenir Next Regular"/>
                <a:ea typeface="Avenir Next Regular"/>
                <a:cs typeface="Avenir Next Regular"/>
                <a:sym typeface="Avenir Next Regular"/>
              </a:defRPr>
            </a:pPr>
            <a:endParaRPr lang="en-GB" sz="2000" dirty="0">
              <a:latin typeface="+mj-lt"/>
            </a:endParaRPr>
          </a:p>
          <a:p>
            <a:pPr marL="108083" indent="-108083" defTabSz="448055">
              <a:lnSpc>
                <a:spcPct val="19000"/>
              </a:lnSpc>
              <a:spcBef>
                <a:spcPts val="0"/>
              </a:spcBef>
              <a:buFontTx/>
              <a:defRPr sz="1764">
                <a:latin typeface="Avenir Next Regular"/>
                <a:ea typeface="Avenir Next Regular"/>
                <a:cs typeface="Avenir Next Regular"/>
                <a:sym typeface="Avenir Next Regular"/>
              </a:defRPr>
            </a:pPr>
            <a:endParaRPr sz="2000" dirty="0">
              <a:latin typeface="+mj-lt"/>
            </a:endParaRPr>
          </a:p>
          <a:p>
            <a:pPr marL="0" indent="0" algn="ctr" defTabSz="448055">
              <a:lnSpc>
                <a:spcPct val="120000"/>
              </a:lnSpc>
              <a:spcBef>
                <a:spcPts val="0"/>
              </a:spcBef>
              <a:buSzTx/>
              <a:buNone/>
              <a:defRPr sz="1764" b="1">
                <a:latin typeface="Avenir Next Regular"/>
                <a:ea typeface="Avenir Next Regular"/>
                <a:cs typeface="Avenir Next Regular"/>
                <a:sym typeface="Avenir Next Regular"/>
              </a:defRPr>
            </a:pPr>
            <a:r>
              <a:rPr sz="2000" dirty="0">
                <a:solidFill>
                  <a:schemeClr val="tx1"/>
                </a:solidFill>
                <a:latin typeface="+mj-lt"/>
              </a:rPr>
              <a:t>Constantly asks ‘would this be good enough for my own child?’ </a:t>
            </a:r>
            <a:endParaRPr lang="en-GB" sz="2000" dirty="0">
              <a:solidFill>
                <a:schemeClr val="tx1"/>
              </a:solidFill>
              <a:latin typeface="+mj-lt"/>
            </a:endParaRPr>
          </a:p>
          <a:p>
            <a:pPr marL="0" indent="0" defTabSz="448055">
              <a:lnSpc>
                <a:spcPct val="120000"/>
              </a:lnSpc>
              <a:spcBef>
                <a:spcPts val="0"/>
              </a:spcBef>
              <a:buSzTx/>
              <a:buNone/>
              <a:defRPr sz="1764" b="1">
                <a:latin typeface="Avenir Next Regular"/>
                <a:ea typeface="Avenir Next Regular"/>
                <a:cs typeface="Avenir Next Regular"/>
                <a:sym typeface="Avenir Next Regular"/>
              </a:defRPr>
            </a:pPr>
            <a:endParaRPr lang="en-GB" sz="2000" dirty="0">
              <a:latin typeface="+mj-lt"/>
            </a:endParaRPr>
          </a:p>
        </p:txBody>
      </p:sp>
      <p:sp>
        <p:nvSpPr>
          <p:cNvPr id="5" name="Rectangle 4">
            <a:extLst>
              <a:ext uri="{FF2B5EF4-FFF2-40B4-BE49-F238E27FC236}">
                <a16:creationId xmlns:a16="http://schemas.microsoft.com/office/drawing/2014/main" id="{9EFABA09-693E-E941-9C13-EE5C8BB6FAD5}"/>
              </a:ext>
            </a:extLst>
          </p:cNvPr>
          <p:cNvSpPr/>
          <p:nvPr/>
        </p:nvSpPr>
        <p:spPr>
          <a:xfrm>
            <a:off x="1487972" y="6300314"/>
            <a:ext cx="6930055" cy="526298"/>
          </a:xfrm>
          <a:prstGeom prst="rect">
            <a:avLst/>
          </a:prstGeom>
        </p:spPr>
        <p:txBody>
          <a:bodyPr wrap="square">
            <a:spAutoFit/>
          </a:bodyPr>
          <a:lstStyle/>
          <a:p>
            <a:pPr defTabSz="448055">
              <a:lnSpc>
                <a:spcPct val="120000"/>
              </a:lnSpc>
              <a:defRPr sz="1764" b="1">
                <a:latin typeface="Avenir Next Regular"/>
                <a:ea typeface="Avenir Next Regular"/>
                <a:cs typeface="Avenir Next Regular"/>
                <a:sym typeface="Avenir Next Regular"/>
              </a:defRPr>
            </a:pPr>
            <a:endParaRPr lang="en-GB" sz="1200" dirty="0">
              <a:solidFill>
                <a:srgbClr val="3393A3"/>
              </a:solidFill>
              <a:latin typeface="Avenir Next" panose="020B0503020202020204" pitchFamily="34" charset="0"/>
            </a:endParaRPr>
          </a:p>
          <a:p>
            <a:pPr defTabSz="448055">
              <a:lnSpc>
                <a:spcPct val="120000"/>
              </a:lnSpc>
              <a:defRPr sz="1764" b="1">
                <a:latin typeface="Avenir Next Regular"/>
                <a:ea typeface="Avenir Next Regular"/>
                <a:cs typeface="Avenir Next Regular"/>
                <a:sym typeface="Avenir Next Regular"/>
              </a:defRPr>
            </a:pPr>
            <a:r>
              <a:rPr lang="en-GB" sz="1200" dirty="0">
                <a:solidFill>
                  <a:srgbClr val="3393A3"/>
                </a:solidFill>
                <a:latin typeface="Avenir Next" panose="020B0503020202020204" pitchFamily="34" charset="0"/>
              </a:rPr>
              <a:t>Adapted from Insight to Impact Consulting Ltd Practical Corporate Parenting Programme</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 name="Scrutiny Councillors"/>
          <p:cNvSpPr txBox="1">
            <a:spLocks noGrp="1"/>
          </p:cNvSpPr>
          <p:nvPr>
            <p:ph type="title"/>
          </p:nvPr>
        </p:nvSpPr>
        <p:spPr>
          <a:xfrm>
            <a:off x="1578058" y="0"/>
            <a:ext cx="8761564" cy="1325564"/>
          </a:xfrm>
          <a:prstGeom prst="rect">
            <a:avLst/>
          </a:prstGeom>
        </p:spPr>
        <p:txBody>
          <a:bodyPr/>
          <a:lstStyle>
            <a:lvl1pPr>
              <a:defRPr sz="3200" u="sng">
                <a:solidFill>
                  <a:srgbClr val="3393A3"/>
                </a:solidFill>
                <a:latin typeface="League Spartan Bold"/>
                <a:ea typeface="League Spartan Bold"/>
                <a:cs typeface="League Spartan Bold"/>
                <a:sym typeface="League Spartan Bold"/>
              </a:defRPr>
            </a:lvl1pPr>
          </a:lstStyle>
          <a:p>
            <a:r>
              <a:rPr sz="3600" dirty="0">
                <a:solidFill>
                  <a:srgbClr val="903893"/>
                </a:solidFill>
                <a:latin typeface="+mj-lt"/>
              </a:rPr>
              <a:t>Scrutiny </a:t>
            </a:r>
            <a:r>
              <a:rPr sz="3600" dirty="0" err="1">
                <a:solidFill>
                  <a:srgbClr val="903893"/>
                </a:solidFill>
                <a:latin typeface="+mj-lt"/>
              </a:rPr>
              <a:t>Councillors</a:t>
            </a:r>
            <a:endParaRPr sz="3600" dirty="0">
              <a:solidFill>
                <a:srgbClr val="903893"/>
              </a:solidFill>
              <a:latin typeface="+mj-lt"/>
            </a:endParaRPr>
          </a:p>
        </p:txBody>
      </p:sp>
      <p:sp>
        <p:nvSpPr>
          <p:cNvPr id="661" name="All Scrutiny Boards should consider looked after children and care leavers in their work not just the Children and Families Scrutiny Board, and should:…"/>
          <p:cNvSpPr txBox="1">
            <a:spLocks noGrp="1"/>
          </p:cNvSpPr>
          <p:nvPr>
            <p:ph type="body" idx="1"/>
          </p:nvPr>
        </p:nvSpPr>
        <p:spPr>
          <a:xfrm>
            <a:off x="640705" y="1153034"/>
            <a:ext cx="8388996" cy="5673578"/>
          </a:xfrm>
          <a:prstGeom prst="rect">
            <a:avLst/>
          </a:prstGeom>
        </p:spPr>
        <p:txBody>
          <a:bodyPr>
            <a:noAutofit/>
          </a:bodyPr>
          <a:lstStyle/>
          <a:p>
            <a:pPr marL="0" indent="0" defTabSz="896111">
              <a:lnSpc>
                <a:spcPct val="120000"/>
              </a:lnSpc>
              <a:spcBef>
                <a:spcPts val="100"/>
              </a:spcBef>
              <a:buSzTx/>
              <a:buNone/>
              <a:defRPr sz="1700" b="1">
                <a:latin typeface="Avenir Next Regular"/>
                <a:ea typeface="Avenir Next Regular"/>
                <a:cs typeface="Avenir Next Regular"/>
                <a:sym typeface="Avenir Next Regular"/>
              </a:defRPr>
            </a:pPr>
            <a:r>
              <a:rPr sz="2000" dirty="0">
                <a:latin typeface="+mj-lt"/>
              </a:rPr>
              <a:t>All Scrutiny </a:t>
            </a:r>
            <a:r>
              <a:rPr lang="en-GB" sz="2000" dirty="0">
                <a:latin typeface="+mj-lt"/>
              </a:rPr>
              <a:t>Committees</a:t>
            </a:r>
            <a:r>
              <a:rPr sz="2000" dirty="0">
                <a:latin typeface="+mj-lt"/>
              </a:rPr>
              <a:t> should consider </a:t>
            </a:r>
            <a:r>
              <a:rPr lang="en-GB" sz="2000" dirty="0">
                <a:latin typeface="+mj-lt"/>
              </a:rPr>
              <a:t>the impact of their work on children in care</a:t>
            </a:r>
            <a:r>
              <a:rPr sz="2000" dirty="0">
                <a:latin typeface="+mj-lt"/>
              </a:rPr>
              <a:t> and care leavers in their work not just the Children</a:t>
            </a:r>
            <a:r>
              <a:rPr lang="en-GB" sz="2000" dirty="0">
                <a:latin typeface="+mj-lt"/>
              </a:rPr>
              <a:t>’s</a:t>
            </a:r>
            <a:r>
              <a:rPr sz="2000" dirty="0">
                <a:latin typeface="+mj-lt"/>
              </a:rPr>
              <a:t> Scrutiny Committee</a:t>
            </a:r>
            <a:endParaRPr lang="en-GB" sz="2000" dirty="0">
              <a:latin typeface="+mj-lt"/>
            </a:endParaRPr>
          </a:p>
          <a:p>
            <a:pPr marL="0" indent="0" defTabSz="896111">
              <a:lnSpc>
                <a:spcPct val="120000"/>
              </a:lnSpc>
              <a:spcBef>
                <a:spcPts val="0"/>
              </a:spcBef>
              <a:buSzTx/>
              <a:buNone/>
              <a:defRPr sz="1700" b="1">
                <a:latin typeface="Avenir Next Regular"/>
                <a:ea typeface="Avenir Next Regular"/>
                <a:cs typeface="Avenir Next Regular"/>
                <a:sym typeface="Avenir Next Regular"/>
              </a:defRPr>
            </a:pPr>
            <a:endParaRPr sz="2000" dirty="0">
              <a:latin typeface="+mj-lt"/>
            </a:endParaRPr>
          </a:p>
          <a:p>
            <a:pPr marL="342900" indent="-342900" defTabSz="448055">
              <a:lnSpc>
                <a:spcPct val="120000"/>
              </a:lnSpc>
              <a:spcBef>
                <a:spcPts val="0"/>
              </a:spcBef>
              <a:spcAft>
                <a:spcPts val="600"/>
              </a:spcAft>
              <a:defRPr sz="1700">
                <a:latin typeface="Avenir Next Regular"/>
                <a:ea typeface="Avenir Next Regular"/>
                <a:cs typeface="Avenir Next Regular"/>
                <a:sym typeface="Avenir Next Regular"/>
              </a:defRPr>
            </a:pPr>
            <a:r>
              <a:rPr lang="en-GB" sz="2000" dirty="0">
                <a:latin typeface="+mj-lt"/>
              </a:rPr>
              <a:t>How does the work of your scrutiny committee impact on children in care and care leavers</a:t>
            </a:r>
          </a:p>
          <a:p>
            <a:pPr marL="342900" indent="-342900" defTabSz="448055">
              <a:lnSpc>
                <a:spcPct val="120000"/>
              </a:lnSpc>
              <a:spcBef>
                <a:spcPts val="0"/>
              </a:spcBef>
              <a:spcAft>
                <a:spcPts val="600"/>
              </a:spcAft>
              <a:defRPr sz="1700">
                <a:latin typeface="Avenir Next Regular"/>
                <a:ea typeface="Avenir Next Regular"/>
                <a:cs typeface="Avenir Next Regular"/>
                <a:sym typeface="Avenir Next Regular"/>
              </a:defRPr>
            </a:pPr>
            <a:r>
              <a:rPr lang="en-GB" sz="2000" dirty="0">
                <a:latin typeface="+mj-lt"/>
              </a:rPr>
              <a:t>Ensure that the reports you receive have assessed the impact of decisions on children in care and care leavers</a:t>
            </a:r>
          </a:p>
          <a:p>
            <a:pPr marL="342900" indent="-342900" defTabSz="448055">
              <a:lnSpc>
                <a:spcPct val="120000"/>
              </a:lnSpc>
              <a:spcBef>
                <a:spcPts val="0"/>
              </a:spcBef>
              <a:spcAft>
                <a:spcPts val="600"/>
              </a:spcAft>
              <a:defRPr sz="1700">
                <a:latin typeface="Avenir Next Regular"/>
                <a:ea typeface="Avenir Next Regular"/>
                <a:cs typeface="Avenir Next Regular"/>
                <a:sym typeface="Avenir Next Regular"/>
              </a:defRPr>
            </a:pPr>
            <a:r>
              <a:rPr lang="en-GB" sz="2000" dirty="0">
                <a:latin typeface="+mj-lt"/>
              </a:rPr>
              <a:t>Hold the executive to account not just officers</a:t>
            </a:r>
          </a:p>
          <a:p>
            <a:pPr marL="342900" indent="-342900" defTabSz="448055">
              <a:lnSpc>
                <a:spcPct val="120000"/>
              </a:lnSpc>
              <a:spcBef>
                <a:spcPts val="0"/>
              </a:spcBef>
              <a:spcAft>
                <a:spcPts val="600"/>
              </a:spcAft>
              <a:defRPr sz="1700">
                <a:latin typeface="Avenir Next Regular"/>
                <a:ea typeface="Avenir Next Regular"/>
                <a:cs typeface="Avenir Next Regular"/>
                <a:sym typeface="Avenir Next Regular"/>
              </a:defRPr>
            </a:pPr>
            <a:r>
              <a:rPr lang="en-GB" sz="2000" dirty="0">
                <a:latin typeface="+mj-lt"/>
              </a:rPr>
              <a:t>If you’re on children’s scrutiny – how does your work complement that of the Corporate Parenting Board – don’t duplicate</a:t>
            </a:r>
          </a:p>
          <a:p>
            <a:pPr marL="0" indent="0" algn="ctr" defTabSz="448055">
              <a:lnSpc>
                <a:spcPct val="120000"/>
              </a:lnSpc>
              <a:spcBef>
                <a:spcPts val="100"/>
              </a:spcBef>
              <a:buSzTx/>
              <a:buNone/>
              <a:defRPr sz="1700" b="1">
                <a:latin typeface="Avenir Next Regular"/>
                <a:ea typeface="Avenir Next Regular"/>
                <a:cs typeface="Avenir Next Regular"/>
                <a:sym typeface="Avenir Next Regular"/>
              </a:defRPr>
            </a:pPr>
            <a:endParaRPr lang="en-GB" sz="2000" dirty="0">
              <a:latin typeface="+mj-lt"/>
            </a:endParaRPr>
          </a:p>
          <a:p>
            <a:pPr marL="0" indent="0" algn="ctr" defTabSz="448055">
              <a:lnSpc>
                <a:spcPct val="120000"/>
              </a:lnSpc>
              <a:spcBef>
                <a:spcPts val="100"/>
              </a:spcBef>
              <a:buSzTx/>
              <a:buNone/>
              <a:defRPr sz="1700" b="1">
                <a:latin typeface="Avenir Next Regular"/>
                <a:ea typeface="Avenir Next Regular"/>
                <a:cs typeface="Avenir Next Regular"/>
                <a:sym typeface="Avenir Next Regular"/>
              </a:defRPr>
            </a:pPr>
            <a:r>
              <a:rPr sz="2000" dirty="0">
                <a:latin typeface="+mj-lt"/>
              </a:rPr>
              <a:t>Constantly asks ‘would this be good enough for my own child?</a:t>
            </a:r>
            <a:endParaRPr lang="en-GB" sz="2000" dirty="0">
              <a:latin typeface="+mj-lt"/>
            </a:endParaRPr>
          </a:p>
        </p:txBody>
      </p:sp>
      <p:sp>
        <p:nvSpPr>
          <p:cNvPr id="2" name="Rectangle 1">
            <a:extLst>
              <a:ext uri="{FF2B5EF4-FFF2-40B4-BE49-F238E27FC236}">
                <a16:creationId xmlns:a16="http://schemas.microsoft.com/office/drawing/2014/main" id="{9F2615CD-B6E8-980F-5A7C-2DCA1DE6ED8F}"/>
              </a:ext>
            </a:extLst>
          </p:cNvPr>
          <p:cNvSpPr/>
          <p:nvPr/>
        </p:nvSpPr>
        <p:spPr>
          <a:xfrm>
            <a:off x="1487972" y="6300314"/>
            <a:ext cx="6930055" cy="526298"/>
          </a:xfrm>
          <a:prstGeom prst="rect">
            <a:avLst/>
          </a:prstGeom>
        </p:spPr>
        <p:txBody>
          <a:bodyPr wrap="square">
            <a:spAutoFit/>
          </a:bodyPr>
          <a:lstStyle/>
          <a:p>
            <a:pPr defTabSz="448055">
              <a:lnSpc>
                <a:spcPct val="120000"/>
              </a:lnSpc>
              <a:defRPr sz="1764" b="1">
                <a:latin typeface="Avenir Next Regular"/>
                <a:ea typeface="Avenir Next Regular"/>
                <a:cs typeface="Avenir Next Regular"/>
                <a:sym typeface="Avenir Next Regular"/>
              </a:defRPr>
            </a:pPr>
            <a:endParaRPr lang="en-GB" sz="1200" dirty="0">
              <a:solidFill>
                <a:srgbClr val="3393A3"/>
              </a:solidFill>
              <a:latin typeface="Avenir Next" panose="020B0503020202020204" pitchFamily="34" charset="0"/>
            </a:endParaRPr>
          </a:p>
          <a:p>
            <a:pPr defTabSz="448055">
              <a:lnSpc>
                <a:spcPct val="120000"/>
              </a:lnSpc>
              <a:defRPr sz="1764" b="1">
                <a:latin typeface="Avenir Next Regular"/>
                <a:ea typeface="Avenir Next Regular"/>
                <a:cs typeface="Avenir Next Regular"/>
                <a:sym typeface="Avenir Next Regular"/>
              </a:defRPr>
            </a:pPr>
            <a:r>
              <a:rPr lang="en-GB" sz="1200" dirty="0">
                <a:solidFill>
                  <a:srgbClr val="3393A3"/>
                </a:solidFill>
                <a:latin typeface="Avenir Next" panose="020B0503020202020204" pitchFamily="34" charset="0"/>
              </a:rPr>
              <a:t>Adapted from Insight to Impact Consulting Ltd Practical Corporate Parenting Programme</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 name="Influencing Councillor"/>
          <p:cNvSpPr txBox="1">
            <a:spLocks noGrp="1"/>
          </p:cNvSpPr>
          <p:nvPr>
            <p:ph type="title"/>
          </p:nvPr>
        </p:nvSpPr>
        <p:spPr>
          <a:xfrm>
            <a:off x="1499681" y="18254"/>
            <a:ext cx="8761564" cy="1325564"/>
          </a:xfrm>
          <a:prstGeom prst="rect">
            <a:avLst/>
          </a:prstGeom>
        </p:spPr>
        <p:txBody>
          <a:bodyPr/>
          <a:lstStyle>
            <a:lvl1pPr>
              <a:defRPr sz="3200" u="sng">
                <a:solidFill>
                  <a:srgbClr val="3393A3"/>
                </a:solidFill>
                <a:latin typeface="League Spartan Bold"/>
                <a:ea typeface="League Spartan Bold"/>
                <a:cs typeface="League Spartan Bold"/>
                <a:sym typeface="League Spartan Bold"/>
              </a:defRPr>
            </a:lvl1pPr>
          </a:lstStyle>
          <a:p>
            <a:r>
              <a:rPr sz="3600" dirty="0" err="1">
                <a:solidFill>
                  <a:srgbClr val="903893"/>
                </a:solidFill>
                <a:latin typeface="Arial" panose="020B0604020202020204" pitchFamily="34" charset="0"/>
                <a:cs typeface="Arial" panose="020B0604020202020204" pitchFamily="34" charset="0"/>
              </a:rPr>
              <a:t>Influenci</a:t>
            </a:r>
            <a:r>
              <a:rPr lang="en-GB" sz="3600" dirty="0">
                <a:solidFill>
                  <a:srgbClr val="903893"/>
                </a:solidFill>
                <a:latin typeface="Arial" panose="020B0604020202020204" pitchFamily="34" charset="0"/>
                <a:cs typeface="Arial" panose="020B0604020202020204" pitchFamily="34" charset="0"/>
              </a:rPr>
              <a:t>al</a:t>
            </a:r>
            <a:r>
              <a:rPr sz="3600" dirty="0">
                <a:solidFill>
                  <a:srgbClr val="903893"/>
                </a:solidFill>
                <a:latin typeface="Arial" panose="020B0604020202020204" pitchFamily="34" charset="0"/>
                <a:cs typeface="Arial" panose="020B0604020202020204" pitchFamily="34" charset="0"/>
              </a:rPr>
              <a:t> </a:t>
            </a:r>
            <a:r>
              <a:rPr sz="3600" dirty="0" err="1">
                <a:solidFill>
                  <a:srgbClr val="903893"/>
                </a:solidFill>
                <a:latin typeface="Arial" panose="020B0604020202020204" pitchFamily="34" charset="0"/>
                <a:cs typeface="Arial" panose="020B0604020202020204" pitchFamily="34" charset="0"/>
              </a:rPr>
              <a:t>Councillor</a:t>
            </a:r>
            <a:endParaRPr sz="3600" dirty="0">
              <a:solidFill>
                <a:srgbClr val="903893"/>
              </a:solidFill>
              <a:latin typeface="Arial" panose="020B0604020202020204" pitchFamily="34" charset="0"/>
              <a:cs typeface="Arial" panose="020B0604020202020204" pitchFamily="34" charset="0"/>
            </a:endParaRPr>
          </a:p>
        </p:txBody>
      </p:sp>
      <p:sp>
        <p:nvSpPr>
          <p:cNvPr id="673" name="Councillors are public servants, and should have strong links to many  partner agencies, community groups and charities in their patch e.g. you be on a Housing Association Boards, or champion a local youth group where you have the opportunity to be the v"/>
          <p:cNvSpPr txBox="1">
            <a:spLocks noGrp="1"/>
          </p:cNvSpPr>
          <p:nvPr>
            <p:ph type="body" idx="1"/>
          </p:nvPr>
        </p:nvSpPr>
        <p:spPr>
          <a:xfrm>
            <a:off x="613954" y="1270001"/>
            <a:ext cx="8539594" cy="4906963"/>
          </a:xfrm>
          <a:prstGeom prst="rect">
            <a:avLst/>
          </a:prstGeom>
        </p:spPr>
        <p:txBody>
          <a:bodyPr>
            <a:noAutofit/>
          </a:bodyPr>
          <a:lstStyle/>
          <a:p>
            <a:pPr marL="0" indent="0">
              <a:spcBef>
                <a:spcPts val="0"/>
              </a:spcBef>
              <a:buSzTx/>
              <a:buNone/>
              <a:defRPr sz="1500" b="1">
                <a:latin typeface="Avenir Next Regular"/>
                <a:ea typeface="Avenir Next Regular"/>
                <a:cs typeface="Avenir Next Regular"/>
                <a:sym typeface="Avenir Next Regular"/>
              </a:defRPr>
            </a:pPr>
            <a:r>
              <a:rPr lang="en-GB" sz="2000" dirty="0">
                <a:latin typeface="+mj-lt"/>
              </a:rPr>
              <a:t>As a Councillor you will </a:t>
            </a:r>
            <a:r>
              <a:rPr sz="2000" dirty="0">
                <a:latin typeface="+mj-lt"/>
              </a:rPr>
              <a:t>have strong links to many partner</a:t>
            </a:r>
            <a:r>
              <a:rPr lang="en-GB" sz="2000" dirty="0">
                <a:latin typeface="+mj-lt"/>
              </a:rPr>
              <a:t>s</a:t>
            </a:r>
            <a:r>
              <a:rPr sz="2000" dirty="0">
                <a:latin typeface="+mj-lt"/>
              </a:rPr>
              <a:t>, community groups and charities </a:t>
            </a:r>
            <a:r>
              <a:rPr lang="en-GB" sz="2000" dirty="0">
                <a:latin typeface="+mj-lt"/>
              </a:rPr>
              <a:t>on your </a:t>
            </a:r>
            <a:r>
              <a:rPr sz="2000" dirty="0">
                <a:latin typeface="+mj-lt"/>
              </a:rPr>
              <a:t>patch</a:t>
            </a:r>
            <a:r>
              <a:rPr lang="en-GB" sz="2000" dirty="0">
                <a:latin typeface="+mj-lt"/>
              </a:rPr>
              <a:t>.  You could:</a:t>
            </a:r>
            <a:endParaRPr sz="2000" dirty="0">
              <a:latin typeface="+mj-lt"/>
            </a:endParaRPr>
          </a:p>
          <a:p>
            <a:pPr marL="685800" lvl="1" indent="-228600">
              <a:lnSpc>
                <a:spcPct val="150000"/>
              </a:lnSpc>
              <a:spcBef>
                <a:spcPts val="0"/>
              </a:spcBef>
              <a:buChar char="•"/>
              <a:defRPr sz="1500">
                <a:latin typeface="Avenir Next Regular"/>
                <a:ea typeface="Avenir Next Regular"/>
                <a:cs typeface="Avenir Next Regular"/>
                <a:sym typeface="Avenir Next Regular"/>
              </a:defRPr>
            </a:pPr>
            <a:r>
              <a:rPr lang="en-GB" sz="2000" dirty="0">
                <a:latin typeface="+mj-lt"/>
              </a:rPr>
              <a:t>Sit on a Housing Association Board;</a:t>
            </a:r>
          </a:p>
          <a:p>
            <a:pPr marL="685800" lvl="1" indent="-228600">
              <a:lnSpc>
                <a:spcPct val="150000"/>
              </a:lnSpc>
              <a:spcBef>
                <a:spcPts val="0"/>
              </a:spcBef>
              <a:buChar char="•"/>
              <a:defRPr sz="1500">
                <a:latin typeface="Avenir Next Regular"/>
                <a:ea typeface="Avenir Next Regular"/>
                <a:cs typeface="Avenir Next Regular"/>
                <a:sym typeface="Avenir Next Regular"/>
              </a:defRPr>
            </a:pPr>
            <a:r>
              <a:rPr lang="en-GB" sz="2000" dirty="0">
                <a:latin typeface="+mj-lt"/>
              </a:rPr>
              <a:t>Champion a local youth group – being the voice and champion of children in care;</a:t>
            </a:r>
          </a:p>
          <a:p>
            <a:pPr marL="244929" indent="-228600">
              <a:lnSpc>
                <a:spcPct val="150000"/>
              </a:lnSpc>
              <a:spcBef>
                <a:spcPts val="0"/>
              </a:spcBef>
              <a:defRPr sz="1500">
                <a:latin typeface="Avenir Next Regular"/>
                <a:ea typeface="Avenir Next Regular"/>
                <a:cs typeface="Avenir Next Regular"/>
                <a:sym typeface="Avenir Next Regular"/>
              </a:defRPr>
            </a:pPr>
            <a:r>
              <a:rPr sz="2000" dirty="0">
                <a:latin typeface="+mj-lt"/>
              </a:rPr>
              <a:t>What opportunities are there to strengthen </a:t>
            </a:r>
            <a:r>
              <a:rPr lang="en-GB" sz="2000" dirty="0">
                <a:latin typeface="+mj-lt"/>
              </a:rPr>
              <a:t>your </a:t>
            </a:r>
            <a:r>
              <a:rPr sz="2000" dirty="0">
                <a:latin typeface="+mj-lt"/>
              </a:rPr>
              <a:t>partnerships?</a:t>
            </a:r>
          </a:p>
          <a:p>
            <a:pPr marL="244929" indent="-228600">
              <a:lnSpc>
                <a:spcPct val="150000"/>
              </a:lnSpc>
              <a:spcBef>
                <a:spcPts val="0"/>
              </a:spcBef>
              <a:defRPr sz="1500">
                <a:latin typeface="Avenir Next Regular"/>
                <a:ea typeface="Avenir Next Regular"/>
                <a:cs typeface="Avenir Next Regular"/>
                <a:sym typeface="Avenir Next Regular"/>
              </a:defRPr>
            </a:pPr>
            <a:r>
              <a:rPr sz="2000" dirty="0">
                <a:latin typeface="+mj-lt"/>
              </a:rPr>
              <a:t>If you are involved in groups that provide services for children, are they accessible to children in care?</a:t>
            </a:r>
          </a:p>
          <a:p>
            <a:pPr marL="244929" indent="-228600">
              <a:lnSpc>
                <a:spcPct val="150000"/>
              </a:lnSpc>
              <a:spcBef>
                <a:spcPts val="0"/>
              </a:spcBef>
              <a:defRPr sz="1500">
                <a:latin typeface="Avenir Next Regular"/>
                <a:ea typeface="Avenir Next Regular"/>
                <a:cs typeface="Avenir Next Regular"/>
                <a:sym typeface="Avenir Next Regular"/>
              </a:defRPr>
            </a:pPr>
            <a:r>
              <a:rPr sz="2000" dirty="0">
                <a:latin typeface="+mj-lt"/>
              </a:rPr>
              <a:t>Do Housing Associations provide suitable stable accommodation?</a:t>
            </a:r>
          </a:p>
          <a:p>
            <a:pPr marL="244929" indent="-228600">
              <a:lnSpc>
                <a:spcPct val="150000"/>
              </a:lnSpc>
              <a:spcBef>
                <a:spcPts val="0"/>
              </a:spcBef>
              <a:defRPr sz="1500">
                <a:latin typeface="Avenir Next Regular"/>
                <a:ea typeface="Avenir Next Regular"/>
                <a:cs typeface="Avenir Next Regular"/>
                <a:sym typeface="Avenir Next Regular"/>
              </a:defRPr>
            </a:pPr>
            <a:r>
              <a:rPr sz="2000" dirty="0">
                <a:latin typeface="+mj-lt"/>
              </a:rPr>
              <a:t>What more can we do to support children in care?</a:t>
            </a:r>
          </a:p>
          <a:p>
            <a:pPr marL="0" indent="0" algn="ctr">
              <a:lnSpc>
                <a:spcPct val="150000"/>
              </a:lnSpc>
              <a:spcBef>
                <a:spcPts val="0"/>
              </a:spcBef>
              <a:buNone/>
              <a:defRPr sz="1500" b="1" i="1">
                <a:latin typeface="Avenir Next Regular"/>
                <a:ea typeface="Avenir Next Regular"/>
                <a:cs typeface="Avenir Next Regular"/>
                <a:sym typeface="Avenir Next Regular"/>
              </a:defRPr>
            </a:pPr>
            <a:r>
              <a:rPr sz="2000" dirty="0">
                <a:latin typeface="+mj-lt"/>
              </a:rPr>
              <a:t>Constantly asks ‘would this be good enough for my own child?’</a:t>
            </a:r>
          </a:p>
        </p:txBody>
      </p:sp>
      <p:sp>
        <p:nvSpPr>
          <p:cNvPr id="2" name="Rectangle 1">
            <a:extLst>
              <a:ext uri="{FF2B5EF4-FFF2-40B4-BE49-F238E27FC236}">
                <a16:creationId xmlns:a16="http://schemas.microsoft.com/office/drawing/2014/main" id="{C5D60C54-F33E-79AF-2FE0-331E40933D9E}"/>
              </a:ext>
            </a:extLst>
          </p:cNvPr>
          <p:cNvSpPr/>
          <p:nvPr/>
        </p:nvSpPr>
        <p:spPr>
          <a:xfrm>
            <a:off x="1487972" y="6300314"/>
            <a:ext cx="6930055" cy="526298"/>
          </a:xfrm>
          <a:prstGeom prst="rect">
            <a:avLst/>
          </a:prstGeom>
        </p:spPr>
        <p:txBody>
          <a:bodyPr wrap="square">
            <a:spAutoFit/>
          </a:bodyPr>
          <a:lstStyle/>
          <a:p>
            <a:pPr defTabSz="448055">
              <a:lnSpc>
                <a:spcPct val="120000"/>
              </a:lnSpc>
              <a:defRPr sz="1764" b="1">
                <a:latin typeface="Avenir Next Regular"/>
                <a:ea typeface="Avenir Next Regular"/>
                <a:cs typeface="Avenir Next Regular"/>
                <a:sym typeface="Avenir Next Regular"/>
              </a:defRPr>
            </a:pPr>
            <a:endParaRPr lang="en-GB" sz="1200" dirty="0">
              <a:solidFill>
                <a:srgbClr val="3393A3"/>
              </a:solidFill>
              <a:latin typeface="Avenir Next" panose="020B0503020202020204" pitchFamily="34" charset="0"/>
            </a:endParaRPr>
          </a:p>
          <a:p>
            <a:pPr defTabSz="448055">
              <a:lnSpc>
                <a:spcPct val="120000"/>
              </a:lnSpc>
              <a:defRPr sz="1764" b="1">
                <a:latin typeface="Avenir Next Regular"/>
                <a:ea typeface="Avenir Next Regular"/>
                <a:cs typeface="Avenir Next Regular"/>
                <a:sym typeface="Avenir Next Regular"/>
              </a:defRPr>
            </a:pPr>
            <a:r>
              <a:rPr lang="en-GB" sz="1200" dirty="0">
                <a:solidFill>
                  <a:srgbClr val="3393A3"/>
                </a:solidFill>
                <a:latin typeface="Avenir Next" panose="020B0503020202020204" pitchFamily="34" charset="0"/>
              </a:rPr>
              <a:t>Adapted from Insight to Impact Consulting Ltd Practical Corporate Parenting Programme</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2"/>
          <p:cNvSpPr txBox="1">
            <a:spLocks noGrp="1"/>
          </p:cNvSpPr>
          <p:nvPr>
            <p:ph type="subTitle" idx="1"/>
          </p:nvPr>
        </p:nvSpPr>
        <p:spPr>
          <a:xfrm>
            <a:off x="812540" y="2636912"/>
            <a:ext cx="7668852" cy="1752600"/>
          </a:xfrm>
          <a:prstGeom prst="rect">
            <a:avLst/>
          </a:prstGeom>
          <a:noFill/>
          <a:ln>
            <a:noFill/>
          </a:ln>
        </p:spPr>
        <p:txBody>
          <a:bodyPr spcFirstLastPara="1" wrap="square" lIns="91425" tIns="45700" rIns="91425" bIns="45700" anchor="t" anchorCtr="0">
            <a:noAutofit/>
          </a:bodyPr>
          <a:lstStyle/>
          <a:p>
            <a:pPr marL="0" lvl="0" indent="0" rtl="0">
              <a:spcBef>
                <a:spcPts val="640"/>
              </a:spcBef>
              <a:spcAft>
                <a:spcPts val="0"/>
              </a:spcAft>
              <a:buClr>
                <a:schemeClr val="lt1"/>
              </a:buClr>
              <a:buSzPts val="3200"/>
              <a:buFont typeface="Arial"/>
              <a:buNone/>
            </a:pPr>
            <a:endParaRPr dirty="0"/>
          </a:p>
          <a:p>
            <a:pPr marL="0" lvl="0" indent="0" rtl="0">
              <a:spcBef>
                <a:spcPts val="640"/>
              </a:spcBef>
              <a:spcAft>
                <a:spcPts val="0"/>
              </a:spcAft>
              <a:buClr>
                <a:schemeClr val="lt1"/>
              </a:buClr>
              <a:buSzPts val="3200"/>
              <a:buFont typeface="Arial"/>
              <a:buNone/>
            </a:pPr>
            <a:r>
              <a:rPr lang="en-GB" u="sng" dirty="0"/>
              <a:t>Corporate Parenting</a:t>
            </a:r>
          </a:p>
          <a:p>
            <a:pPr marL="0" lvl="0" indent="0" rtl="0">
              <a:spcBef>
                <a:spcPts val="640"/>
              </a:spcBef>
              <a:spcAft>
                <a:spcPts val="0"/>
              </a:spcAft>
              <a:buClr>
                <a:schemeClr val="lt1"/>
              </a:buClr>
              <a:buSzPts val="3200"/>
              <a:buFont typeface="Arial"/>
              <a:buNone/>
            </a:pPr>
            <a:endParaRPr lang="en-GB" dirty="0"/>
          </a:p>
          <a:p>
            <a:pPr marL="0" lvl="0" indent="0" rtl="0">
              <a:spcBef>
                <a:spcPts val="640"/>
              </a:spcBef>
              <a:spcAft>
                <a:spcPts val="0"/>
              </a:spcAft>
              <a:buClr>
                <a:schemeClr val="lt1"/>
              </a:buClr>
              <a:buSzPts val="3200"/>
              <a:buFont typeface="Arial"/>
              <a:buNone/>
            </a:pPr>
            <a:r>
              <a:rPr lang="en-GB" dirty="0"/>
              <a:t>Overview and what good looks like</a:t>
            </a:r>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 name="Influencing Councillor"/>
          <p:cNvSpPr txBox="1">
            <a:spLocks noGrp="1"/>
          </p:cNvSpPr>
          <p:nvPr>
            <p:ph type="title"/>
          </p:nvPr>
        </p:nvSpPr>
        <p:spPr>
          <a:xfrm>
            <a:off x="1499681" y="18254"/>
            <a:ext cx="8761564" cy="1325564"/>
          </a:xfrm>
          <a:prstGeom prst="rect">
            <a:avLst/>
          </a:prstGeom>
        </p:spPr>
        <p:txBody>
          <a:bodyPr/>
          <a:lstStyle>
            <a:lvl1pPr>
              <a:defRPr sz="3200" u="sng">
                <a:solidFill>
                  <a:srgbClr val="3393A3"/>
                </a:solidFill>
                <a:latin typeface="League Spartan Bold"/>
                <a:ea typeface="League Spartan Bold"/>
                <a:cs typeface="League Spartan Bold"/>
                <a:sym typeface="League Spartan Bold"/>
              </a:defRPr>
            </a:lvl1pPr>
          </a:lstStyle>
          <a:p>
            <a:r>
              <a:rPr lang="en-GB" sz="3600" dirty="0">
                <a:solidFill>
                  <a:srgbClr val="903893"/>
                </a:solidFill>
                <a:latin typeface="Arial" panose="020B0604020202020204" pitchFamily="34" charset="0"/>
                <a:cs typeface="Arial" panose="020B0604020202020204" pitchFamily="34" charset="0"/>
              </a:rPr>
              <a:t>School Governor</a:t>
            </a:r>
            <a:endParaRPr sz="3600" dirty="0">
              <a:solidFill>
                <a:srgbClr val="903893"/>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C5D60C54-F33E-79AF-2FE0-331E40933D9E}"/>
              </a:ext>
            </a:extLst>
          </p:cNvPr>
          <p:cNvSpPr/>
          <p:nvPr/>
        </p:nvSpPr>
        <p:spPr>
          <a:xfrm>
            <a:off x="1487972" y="6300314"/>
            <a:ext cx="6930055" cy="526298"/>
          </a:xfrm>
          <a:prstGeom prst="rect">
            <a:avLst/>
          </a:prstGeom>
        </p:spPr>
        <p:txBody>
          <a:bodyPr wrap="square">
            <a:spAutoFit/>
          </a:bodyPr>
          <a:lstStyle/>
          <a:p>
            <a:pPr defTabSz="448055">
              <a:lnSpc>
                <a:spcPct val="120000"/>
              </a:lnSpc>
              <a:defRPr sz="1764" b="1">
                <a:latin typeface="Avenir Next Regular"/>
                <a:ea typeface="Avenir Next Regular"/>
                <a:cs typeface="Avenir Next Regular"/>
                <a:sym typeface="Avenir Next Regular"/>
              </a:defRPr>
            </a:pPr>
            <a:endParaRPr lang="en-GB" sz="1200" dirty="0">
              <a:solidFill>
                <a:srgbClr val="3393A3"/>
              </a:solidFill>
              <a:latin typeface="Avenir Next" panose="020B0503020202020204" pitchFamily="34" charset="0"/>
            </a:endParaRPr>
          </a:p>
          <a:p>
            <a:pPr defTabSz="448055">
              <a:lnSpc>
                <a:spcPct val="120000"/>
              </a:lnSpc>
              <a:defRPr sz="1764" b="1">
                <a:latin typeface="Avenir Next Regular"/>
                <a:ea typeface="Avenir Next Regular"/>
                <a:cs typeface="Avenir Next Regular"/>
                <a:sym typeface="Avenir Next Regular"/>
              </a:defRPr>
            </a:pPr>
            <a:r>
              <a:rPr lang="en-GB" sz="1200" dirty="0">
                <a:solidFill>
                  <a:srgbClr val="3393A3"/>
                </a:solidFill>
                <a:latin typeface="Avenir Next" panose="020B0503020202020204" pitchFamily="34" charset="0"/>
              </a:rPr>
              <a:t>Adapted from Insight to Impact Consulting Ltd Practical Corporate Parenting Programme</a:t>
            </a:r>
          </a:p>
        </p:txBody>
      </p:sp>
      <p:sp>
        <p:nvSpPr>
          <p:cNvPr id="5" name="All children in care attend school and deserve a good education.  The Virtual School Head oversees this, but as a governor you could:…">
            <a:extLst>
              <a:ext uri="{FF2B5EF4-FFF2-40B4-BE49-F238E27FC236}">
                <a16:creationId xmlns:a16="http://schemas.microsoft.com/office/drawing/2014/main" id="{1DEBB4B1-F320-6D4B-60FB-B14B3CEBDCD7}"/>
              </a:ext>
            </a:extLst>
          </p:cNvPr>
          <p:cNvSpPr>
            <a:spLocks noGrp="1"/>
          </p:cNvSpPr>
          <p:nvPr>
            <p:ph type="body" idx="1"/>
          </p:nvPr>
        </p:nvSpPr>
        <p:spPr>
          <a:xfrm>
            <a:off x="495299" y="1407631"/>
            <a:ext cx="8915400" cy="4281488"/>
          </a:xfrm>
          <a:prstGeom prst="rect">
            <a:avLst/>
          </a:prstGeom>
        </p:spPr>
        <p:txBody>
          <a:bodyPr/>
          <a:lstStyle/>
          <a:p>
            <a:pPr marL="0" indent="0" defTabSz="658368">
              <a:lnSpc>
                <a:spcPct val="90000"/>
              </a:lnSpc>
              <a:buSzTx/>
              <a:buFontTx/>
              <a:buNone/>
              <a:defRPr sz="1728">
                <a:latin typeface="Avenir Next Demi Bold"/>
                <a:ea typeface="Avenir Next Demi Bold"/>
                <a:cs typeface="Avenir Next Demi Bold"/>
                <a:sym typeface="Avenir Next Demi Bold"/>
              </a:defRPr>
            </a:pPr>
            <a:r>
              <a:rPr dirty="0">
                <a:latin typeface="+mj-lt"/>
              </a:rPr>
              <a:t>All children in care attend school and deserve a good education.  The Virtual School Head oversees this, but as a governor you could:</a:t>
            </a:r>
          </a:p>
          <a:p>
            <a:pPr marL="493776" lvl="1" indent="-164592" defTabSz="329184">
              <a:spcBef>
                <a:spcPts val="0"/>
              </a:spcBef>
              <a:buFontTx/>
              <a:buChar char="•"/>
              <a:defRPr sz="792">
                <a:latin typeface="Avenir Next Regular"/>
                <a:ea typeface="Avenir Next Regular"/>
                <a:cs typeface="Avenir Next Regular"/>
                <a:sym typeface="Avenir Next Regular"/>
              </a:defRPr>
            </a:pPr>
            <a:endParaRPr dirty="0">
              <a:latin typeface="+mj-lt"/>
            </a:endParaRPr>
          </a:p>
          <a:p>
            <a:pPr marL="301270" lvl="1" indent="-173254" defTabSz="329184">
              <a:spcBef>
                <a:spcPts val="0"/>
              </a:spcBef>
              <a:buFontTx/>
              <a:buChar char="•"/>
              <a:defRPr sz="792">
                <a:latin typeface="Avenir Next Regular"/>
                <a:ea typeface="Avenir Next Regular"/>
                <a:cs typeface="Avenir Next Regular"/>
                <a:sym typeface="Avenir Next Regular"/>
              </a:defRPr>
            </a:pPr>
            <a:r>
              <a:rPr sz="1728" dirty="0">
                <a:latin typeface="+mj-lt"/>
              </a:rPr>
              <a:t>Find out which member of staff has designated responsibility for the wellbeing of looked after children at your school;</a:t>
            </a:r>
          </a:p>
          <a:p>
            <a:pPr marL="301270" lvl="1" indent="-173254" defTabSz="658368">
              <a:lnSpc>
                <a:spcPct val="90000"/>
              </a:lnSpc>
              <a:buFontTx/>
              <a:buChar char="•"/>
              <a:defRPr sz="1728">
                <a:latin typeface="Avenir Next Regular"/>
                <a:ea typeface="Avenir Next Regular"/>
                <a:cs typeface="Avenir Next Regular"/>
                <a:sym typeface="Avenir Next Regular"/>
              </a:defRPr>
            </a:pPr>
            <a:r>
              <a:rPr dirty="0">
                <a:latin typeface="+mj-lt"/>
              </a:rPr>
              <a:t>Understand whether there are children in care in your school;</a:t>
            </a:r>
          </a:p>
          <a:p>
            <a:pPr marL="301270" lvl="1" indent="-173254" defTabSz="658368">
              <a:lnSpc>
                <a:spcPct val="90000"/>
              </a:lnSpc>
              <a:buFontTx/>
              <a:buChar char="•"/>
              <a:defRPr sz="1728">
                <a:latin typeface="Avenir Next Regular"/>
                <a:ea typeface="Avenir Next Regular"/>
                <a:cs typeface="Avenir Next Regular"/>
                <a:sym typeface="Avenir Next Regular"/>
              </a:defRPr>
            </a:pPr>
            <a:r>
              <a:rPr dirty="0">
                <a:latin typeface="+mj-lt"/>
              </a:rPr>
              <a:t>Ensure that the school has high aspirations for looked after children - what strategies there are to support them to do as well as other children;</a:t>
            </a:r>
          </a:p>
          <a:p>
            <a:pPr marL="301270" lvl="1" indent="-173254" defTabSz="658368">
              <a:lnSpc>
                <a:spcPct val="90000"/>
              </a:lnSpc>
              <a:buFontTx/>
              <a:buChar char="•"/>
              <a:defRPr sz="1728">
                <a:latin typeface="Avenir Next Regular"/>
                <a:ea typeface="Avenir Next Regular"/>
                <a:cs typeface="Avenir Next Regular"/>
                <a:sym typeface="Avenir Next Regular"/>
              </a:defRPr>
            </a:pPr>
            <a:r>
              <a:rPr dirty="0">
                <a:latin typeface="+mj-lt"/>
              </a:rPr>
              <a:t>Is there a gap in performance?</a:t>
            </a:r>
          </a:p>
          <a:p>
            <a:pPr marL="301270" lvl="1" indent="-173254" defTabSz="658368">
              <a:lnSpc>
                <a:spcPct val="90000"/>
              </a:lnSpc>
              <a:buFontTx/>
              <a:buChar char="•"/>
              <a:defRPr sz="1728">
                <a:latin typeface="Avenir Next Regular"/>
                <a:ea typeface="Avenir Next Regular"/>
                <a:cs typeface="Avenir Next Regular"/>
                <a:sym typeface="Avenir Next Regular"/>
              </a:defRPr>
            </a:pPr>
            <a:r>
              <a:rPr dirty="0">
                <a:latin typeface="+mj-lt"/>
              </a:rPr>
              <a:t>Find out about the statutory obligations of schools towards their looked after children, and is your school meeting these</a:t>
            </a:r>
          </a:p>
          <a:p>
            <a:pPr marL="301270" lvl="1" indent="-173254" defTabSz="658368">
              <a:lnSpc>
                <a:spcPct val="90000"/>
              </a:lnSpc>
              <a:buFontTx/>
              <a:buChar char="•"/>
              <a:defRPr sz="1728">
                <a:latin typeface="Avenir Next Regular"/>
                <a:ea typeface="Avenir Next Regular"/>
                <a:cs typeface="Avenir Next Regular"/>
                <a:sym typeface="Avenir Next Regular"/>
              </a:defRPr>
            </a:pPr>
            <a:r>
              <a:rPr dirty="0">
                <a:latin typeface="+mj-lt"/>
              </a:rPr>
              <a:t>Ask about training for school staff; is there a good understanding amongst teaching and pastoral staff of the particular issues that looked after children?</a:t>
            </a:r>
          </a:p>
          <a:p>
            <a:pPr marL="301270" lvl="1" indent="-173254" defTabSz="658368">
              <a:lnSpc>
                <a:spcPct val="90000"/>
              </a:lnSpc>
              <a:buFontTx/>
              <a:buChar char="•"/>
              <a:defRPr sz="1728">
                <a:latin typeface="Avenir Next Regular"/>
                <a:ea typeface="Avenir Next Regular"/>
                <a:cs typeface="Avenir Next Regular"/>
                <a:sym typeface="Avenir Next Regular"/>
              </a:defRPr>
            </a:pPr>
            <a:r>
              <a:rPr dirty="0">
                <a:latin typeface="+mj-lt"/>
              </a:rPr>
              <a:t>Receive regular reports at your board meetings on looked after children and challenge school performance</a:t>
            </a:r>
          </a:p>
          <a:p>
            <a:pPr marL="301270" lvl="1" indent="-173254" defTabSz="658368">
              <a:lnSpc>
                <a:spcPct val="90000"/>
              </a:lnSpc>
              <a:buFontTx/>
              <a:buChar char="•"/>
              <a:defRPr sz="1728">
                <a:latin typeface="Avenir Next Regular"/>
                <a:ea typeface="Avenir Next Regular"/>
                <a:cs typeface="Avenir Next Regular"/>
                <a:sym typeface="Avenir Next Regular"/>
              </a:defRPr>
            </a:pPr>
            <a:r>
              <a:rPr dirty="0">
                <a:latin typeface="+mj-lt"/>
              </a:rPr>
              <a:t>Ask about the careers advice provided and employment/ work experience </a:t>
            </a:r>
          </a:p>
          <a:p>
            <a:pPr marL="0" indent="0" defTabSz="658368">
              <a:lnSpc>
                <a:spcPct val="90000"/>
              </a:lnSpc>
              <a:buSzTx/>
              <a:buFontTx/>
              <a:buNone/>
              <a:defRPr sz="1728" b="1">
                <a:latin typeface="Avenir Next Regular"/>
                <a:ea typeface="Avenir Next Regular"/>
                <a:cs typeface="Avenir Next Regular"/>
                <a:sym typeface="Avenir Next Regular"/>
              </a:defRPr>
            </a:pPr>
            <a:r>
              <a:rPr dirty="0">
                <a:latin typeface="+mj-lt"/>
              </a:rPr>
              <a:t>Constantly asks ‘would this be good enough for my own child?’ </a:t>
            </a:r>
          </a:p>
        </p:txBody>
      </p:sp>
    </p:spTree>
    <p:extLst>
      <p:ext uri="{BB962C8B-B14F-4D97-AF65-F5344CB8AC3E}">
        <p14:creationId xmlns:p14="http://schemas.microsoft.com/office/powerpoint/2010/main" val="2314501044"/>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8"/>
          <p:cNvSpPr txBox="1">
            <a:spLocks noGrp="1"/>
          </p:cNvSpPr>
          <p:nvPr>
            <p:ph type="title"/>
          </p:nvPr>
        </p:nvSpPr>
        <p:spPr>
          <a:xfrm>
            <a:off x="1608360" y="340989"/>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200" dirty="0"/>
              <a:t>Summary</a:t>
            </a:r>
            <a:endParaRPr dirty="0"/>
          </a:p>
        </p:txBody>
      </p:sp>
      <p:sp>
        <p:nvSpPr>
          <p:cNvPr id="172" name="Google Shape;172;p18"/>
          <p:cNvSpPr txBox="1">
            <a:spLocks noGrp="1"/>
          </p:cNvSpPr>
          <p:nvPr>
            <p:ph type="body" idx="1"/>
          </p:nvPr>
        </p:nvSpPr>
        <p:spPr>
          <a:xfrm>
            <a:off x="286247" y="1196951"/>
            <a:ext cx="9398442" cy="5162911"/>
          </a:xfrm>
          <a:prstGeom prst="rect">
            <a:avLst/>
          </a:prstGeom>
          <a:noFill/>
          <a:ln>
            <a:noFill/>
          </a:ln>
        </p:spPr>
        <p:txBody>
          <a:bodyPr spcFirstLastPara="1" wrap="square" lIns="91425" tIns="45700" rIns="91425" bIns="45700" anchor="t" anchorCtr="0">
            <a:spAutoFit/>
          </a:bodyPr>
          <a:lstStyle/>
          <a:p>
            <a:pPr marL="342900">
              <a:spcBef>
                <a:spcPts val="320"/>
              </a:spcBef>
              <a:buSzPts val="1600"/>
            </a:pPr>
            <a:r>
              <a:rPr lang="en-GB" sz="2400" dirty="0"/>
              <a:t>Being a Corporate Parent is </a:t>
            </a:r>
            <a:r>
              <a:rPr lang="en-GB" sz="2400" b="1" u="sng" dirty="0"/>
              <a:t>the most important </a:t>
            </a:r>
            <a:r>
              <a:rPr lang="en-GB" sz="2400" dirty="0"/>
              <a:t>role of a councillor</a:t>
            </a:r>
          </a:p>
          <a:p>
            <a:pPr marL="342900">
              <a:spcBef>
                <a:spcPts val="320"/>
              </a:spcBef>
              <a:buSzPts val="1600"/>
            </a:pPr>
            <a:r>
              <a:rPr lang="en-GB" sz="2400" dirty="0">
                <a:solidFill>
                  <a:srgbClr val="000000"/>
                </a:solidFill>
                <a:effectLst/>
                <a:latin typeface="Helvetica Neue" panose="02000503000000020004" pitchFamily="2" charset="0"/>
              </a:rPr>
              <a:t>It’s not about knowing who the children are; but championing their needs in your work;</a:t>
            </a:r>
            <a:endParaRPr lang="en-GB" sz="2400" dirty="0"/>
          </a:p>
          <a:p>
            <a:pPr marL="342900">
              <a:spcBef>
                <a:spcPts val="320"/>
              </a:spcBef>
              <a:buSzPts val="1600"/>
            </a:pPr>
            <a:r>
              <a:rPr lang="en-GB" sz="2400" dirty="0"/>
              <a:t>Legal framework - but a moral duty too to ‘care for’ and ‘care about’ children in care and care leavers;</a:t>
            </a:r>
          </a:p>
          <a:p>
            <a:pPr marL="342900">
              <a:spcBef>
                <a:spcPts val="320"/>
              </a:spcBef>
              <a:buSzPts val="1600"/>
            </a:pPr>
            <a:r>
              <a:rPr lang="en-GB" sz="2400" dirty="0"/>
              <a:t>Think of it as being like a corporate Grandparent caring, one step removed;</a:t>
            </a:r>
          </a:p>
          <a:p>
            <a:pPr marL="342900">
              <a:spcBef>
                <a:spcPts val="320"/>
              </a:spcBef>
              <a:buSzPts val="1600"/>
            </a:pPr>
            <a:r>
              <a:rPr lang="en-GB" sz="2400" dirty="0"/>
              <a:t>Corporate Parenting is a role for all and importantly all of the time</a:t>
            </a:r>
          </a:p>
          <a:p>
            <a:pPr marL="342900">
              <a:spcBef>
                <a:spcPts val="320"/>
              </a:spcBef>
              <a:buSzPts val="1600"/>
            </a:pPr>
            <a:r>
              <a:rPr lang="en-GB" sz="2400" dirty="0">
                <a:solidFill>
                  <a:srgbClr val="000000"/>
                </a:solidFill>
                <a:effectLst/>
                <a:latin typeface="Helvetica Neue" panose="02000503000000020004" pitchFamily="2" charset="0"/>
              </a:rPr>
              <a:t>Use your different councillor ‘hats’ to help to improve outcomes for children in care and care leavers</a:t>
            </a:r>
            <a:endParaRPr lang="en-GB" sz="2400" dirty="0"/>
          </a:p>
          <a:p>
            <a:pPr marL="342900">
              <a:spcBef>
                <a:spcPts val="320"/>
              </a:spcBef>
              <a:buSzPts val="1600"/>
            </a:pPr>
            <a:r>
              <a:rPr lang="en-GB" sz="2400" dirty="0"/>
              <a:t>In all you do – constantly ask ‘would it be good enough for your own child?’</a:t>
            </a:r>
          </a:p>
        </p:txBody>
      </p:sp>
    </p:spTree>
    <p:extLst>
      <p:ext uri="{BB962C8B-B14F-4D97-AF65-F5344CB8AC3E}">
        <p14:creationId xmlns:p14="http://schemas.microsoft.com/office/powerpoint/2010/main" val="18463976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29"/>
          <p:cNvSpPr txBox="1">
            <a:spLocks noGrp="1"/>
          </p:cNvSpPr>
          <p:nvPr>
            <p:ph type="title"/>
          </p:nvPr>
        </p:nvSpPr>
        <p:spPr>
          <a:xfrm>
            <a:off x="1784648" y="404664"/>
            <a:ext cx="8915400" cy="5762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None/>
            </a:pPr>
            <a:r>
              <a:rPr lang="en-GB" sz="3200"/>
              <a:t>LGA Training and resources</a:t>
            </a:r>
            <a:endParaRPr/>
          </a:p>
        </p:txBody>
      </p:sp>
      <p:grpSp>
        <p:nvGrpSpPr>
          <p:cNvPr id="241" name="Google Shape;241;p29"/>
          <p:cNvGrpSpPr/>
          <p:nvPr/>
        </p:nvGrpSpPr>
        <p:grpSpPr>
          <a:xfrm>
            <a:off x="472502" y="1277978"/>
            <a:ext cx="9138795" cy="5022122"/>
            <a:chOff x="-111698" y="9218"/>
            <a:chExt cx="9138795" cy="5022122"/>
          </a:xfrm>
        </p:grpSpPr>
        <p:sp>
          <p:nvSpPr>
            <p:cNvPr id="242" name="Google Shape;242;p29"/>
            <p:cNvSpPr/>
            <p:nvPr/>
          </p:nvSpPr>
          <p:spPr>
            <a:xfrm>
              <a:off x="-111698" y="9218"/>
              <a:ext cx="8915400" cy="1512562"/>
            </a:xfrm>
            <a:prstGeom prst="roundRect">
              <a:avLst>
                <a:gd name="adj" fmla="val 10000"/>
              </a:avLst>
            </a:prstGeom>
            <a:solidFill>
              <a:srgbClr val="CCCC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29"/>
            <p:cNvSpPr/>
            <p:nvPr/>
          </p:nvSpPr>
          <p:spPr>
            <a:xfrm>
              <a:off x="204982" y="477608"/>
              <a:ext cx="575783" cy="575783"/>
            </a:xfrm>
            <a:prstGeom prst="rect">
              <a:avLst/>
            </a:prstGeom>
            <a:blipFill rotWithShape="1">
              <a:blip r:embed="rId3">
                <a:alphaModFix/>
              </a:blip>
              <a:stretch>
                <a:fillRect/>
              </a:stretch>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29"/>
            <p:cNvSpPr/>
            <p:nvPr/>
          </p:nvSpPr>
          <p:spPr>
            <a:xfrm>
              <a:off x="930850" y="242060"/>
              <a:ext cx="8037082" cy="104687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29"/>
            <p:cNvSpPr txBox="1"/>
            <p:nvPr/>
          </p:nvSpPr>
          <p:spPr>
            <a:xfrm>
              <a:off x="930850" y="242060"/>
              <a:ext cx="8037082" cy="1046879"/>
            </a:xfrm>
            <a:prstGeom prst="rect">
              <a:avLst/>
            </a:prstGeom>
            <a:noFill/>
            <a:ln>
              <a:noFill/>
            </a:ln>
          </p:spPr>
          <p:txBody>
            <a:bodyPr spcFirstLastPara="1" wrap="square" lIns="110775" tIns="110775" rIns="110775" bIns="110775" anchor="ctr" anchorCtr="0">
              <a:noAutofit/>
            </a:bodyPr>
            <a:lstStyle/>
            <a:p>
              <a:pPr marL="0" marR="0" lvl="0" indent="0" algn="l" rtl="0">
                <a:lnSpc>
                  <a:spcPct val="100000"/>
                </a:lnSpc>
                <a:spcBef>
                  <a:spcPts val="0"/>
                </a:spcBef>
                <a:spcAft>
                  <a:spcPts val="0"/>
                </a:spcAft>
                <a:buClr>
                  <a:schemeClr val="dk2"/>
                </a:buClr>
                <a:buSzPts val="2400"/>
                <a:buFont typeface="Arial"/>
                <a:buNone/>
              </a:pPr>
              <a:r>
                <a:rPr lang="en-GB" sz="2400" b="1">
                  <a:solidFill>
                    <a:schemeClr val="dk2"/>
                  </a:solidFill>
                  <a:latin typeface="Arial"/>
                  <a:ea typeface="Arial"/>
                  <a:cs typeface="Arial"/>
                  <a:sym typeface="Arial"/>
                </a:rPr>
                <a:t>Courses </a:t>
              </a:r>
              <a:endParaRPr sz="2400" b="1">
                <a:solidFill>
                  <a:schemeClr val="dk2"/>
                </a:solidFill>
                <a:latin typeface="Arial"/>
                <a:ea typeface="Arial"/>
                <a:cs typeface="Arial"/>
                <a:sym typeface="Arial"/>
              </a:endParaRPr>
            </a:p>
          </p:txBody>
        </p:sp>
        <p:sp>
          <p:nvSpPr>
            <p:cNvPr id="246" name="Google Shape;246;p29"/>
            <p:cNvSpPr/>
            <p:nvPr/>
          </p:nvSpPr>
          <p:spPr>
            <a:xfrm>
              <a:off x="-111698" y="1857275"/>
              <a:ext cx="8915400" cy="1939239"/>
            </a:xfrm>
            <a:prstGeom prst="roundRect">
              <a:avLst>
                <a:gd name="adj" fmla="val 10000"/>
              </a:avLst>
            </a:prstGeom>
            <a:solidFill>
              <a:srgbClr val="CCCC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29"/>
            <p:cNvSpPr/>
            <p:nvPr/>
          </p:nvSpPr>
          <p:spPr>
            <a:xfrm>
              <a:off x="204982" y="2465229"/>
              <a:ext cx="575783" cy="575783"/>
            </a:xfrm>
            <a:prstGeom prst="rect">
              <a:avLst/>
            </a:prstGeom>
            <a:blipFill rotWithShape="1">
              <a:blip r:embed="rId4">
                <a:alphaModFix/>
              </a:blip>
              <a:stretch>
                <a:fillRect/>
              </a:stretch>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9"/>
            <p:cNvSpPr/>
            <p:nvPr/>
          </p:nvSpPr>
          <p:spPr>
            <a:xfrm>
              <a:off x="871684" y="2229681"/>
              <a:ext cx="8155413" cy="104687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9"/>
            <p:cNvSpPr txBox="1"/>
            <p:nvPr/>
          </p:nvSpPr>
          <p:spPr>
            <a:xfrm>
              <a:off x="871684" y="2229681"/>
              <a:ext cx="8155413" cy="1046879"/>
            </a:xfrm>
            <a:prstGeom prst="rect">
              <a:avLst/>
            </a:prstGeom>
            <a:noFill/>
            <a:ln>
              <a:noFill/>
            </a:ln>
          </p:spPr>
          <p:txBody>
            <a:bodyPr spcFirstLastPara="1" wrap="square" lIns="110775" tIns="110775" rIns="110775" bIns="110775" anchor="ctr" anchorCtr="0">
              <a:noAutofit/>
            </a:bodyPr>
            <a:lstStyle/>
            <a:p>
              <a:pPr marL="0" marR="0" lvl="0" indent="0" algn="l" rtl="0">
                <a:lnSpc>
                  <a:spcPct val="100000"/>
                </a:lnSpc>
                <a:spcBef>
                  <a:spcPts val="0"/>
                </a:spcBef>
                <a:spcAft>
                  <a:spcPts val="0"/>
                </a:spcAft>
                <a:buClr>
                  <a:schemeClr val="dk2"/>
                </a:buClr>
                <a:buSzPts val="2400"/>
                <a:buFont typeface="Arial"/>
                <a:buNone/>
              </a:pPr>
              <a:r>
                <a:rPr lang="en-GB" sz="2400" b="1">
                  <a:solidFill>
                    <a:schemeClr val="dk2"/>
                  </a:solidFill>
                  <a:latin typeface="Arial"/>
                  <a:ea typeface="Arial"/>
                  <a:cs typeface="Arial"/>
                  <a:sym typeface="Arial"/>
                </a:rPr>
                <a:t>Resources</a:t>
              </a:r>
              <a:endParaRPr sz="2400" b="1">
                <a:solidFill>
                  <a:schemeClr val="dk2"/>
                </a:solidFill>
                <a:latin typeface="Arial"/>
                <a:ea typeface="Arial"/>
                <a:cs typeface="Arial"/>
                <a:sym typeface="Arial"/>
              </a:endParaRPr>
            </a:p>
          </p:txBody>
        </p:sp>
        <p:sp>
          <p:nvSpPr>
            <p:cNvPr id="250" name="Google Shape;250;p29"/>
            <p:cNvSpPr/>
            <p:nvPr/>
          </p:nvSpPr>
          <p:spPr>
            <a:xfrm>
              <a:off x="-111698" y="3984461"/>
              <a:ext cx="8915400" cy="1046879"/>
            </a:xfrm>
            <a:prstGeom prst="roundRect">
              <a:avLst>
                <a:gd name="adj" fmla="val 10000"/>
              </a:avLst>
            </a:prstGeom>
            <a:solidFill>
              <a:srgbClr val="CCCC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9"/>
            <p:cNvSpPr/>
            <p:nvPr/>
          </p:nvSpPr>
          <p:spPr>
            <a:xfrm>
              <a:off x="204982" y="4220009"/>
              <a:ext cx="575783" cy="575783"/>
            </a:xfrm>
            <a:prstGeom prst="rect">
              <a:avLst/>
            </a:prstGeom>
            <a:blipFill rotWithShape="1">
              <a:blip r:embed="rId5">
                <a:alphaModFix/>
              </a:blip>
              <a:stretch>
                <a:fillRect/>
              </a:stretch>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9"/>
            <p:cNvSpPr/>
            <p:nvPr/>
          </p:nvSpPr>
          <p:spPr>
            <a:xfrm>
              <a:off x="901267" y="3984461"/>
              <a:ext cx="8096248" cy="104687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29"/>
            <p:cNvSpPr txBox="1"/>
            <p:nvPr/>
          </p:nvSpPr>
          <p:spPr>
            <a:xfrm>
              <a:off x="901267" y="3984461"/>
              <a:ext cx="8096248" cy="1046879"/>
            </a:xfrm>
            <a:prstGeom prst="rect">
              <a:avLst/>
            </a:prstGeom>
            <a:noFill/>
            <a:ln>
              <a:noFill/>
            </a:ln>
          </p:spPr>
          <p:txBody>
            <a:bodyPr spcFirstLastPara="1" wrap="square" lIns="110775" tIns="110775" rIns="110775" bIns="110775" anchor="ctr" anchorCtr="0">
              <a:noAutofit/>
            </a:bodyPr>
            <a:lstStyle/>
            <a:p>
              <a:pPr marL="0" marR="0" lvl="0" indent="0" algn="l" rtl="0">
                <a:lnSpc>
                  <a:spcPct val="100000"/>
                </a:lnSpc>
                <a:spcBef>
                  <a:spcPts val="0"/>
                </a:spcBef>
                <a:spcAft>
                  <a:spcPts val="0"/>
                </a:spcAft>
                <a:buClr>
                  <a:schemeClr val="dk2"/>
                </a:buClr>
                <a:buSzPts val="2400"/>
                <a:buFont typeface="Arial"/>
                <a:buNone/>
              </a:pPr>
              <a:r>
                <a:rPr lang="en-GB" sz="2400" b="1" dirty="0">
                  <a:solidFill>
                    <a:schemeClr val="dk2"/>
                  </a:solidFill>
                  <a:latin typeface="Arial"/>
                  <a:ea typeface="Arial"/>
                  <a:cs typeface="Arial"/>
                  <a:sym typeface="Arial"/>
                </a:rPr>
                <a:t>Peer </a:t>
              </a:r>
              <a:endParaRPr dirty="0"/>
            </a:p>
            <a:p>
              <a:pPr marL="0" marR="0" lvl="0" indent="0" algn="l" rtl="0">
                <a:lnSpc>
                  <a:spcPct val="100000"/>
                </a:lnSpc>
                <a:spcBef>
                  <a:spcPts val="840"/>
                </a:spcBef>
                <a:spcAft>
                  <a:spcPts val="0"/>
                </a:spcAft>
                <a:buClr>
                  <a:schemeClr val="dk2"/>
                </a:buClr>
                <a:buSzPts val="2400"/>
                <a:buFont typeface="Arial"/>
                <a:buNone/>
              </a:pPr>
              <a:r>
                <a:rPr lang="en-GB" sz="2400" b="1" dirty="0">
                  <a:solidFill>
                    <a:schemeClr val="dk2"/>
                  </a:solidFill>
                  <a:latin typeface="Arial"/>
                  <a:ea typeface="Arial"/>
                  <a:cs typeface="Arial"/>
                  <a:sym typeface="Arial"/>
                </a:rPr>
                <a:t>mentoring </a:t>
              </a:r>
              <a:endParaRPr sz="2400" b="1" dirty="0">
                <a:solidFill>
                  <a:schemeClr val="dk2"/>
                </a:solidFill>
                <a:latin typeface="Arial"/>
                <a:ea typeface="Arial"/>
                <a:cs typeface="Arial"/>
                <a:sym typeface="Arial"/>
              </a:endParaRPr>
            </a:p>
          </p:txBody>
        </p:sp>
      </p:grpSp>
      <p:sp>
        <p:nvSpPr>
          <p:cNvPr id="254" name="Google Shape;254;p29"/>
          <p:cNvSpPr txBox="1"/>
          <p:nvPr/>
        </p:nvSpPr>
        <p:spPr>
          <a:xfrm>
            <a:off x="3180234" y="1312804"/>
            <a:ext cx="6169000" cy="2330061"/>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7000"/>
              </a:lnSpc>
              <a:spcBef>
                <a:spcPts val="0"/>
              </a:spcBef>
              <a:spcAft>
                <a:spcPts val="0"/>
              </a:spcAft>
              <a:buClr>
                <a:schemeClr val="dk2"/>
              </a:buClr>
              <a:buSzPts val="1400"/>
              <a:buFont typeface="Arial"/>
              <a:buChar char="•"/>
            </a:pPr>
            <a:r>
              <a:rPr lang="en-GB" sz="1400" b="0" u="sng" dirty="0">
                <a:solidFill>
                  <a:schemeClr val="dk2"/>
                </a:solidFill>
                <a:latin typeface="Arial"/>
                <a:ea typeface="Arial"/>
                <a:cs typeface="Arial"/>
                <a:sym typeface="Arial"/>
              </a:rPr>
              <a:t>Leadership Essentials </a:t>
            </a:r>
            <a:r>
              <a:rPr lang="en-GB" sz="1400" b="0" dirty="0">
                <a:solidFill>
                  <a:schemeClr val="dk2"/>
                </a:solidFill>
                <a:latin typeface="Arial"/>
                <a:ea typeface="Arial"/>
                <a:cs typeface="Arial"/>
                <a:sym typeface="Arial"/>
              </a:rPr>
              <a:t>2 day courses for councillors providing learning and networking opportunities on specific themes, including Scrutiny and Children’s Services </a:t>
            </a:r>
            <a:r>
              <a:rPr lang="en-GB" sz="1400" b="1" u="sng" dirty="0">
                <a:solidFill>
                  <a:schemeClr val="dk1"/>
                </a:solidFill>
                <a:latin typeface="Arial"/>
                <a:ea typeface="Arial"/>
                <a:cs typeface="Arial"/>
                <a:sym typeface="Arial"/>
                <a:hlinkClick r:id="rId6">
                  <a:extLst>
                    <a:ext uri="{A12FA001-AC4F-418D-AE19-62706E023703}">
                      <ahyp:hlinkClr xmlns:ahyp="http://schemas.microsoft.com/office/drawing/2018/hyperlinkcolor" val="tx"/>
                    </a:ext>
                  </a:extLst>
                </a:hlinkClick>
              </a:rPr>
              <a:t>https://local.gov.uk/our-support/highlighting-political-leadership/leadership-essentials</a:t>
            </a:r>
            <a:endParaRPr sz="1400" b="1" dirty="0">
              <a:solidFill>
                <a:schemeClr val="dk1"/>
              </a:solidFill>
              <a:latin typeface="Arial"/>
              <a:ea typeface="Arial"/>
              <a:cs typeface="Arial"/>
              <a:sym typeface="Arial"/>
            </a:endParaRPr>
          </a:p>
          <a:p>
            <a:pPr marL="285750" marR="0" lvl="0" indent="-285750" algn="l" rtl="0">
              <a:lnSpc>
                <a:spcPct val="107000"/>
              </a:lnSpc>
              <a:spcBef>
                <a:spcPts val="800"/>
              </a:spcBef>
              <a:spcAft>
                <a:spcPts val="0"/>
              </a:spcAft>
              <a:buClr>
                <a:schemeClr val="dk2"/>
              </a:buClr>
              <a:buSzPts val="1400"/>
              <a:buFont typeface="Arial"/>
              <a:buChar char="•"/>
            </a:pPr>
            <a:r>
              <a:rPr lang="en-GB" b="1" u="sng" dirty="0">
                <a:solidFill>
                  <a:schemeClr val="dk2"/>
                </a:solidFill>
              </a:rPr>
              <a:t>E-</a:t>
            </a:r>
            <a:r>
              <a:rPr lang="en-GB" b="1" u="sng" dirty="0" err="1">
                <a:solidFill>
                  <a:schemeClr val="dk2"/>
                </a:solidFill>
              </a:rPr>
              <a:t>Lerning</a:t>
            </a:r>
            <a:r>
              <a:rPr lang="en-GB" b="1" u="sng" dirty="0">
                <a:solidFill>
                  <a:schemeClr val="dk2"/>
                </a:solidFill>
              </a:rPr>
              <a:t> – coming soon</a:t>
            </a:r>
            <a:endParaRPr sz="1400" b="1" dirty="0">
              <a:solidFill>
                <a:schemeClr val="dk2"/>
              </a:solidFill>
              <a:latin typeface="Arial"/>
              <a:ea typeface="Arial"/>
              <a:cs typeface="Arial"/>
              <a:sym typeface="Arial"/>
            </a:endParaRPr>
          </a:p>
          <a:p>
            <a:pPr marL="0" marR="0" lvl="0" indent="0" algn="l" rtl="0">
              <a:lnSpc>
                <a:spcPct val="107000"/>
              </a:lnSpc>
              <a:spcBef>
                <a:spcPts val="800"/>
              </a:spcBef>
              <a:spcAft>
                <a:spcPts val="0"/>
              </a:spcAft>
              <a:buNone/>
            </a:pPr>
            <a:endParaRPr sz="1400" b="1" dirty="0">
              <a:solidFill>
                <a:schemeClr val="dk2"/>
              </a:solidFill>
              <a:latin typeface="Arial"/>
              <a:ea typeface="Arial"/>
              <a:cs typeface="Arial"/>
              <a:sym typeface="Arial"/>
            </a:endParaRPr>
          </a:p>
          <a:p>
            <a:pPr marL="0" marR="0" lvl="0" indent="0" algn="l" rtl="0">
              <a:lnSpc>
                <a:spcPct val="107000"/>
              </a:lnSpc>
              <a:spcBef>
                <a:spcPts val="800"/>
              </a:spcBef>
              <a:spcAft>
                <a:spcPts val="0"/>
              </a:spcAft>
              <a:buNone/>
            </a:pPr>
            <a:endParaRPr sz="1400" b="1" dirty="0">
              <a:solidFill>
                <a:schemeClr val="dk2"/>
              </a:solidFill>
              <a:latin typeface="Arial"/>
              <a:ea typeface="Arial"/>
              <a:cs typeface="Arial"/>
              <a:sym typeface="Arial"/>
            </a:endParaRPr>
          </a:p>
          <a:p>
            <a:pPr marL="0" marR="0" lvl="0" indent="0" algn="l" rtl="0">
              <a:lnSpc>
                <a:spcPct val="107000"/>
              </a:lnSpc>
              <a:spcBef>
                <a:spcPts val="800"/>
              </a:spcBef>
              <a:spcAft>
                <a:spcPts val="0"/>
              </a:spcAft>
              <a:buNone/>
            </a:pPr>
            <a:r>
              <a:rPr lang="en-GB" sz="1400" b="1" dirty="0">
                <a:solidFill>
                  <a:schemeClr val="dk2"/>
                </a:solidFill>
                <a:latin typeface="Arial"/>
                <a:ea typeface="Arial"/>
                <a:cs typeface="Arial"/>
                <a:sym typeface="Arial"/>
              </a:rPr>
              <a:t> </a:t>
            </a:r>
            <a:endParaRPr sz="1400" b="1" dirty="0">
              <a:solidFill>
                <a:schemeClr val="dk2"/>
              </a:solidFill>
              <a:latin typeface="Arial"/>
              <a:ea typeface="Arial"/>
              <a:cs typeface="Arial"/>
              <a:sym typeface="Arial"/>
            </a:endParaRPr>
          </a:p>
        </p:txBody>
      </p:sp>
      <p:sp>
        <p:nvSpPr>
          <p:cNvPr id="255" name="Google Shape;255;p29"/>
          <p:cNvSpPr txBox="1"/>
          <p:nvPr/>
        </p:nvSpPr>
        <p:spPr>
          <a:xfrm>
            <a:off x="3198912" y="3140968"/>
            <a:ext cx="6150322" cy="2535246"/>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7000"/>
              </a:lnSpc>
              <a:spcBef>
                <a:spcPts val="0"/>
              </a:spcBef>
              <a:spcAft>
                <a:spcPts val="0"/>
              </a:spcAft>
              <a:buClr>
                <a:schemeClr val="dk2"/>
              </a:buClr>
              <a:buSzPts val="1400"/>
              <a:buFont typeface="Arial"/>
              <a:buChar char="•"/>
            </a:pPr>
            <a:r>
              <a:rPr lang="en-GB" b="1" u="sng" dirty="0">
                <a:solidFill>
                  <a:schemeClr val="dk2"/>
                </a:solidFill>
              </a:rPr>
              <a:t>Co</a:t>
            </a:r>
            <a:r>
              <a:rPr lang="en-GB" sz="1400" b="1" u="sng" dirty="0">
                <a:solidFill>
                  <a:schemeClr val="dk2"/>
                </a:solidFill>
                <a:latin typeface="Arial"/>
                <a:ea typeface="Arial"/>
                <a:cs typeface="Arial"/>
                <a:sym typeface="Arial"/>
              </a:rPr>
              <a:t>rporate Parenting Resource Pack</a:t>
            </a:r>
            <a:endParaRPr sz="1400" b="1" dirty="0">
              <a:solidFill>
                <a:schemeClr val="dk2"/>
              </a:solidFill>
              <a:latin typeface="Arial"/>
              <a:ea typeface="Arial"/>
              <a:cs typeface="Arial"/>
              <a:sym typeface="Arial"/>
            </a:endParaRPr>
          </a:p>
          <a:p>
            <a:pPr marL="285750" marR="0" lvl="0" indent="-285750" algn="l" rtl="0">
              <a:lnSpc>
                <a:spcPct val="107000"/>
              </a:lnSpc>
              <a:spcBef>
                <a:spcPts val="800"/>
              </a:spcBef>
              <a:spcAft>
                <a:spcPts val="0"/>
              </a:spcAft>
              <a:buClr>
                <a:schemeClr val="dk2"/>
              </a:buClr>
              <a:buSzPts val="1400"/>
              <a:buFont typeface="Arial"/>
              <a:buChar char="•"/>
            </a:pPr>
            <a:r>
              <a:rPr lang="en-GB" sz="1400" b="1" u="sng" dirty="0">
                <a:solidFill>
                  <a:schemeClr val="dk2"/>
                </a:solidFill>
                <a:latin typeface="Arial"/>
                <a:ea typeface="Arial"/>
                <a:cs typeface="Arial"/>
                <a:sym typeface="Arial"/>
                <a:hlinkClick r:id="rId7">
                  <a:extLst>
                    <a:ext uri="{A12FA001-AC4F-418D-AE19-62706E023703}">
                      <ahyp:hlinkClr xmlns:ahyp="http://schemas.microsoft.com/office/drawing/2018/hyperlinkcolor" val="tx"/>
                    </a:ext>
                  </a:extLst>
                </a:hlinkClick>
              </a:rPr>
              <a:t>Your first ten days as a lead member for children's services </a:t>
            </a:r>
            <a:r>
              <a:rPr lang="en-GB" sz="1400" b="1" dirty="0">
                <a:solidFill>
                  <a:schemeClr val="dk2"/>
                </a:solidFill>
                <a:latin typeface="Arial"/>
                <a:ea typeface="Arial"/>
                <a:cs typeface="Arial"/>
                <a:sym typeface="Arial"/>
              </a:rPr>
              <a:t> </a:t>
            </a:r>
            <a:r>
              <a:rPr lang="en-GB" sz="1400" b="0" dirty="0">
                <a:solidFill>
                  <a:srgbClr val="FF0000"/>
                </a:solidFill>
                <a:latin typeface="Arial"/>
                <a:ea typeface="Arial"/>
                <a:cs typeface="Arial"/>
                <a:sym typeface="Arial"/>
              </a:rPr>
              <a:t>Includes a glossary of key terms. </a:t>
            </a:r>
            <a:endParaRPr dirty="0">
              <a:solidFill>
                <a:srgbClr val="FF0000"/>
              </a:solidFill>
            </a:endParaRPr>
          </a:p>
          <a:p>
            <a:pPr marL="285750" marR="0" lvl="0" indent="-285750" algn="l" rtl="0">
              <a:lnSpc>
                <a:spcPct val="107000"/>
              </a:lnSpc>
              <a:spcBef>
                <a:spcPts val="800"/>
              </a:spcBef>
              <a:spcAft>
                <a:spcPts val="0"/>
              </a:spcAft>
              <a:buClr>
                <a:schemeClr val="dk2"/>
              </a:buClr>
              <a:buSzPts val="1400"/>
              <a:buFont typeface="Arial"/>
              <a:buChar char="•"/>
            </a:pPr>
            <a:r>
              <a:rPr lang="en-GB" sz="1400" b="1" u="sng" dirty="0">
                <a:solidFill>
                  <a:schemeClr val="dk2"/>
                </a:solidFill>
                <a:latin typeface="Arial"/>
                <a:ea typeface="Arial"/>
                <a:cs typeface="Arial"/>
                <a:sym typeface="Arial"/>
                <a:hlinkClick r:id="rId8">
                  <a:extLst>
                    <a:ext uri="{A12FA001-AC4F-418D-AE19-62706E023703}">
                      <ahyp:hlinkClr xmlns:ahyp="http://schemas.microsoft.com/office/drawing/2018/hyperlinkcolor" val="tx"/>
                    </a:ext>
                  </a:extLst>
                </a:hlinkClick>
              </a:rPr>
              <a:t>LG Inform: </a:t>
            </a:r>
            <a:r>
              <a:rPr lang="en-GB" sz="1400" b="0" dirty="0">
                <a:solidFill>
                  <a:schemeClr val="dk2"/>
                </a:solidFill>
                <a:latin typeface="Arial"/>
                <a:ea typeface="Arial"/>
                <a:cs typeface="Arial"/>
                <a:sym typeface="Arial"/>
              </a:rPr>
              <a:t>benchmarking and data reports generated for your area</a:t>
            </a:r>
            <a:endParaRPr dirty="0"/>
          </a:p>
          <a:p>
            <a:pPr marL="285750" marR="0" lvl="0" indent="-285750" algn="l" rtl="0">
              <a:lnSpc>
                <a:spcPct val="107000"/>
              </a:lnSpc>
              <a:spcBef>
                <a:spcPts val="800"/>
              </a:spcBef>
              <a:spcAft>
                <a:spcPts val="0"/>
              </a:spcAft>
              <a:buClr>
                <a:schemeClr val="dk1"/>
              </a:buClr>
              <a:buSzPts val="1400"/>
              <a:buFont typeface="Arial"/>
              <a:buChar char="•"/>
            </a:pPr>
            <a:r>
              <a:rPr lang="en-GB" sz="1400" b="1" u="sng" dirty="0">
                <a:solidFill>
                  <a:schemeClr val="dk1"/>
                </a:solidFill>
                <a:latin typeface="Arial"/>
                <a:ea typeface="Arial"/>
                <a:cs typeface="Arial"/>
                <a:sym typeface="Arial"/>
                <a:hlinkClick r:id="rId9">
                  <a:extLst>
                    <a:ext uri="{A12FA001-AC4F-418D-AE19-62706E023703}">
                      <ahyp:hlinkClr xmlns:ahyp="http://schemas.microsoft.com/office/drawing/2018/hyperlinkcolor" val="tx"/>
                    </a:ext>
                  </a:extLst>
                </a:hlinkClick>
              </a:rPr>
              <a:t>Must Know for Lead Members of Children’s Services </a:t>
            </a:r>
            <a:endParaRPr sz="1400" b="1" dirty="0">
              <a:solidFill>
                <a:schemeClr val="dk1"/>
              </a:solidFill>
              <a:latin typeface="Arial"/>
              <a:ea typeface="Arial"/>
              <a:cs typeface="Arial"/>
              <a:sym typeface="Arial"/>
            </a:endParaRPr>
          </a:p>
          <a:p>
            <a:pPr marL="285750" marR="0" lvl="0" indent="-285750" algn="l" rtl="0">
              <a:lnSpc>
                <a:spcPct val="107000"/>
              </a:lnSpc>
              <a:spcBef>
                <a:spcPts val="800"/>
              </a:spcBef>
              <a:spcAft>
                <a:spcPts val="0"/>
              </a:spcAft>
              <a:buClr>
                <a:schemeClr val="dk1"/>
              </a:buClr>
              <a:buSzPts val="1400"/>
              <a:buFont typeface="Arial"/>
              <a:buChar char="•"/>
            </a:pPr>
            <a:r>
              <a:rPr lang="en-GB" sz="1400" b="1" u="sng" dirty="0">
                <a:solidFill>
                  <a:schemeClr val="dk1"/>
                </a:solidFill>
                <a:latin typeface="Arial"/>
                <a:ea typeface="Arial"/>
                <a:cs typeface="Arial"/>
                <a:sym typeface="Arial"/>
                <a:hlinkClick r:id="rId10">
                  <a:extLst>
                    <a:ext uri="{A12FA001-AC4F-418D-AE19-62706E023703}">
                      <ahyp:hlinkClr xmlns:ahyp="http://schemas.microsoft.com/office/drawing/2018/hyperlinkcolor" val="tx"/>
                    </a:ext>
                  </a:extLst>
                </a:hlinkClick>
              </a:rPr>
              <a:t>LGA Children and young people </a:t>
            </a:r>
            <a:r>
              <a:rPr lang="en-GB" sz="1400" b="0" dirty="0">
                <a:solidFill>
                  <a:schemeClr val="dk2"/>
                </a:solidFill>
                <a:latin typeface="Arial"/>
                <a:ea typeface="Arial"/>
                <a:cs typeface="Arial"/>
                <a:sym typeface="Arial"/>
              </a:rPr>
              <a:t>policy pages </a:t>
            </a:r>
            <a:endParaRPr sz="1400" b="0" dirty="0">
              <a:solidFill>
                <a:schemeClr val="dk2"/>
              </a:solidFill>
              <a:latin typeface="Arial"/>
              <a:ea typeface="Arial"/>
              <a:cs typeface="Arial"/>
              <a:sym typeface="Arial"/>
            </a:endParaRPr>
          </a:p>
          <a:p>
            <a:pPr marL="0" marR="0" lvl="0" indent="0" algn="l" rtl="0">
              <a:lnSpc>
                <a:spcPct val="107000"/>
              </a:lnSpc>
              <a:spcBef>
                <a:spcPts val="800"/>
              </a:spcBef>
              <a:spcAft>
                <a:spcPts val="0"/>
              </a:spcAft>
              <a:buNone/>
            </a:pPr>
            <a:endParaRPr sz="1400" b="1" dirty="0">
              <a:solidFill>
                <a:schemeClr val="dk2"/>
              </a:solidFill>
              <a:latin typeface="Arial"/>
              <a:ea typeface="Arial"/>
              <a:cs typeface="Arial"/>
              <a:sym typeface="Arial"/>
            </a:endParaRPr>
          </a:p>
          <a:p>
            <a:pPr marL="0" marR="0" lvl="0" indent="0" algn="l" rtl="0">
              <a:lnSpc>
                <a:spcPct val="107000"/>
              </a:lnSpc>
              <a:spcBef>
                <a:spcPts val="800"/>
              </a:spcBef>
              <a:spcAft>
                <a:spcPts val="0"/>
              </a:spcAft>
              <a:buNone/>
            </a:pPr>
            <a:r>
              <a:rPr lang="en-GB" sz="1400" b="1" u="sng" dirty="0">
                <a:solidFill>
                  <a:schemeClr val="dk2"/>
                </a:solidFill>
                <a:latin typeface="Arial"/>
                <a:ea typeface="Arial"/>
                <a:cs typeface="Arial"/>
                <a:sym typeface="Arial"/>
                <a:hlinkClick r:id="rId11">
                  <a:extLst>
                    <a:ext uri="{A12FA001-AC4F-418D-AE19-62706E023703}">
                      <ahyp:hlinkClr xmlns:ahyp="http://schemas.microsoft.com/office/drawing/2018/hyperlinkcolor" val="tx"/>
                    </a:ext>
                  </a:extLst>
                </a:hlinkClick>
              </a:rPr>
              <a:t> </a:t>
            </a:r>
            <a:endParaRPr sz="1400" b="1" dirty="0">
              <a:solidFill>
                <a:schemeClr val="dk2"/>
              </a:solidFill>
              <a:latin typeface="Arial"/>
              <a:ea typeface="Arial"/>
              <a:cs typeface="Arial"/>
              <a:sym typeface="Arial"/>
            </a:endParaRPr>
          </a:p>
        </p:txBody>
      </p:sp>
      <p:sp>
        <p:nvSpPr>
          <p:cNvPr id="256" name="Google Shape;256;p29"/>
          <p:cNvSpPr txBox="1"/>
          <p:nvPr/>
        </p:nvSpPr>
        <p:spPr>
          <a:xfrm>
            <a:off x="3198912" y="5425544"/>
            <a:ext cx="5470648" cy="1200329"/>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2"/>
              </a:buClr>
              <a:buSzPts val="1400"/>
              <a:buFont typeface="Arial"/>
              <a:buChar char="•"/>
            </a:pPr>
            <a:r>
              <a:rPr lang="en-GB" sz="1400" b="0" dirty="0">
                <a:solidFill>
                  <a:schemeClr val="dk2"/>
                </a:solidFill>
                <a:latin typeface="Arial"/>
                <a:ea typeface="Arial"/>
                <a:cs typeface="Arial"/>
                <a:sym typeface="Arial"/>
              </a:rPr>
              <a:t>Peer mentoring for CPB Chairs from an experienced children’s services lead member or scrutiny chair. </a:t>
            </a:r>
            <a:endParaRPr dirty="0"/>
          </a:p>
          <a:p>
            <a:pPr marL="0" marR="0" lvl="0" indent="0" algn="l" rtl="0">
              <a:spcBef>
                <a:spcPts val="0"/>
              </a:spcBef>
              <a:spcAft>
                <a:spcPts val="0"/>
              </a:spcAft>
              <a:buNone/>
            </a:pPr>
            <a:endParaRPr sz="4400" b="1" dirty="0">
              <a:solidFill>
                <a:schemeClr val="dk2"/>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6"/>
          <p:cNvSpPr txBox="1">
            <a:spLocks noGrp="1"/>
          </p:cNvSpPr>
          <p:nvPr>
            <p:ph type="title"/>
          </p:nvPr>
        </p:nvSpPr>
        <p:spPr>
          <a:xfrm>
            <a:off x="1831109" y="341041"/>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dirty="0"/>
              <a:t>What is a Corporate Parent?</a:t>
            </a:r>
            <a:endParaRPr dirty="0"/>
          </a:p>
        </p:txBody>
      </p:sp>
      <p:sp>
        <p:nvSpPr>
          <p:cNvPr id="4" name="“a shared responsibility with all officers and members of the local authority to act as effective and caring corporate parents for looked-after children, with key roles in improving their educational attainment, providing stable and high quality placemen">
            <a:extLst>
              <a:ext uri="{FF2B5EF4-FFF2-40B4-BE49-F238E27FC236}">
                <a16:creationId xmlns:a16="http://schemas.microsoft.com/office/drawing/2014/main" id="{7FF0584B-66D5-34D9-3741-1C6533F3130C}"/>
              </a:ext>
            </a:extLst>
          </p:cNvPr>
          <p:cNvSpPr>
            <a:spLocks noGrp="1"/>
          </p:cNvSpPr>
          <p:nvPr>
            <p:ph type="body" idx="1"/>
          </p:nvPr>
        </p:nvSpPr>
        <p:spPr>
          <a:xfrm>
            <a:off x="457200" y="1600200"/>
            <a:ext cx="8783782" cy="4525963"/>
          </a:xfrm>
          <a:prstGeom prst="rect">
            <a:avLst/>
          </a:prstGeom>
        </p:spPr>
        <p:txBody>
          <a:bodyPr/>
          <a:lstStyle/>
          <a:p>
            <a:pPr marL="0" indent="0" defTabSz="859536">
              <a:lnSpc>
                <a:spcPct val="90000"/>
              </a:lnSpc>
              <a:spcBef>
                <a:spcPts val="900"/>
              </a:spcBef>
              <a:buSzTx/>
              <a:buNone/>
              <a:defRPr sz="2632">
                <a:latin typeface="Avenir Next Regular"/>
                <a:ea typeface="Avenir Next Regular"/>
                <a:cs typeface="Avenir Next Regular"/>
                <a:sym typeface="Avenir Next Regular"/>
              </a:defRPr>
            </a:pPr>
            <a:endParaRPr dirty="0">
              <a:latin typeface="+mn-lt"/>
            </a:endParaRPr>
          </a:p>
          <a:p>
            <a:pPr marL="0" indent="0" algn="ctr" defTabSz="859536">
              <a:lnSpc>
                <a:spcPct val="90000"/>
              </a:lnSpc>
              <a:spcBef>
                <a:spcPts val="900"/>
              </a:spcBef>
              <a:buSzTx/>
              <a:buNone/>
              <a:defRPr sz="2632">
                <a:latin typeface="Avenir Next Regular"/>
                <a:ea typeface="Avenir Next Regular"/>
                <a:cs typeface="Avenir Next Regular"/>
                <a:sym typeface="Avenir Next Regular"/>
              </a:defRPr>
            </a:pPr>
            <a:r>
              <a:rPr dirty="0">
                <a:latin typeface="+mn-lt"/>
              </a:rPr>
              <a:t>“a shared responsibility with all officers and members of the local authority to act as effective and caring corporate parents for looked-after children, with key roles in improving their educational attainment, providing stable and high quality placements and proper planning for when they leave care”</a:t>
            </a:r>
          </a:p>
          <a:p>
            <a:pPr marL="0" indent="0" algn="ctr" defTabSz="859536">
              <a:lnSpc>
                <a:spcPct val="90000"/>
              </a:lnSpc>
              <a:spcBef>
                <a:spcPts val="900"/>
              </a:spcBef>
              <a:buSzTx/>
              <a:buNone/>
              <a:defRPr sz="2632">
                <a:latin typeface="Avenir Next Regular"/>
                <a:ea typeface="Avenir Next Regular"/>
                <a:cs typeface="Avenir Next Regular"/>
                <a:sym typeface="Avenir Next Regular"/>
              </a:defRPr>
            </a:pPr>
            <a:endParaRPr dirty="0">
              <a:latin typeface="+mn-lt"/>
            </a:endParaRPr>
          </a:p>
          <a:p>
            <a:pPr marL="0" indent="0" algn="ctr" defTabSz="859536">
              <a:lnSpc>
                <a:spcPct val="90000"/>
              </a:lnSpc>
              <a:spcBef>
                <a:spcPts val="900"/>
              </a:spcBef>
              <a:buSzTx/>
              <a:buNone/>
              <a:defRPr sz="1316">
                <a:latin typeface="Avenir Next Regular"/>
                <a:ea typeface="Avenir Next Regular"/>
                <a:cs typeface="Avenir Next Regular"/>
                <a:sym typeface="Avenir Next Regular"/>
              </a:defRPr>
            </a:pPr>
            <a:endParaRPr dirty="0">
              <a:latin typeface="+mn-lt"/>
            </a:endParaRPr>
          </a:p>
          <a:p>
            <a:pPr marL="0" indent="0" defTabSz="859536">
              <a:lnSpc>
                <a:spcPct val="90000"/>
              </a:lnSpc>
              <a:spcBef>
                <a:spcPts val="900"/>
              </a:spcBef>
              <a:buSzTx/>
              <a:buNone/>
              <a:defRPr sz="1316">
                <a:latin typeface="Avenir Next Regular"/>
                <a:ea typeface="Avenir Next Regular"/>
                <a:cs typeface="Avenir Next Regular"/>
                <a:sym typeface="Avenir Next Regular"/>
              </a:defRPr>
            </a:pPr>
            <a:r>
              <a:rPr dirty="0">
                <a:latin typeface="+mn-lt"/>
              </a:rPr>
              <a:t>DfE 2013, Director and Lead Member for Children’s Services – Roles and Responsibilities</a:t>
            </a:r>
          </a:p>
        </p:txBody>
      </p:sp>
    </p:spTree>
    <p:extLst>
      <p:ext uri="{BB962C8B-B14F-4D97-AF65-F5344CB8AC3E}">
        <p14:creationId xmlns:p14="http://schemas.microsoft.com/office/powerpoint/2010/main" val="184803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txBox="1">
            <a:spLocks noGrp="1"/>
          </p:cNvSpPr>
          <p:nvPr>
            <p:ph type="title"/>
          </p:nvPr>
        </p:nvSpPr>
        <p:spPr>
          <a:xfrm>
            <a:off x="1664854" y="443705"/>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600" dirty="0"/>
              <a:t>Children in Care and Care Leavers</a:t>
            </a:r>
            <a:endParaRPr dirty="0"/>
          </a:p>
        </p:txBody>
      </p:sp>
      <p:sp>
        <p:nvSpPr>
          <p:cNvPr id="6" name="The Children and Social Work Act 2017 says that when a child or young person comes into the care of the local authority, or is under 25 and was looked-after by the authority for at least 13 weeks after their 14th birthday, the authority becomes their cor">
            <a:extLst>
              <a:ext uri="{FF2B5EF4-FFF2-40B4-BE49-F238E27FC236}">
                <a16:creationId xmlns:a16="http://schemas.microsoft.com/office/drawing/2014/main" id="{75D494A7-4CE8-F1AA-3FEB-D67C3616632A}"/>
              </a:ext>
            </a:extLst>
          </p:cNvPr>
          <p:cNvSpPr>
            <a:spLocks noGrp="1"/>
          </p:cNvSpPr>
          <p:nvPr>
            <p:ph type="body" idx="1"/>
          </p:nvPr>
        </p:nvSpPr>
        <p:spPr>
          <a:xfrm>
            <a:off x="431800" y="1364672"/>
            <a:ext cx="9042400" cy="4525963"/>
          </a:xfrm>
          <a:prstGeom prst="rect">
            <a:avLst/>
          </a:prstGeom>
        </p:spPr>
        <p:txBody>
          <a:bodyPr/>
          <a:lstStyle/>
          <a:p>
            <a:pPr marL="0" indent="0" defTabSz="603504">
              <a:lnSpc>
                <a:spcPct val="90000"/>
              </a:lnSpc>
              <a:spcBef>
                <a:spcPts val="600"/>
              </a:spcBef>
              <a:buSzTx/>
              <a:buFontTx/>
              <a:buNone/>
              <a:defRPr sz="1848">
                <a:latin typeface="Avenir Next Regular"/>
                <a:ea typeface="Avenir Next Regular"/>
                <a:cs typeface="Avenir Next Regular"/>
                <a:sym typeface="Avenir Next Regular"/>
              </a:defRPr>
            </a:pPr>
            <a:r>
              <a:rPr sz="2000" dirty="0">
                <a:latin typeface="Arial" panose="020B0604020202020204" pitchFamily="34" charset="0"/>
                <a:cs typeface="Arial" panose="020B0604020202020204" pitchFamily="34" charset="0"/>
              </a:rPr>
              <a:t>The Children and Social Work Act 2017 says that when a child or young person comes into the care of the local authority, or is under 25 and was looked-after by the authority for at least 13 weeks after their 14th birthday, the authority becomes their corporate parent.</a:t>
            </a:r>
          </a:p>
          <a:p>
            <a:pPr marL="0" indent="0" defTabSz="603504">
              <a:lnSpc>
                <a:spcPct val="90000"/>
              </a:lnSpc>
              <a:spcBef>
                <a:spcPts val="600"/>
              </a:spcBef>
              <a:buSzTx/>
              <a:buFontTx/>
              <a:buNone/>
              <a:defRPr sz="1848">
                <a:latin typeface="Avenir Next Regular"/>
                <a:ea typeface="Avenir Next Regular"/>
                <a:cs typeface="Avenir Next Regular"/>
                <a:sym typeface="Avenir Next Regular"/>
              </a:defRPr>
            </a:pPr>
            <a:endParaRPr sz="2000" dirty="0">
              <a:latin typeface="Arial" panose="020B0604020202020204" pitchFamily="34" charset="0"/>
              <a:cs typeface="Arial" panose="020B0604020202020204" pitchFamily="34" charset="0"/>
            </a:endParaRPr>
          </a:p>
          <a:p>
            <a:pPr marL="0" indent="0" defTabSz="603504">
              <a:lnSpc>
                <a:spcPct val="90000"/>
              </a:lnSpc>
              <a:spcBef>
                <a:spcPts val="600"/>
              </a:spcBef>
              <a:buSzTx/>
              <a:buFontTx/>
              <a:buNone/>
              <a:defRPr sz="1848">
                <a:latin typeface="Avenir Next Regular"/>
                <a:ea typeface="Avenir Next Regular"/>
                <a:cs typeface="Avenir Next Regular"/>
                <a:sym typeface="Avenir Next Regular"/>
              </a:defRPr>
            </a:pPr>
            <a:r>
              <a:rPr sz="2000" dirty="0">
                <a:latin typeface="Arial" panose="020B0604020202020204" pitchFamily="34" charset="0"/>
                <a:cs typeface="Arial" panose="020B0604020202020204" pitchFamily="34" charset="0"/>
              </a:rPr>
              <a:t>A child remains a looked-after child until:</a:t>
            </a:r>
          </a:p>
          <a:p>
            <a:pPr marL="452628" lvl="1" indent="-150876" defTabSz="603504">
              <a:lnSpc>
                <a:spcPct val="90000"/>
              </a:lnSpc>
              <a:spcBef>
                <a:spcPts val="600"/>
              </a:spcBef>
              <a:buChar char="•"/>
              <a:defRPr sz="1848">
                <a:latin typeface="Avenir Next Regular"/>
                <a:ea typeface="Avenir Next Regular"/>
                <a:cs typeface="Avenir Next Regular"/>
                <a:sym typeface="Avenir Next Regular"/>
              </a:defRPr>
            </a:pPr>
            <a:r>
              <a:rPr sz="2000" dirty="0">
                <a:latin typeface="Arial" panose="020B0604020202020204" pitchFamily="34" charset="0"/>
                <a:cs typeface="Arial" panose="020B0604020202020204" pitchFamily="34" charset="0"/>
              </a:rPr>
              <a:t>The</a:t>
            </a:r>
            <a:r>
              <a:rPr lang="en-GB" sz="2000" dirty="0">
                <a:solidFill>
                  <a:schemeClr val="tx1"/>
                </a:solidFill>
                <a:latin typeface="Arial" panose="020B0604020202020204" pitchFamily="34" charset="0"/>
                <a:cs typeface="Arial" panose="020B0604020202020204" pitchFamily="34" charset="0"/>
              </a:rPr>
              <a:t>y</a:t>
            </a:r>
            <a:r>
              <a:rPr sz="2000" dirty="0">
                <a:latin typeface="Arial" panose="020B0604020202020204" pitchFamily="34" charset="0"/>
                <a:cs typeface="Arial" panose="020B0604020202020204" pitchFamily="34" charset="0"/>
              </a:rPr>
              <a:t> return home;</a:t>
            </a:r>
          </a:p>
          <a:p>
            <a:pPr marL="452628" lvl="1" indent="-150876" defTabSz="603504">
              <a:lnSpc>
                <a:spcPct val="90000"/>
              </a:lnSpc>
              <a:spcBef>
                <a:spcPts val="600"/>
              </a:spcBef>
              <a:buChar char="•"/>
              <a:defRPr sz="1848">
                <a:latin typeface="Avenir Next Regular"/>
                <a:ea typeface="Avenir Next Regular"/>
                <a:cs typeface="Avenir Next Regular"/>
                <a:sym typeface="Avenir Next Regular"/>
              </a:defRPr>
            </a:pPr>
            <a:r>
              <a:rPr sz="2000" dirty="0">
                <a:latin typeface="Arial" panose="020B0604020202020204" pitchFamily="34" charset="0"/>
                <a:cs typeface="Arial" panose="020B0604020202020204" pitchFamily="34" charset="0"/>
              </a:rPr>
              <a:t>Are adopted;</a:t>
            </a:r>
          </a:p>
          <a:p>
            <a:pPr marL="452628" lvl="1" indent="-150876" defTabSz="603504">
              <a:lnSpc>
                <a:spcPct val="90000"/>
              </a:lnSpc>
              <a:spcBef>
                <a:spcPts val="600"/>
              </a:spcBef>
              <a:buChar char="•"/>
              <a:defRPr sz="1848">
                <a:latin typeface="Avenir Next Regular"/>
                <a:ea typeface="Avenir Next Regular"/>
                <a:cs typeface="Avenir Next Regular"/>
                <a:sym typeface="Avenir Next Regular"/>
              </a:defRPr>
            </a:pPr>
            <a:r>
              <a:rPr sz="2000" dirty="0">
                <a:latin typeface="Arial" panose="020B0604020202020204" pitchFamily="34" charset="0"/>
                <a:cs typeface="Arial" panose="020B0604020202020204" pitchFamily="34" charset="0"/>
              </a:rPr>
              <a:t>Turn 18</a:t>
            </a:r>
          </a:p>
          <a:p>
            <a:pPr marL="150876" indent="-150876" defTabSz="603504">
              <a:lnSpc>
                <a:spcPct val="90000"/>
              </a:lnSpc>
              <a:spcBef>
                <a:spcPts val="600"/>
              </a:spcBef>
              <a:defRPr sz="1848">
                <a:latin typeface="Avenir Next Regular"/>
                <a:ea typeface="Avenir Next Regular"/>
                <a:cs typeface="Avenir Next Regular"/>
                <a:sym typeface="Avenir Next Regular"/>
              </a:defRPr>
            </a:pPr>
            <a:r>
              <a:rPr sz="2000" dirty="0">
                <a:latin typeface="Arial" panose="020B0604020202020204" pitchFamily="34" charset="0"/>
                <a:cs typeface="Arial" panose="020B0604020202020204" pitchFamily="34" charset="0"/>
              </a:rPr>
              <a:t>Council’s are required to support care leavers until 25</a:t>
            </a:r>
          </a:p>
          <a:p>
            <a:pPr marL="150876" indent="-150876" defTabSz="603504">
              <a:lnSpc>
                <a:spcPct val="90000"/>
              </a:lnSpc>
              <a:spcBef>
                <a:spcPts val="600"/>
              </a:spcBef>
              <a:defRPr sz="1848">
                <a:latin typeface="Avenir Next Regular"/>
                <a:ea typeface="Avenir Next Regular"/>
                <a:cs typeface="Avenir Next Regular"/>
                <a:sym typeface="Avenir Next Regular"/>
              </a:defRPr>
            </a:pPr>
            <a:endParaRPr sz="2000" dirty="0">
              <a:latin typeface="Arial" panose="020B0604020202020204" pitchFamily="34" charset="0"/>
              <a:cs typeface="Arial" panose="020B0604020202020204" pitchFamily="34" charset="0"/>
            </a:endParaRPr>
          </a:p>
          <a:p>
            <a:pPr marL="150876" indent="-150876" defTabSz="603504">
              <a:lnSpc>
                <a:spcPct val="90000"/>
              </a:lnSpc>
              <a:spcBef>
                <a:spcPts val="600"/>
              </a:spcBef>
              <a:defRPr sz="1848">
                <a:latin typeface="Avenir Next Regular"/>
                <a:ea typeface="Avenir Next Regular"/>
                <a:cs typeface="Avenir Next Regular"/>
                <a:sym typeface="Avenir Next Regular"/>
              </a:defRPr>
            </a:pPr>
            <a:r>
              <a:rPr sz="2000" dirty="0">
                <a:latin typeface="Arial" panose="020B0604020202020204" pitchFamily="34" charset="0"/>
                <a:cs typeface="Arial" panose="020B0604020202020204" pitchFamily="34" charset="0"/>
              </a:rPr>
              <a:t>Each child has a Care Plan; which is overseen by an Independent Reviewing Officer - who monitors the care plan and challenges the council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txBox="1">
            <a:spLocks noGrp="1"/>
          </p:cNvSpPr>
          <p:nvPr>
            <p:ph type="title"/>
          </p:nvPr>
        </p:nvSpPr>
        <p:spPr>
          <a:xfrm>
            <a:off x="1457036" y="279418"/>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600" dirty="0"/>
              <a:t>Cared for Children (to March 2021)</a:t>
            </a:r>
            <a:endParaRPr dirty="0"/>
          </a:p>
        </p:txBody>
      </p:sp>
      <p:sp>
        <p:nvSpPr>
          <p:cNvPr id="3" name="Content Placeholder 2">
            <a:extLst>
              <a:ext uri="{FF2B5EF4-FFF2-40B4-BE49-F238E27FC236}">
                <a16:creationId xmlns:a16="http://schemas.microsoft.com/office/drawing/2014/main" id="{84DCFA57-6E66-308D-EAE0-2A7C5D763220}"/>
              </a:ext>
            </a:extLst>
          </p:cNvPr>
          <p:cNvSpPr txBox="1">
            <a:spLocks/>
          </p:cNvSpPr>
          <p:nvPr/>
        </p:nvSpPr>
        <p:spPr>
          <a:xfrm>
            <a:off x="457200" y="1600200"/>
            <a:ext cx="8788400" cy="452596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Arial"/>
              <a:buChar char="•"/>
              <a:defRPr sz="3200" b="0" i="0" u="none" strike="noStrike" cap="none">
                <a:solidFill>
                  <a:schemeClr val="dk1"/>
                </a:solidFill>
                <a:latin typeface="Arial"/>
                <a:ea typeface="Arial"/>
                <a:cs typeface="Arial"/>
                <a:sym typeface="Arial"/>
              </a:defRPr>
            </a:lvl1pPr>
            <a:lvl2pPr marL="914400" marR="0" lvl="1" indent="-342900" algn="l" rtl="0">
              <a:lnSpc>
                <a:spcPct val="100000"/>
              </a:lnSpc>
              <a:spcBef>
                <a:spcPts val="360"/>
              </a:spcBef>
              <a:spcAft>
                <a:spcPts val="0"/>
              </a:spcAft>
              <a:buClr>
                <a:schemeClr val="dk1"/>
              </a:buClr>
              <a:buSzPts val="1800"/>
              <a:buFont typeface="Arial"/>
              <a:buChar char="–"/>
              <a:defRPr sz="2800" b="0" i="0" u="none" strike="noStrike" cap="none">
                <a:solidFill>
                  <a:schemeClr val="dk1"/>
                </a:solidFill>
                <a:latin typeface="Arial"/>
                <a:ea typeface="Arial"/>
                <a:cs typeface="Arial"/>
                <a:sym typeface="Arial"/>
              </a:defRPr>
            </a:lvl2pPr>
            <a:lvl3pPr marL="1371600" marR="0" lvl="2" indent="-342900" algn="l" rtl="0">
              <a:lnSpc>
                <a:spcPct val="100000"/>
              </a:lnSpc>
              <a:spcBef>
                <a:spcPts val="36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3pPr>
            <a:lvl4pPr marL="1828800" marR="0" lvl="3"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dk1"/>
              </a:buClr>
              <a:buSzPts val="1800"/>
              <a:buFont typeface="Arial"/>
              <a:buChar char="»"/>
              <a:defRPr sz="2000" b="0" i="0" u="none" strike="noStrike" cap="none">
                <a:solidFill>
                  <a:schemeClr val="dk1"/>
                </a:solidFill>
                <a:latin typeface="Arial"/>
                <a:ea typeface="Arial"/>
                <a:cs typeface="Arial"/>
                <a:sym typeface="Arial"/>
              </a:defRPr>
            </a:lvl9pPr>
          </a:lstStyle>
          <a:p>
            <a:r>
              <a:rPr lang="en-GB" sz="2800" dirty="0">
                <a:solidFill>
                  <a:schemeClr val="tx1"/>
                </a:solidFill>
              </a:rPr>
              <a:t>80,850 children are cared for in England.</a:t>
            </a:r>
          </a:p>
          <a:p>
            <a:r>
              <a:rPr lang="en-GB" sz="2800" dirty="0">
                <a:solidFill>
                  <a:schemeClr val="tx1"/>
                </a:solidFill>
              </a:rPr>
              <a:t>56% males, 44% females</a:t>
            </a:r>
          </a:p>
          <a:p>
            <a:r>
              <a:rPr lang="en-GB" sz="2800" dirty="0">
                <a:solidFill>
                  <a:schemeClr val="tx1"/>
                </a:solidFill>
              </a:rPr>
              <a:t>Reasons for being looked after:</a:t>
            </a:r>
          </a:p>
          <a:p>
            <a:pPr lvl="1"/>
            <a:r>
              <a:rPr lang="en-GB" sz="2400" dirty="0">
                <a:solidFill>
                  <a:schemeClr val="tx1"/>
                </a:solidFill>
              </a:rPr>
              <a:t>66% abuse / neglect</a:t>
            </a:r>
          </a:p>
          <a:p>
            <a:pPr lvl="1"/>
            <a:r>
              <a:rPr lang="en-GB" sz="2400" dirty="0">
                <a:solidFill>
                  <a:schemeClr val="tx1"/>
                </a:solidFill>
              </a:rPr>
              <a:t>22% acute family distress (illness/death/dysfunction)</a:t>
            </a:r>
          </a:p>
          <a:p>
            <a:pPr lvl="1"/>
            <a:r>
              <a:rPr lang="en-GB" sz="2400" dirty="0">
                <a:solidFill>
                  <a:schemeClr val="tx1"/>
                </a:solidFill>
              </a:rPr>
              <a:t>3% child disability</a:t>
            </a:r>
          </a:p>
          <a:p>
            <a:pPr lvl="1"/>
            <a:r>
              <a:rPr lang="en-GB" sz="2400" dirty="0">
                <a:solidFill>
                  <a:schemeClr val="tx1"/>
                </a:solidFill>
              </a:rPr>
              <a:t>3% parental illness or disability</a:t>
            </a:r>
          </a:p>
          <a:p>
            <a:pPr lvl="1"/>
            <a:r>
              <a:rPr lang="en-GB" sz="2400" dirty="0">
                <a:solidFill>
                  <a:schemeClr val="tx1"/>
                </a:solidFill>
              </a:rPr>
              <a:t>5% absent parents</a:t>
            </a:r>
          </a:p>
          <a:p>
            <a:pPr lvl="1"/>
            <a:r>
              <a:rPr lang="en-GB" sz="2400" dirty="0">
                <a:solidFill>
                  <a:schemeClr val="tx1"/>
                </a:solidFill>
              </a:rPr>
              <a:t>Only 1% are in care because of their own behaviour.</a:t>
            </a:r>
          </a:p>
          <a:p>
            <a:pPr>
              <a:buFont typeface="Arial"/>
              <a:buNone/>
            </a:pPr>
            <a:endParaRPr lang="en-GB" sz="2800" dirty="0">
              <a:solidFill>
                <a:schemeClr val="tx1"/>
              </a:solidFill>
            </a:endParaRPr>
          </a:p>
        </p:txBody>
      </p:sp>
      <p:sp>
        <p:nvSpPr>
          <p:cNvPr id="2" name="TextBox 1">
            <a:extLst>
              <a:ext uri="{FF2B5EF4-FFF2-40B4-BE49-F238E27FC236}">
                <a16:creationId xmlns:a16="http://schemas.microsoft.com/office/drawing/2014/main" id="{6A0E559E-1A83-DD51-587F-997120289A03}"/>
              </a:ext>
            </a:extLst>
          </p:cNvPr>
          <p:cNvSpPr txBox="1"/>
          <p:nvPr/>
        </p:nvSpPr>
        <p:spPr>
          <a:xfrm>
            <a:off x="1263721" y="6126163"/>
            <a:ext cx="3209533" cy="307777"/>
          </a:xfrm>
          <a:prstGeom prst="rect">
            <a:avLst/>
          </a:prstGeom>
          <a:noFill/>
        </p:spPr>
        <p:txBody>
          <a:bodyPr wrap="none" rtlCol="0">
            <a:spAutoFit/>
          </a:bodyPr>
          <a:lstStyle/>
          <a:p>
            <a:r>
              <a:rPr lang="en-US" dirty="0"/>
              <a:t>National Statistics 2021 reporting year</a:t>
            </a:r>
          </a:p>
        </p:txBody>
      </p:sp>
    </p:spTree>
    <p:extLst>
      <p:ext uri="{BB962C8B-B14F-4D97-AF65-F5344CB8AC3E}">
        <p14:creationId xmlns:p14="http://schemas.microsoft.com/office/powerpoint/2010/main" val="633802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txBox="1">
            <a:spLocks noGrp="1"/>
          </p:cNvSpPr>
          <p:nvPr>
            <p:ph type="title"/>
          </p:nvPr>
        </p:nvSpPr>
        <p:spPr>
          <a:xfrm>
            <a:off x="1457036" y="279418"/>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600" dirty="0"/>
              <a:t>Outcomes for Cared for Children</a:t>
            </a:r>
            <a:endParaRPr dirty="0"/>
          </a:p>
        </p:txBody>
      </p:sp>
      <p:sp>
        <p:nvSpPr>
          <p:cNvPr id="3" name="TextBox 2">
            <a:extLst>
              <a:ext uri="{FF2B5EF4-FFF2-40B4-BE49-F238E27FC236}">
                <a16:creationId xmlns:a16="http://schemas.microsoft.com/office/drawing/2014/main" id="{785E2D65-092F-60D1-6F53-A74DA3939F5D}"/>
              </a:ext>
            </a:extLst>
          </p:cNvPr>
          <p:cNvSpPr txBox="1"/>
          <p:nvPr/>
        </p:nvSpPr>
        <p:spPr>
          <a:xfrm>
            <a:off x="1181528" y="1376737"/>
            <a:ext cx="7983020" cy="3046988"/>
          </a:xfrm>
          <a:prstGeom prst="rect">
            <a:avLst/>
          </a:prstGeom>
          <a:noFill/>
        </p:spPr>
        <p:txBody>
          <a:bodyPr wrap="square">
            <a:spAutoFit/>
          </a:bodyPr>
          <a:lstStyle/>
          <a:p>
            <a:r>
              <a:rPr lang="en-GB" sz="2400" dirty="0">
                <a:solidFill>
                  <a:srgbClr val="000000"/>
                </a:solidFill>
                <a:effectLst/>
                <a:latin typeface="+mj-lt"/>
              </a:rPr>
              <a:t>Nationally:</a:t>
            </a:r>
          </a:p>
          <a:p>
            <a:br>
              <a:rPr lang="en-GB" sz="2400" dirty="0">
                <a:solidFill>
                  <a:srgbClr val="000000"/>
                </a:solidFill>
                <a:effectLst/>
                <a:latin typeface="+mj-lt"/>
              </a:rPr>
            </a:br>
            <a:endParaRPr lang="en-GB" sz="2400" dirty="0">
              <a:solidFill>
                <a:srgbClr val="000000"/>
              </a:solidFill>
              <a:effectLst/>
              <a:latin typeface="+mj-lt"/>
            </a:endParaRPr>
          </a:p>
          <a:p>
            <a:r>
              <a:rPr lang="en-GB" sz="2400" dirty="0">
                <a:solidFill>
                  <a:srgbClr val="000000"/>
                </a:solidFill>
                <a:effectLst/>
                <a:latin typeface="+mj-lt"/>
              </a:rPr>
              <a:t>The outcomes gap for looked-after children:</a:t>
            </a:r>
          </a:p>
          <a:p>
            <a:pPr marL="285750" indent="-285750">
              <a:buFont typeface="Arial" panose="020B0604020202020204" pitchFamily="34" charset="0"/>
              <a:buChar char="•"/>
            </a:pPr>
            <a:r>
              <a:rPr lang="en-GB" sz="2400" dirty="0">
                <a:solidFill>
                  <a:srgbClr val="000000"/>
                </a:solidFill>
                <a:effectLst/>
                <a:latin typeface="+mj-lt"/>
              </a:rPr>
              <a:t>4 x more likely to have Special Educational needs</a:t>
            </a:r>
          </a:p>
          <a:p>
            <a:pPr marL="285750" indent="-285750">
              <a:buFont typeface="Arial" panose="020B0604020202020204" pitchFamily="34" charset="0"/>
              <a:buChar char="•"/>
            </a:pPr>
            <a:r>
              <a:rPr lang="en-GB" sz="2400" dirty="0">
                <a:solidFill>
                  <a:srgbClr val="000000"/>
                </a:solidFill>
                <a:effectLst/>
                <a:latin typeface="+mj-lt"/>
              </a:rPr>
              <a:t>9 x more likely to have a Education Health and Care Plan</a:t>
            </a:r>
          </a:p>
          <a:p>
            <a:pPr marL="285750" indent="-285750">
              <a:buFont typeface="Arial" panose="020B0604020202020204" pitchFamily="34" charset="0"/>
              <a:buChar char="•"/>
            </a:pPr>
            <a:r>
              <a:rPr lang="en-GB" sz="2400" dirty="0">
                <a:solidFill>
                  <a:srgbClr val="000000"/>
                </a:solidFill>
                <a:effectLst/>
                <a:latin typeface="+mj-lt"/>
              </a:rPr>
              <a:t>Large outcome gaps at GCSE, KS2, KS3 and KS4</a:t>
            </a:r>
          </a:p>
        </p:txBody>
      </p:sp>
    </p:spTree>
    <p:extLst>
      <p:ext uri="{BB962C8B-B14F-4D97-AF65-F5344CB8AC3E}">
        <p14:creationId xmlns:p14="http://schemas.microsoft.com/office/powerpoint/2010/main" val="805601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txBox="1">
            <a:spLocks noGrp="1"/>
          </p:cNvSpPr>
          <p:nvPr>
            <p:ph type="title"/>
          </p:nvPr>
        </p:nvSpPr>
        <p:spPr>
          <a:xfrm>
            <a:off x="1623291" y="348690"/>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600" dirty="0"/>
              <a:t>Key pieces of Legislation &amp; guidance</a:t>
            </a:r>
            <a:endParaRPr dirty="0"/>
          </a:p>
        </p:txBody>
      </p:sp>
      <p:sp>
        <p:nvSpPr>
          <p:cNvPr id="6" name="Children Act 1989…">
            <a:extLst>
              <a:ext uri="{FF2B5EF4-FFF2-40B4-BE49-F238E27FC236}">
                <a16:creationId xmlns:a16="http://schemas.microsoft.com/office/drawing/2014/main" id="{886C1F32-568E-975A-0E0B-471483CB2E96}"/>
              </a:ext>
            </a:extLst>
          </p:cNvPr>
          <p:cNvSpPr>
            <a:spLocks noGrp="1"/>
          </p:cNvSpPr>
          <p:nvPr>
            <p:ph type="body" idx="1"/>
          </p:nvPr>
        </p:nvSpPr>
        <p:spPr>
          <a:xfrm>
            <a:off x="838200" y="1406237"/>
            <a:ext cx="8229600" cy="4525963"/>
          </a:xfrm>
          <a:prstGeom prst="rect">
            <a:avLst/>
          </a:prstGeom>
        </p:spPr>
        <p:txBody>
          <a:bodyPr/>
          <a:lstStyle/>
          <a:p>
            <a:pPr marL="342900" defTabSz="813816">
              <a:lnSpc>
                <a:spcPct val="90000"/>
              </a:lnSpc>
              <a:spcBef>
                <a:spcPts val="800"/>
              </a:spcBef>
              <a:defRPr sz="2136">
                <a:latin typeface="Avenir Next Regular"/>
                <a:ea typeface="Avenir Next Regular"/>
                <a:cs typeface="Avenir Next Regular"/>
                <a:sym typeface="Avenir Next Regular"/>
              </a:defRPr>
            </a:pPr>
            <a:r>
              <a:rPr dirty="0">
                <a:latin typeface="+mj-lt"/>
              </a:rPr>
              <a:t>Children Act 1989 </a:t>
            </a:r>
          </a:p>
          <a:p>
            <a:pPr marL="342900" defTabSz="813816">
              <a:lnSpc>
                <a:spcPct val="90000"/>
              </a:lnSpc>
              <a:spcBef>
                <a:spcPts val="800"/>
              </a:spcBef>
              <a:defRPr sz="2136">
                <a:latin typeface="Avenir Next Regular"/>
                <a:ea typeface="Avenir Next Regular"/>
                <a:cs typeface="Avenir Next Regular"/>
                <a:sym typeface="Avenir Next Regular"/>
              </a:defRPr>
            </a:pPr>
            <a:r>
              <a:rPr dirty="0">
                <a:latin typeface="+mj-lt"/>
              </a:rPr>
              <a:t>Care Act 2014</a:t>
            </a:r>
          </a:p>
          <a:p>
            <a:pPr marL="342900" defTabSz="813816">
              <a:lnSpc>
                <a:spcPct val="90000"/>
              </a:lnSpc>
              <a:spcBef>
                <a:spcPts val="800"/>
              </a:spcBef>
              <a:defRPr sz="2136">
                <a:latin typeface="Avenir Next Regular"/>
                <a:ea typeface="Avenir Next Regular"/>
                <a:cs typeface="Avenir Next Regular"/>
                <a:sym typeface="Avenir Next Regular"/>
              </a:defRPr>
            </a:pPr>
            <a:r>
              <a:rPr dirty="0">
                <a:latin typeface="+mj-lt"/>
              </a:rPr>
              <a:t>Children and Social Work Act 2017</a:t>
            </a:r>
            <a:r>
              <a:rPr lang="en-GB" dirty="0">
                <a:latin typeface="+mj-lt"/>
              </a:rPr>
              <a:t> – defined 7 Corporate Parenting Principles</a:t>
            </a:r>
            <a:endParaRPr dirty="0">
              <a:latin typeface="+mj-lt"/>
            </a:endParaRPr>
          </a:p>
          <a:p>
            <a:pPr marL="342900" defTabSz="813816">
              <a:lnSpc>
                <a:spcPct val="90000"/>
              </a:lnSpc>
              <a:spcBef>
                <a:spcPts val="800"/>
              </a:spcBef>
              <a:defRPr sz="2136">
                <a:latin typeface="Avenir Next Regular"/>
                <a:ea typeface="Avenir Next Regular"/>
                <a:cs typeface="Avenir Next Regular"/>
                <a:sym typeface="Avenir Next Regular"/>
              </a:defRPr>
            </a:pPr>
            <a:r>
              <a:rPr dirty="0">
                <a:latin typeface="+mj-lt"/>
              </a:rPr>
              <a:t>Children and Family Act 2014</a:t>
            </a:r>
          </a:p>
          <a:p>
            <a:pPr marL="342900" defTabSz="813816">
              <a:lnSpc>
                <a:spcPct val="90000"/>
              </a:lnSpc>
              <a:spcBef>
                <a:spcPts val="800"/>
              </a:spcBef>
              <a:defRPr sz="2136">
                <a:latin typeface="Avenir Next Regular"/>
                <a:ea typeface="Avenir Next Regular"/>
                <a:cs typeface="Avenir Next Regular"/>
                <a:sym typeface="Avenir Next Regular"/>
              </a:defRPr>
            </a:pPr>
            <a:r>
              <a:rPr dirty="0">
                <a:latin typeface="+mj-lt"/>
              </a:rPr>
              <a:t>Health and Social Care Act  2012</a:t>
            </a:r>
          </a:p>
          <a:p>
            <a:pPr marL="342900" defTabSz="813816">
              <a:lnSpc>
                <a:spcPct val="90000"/>
              </a:lnSpc>
              <a:spcBef>
                <a:spcPts val="800"/>
              </a:spcBef>
              <a:defRPr sz="2136">
                <a:latin typeface="Avenir Next Regular"/>
                <a:ea typeface="Avenir Next Regular"/>
                <a:cs typeface="Avenir Next Regular"/>
                <a:sym typeface="Avenir Next Regular"/>
              </a:defRPr>
            </a:pPr>
            <a:r>
              <a:rPr dirty="0">
                <a:latin typeface="+mj-lt"/>
              </a:rPr>
              <a:t>Children and Young Persons Act 2008</a:t>
            </a:r>
          </a:p>
          <a:p>
            <a:pPr marL="342900" defTabSz="813816">
              <a:lnSpc>
                <a:spcPct val="90000"/>
              </a:lnSpc>
              <a:spcBef>
                <a:spcPts val="800"/>
              </a:spcBef>
              <a:defRPr sz="2136">
                <a:latin typeface="Avenir Next Regular"/>
                <a:ea typeface="Avenir Next Regular"/>
                <a:cs typeface="Avenir Next Regular"/>
                <a:sym typeface="Avenir Next Regular"/>
              </a:defRPr>
            </a:pPr>
            <a:r>
              <a:rPr dirty="0">
                <a:latin typeface="+mj-lt"/>
              </a:rPr>
              <a:t>Children and Adoption Act 2006</a:t>
            </a:r>
          </a:p>
          <a:p>
            <a:pPr marL="342900" defTabSz="813816">
              <a:lnSpc>
                <a:spcPct val="90000"/>
              </a:lnSpc>
              <a:spcBef>
                <a:spcPts val="800"/>
              </a:spcBef>
              <a:defRPr sz="2136">
                <a:latin typeface="Avenir Next Regular"/>
                <a:ea typeface="Avenir Next Regular"/>
                <a:cs typeface="Avenir Next Regular"/>
                <a:sym typeface="Avenir Next Regular"/>
              </a:defRPr>
            </a:pPr>
            <a:r>
              <a:rPr dirty="0">
                <a:latin typeface="+mj-lt"/>
              </a:rPr>
              <a:t>Children Act 2004</a:t>
            </a:r>
          </a:p>
          <a:p>
            <a:pPr marL="342900" defTabSz="813816">
              <a:lnSpc>
                <a:spcPct val="90000"/>
              </a:lnSpc>
              <a:spcBef>
                <a:spcPts val="800"/>
              </a:spcBef>
              <a:defRPr sz="2136">
                <a:latin typeface="Avenir Next Regular"/>
                <a:ea typeface="Avenir Next Regular"/>
                <a:cs typeface="Avenir Next Regular"/>
                <a:sym typeface="Avenir Next Regular"/>
              </a:defRPr>
            </a:pPr>
            <a:r>
              <a:rPr dirty="0">
                <a:latin typeface="+mj-lt"/>
              </a:rPr>
              <a:t>Adoption and Children Act 2002</a:t>
            </a:r>
          </a:p>
          <a:p>
            <a:pPr marL="342900" defTabSz="813816">
              <a:lnSpc>
                <a:spcPct val="90000"/>
              </a:lnSpc>
              <a:spcBef>
                <a:spcPts val="800"/>
              </a:spcBef>
              <a:defRPr sz="2136">
                <a:latin typeface="Avenir Next Regular"/>
                <a:ea typeface="Avenir Next Regular"/>
                <a:cs typeface="Avenir Next Regular"/>
                <a:sym typeface="Avenir Next Regular"/>
              </a:defRPr>
            </a:pPr>
            <a:r>
              <a:rPr dirty="0">
                <a:latin typeface="+mj-lt"/>
              </a:rPr>
              <a:t>Children (Leaving Care) Act 2000</a:t>
            </a:r>
          </a:p>
        </p:txBody>
      </p:sp>
    </p:spTree>
    <p:extLst>
      <p:ext uri="{BB962C8B-B14F-4D97-AF65-F5344CB8AC3E}">
        <p14:creationId xmlns:p14="http://schemas.microsoft.com/office/powerpoint/2010/main" val="1952501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7"/>
          <p:cNvSpPr txBox="1">
            <a:spLocks noGrp="1"/>
          </p:cNvSpPr>
          <p:nvPr>
            <p:ph type="title"/>
          </p:nvPr>
        </p:nvSpPr>
        <p:spPr>
          <a:xfrm>
            <a:off x="1623291" y="348690"/>
            <a:ext cx="8915400" cy="5762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600" dirty="0"/>
              <a:t>Key Policy and Guidance</a:t>
            </a:r>
            <a:endParaRPr dirty="0"/>
          </a:p>
        </p:txBody>
      </p:sp>
      <p:sp>
        <p:nvSpPr>
          <p:cNvPr id="7" name="Applying corporate parenting principles to looked-after children and care leavers 2018…">
            <a:extLst>
              <a:ext uri="{FF2B5EF4-FFF2-40B4-BE49-F238E27FC236}">
                <a16:creationId xmlns:a16="http://schemas.microsoft.com/office/drawing/2014/main" id="{3012B652-E664-CB05-B7F5-EC2E743BFBF1}"/>
              </a:ext>
            </a:extLst>
          </p:cNvPr>
          <p:cNvSpPr>
            <a:spLocks noGrp="1"/>
          </p:cNvSpPr>
          <p:nvPr>
            <p:ph type="body" idx="1"/>
          </p:nvPr>
        </p:nvSpPr>
        <p:spPr>
          <a:xfrm>
            <a:off x="457200" y="1600200"/>
            <a:ext cx="8229600" cy="4525963"/>
          </a:xfrm>
          <a:prstGeom prst="rect">
            <a:avLst/>
          </a:prstGeom>
        </p:spPr>
        <p:txBody>
          <a:bodyPr/>
          <a:lstStyle/>
          <a:p>
            <a:pPr marL="342900" defTabSz="777240">
              <a:lnSpc>
                <a:spcPct val="90000"/>
              </a:lnSpc>
              <a:spcBef>
                <a:spcPts val="800"/>
              </a:spcBef>
              <a:defRPr sz="2040">
                <a:latin typeface="Avenir Next Regular"/>
                <a:ea typeface="Avenir Next Regular"/>
                <a:cs typeface="Avenir Next Regular"/>
                <a:sym typeface="Avenir Next Regular"/>
              </a:defRPr>
            </a:pPr>
            <a:r>
              <a:rPr sz="2400" dirty="0">
                <a:latin typeface="+mj-lt"/>
              </a:rPr>
              <a:t>Applying corporate parenting principles to looked-after children and care leavers 2018</a:t>
            </a:r>
          </a:p>
          <a:p>
            <a:pPr marL="342900" defTabSz="777240">
              <a:lnSpc>
                <a:spcPct val="90000"/>
              </a:lnSpc>
              <a:spcBef>
                <a:spcPts val="800"/>
              </a:spcBef>
              <a:defRPr sz="2040">
                <a:latin typeface="Avenir Next Regular"/>
                <a:ea typeface="Avenir Next Regular"/>
                <a:cs typeface="Avenir Next Regular"/>
                <a:sym typeface="Avenir Next Regular"/>
              </a:defRPr>
            </a:pPr>
            <a:r>
              <a:rPr sz="2400" dirty="0">
                <a:latin typeface="+mj-lt"/>
              </a:rPr>
              <a:t>Putting Children First: Delivering Our Vision For Excellent Children’s Social Care 2016</a:t>
            </a:r>
          </a:p>
          <a:p>
            <a:pPr marL="342900" defTabSz="777240">
              <a:lnSpc>
                <a:spcPct val="90000"/>
              </a:lnSpc>
              <a:spcBef>
                <a:spcPts val="800"/>
              </a:spcBef>
              <a:defRPr sz="2040">
                <a:latin typeface="Avenir Next Regular"/>
                <a:ea typeface="Avenir Next Regular"/>
                <a:cs typeface="Avenir Next Regular"/>
                <a:sym typeface="Avenir Next Regular"/>
              </a:defRPr>
            </a:pPr>
            <a:r>
              <a:rPr sz="2400" dirty="0">
                <a:latin typeface="+mj-lt"/>
              </a:rPr>
              <a:t>Keep on Caring: Supporting Young People from Care to Independence 2016</a:t>
            </a:r>
          </a:p>
          <a:p>
            <a:pPr marL="342900" defTabSz="777240">
              <a:lnSpc>
                <a:spcPct val="90000"/>
              </a:lnSpc>
              <a:spcBef>
                <a:spcPts val="800"/>
              </a:spcBef>
              <a:defRPr sz="2040">
                <a:latin typeface="Avenir Next Regular"/>
                <a:ea typeface="Avenir Next Regular"/>
                <a:cs typeface="Avenir Next Regular"/>
                <a:sym typeface="Avenir Next Regular"/>
              </a:defRPr>
            </a:pPr>
            <a:r>
              <a:rPr sz="2400" dirty="0">
                <a:latin typeface="+mj-lt"/>
              </a:rPr>
              <a:t>Children and Young People Plan</a:t>
            </a:r>
          </a:p>
          <a:p>
            <a:pPr marL="342900" defTabSz="777240">
              <a:lnSpc>
                <a:spcPct val="90000"/>
              </a:lnSpc>
              <a:spcBef>
                <a:spcPts val="800"/>
              </a:spcBef>
              <a:defRPr sz="2040">
                <a:latin typeface="Avenir Next Regular"/>
                <a:ea typeface="Avenir Next Regular"/>
                <a:cs typeface="Avenir Next Regular"/>
                <a:sym typeface="Avenir Next Regular"/>
              </a:defRPr>
            </a:pPr>
            <a:r>
              <a:rPr sz="2400" dirty="0">
                <a:latin typeface="+mj-lt"/>
              </a:rPr>
              <a:t>NICE Quality Standards</a:t>
            </a:r>
          </a:p>
          <a:p>
            <a:pPr marL="342900" defTabSz="777240">
              <a:lnSpc>
                <a:spcPct val="90000"/>
              </a:lnSpc>
              <a:spcBef>
                <a:spcPts val="800"/>
              </a:spcBef>
              <a:defRPr sz="2040">
                <a:latin typeface="Avenir Next Regular"/>
                <a:ea typeface="Avenir Next Regular"/>
                <a:cs typeface="Avenir Next Regular"/>
                <a:sym typeface="Avenir Next Regular"/>
              </a:defRPr>
            </a:pPr>
            <a:r>
              <a:rPr sz="2400" dirty="0">
                <a:latin typeface="+mj-lt"/>
              </a:rPr>
              <a:t>Working Together to Safeguard Children 2018</a:t>
            </a:r>
          </a:p>
          <a:p>
            <a:pPr marL="342900" defTabSz="777240">
              <a:lnSpc>
                <a:spcPct val="90000"/>
              </a:lnSpc>
              <a:spcBef>
                <a:spcPts val="800"/>
              </a:spcBef>
              <a:defRPr sz="2040">
                <a:latin typeface="Avenir Next Regular"/>
                <a:ea typeface="Avenir Next Regular"/>
                <a:cs typeface="Avenir Next Regular"/>
                <a:sym typeface="Avenir Next Regular"/>
              </a:defRPr>
            </a:pPr>
            <a:r>
              <a:rPr sz="2400" dirty="0">
                <a:latin typeface="+mj-lt"/>
              </a:rPr>
              <a:t>Safeguarding procedures</a:t>
            </a:r>
          </a:p>
          <a:p>
            <a:pPr marL="342900" defTabSz="777240">
              <a:lnSpc>
                <a:spcPct val="90000"/>
              </a:lnSpc>
              <a:spcBef>
                <a:spcPts val="800"/>
              </a:spcBef>
              <a:defRPr sz="2040">
                <a:latin typeface="Avenir Next Regular"/>
                <a:ea typeface="Avenir Next Regular"/>
                <a:cs typeface="Avenir Next Regular"/>
                <a:sym typeface="Avenir Next Regular"/>
              </a:defRPr>
            </a:pPr>
            <a:r>
              <a:rPr sz="2400" dirty="0" err="1">
                <a:latin typeface="+mj-lt"/>
              </a:rPr>
              <a:t>Ofsted</a:t>
            </a:r>
            <a:endParaRPr sz="2400" dirty="0">
              <a:latin typeface="+mj-lt"/>
            </a:endParaRPr>
          </a:p>
        </p:txBody>
      </p:sp>
    </p:spTree>
    <p:extLst>
      <p:ext uri="{BB962C8B-B14F-4D97-AF65-F5344CB8AC3E}">
        <p14:creationId xmlns:p14="http://schemas.microsoft.com/office/powerpoint/2010/main" val="2149292957"/>
      </p:ext>
    </p:extLst>
  </p:cSld>
  <p:clrMapOvr>
    <a:masterClrMapping/>
  </p:clrMapOvr>
</p:sld>
</file>

<file path=ppt/theme/theme1.xml><?xml version="1.0" encoding="utf-8"?>
<a:theme xmlns:a="http://schemas.openxmlformats.org/drawingml/2006/main" name="LGA powerpoint template NEW v2">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8492"/>
      </a:hlink>
      <a:folHlink>
        <a:srgbClr val="0084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5E525A110699C4CBCC11A88D73B4596" ma:contentTypeVersion="6" ma:contentTypeDescription="Create a new document." ma:contentTypeScope="" ma:versionID="11dcee1f8c45f7fd6a617cec743d90d3">
  <xsd:schema xmlns:xsd="http://www.w3.org/2001/XMLSchema" xmlns:xs="http://www.w3.org/2001/XMLSchema" xmlns:p="http://schemas.microsoft.com/office/2006/metadata/properties" xmlns:ns2="25c4631c-db6c-40b7-8fb3-b8323107bbc8" xmlns:ns3="a4584d80-840f-4a32-be76-a8f5387e8e3b" targetNamespace="http://schemas.microsoft.com/office/2006/metadata/properties" ma:root="true" ma:fieldsID="a87eb99d21c637a8bab842bb48a57b37" ns2:_="" ns3:_="">
    <xsd:import namespace="25c4631c-db6c-40b7-8fb3-b8323107bbc8"/>
    <xsd:import namespace="a4584d80-840f-4a32-be76-a8f5387e8e3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c4631c-db6c-40b7-8fb3-b8323107bb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584d80-840f-4a32-be76-a8f5387e8e3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5C87CE2-444E-4A68-9E28-4D069E13B882}">
  <ds:schemaRefs>
    <ds:schemaRef ds:uri="http://schemas.microsoft.com/office/infopath/2007/PartnerControls"/>
    <ds:schemaRef ds:uri="http://purl.org/dc/dcmitype/"/>
    <ds:schemaRef ds:uri="http://purl.org/dc/elements/1.1/"/>
    <ds:schemaRef ds:uri="http://schemas.microsoft.com/office/2006/metadata/properties"/>
    <ds:schemaRef ds:uri="25c4631c-db6c-40b7-8fb3-b8323107bbc8"/>
    <ds:schemaRef ds:uri="http://schemas.microsoft.com/office/2006/documentManagement/types"/>
    <ds:schemaRef ds:uri="a4584d80-840f-4a32-be76-a8f5387e8e3b"/>
    <ds:schemaRef ds:uri="http://schemas.openxmlformats.org/package/2006/metadata/core-properties"/>
    <ds:schemaRef ds:uri="http://purl.org/dc/terms/"/>
    <ds:schemaRef ds:uri="http://www.w3.org/XML/1998/namespace"/>
  </ds:schemaRefs>
</ds:datastoreItem>
</file>

<file path=customXml/itemProps2.xml><?xml version="1.0" encoding="utf-8"?>
<ds:datastoreItem xmlns:ds="http://schemas.openxmlformats.org/officeDocument/2006/customXml" ds:itemID="{9FB2B53D-1BD7-45BA-8C92-CA322219F8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c4631c-db6c-40b7-8fb3-b8323107bbc8"/>
    <ds:schemaRef ds:uri="a4584d80-840f-4a32-be76-a8f5387e8e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722BC15-EDD8-4216-A117-3040CD0DC5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23985</TotalTime>
  <Words>4511</Words>
  <Application>Microsoft Office PowerPoint</Application>
  <PresentationFormat>A4 Paper (210x297 mm)</PresentationFormat>
  <Paragraphs>462</Paragraphs>
  <Slides>32</Slides>
  <Notes>32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32</vt:i4>
      </vt:variant>
    </vt:vector>
  </HeadingPairs>
  <TitlesOfParts>
    <vt:vector size="43" baseType="lpstr">
      <vt:lpstr>Arial</vt:lpstr>
      <vt:lpstr>Avenir Next</vt:lpstr>
      <vt:lpstr>Avenir Next Regular</vt:lpstr>
      <vt:lpstr>Calibri</vt:lpstr>
      <vt:lpstr>GDS Transport</vt:lpstr>
      <vt:lpstr>Helvetica Neue</vt:lpstr>
      <vt:lpstr>League Spartan Bold</vt:lpstr>
      <vt:lpstr>Noto Sans Symbols</vt:lpstr>
      <vt:lpstr>TT14Bt00</vt:lpstr>
      <vt:lpstr>TT14Dt00</vt:lpstr>
      <vt:lpstr>LGA powerpoint template NEW v2</vt:lpstr>
      <vt:lpstr>Corporate Parenting</vt:lpstr>
      <vt:lpstr>Through the non-exec Councillor lens</vt:lpstr>
      <vt:lpstr>PowerPoint Presentation</vt:lpstr>
      <vt:lpstr>What is a Corporate Parent?</vt:lpstr>
      <vt:lpstr>Children in Care and Care Leavers</vt:lpstr>
      <vt:lpstr>Cared for Children (to March 2021)</vt:lpstr>
      <vt:lpstr>Outcomes for Cared for Children</vt:lpstr>
      <vt:lpstr>Key pieces of Legislation &amp; guidance</vt:lpstr>
      <vt:lpstr>Key Policy and Guidance</vt:lpstr>
      <vt:lpstr>Corporate Parenting Principles</vt:lpstr>
      <vt:lpstr>Good Corporate Parents?</vt:lpstr>
      <vt:lpstr>Ofsted Expectations</vt:lpstr>
      <vt:lpstr>Signs of effective corporate parenting</vt:lpstr>
      <vt:lpstr>Gloucestershire's children</vt:lpstr>
      <vt:lpstr>Gloucestershire's children</vt:lpstr>
      <vt:lpstr>Children and young people’s views </vt:lpstr>
      <vt:lpstr>PowerPoint Presentation</vt:lpstr>
      <vt:lpstr>Everyone’s role</vt:lpstr>
      <vt:lpstr>The Corporate Parent – all Councillors and officers</vt:lpstr>
      <vt:lpstr>Specialist roles: DCS and Lead Member</vt:lpstr>
      <vt:lpstr>Targeted roles…</vt:lpstr>
      <vt:lpstr>PowerPoint Presentation</vt:lpstr>
      <vt:lpstr>Corporate Parent Board</vt:lpstr>
      <vt:lpstr>Corporate Parenting Strategy</vt:lpstr>
      <vt:lpstr>PowerPoint Presentation</vt:lpstr>
      <vt:lpstr>Ward Councillors</vt:lpstr>
      <vt:lpstr>Executive Councillors</vt:lpstr>
      <vt:lpstr>Scrutiny Councillors</vt:lpstr>
      <vt:lpstr>Influencial Councillor</vt:lpstr>
      <vt:lpstr>School Governor</vt:lpstr>
      <vt:lpstr>Summary</vt:lpstr>
      <vt:lpstr>LGA Training and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Steps to Effective Scrutiny of Children’s Services</dc:title>
  <dc:creator>Amy Brace</dc:creator>
  <cp:lastModifiedBy>JAMES, Ann</cp:lastModifiedBy>
  <cp:revision>23</cp:revision>
  <cp:lastPrinted>2023-03-30T10:55:19Z</cp:lastPrinted>
  <dcterms:created xsi:type="dcterms:W3CDTF">2021-06-30T15:26:43Z</dcterms:created>
  <dcterms:modified xsi:type="dcterms:W3CDTF">2023-08-14T19:28:06Z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C.identifier">
    <vt:lpwstr>IDEA</vt:lpwstr>
  </property>
  <property fmtid="{D5CDD505-2E9C-101B-9397-08002B2CF9AE}" pid="3" name="DC.date.issued">
    <vt:lpwstr>2010-07-26T00:00:00Z</vt:lpwstr>
  </property>
  <property fmtid="{D5CDD505-2E9C-101B-9397-08002B2CF9AE}" pid="4" name="Move to Archive">
    <vt:lpwstr>Current</vt:lpwstr>
  </property>
  <property fmtid="{D5CDD505-2E9C-101B-9397-08002B2CF9AE}" pid="5" name="DC.Description">
    <vt:lpwstr>powerpoint template</vt:lpwstr>
  </property>
  <property fmtid="{D5CDD505-2E9C-101B-9397-08002B2CF9AE}" pid="6" name="Status">
    <vt:lpwstr>[None]</vt:lpwstr>
  </property>
  <property fmtid="{D5CDD505-2E9C-101B-9397-08002B2CF9AE}" pid="7" name="DC.Author">
    <vt:lpwstr>Julia White</vt:lpwstr>
  </property>
  <property fmtid="{D5CDD505-2E9C-101B-9397-08002B2CF9AE}" pid="8" name="DC.creator">
    <vt:lpwstr>Marketing</vt:lpwstr>
  </property>
  <property fmtid="{D5CDD505-2E9C-101B-9397-08002B2CF9AE}" pid="9" name="Date">
    <vt:lpwstr>2010-07-26T00:00:00Z</vt:lpwstr>
  </property>
  <property fmtid="{D5CDD505-2E9C-101B-9397-08002B2CF9AE}" pid="10" name="DC.Language">
    <vt:lpwstr>eng</vt:lpwstr>
  </property>
  <property fmtid="{D5CDD505-2E9C-101B-9397-08002B2CF9AE}" pid="11" name="Work area">
    <vt:lpwstr/>
  </property>
  <property fmtid="{D5CDD505-2E9C-101B-9397-08002B2CF9AE}" pid="12" name="DC.Type">
    <vt:lpwstr/>
  </property>
  <property fmtid="{D5CDD505-2E9C-101B-9397-08002B2CF9AE}" pid="13" name="e-GMS.subject.keyword">
    <vt:lpwstr/>
  </property>
  <property fmtid="{D5CDD505-2E9C-101B-9397-08002B2CF9AE}" pid="14" name="LGA Template">
    <vt:lpwstr>Template</vt:lpwstr>
  </property>
  <property fmtid="{D5CDD505-2E9C-101B-9397-08002B2CF9AE}" pid="15" name="ContentTypeId">
    <vt:lpwstr>0x01010055E525A110699C4CBCC11A88D73B4596</vt:lpwstr>
  </property>
</Properties>
</file>