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3992C9-B19E-CAF0-CF07-8DB33222EAD6}" v="80" dt="2025-02-19T08:51:01.216"/>
    <p1510:client id="{26E5E8C4-BF1B-A133-2F54-1D35C8D19997}" v="283" dt="2025-02-19T09:06:54.883"/>
    <p1510:client id="{B9D26289-423E-4460-A6AD-6CE32E404C2B}" v="1" dt="2025-02-19T10:32:20.0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45CBA-CDF5-47B7-8087-BA47173E1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DD0C12-5B0E-4C89-889E-B657451D45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EC076-BF7B-4613-8AF8-532874887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9B627-EEDB-47D7-86AE-042DE607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CE8E0-2465-49D3-8798-2A80154E3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02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524C2-7769-45D7-88AE-E253119A4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E71DEF-EB2C-4B80-B1B8-C5A7C0AC04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95580-79C2-4136-8844-204999AAA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3FD06A-6495-4206-81A2-3B34093D2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FCA4C-FBA9-4946-88C6-886110941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13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AFB585-5AC4-43C9-8C66-29C4C3E5E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BB458-9D7C-4217-AB3B-6477C02804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D6B10C-7843-454E-A500-076DB3EE9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11DEC-1A75-42F0-94E5-37D28A471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EE1BC7-8F8F-4925-BCEA-BA76FF780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338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219D6-9A5D-4CFB-BEA3-CA9AB5BAB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62B87-1B46-4BF9-8DCA-AB7C056D7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ACF86-766F-4701-A5E6-890CE18C3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09715-0BDA-415C-9743-C67FD8720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58BF5-BDCA-40C7-8651-438C12AE8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57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1699C-57C2-49B6-A0BC-2D1DAA82E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00BE1-70DD-4C8B-913E-8B559029B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C43A1-271C-4764-ADF6-94FFD4FFD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74479-CA21-4DEE-90FF-ADF8C9CDB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61EFF-6BC7-44B8-8408-6F006ED4E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343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8C924-0D1D-4381-ADF4-C470805E4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5FF03-D475-4795-9A5C-0F93D9E394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A78C8D-6D0B-49A6-95F6-3A888AC0E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961B4-1D08-4604-8420-246A62523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B24EDB-11FB-4775-B66F-074C930F9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10B61F-5E9E-4673-930F-43D620EF4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344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A233C-D633-42B3-A354-2AA3E851A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B407CD-B436-4696-B714-E3C99CC32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9E8512-32DA-464E-A9AB-482807E91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20213A-F9F6-4150-9064-9B481E4B97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EA42CD-8C3A-425B-87E8-D8B398DD74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FA8380-47B1-4943-8E2E-077F872A0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E15F26-EC04-4DC7-A772-448611F0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021D75-699C-45D0-89DB-A5D625267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576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608D9-9C46-410E-8184-0F886AF45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66F777-4537-4B09-A8AC-F4AE614F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E99A7F-CAAB-4803-8885-4F73AD597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1A0126-126A-40F3-87E7-A15CC9EE4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74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A71B7D-1709-4FD5-9E78-2E95EE282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D10157-477E-4989-9522-0A5B46F2C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7B9B2-6317-474B-910A-EABA9ACEB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51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45CAD-E658-44C4-BCBF-F5DA2A5C1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30873-FD89-4D22-856C-E9335A4B0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12E0AA-DE96-4B9E-A158-9A6BFEA48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B3119-5C63-4A62-9AE3-5B92ADE8D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454C22-A133-4D20-BCA7-86AE72E85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D290EC-9835-4617-AF3B-448820DF9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46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95046-3B44-4308-B3CD-648AB59BC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F1F2D5-3807-4D41-B74A-3AAE9240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E8AA-8B60-46D0-9EC6-360545EDAB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83B263-EF0A-4564-9A4D-8C486B647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61ED-1ADF-4320-8CF1-003394B36D2F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31D2A-4540-4B3F-9966-62EC1CA26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6D6ED6-3DD3-4F85-8B1D-596254970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262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15ACF2-C090-4BEC-8FD8-32BBDF2A3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01AED-7CAE-4ABC-A899-3E9ADA2EDB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900E2-C5BA-4B41-89AF-BF5791682D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861ED-1ADF-4320-8CF1-003394B36D2F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D03CA-4488-40DE-9675-4E9118EB1B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48066-3F4F-475D-AC0C-ECE61E1AD9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2DA70-3EC8-4287-9EC6-5337BBD172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693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assets.publishing.service.gov.uk/media/60b108a88fa8f5489192fdb3/dhsc_transitional_safeguarding_report_bridging_the_gap_web.pdf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ABBB44F-65F3-4CBC-8429-08877AD1BE9C}"/>
              </a:ext>
            </a:extLst>
          </p:cNvPr>
          <p:cNvGrpSpPr/>
          <p:nvPr/>
        </p:nvGrpSpPr>
        <p:grpSpPr>
          <a:xfrm>
            <a:off x="323517" y="261577"/>
            <a:ext cx="11544966" cy="6361413"/>
            <a:chOff x="323517" y="261578"/>
            <a:chExt cx="11544966" cy="6073234"/>
          </a:xfrm>
        </p:grpSpPr>
        <p:sp>
          <p:nvSpPr>
            <p:cNvPr id="5" name="Down Arrow Callout 5">
              <a:extLst>
                <a:ext uri="{FF2B5EF4-FFF2-40B4-BE49-F238E27FC236}">
                  <a16:creationId xmlns:a16="http://schemas.microsoft.com/office/drawing/2014/main" id="{EBBE552A-B687-4B79-B0D9-FD4C9855AD3F}"/>
                </a:ext>
              </a:extLst>
            </p:cNvPr>
            <p:cNvSpPr/>
            <p:nvPr/>
          </p:nvSpPr>
          <p:spPr>
            <a:xfrm>
              <a:off x="328523" y="567465"/>
              <a:ext cx="2714664" cy="1074821"/>
            </a:xfrm>
            <a:prstGeom prst="downArrowCallou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/>
                <a:t>Pen picture of  cases</a:t>
              </a:r>
            </a:p>
          </p:txBody>
        </p:sp>
        <p:sp>
          <p:nvSpPr>
            <p:cNvPr id="6" name="Down Arrow Callout 6">
              <a:extLst>
                <a:ext uri="{FF2B5EF4-FFF2-40B4-BE49-F238E27FC236}">
                  <a16:creationId xmlns:a16="http://schemas.microsoft.com/office/drawing/2014/main" id="{BF9C0964-DE38-473A-88EC-C0FF6887FBB8}"/>
                </a:ext>
              </a:extLst>
            </p:cNvPr>
            <p:cNvSpPr/>
            <p:nvPr/>
          </p:nvSpPr>
          <p:spPr>
            <a:xfrm>
              <a:off x="3253355" y="567464"/>
              <a:ext cx="2694344" cy="1074821"/>
            </a:xfrm>
            <a:prstGeom prst="downArrowCallou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/>
                <a:t>Areas of note and good practice</a:t>
              </a:r>
            </a:p>
          </p:txBody>
        </p:sp>
        <p:sp>
          <p:nvSpPr>
            <p:cNvPr id="7" name="Down Arrow Callout 7">
              <a:extLst>
                <a:ext uri="{FF2B5EF4-FFF2-40B4-BE49-F238E27FC236}">
                  <a16:creationId xmlns:a16="http://schemas.microsoft.com/office/drawing/2014/main" id="{E22D84BC-6201-491F-8386-9AE5B17E670C}"/>
                </a:ext>
              </a:extLst>
            </p:cNvPr>
            <p:cNvSpPr/>
            <p:nvPr/>
          </p:nvSpPr>
          <p:spPr>
            <a:xfrm>
              <a:off x="6096907" y="567465"/>
              <a:ext cx="2806104" cy="1074821"/>
            </a:xfrm>
            <a:prstGeom prst="downArrowCallou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/>
                <a:t>Learning points</a:t>
              </a:r>
            </a:p>
          </p:txBody>
        </p:sp>
        <p:sp>
          <p:nvSpPr>
            <p:cNvPr id="8" name="Down Arrow Callout 8">
              <a:extLst>
                <a:ext uri="{FF2B5EF4-FFF2-40B4-BE49-F238E27FC236}">
                  <a16:creationId xmlns:a16="http://schemas.microsoft.com/office/drawing/2014/main" id="{36D595A8-7C37-4669-AB60-2F972CB03BE3}"/>
                </a:ext>
              </a:extLst>
            </p:cNvPr>
            <p:cNvSpPr/>
            <p:nvPr/>
          </p:nvSpPr>
          <p:spPr>
            <a:xfrm>
              <a:off x="9062379" y="557765"/>
              <a:ext cx="2806104" cy="1084521"/>
            </a:xfrm>
            <a:prstGeom prst="downArrowCallou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/>
                <a:t>Checklist</a:t>
              </a:r>
            </a:p>
          </p:txBody>
        </p:sp>
        <p:sp>
          <p:nvSpPr>
            <p:cNvPr id="9" name="Rounded Rectangle 9">
              <a:extLst>
                <a:ext uri="{FF2B5EF4-FFF2-40B4-BE49-F238E27FC236}">
                  <a16:creationId xmlns:a16="http://schemas.microsoft.com/office/drawing/2014/main" id="{1E857EDE-E224-4DAE-867B-BAA777CF9D56}"/>
                </a:ext>
              </a:extLst>
            </p:cNvPr>
            <p:cNvSpPr/>
            <p:nvPr/>
          </p:nvSpPr>
          <p:spPr>
            <a:xfrm>
              <a:off x="323517" y="1648615"/>
              <a:ext cx="2745143" cy="4686197"/>
            </a:xfrm>
            <a:prstGeom prst="roundRect">
              <a:avLst>
                <a:gd name="adj" fmla="val 752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Young white man, living in supported accommodation, previously experienced care as a child. Allegation of assault by care staff who then also made a counter allegation about assault.  </a:t>
              </a:r>
            </a:p>
            <a:p>
              <a:pPr>
                <a:spcAft>
                  <a:spcPts val="0"/>
                </a:spcAft>
              </a:pPr>
              <a:r>
                <a:rPr lang="en-GB" sz="120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________________________________</a:t>
              </a:r>
            </a:p>
            <a:p>
              <a:pPr>
                <a:spcAft>
                  <a:spcPts val="0"/>
                </a:spcAft>
              </a:pPr>
              <a:endParaRPr lang="en-GB" sz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Young white woman, independent living, previously experienced care as child. Issues of domestic abuse from partner and at risk of homelessness.  Staying in different counties.</a:t>
              </a:r>
            </a:p>
            <a:p>
              <a:pPr>
                <a:spcAft>
                  <a:spcPts val="0"/>
                </a:spcAft>
              </a:pPr>
              <a:endParaRPr lang="en-GB" sz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spcAft>
                  <a:spcPts val="0"/>
                </a:spcAft>
              </a:pPr>
              <a:endParaRPr lang="en-GB" sz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spcAft>
                  <a:spcPts val="0"/>
                </a:spcAft>
              </a:pPr>
              <a:endParaRPr lang="en-GB" sz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spcAft>
                  <a:spcPts val="0"/>
                </a:spcAft>
              </a:pPr>
              <a:endParaRPr lang="en-GB" sz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120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________________________________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Young white woman with care and support needs, living in supported accommodation. Domestic abuse by partner.  Trauma and autism.</a:t>
              </a:r>
            </a:p>
          </p:txBody>
        </p:sp>
        <p:sp>
          <p:nvSpPr>
            <p:cNvPr id="10" name="Rounded Rectangle 10">
              <a:extLst>
                <a:ext uri="{FF2B5EF4-FFF2-40B4-BE49-F238E27FC236}">
                  <a16:creationId xmlns:a16="http://schemas.microsoft.com/office/drawing/2014/main" id="{83B62DD4-C5D1-4BD5-A4ED-3F2988234AB5}"/>
                </a:ext>
              </a:extLst>
            </p:cNvPr>
            <p:cNvSpPr/>
            <p:nvPr/>
          </p:nvSpPr>
          <p:spPr>
            <a:xfrm>
              <a:off x="3253356" y="1658315"/>
              <a:ext cx="2836583" cy="4676497"/>
            </a:xfrm>
            <a:prstGeom prst="roundRect">
              <a:avLst>
                <a:gd name="adj" fmla="val 7520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91440" tIns="45720" rIns="91440" bIns="45720"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>
                  <a:latin typeface="Calibri"/>
                  <a:ea typeface="Calibri"/>
                  <a:cs typeface="Calibri"/>
                </a:rPr>
                <a:t>Good Multi agency information sharing between relevant professionals. Provider investigation was timely and risks  mitigated. Gaining person's views were central. Good co-working between agencies. </a:t>
              </a:r>
            </a:p>
            <a:p>
              <a:pPr>
                <a:spcAft>
                  <a:spcPts val="0"/>
                </a:spcAft>
              </a:pPr>
              <a:r>
                <a:rPr lang="en-GB" sz="1200">
                  <a:latin typeface="Calibri" panose="020F0502020204030204" pitchFamily="34" charset="0"/>
                  <a:ea typeface="Calibri" panose="020F0502020204030204" pitchFamily="34" charset="0"/>
                  <a:cs typeface="Calibri"/>
                </a:rPr>
                <a:t>________________________________</a:t>
              </a:r>
            </a:p>
            <a:p>
              <a:pPr marL="17145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1200">
                  <a:latin typeface="Calibri" panose="020F0502020204030204" pitchFamily="34" charset="0"/>
                  <a:ea typeface="Calibri" panose="020F0502020204030204" pitchFamily="34" charset="0"/>
                  <a:cs typeface="Calibri"/>
                </a:rPr>
                <a:t>Good cross boundary communication ensuring appropriate services aware.</a:t>
              </a:r>
            </a:p>
            <a:p>
              <a:pPr marL="17145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1200">
                  <a:latin typeface="Calibri" panose="020F0502020204030204" pitchFamily="34" charset="0"/>
                  <a:ea typeface="Calibri" panose="020F0502020204030204" pitchFamily="34" charset="0"/>
                  <a:cs typeface="Calibri"/>
                </a:rPr>
                <a:t>My Safety Planning meeting attended by relevant agencies where information sharing and creative solutions were beneficial. </a:t>
              </a:r>
            </a:p>
            <a:p>
              <a:pPr marL="17145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1200">
                  <a:latin typeface="Calibri" panose="020F0502020204030204" pitchFamily="34" charset="0"/>
                  <a:ea typeface="Calibri" panose="020F0502020204030204" pitchFamily="34" charset="0"/>
                  <a:cs typeface="Calibri"/>
                </a:rPr>
                <a:t>Professional curiosity noted from  safeguarding practitioner which gave better understanding to the level of risk.  </a:t>
              </a:r>
            </a:p>
            <a:p>
              <a:pPr>
                <a:spcAft>
                  <a:spcPts val="0"/>
                </a:spcAft>
              </a:pPr>
              <a:r>
                <a:rPr lang="en-GB" sz="1200">
                  <a:latin typeface="Calibri" panose="020F0502020204030204" pitchFamily="34" charset="0"/>
                  <a:ea typeface="Calibri" panose="020F0502020204030204" pitchFamily="34" charset="0"/>
                  <a:cs typeface="Calibri"/>
                </a:rPr>
                <a:t>________________________________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>
                  <a:latin typeface="Calibri"/>
                  <a:ea typeface="Calibri"/>
                  <a:cs typeface="Calibri"/>
                </a:rPr>
                <a:t>Good multi agency response, all working together to form protective measures. Views of young person were central. </a:t>
              </a:r>
            </a:p>
          </p:txBody>
        </p:sp>
        <p:sp>
          <p:nvSpPr>
            <p:cNvPr id="11" name="Rounded Rectangle 11">
              <a:extLst>
                <a:ext uri="{FF2B5EF4-FFF2-40B4-BE49-F238E27FC236}">
                  <a16:creationId xmlns:a16="http://schemas.microsoft.com/office/drawing/2014/main" id="{7BF4F08C-3937-41A8-BE99-78D3B35A8552}"/>
                </a:ext>
              </a:extLst>
            </p:cNvPr>
            <p:cNvSpPr/>
            <p:nvPr/>
          </p:nvSpPr>
          <p:spPr>
            <a:xfrm>
              <a:off x="6107068" y="1638915"/>
              <a:ext cx="2856903" cy="4695897"/>
            </a:xfrm>
            <a:prstGeom prst="roundRect">
              <a:avLst>
                <a:gd name="adj" fmla="val 7520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91440" tIns="45720" rIns="91440" bIns="45720"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>
                  <a:latin typeface="Calibri" panose="020F0502020204030204" pitchFamily="34" charset="0"/>
                  <a:ea typeface="Calibri" panose="020F0502020204030204" pitchFamily="34" charset="0"/>
                </a:rPr>
                <a:t>Risks to others must be a primary consideration when staff remain working.  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>
                  <a:latin typeface="Calibri"/>
                  <a:ea typeface="Calibri"/>
                  <a:cs typeface="Calibri"/>
                </a:rPr>
                <a:t>Sharing with commissioning teams needs to be considered.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>
                  <a:latin typeface="Calibri"/>
                  <a:ea typeface="Calibri"/>
                  <a:cs typeface="Calibri"/>
                </a:rPr>
                <a:t>Assurances should be gained around risk assessment from care providers. </a:t>
              </a:r>
            </a:p>
            <a:p>
              <a:r>
                <a:rPr lang="en-GB" sz="1200"/>
                <a:t>________________________________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/>
                <a:t>Improved collaboration between Children's and Adults' services will support those who have previous care experience.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/>
                <a:t>Not everyone experiencing care as a child will have care and support needs under The Care Act, however safeguarding duties will apply as a care and support need at initial enquiry stage. </a:t>
              </a:r>
            </a:p>
            <a:p>
              <a:r>
                <a:rPr lang="en-GB" sz="1200"/>
                <a:t>________________________________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/>
                <a:t>Care Act advocate is different role to a Care Leaver advocate/assistant.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/>
                <a:t>Further exploration into capacity and cognitive condition, such as executive functioning. </a:t>
              </a:r>
            </a:p>
            <a:p>
              <a:endParaRPr lang="en-GB" sz="1400">
                <a:ea typeface="Calibri" panose="020F0502020204030204"/>
                <a:cs typeface="Calibri" panose="020F0502020204030204"/>
              </a:endParaRPr>
            </a:p>
          </p:txBody>
        </p:sp>
        <p:sp>
          <p:nvSpPr>
            <p:cNvPr id="12" name="Rounded Rectangle 12">
              <a:extLst>
                <a:ext uri="{FF2B5EF4-FFF2-40B4-BE49-F238E27FC236}">
                  <a16:creationId xmlns:a16="http://schemas.microsoft.com/office/drawing/2014/main" id="{4D339CC9-66CB-4ED0-BB22-86AB40861723}"/>
                </a:ext>
              </a:extLst>
            </p:cNvPr>
            <p:cNvSpPr/>
            <p:nvPr/>
          </p:nvSpPr>
          <p:spPr>
            <a:xfrm>
              <a:off x="9062380" y="1658315"/>
              <a:ext cx="2806103" cy="4676497"/>
            </a:xfrm>
            <a:prstGeom prst="roundRect">
              <a:avLst>
                <a:gd name="adj" fmla="val 7520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endParaRPr lang="en-GB" sz="1200">
                <a:latin typeface="Calibri" panose="020F0502020204030204" pitchFamily="34" charset="0"/>
                <a:ea typeface="Calibri" panose="020F0502020204030204" pitchFamily="34" charset="0"/>
                <a:cs typeface="Calibri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>
                  <a:latin typeface="Calibri"/>
                  <a:ea typeface="Calibri"/>
                  <a:cs typeface="Calibri"/>
                </a:rPr>
                <a:t>Ensure risk to others is considered if staff remain employed.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>
                  <a:latin typeface="Calibri"/>
                  <a:ea typeface="Calibri"/>
                  <a:cs typeface="Calibri"/>
                </a:rPr>
                <a:t>Advocacy – curiosity needed around whether a person fully understands the outcome of safeguarding as well as preventative measures.</a:t>
              </a:r>
            </a:p>
            <a:p>
              <a:r>
                <a:rPr lang="en-GB" sz="1200">
                  <a:latin typeface="Calibri"/>
                  <a:ea typeface="Calibri"/>
                  <a:cs typeface="Calibri"/>
                </a:rPr>
                <a:t>_______________________________</a:t>
              </a:r>
              <a:endParaRPr lang="en-GB" sz="1200">
                <a:latin typeface="Calibri" panose="020F0502020204030204" pitchFamily="34" charset="0"/>
                <a:ea typeface="Calibri" panose="020F0502020204030204" pitchFamily="34" charset="0"/>
                <a:cs typeface="Calibri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>
                  <a:latin typeface="Calibri"/>
                  <a:ea typeface="Calibri"/>
                  <a:cs typeface="Calibri"/>
                </a:rPr>
                <a:t>Early liaison between adults' and children’s services is recommended.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>
                  <a:latin typeface="Calibri"/>
                  <a:ea typeface="Calibri"/>
                  <a:cs typeface="Calibri"/>
                </a:rPr>
                <a:t>Adult workers should attend My Safety Plan meetings where appropriate to support and share information for improved risk assessment. </a:t>
              </a:r>
            </a:p>
            <a:p>
              <a:r>
                <a:rPr lang="en-GB" sz="1200">
                  <a:latin typeface="Calibri" panose="020F0502020204030204" pitchFamily="34" charset="0"/>
                  <a:ea typeface="Calibri" panose="020F0502020204030204" pitchFamily="34" charset="0"/>
                  <a:cs typeface="Calibri"/>
                </a:rPr>
                <a:t>________________________________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>
                  <a:latin typeface="Calibri" panose="020F0502020204030204" pitchFamily="34" charset="0"/>
                  <a:ea typeface="Calibri" panose="020F0502020204030204" pitchFamily="34" charset="0"/>
                  <a:cs typeface="Calibri"/>
                </a:rPr>
                <a:t>Ensure domestic abuse services are recommended as part of enquiry.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>
                  <a:latin typeface="Calibri" panose="020F0502020204030204" pitchFamily="34" charset="0"/>
                  <a:ea typeface="Calibri" panose="020F0502020204030204" pitchFamily="34" charset="0"/>
                  <a:cs typeface="Calibri"/>
                </a:rPr>
                <a:t>Advocacy to be considered, especially in situations where neurological conditions are noted.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GB" sz="1200">
                <a:latin typeface="Calibri"/>
                <a:ea typeface="Calibri"/>
                <a:cs typeface="Calibri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>
                  <a:latin typeface="Calibri"/>
                  <a:ea typeface="Calibri"/>
                  <a:cs typeface="Calibri"/>
                </a:rPr>
                <a:t>For further information on transitional safeguarding see:</a:t>
              </a:r>
              <a:r>
                <a:rPr lang="en-GB" sz="1200">
                  <a:ea typeface="+mn-lt"/>
                  <a:cs typeface="+mn-lt"/>
                  <a:hlinkClick r:id="rId2"/>
                </a:rPr>
                <a:t>Bridging the gap: Transitional Safeguarding and the role of social work with adults</a:t>
              </a:r>
              <a:endParaRPr lang="en-GB" sz="1200">
                <a:latin typeface="Calibri" panose="020F0502020204030204" pitchFamily="34" charset="0"/>
                <a:ea typeface="Calibri" panose="020F0502020204030204" pitchFamily="34" charset="0"/>
                <a:cs typeface="Calibri"/>
              </a:endParaRPr>
            </a:p>
            <a:p>
              <a:endParaRPr lang="en-GB" sz="1100">
                <a:latin typeface="Calibri" panose="020F0502020204030204" pitchFamily="34" charset="0"/>
                <a:ea typeface="Calibri" panose="020F0502020204030204" pitchFamily="34" charset="0"/>
                <a:cs typeface="Calibri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F9684C-2DFC-4D28-A903-46A3EA48422E}"/>
                </a:ext>
              </a:extLst>
            </p:cNvPr>
            <p:cNvSpPr/>
            <p:nvPr/>
          </p:nvSpPr>
          <p:spPr>
            <a:xfrm>
              <a:off x="348843" y="261578"/>
              <a:ext cx="11519640" cy="38198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ctr"/>
              <a:r>
                <a:rPr lang="en-US" sz="2000" b="1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solidFill>
                    <a:srgbClr val="7030A0"/>
                  </a:solidFill>
                </a:rPr>
                <a:t>GSAB Audit Group - LEARNING ON A PAGE – Care Experienced Young Adults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62610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D7E7987BC1044CB5F0328C82268015" ma:contentTypeVersion="6" ma:contentTypeDescription="Create a new document." ma:contentTypeScope="" ma:versionID="ccb6954f91ec17a72df3bfd2a156355b">
  <xsd:schema xmlns:xsd="http://www.w3.org/2001/XMLSchema" xmlns:xs="http://www.w3.org/2001/XMLSchema" xmlns:p="http://schemas.microsoft.com/office/2006/metadata/properties" xmlns:ns2="d21fcf3e-7a17-449a-872a-f744ea913a2e" xmlns:ns3="3cc861f0-856c-461c-8ae3-ce1e68938fdd" targetNamespace="http://schemas.microsoft.com/office/2006/metadata/properties" ma:root="true" ma:fieldsID="32ae461971a7a451c646254f97f1983d" ns2:_="" ns3:_="">
    <xsd:import namespace="d21fcf3e-7a17-449a-872a-f744ea913a2e"/>
    <xsd:import namespace="3cc861f0-856c-461c-8ae3-ce1e68938fd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1fcf3e-7a17-449a-872a-f744ea913a2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c861f0-856c-461c-8ae3-ce1e68938f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21fcf3e-7a17-449a-872a-f744ea913a2e">62PP52PSRRZC-918016154-1125</_dlc_DocId>
    <_dlc_DocIdUrl xmlns="d21fcf3e-7a17-449a-872a-f744ea913a2e">
      <Url>https://gloucestershirecc.sharepoint.com/sites/MGSABAG/_layouts/15/DocIdRedir.aspx?ID=62PP52PSRRZC-918016154-1125</Url>
      <Description>62PP52PSRRZC-918016154-1125</Description>
    </_dlc_DocIdUrl>
  </documentManagement>
</p:properties>
</file>

<file path=customXml/itemProps1.xml><?xml version="1.0" encoding="utf-8"?>
<ds:datastoreItem xmlns:ds="http://schemas.openxmlformats.org/officeDocument/2006/customXml" ds:itemID="{079B2E06-1BEE-4DC6-B7A7-3BFC302BAE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5F0904-59CC-45B8-BF2F-CC2619A6850A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512E27B1-6654-4548-9F24-0F02B741835E}">
  <ds:schemaRefs>
    <ds:schemaRef ds:uri="3cc861f0-856c-461c-8ae3-ce1e68938fdd"/>
    <ds:schemaRef ds:uri="d21fcf3e-7a17-449a-872a-f744ea913a2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02C16183-176B-40AE-AA2D-D47334A4D777}">
  <ds:schemaRefs>
    <ds:schemaRef ds:uri="http://purl.org/dc/dcmitype/"/>
    <ds:schemaRef ds:uri="http://schemas.microsoft.com/office/2006/metadata/properties"/>
    <ds:schemaRef ds:uri="http://schemas.microsoft.com/office/infopath/2007/PartnerControls"/>
    <ds:schemaRef ds:uri="3cc861f0-856c-461c-8ae3-ce1e68938fdd"/>
    <ds:schemaRef ds:uri="http://purl.org/dc/elements/1.1/"/>
    <ds:schemaRef ds:uri="d21fcf3e-7a17-449a-872a-f744ea913a2e"/>
    <ds:schemaRef ds:uri="http://schemas.microsoft.com/office/2006/documentManagement/types"/>
    <ds:schemaRef ds:uri="http://purl.org/dc/terms/"/>
    <ds:schemaRef ds:uri="http://www.w3.org/XML/1998/namespace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429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Thummler Ann</dc:creator>
  <cp:lastModifiedBy>BELL, Carolyn</cp:lastModifiedBy>
  <cp:revision>2</cp:revision>
  <dcterms:created xsi:type="dcterms:W3CDTF">2023-06-19T13:51:14Z</dcterms:created>
  <dcterms:modified xsi:type="dcterms:W3CDTF">2025-02-19T10:32:20Z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0x010100F2D7E7987BC1044CB5F0328C82268015</vt:lpwstr>
  </property>
  <property fmtid="{D5CDD505-2E9C-101B-9397-08002B2CF9AE}" pid="3" name="Order">
    <vt:r8>12600</vt:r8>
  </property>
  <property fmtid="{D5CDD505-2E9C-101B-9397-08002B2CF9AE}" pid="4" name="_dlc_DocIdItemGuid">
    <vt:lpwstr>5019f816-c509-47ac-9a6f-fd2b87eac228</vt:lpwstr>
  </property>
</Properties>
</file>