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1" r:id="rId5"/>
  </p:sldMasterIdLst>
  <p:sldIdLst>
    <p:sldId id="256" r:id="rId6"/>
    <p:sldId id="257" r:id="rId7"/>
    <p:sldId id="258" r:id="rId8"/>
    <p:sldId id="260" r:id="rId9"/>
    <p:sldId id="261" r:id="rId10"/>
    <p:sldId id="268" r:id="rId11"/>
    <p:sldId id="262" r:id="rId12"/>
    <p:sldId id="263" r:id="rId13"/>
    <p:sldId id="264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21F014-107C-4913-9D68-7B1EE38D1602}" v="392" dt="2025-09-10T09:40:19.5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179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88E78C4-EAB1-40EA-A715-E109E6A9F071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0D1FEC6-5C61-4CF9-8422-608141AB349B}">
      <dgm:prSet custT="1"/>
      <dgm:spPr/>
      <dgm:t>
        <a:bodyPr/>
        <a:lstStyle/>
        <a:p>
          <a:r>
            <a:rPr lang="en-GB" sz="1400" b="0"/>
            <a:t>Nadia was described as vibrant, cheeky, and full of energy</a:t>
          </a:r>
          <a:r>
            <a:rPr lang="en-US" sz="1400" b="0"/>
            <a:t>.</a:t>
          </a:r>
          <a:r>
            <a:rPr lang="en-GB" sz="1400" b="0"/>
            <a:t> She had a traumatic early childhood but found some stability with long-term foster carers.</a:t>
          </a:r>
        </a:p>
        <a:p>
          <a:endParaRPr lang="en-US" sz="1200"/>
        </a:p>
      </dgm:t>
    </dgm:pt>
    <dgm:pt modelId="{2CBC3D98-1B1D-41EE-B7A1-805606EE6A04}" type="parTrans" cxnId="{A9693F53-85AB-4EDC-A473-1DEED713495D}">
      <dgm:prSet/>
      <dgm:spPr/>
      <dgm:t>
        <a:bodyPr/>
        <a:lstStyle/>
        <a:p>
          <a:endParaRPr lang="en-US"/>
        </a:p>
      </dgm:t>
    </dgm:pt>
    <dgm:pt modelId="{7F455779-75C1-4AC1-B7B2-7FE5A8CBFD3B}" type="sibTrans" cxnId="{A9693F53-85AB-4EDC-A473-1DEED713495D}">
      <dgm:prSet/>
      <dgm:spPr/>
      <dgm:t>
        <a:bodyPr/>
        <a:lstStyle/>
        <a:p>
          <a:endParaRPr lang="en-US"/>
        </a:p>
      </dgm:t>
    </dgm:pt>
    <dgm:pt modelId="{492C1EDB-B1F4-4AAF-881E-CB1E39F35C73}">
      <dgm:prSet/>
      <dgm:spPr/>
      <dgm:t>
        <a:bodyPr/>
        <a:lstStyle/>
        <a:p>
          <a:r>
            <a:rPr lang="en-GB" b="0"/>
            <a:t>She had had a kidney transplant at age 8, but as she reached adulthood, she struggled to maintain the medication and lifestyle needed to preserve her health. </a:t>
          </a:r>
        </a:p>
      </dgm:t>
    </dgm:pt>
    <dgm:pt modelId="{21AF528E-5579-4B30-861D-3F755EF6AC65}" type="parTrans" cxnId="{9387E9B2-E8EA-43BE-A77E-E638A440EC39}">
      <dgm:prSet/>
      <dgm:spPr/>
      <dgm:t>
        <a:bodyPr/>
        <a:lstStyle/>
        <a:p>
          <a:endParaRPr lang="en-US"/>
        </a:p>
      </dgm:t>
    </dgm:pt>
    <dgm:pt modelId="{F50CA8CC-D6C6-4825-BCAB-8E1FB7B522D3}" type="sibTrans" cxnId="{9387E9B2-E8EA-43BE-A77E-E638A440EC39}">
      <dgm:prSet/>
      <dgm:spPr/>
      <dgm:t>
        <a:bodyPr/>
        <a:lstStyle/>
        <a:p>
          <a:endParaRPr lang="en-US"/>
        </a:p>
      </dgm:t>
    </dgm:pt>
    <dgm:pt modelId="{130AAC9F-5FC8-44FE-B7A3-C2D42233247E}">
      <dgm:prSet custT="1"/>
      <dgm:spPr/>
      <dgm:t>
        <a:bodyPr/>
        <a:lstStyle/>
        <a:p>
          <a:r>
            <a:rPr lang="en-GB" sz="1400" b="0"/>
            <a:t>Nadia moved between Wiltshire and Gloucestershire, without stable accommodation. Her non-compliance was seen by some as care-eliciting behaviour or passive self-injury. </a:t>
          </a:r>
          <a:endParaRPr lang="en-US" sz="1400"/>
        </a:p>
      </dgm:t>
    </dgm:pt>
    <dgm:pt modelId="{281E81C7-4336-44A1-8B7C-F0FBF4ED26FF}" type="parTrans" cxnId="{9FFB8794-EE4C-4F9D-AEFA-3A3C61AEE2DE}">
      <dgm:prSet/>
      <dgm:spPr/>
      <dgm:t>
        <a:bodyPr/>
        <a:lstStyle/>
        <a:p>
          <a:endParaRPr lang="en-US"/>
        </a:p>
      </dgm:t>
    </dgm:pt>
    <dgm:pt modelId="{D54EDD83-D034-4E1E-9924-7D450275A3AF}" type="sibTrans" cxnId="{9FFB8794-EE4C-4F9D-AEFA-3A3C61AEE2DE}">
      <dgm:prSet/>
      <dgm:spPr/>
      <dgm:t>
        <a:bodyPr/>
        <a:lstStyle/>
        <a:p>
          <a:endParaRPr lang="en-US"/>
        </a:p>
      </dgm:t>
    </dgm:pt>
    <dgm:pt modelId="{3E4C111D-36BE-4360-B07A-D503E1E42CDA}">
      <dgm:prSet/>
      <dgm:spPr/>
      <dgm:t>
        <a:bodyPr/>
        <a:lstStyle/>
        <a:p>
          <a:pPr rtl="0"/>
          <a:r>
            <a:rPr lang="en-GB" b="0">
              <a:latin typeface="+mj-lt"/>
            </a:rPr>
            <a:t>Her health declined significantly in 2023, and she died from septicaemia following a delayed ambulance response.</a:t>
          </a:r>
          <a:endParaRPr lang="en-US">
            <a:latin typeface="+mj-lt"/>
          </a:endParaRPr>
        </a:p>
      </dgm:t>
    </dgm:pt>
    <dgm:pt modelId="{61CF17D7-B96A-4B4C-A330-C585DCF740D0}" type="parTrans" cxnId="{9F76837B-8CF3-4C4E-B08D-BCE079AFB230}">
      <dgm:prSet/>
      <dgm:spPr/>
      <dgm:t>
        <a:bodyPr/>
        <a:lstStyle/>
        <a:p>
          <a:endParaRPr lang="en-US"/>
        </a:p>
      </dgm:t>
    </dgm:pt>
    <dgm:pt modelId="{8D2A2A8F-0246-4032-8CFE-F52DBC8AF47D}" type="sibTrans" cxnId="{9F76837B-8CF3-4C4E-B08D-BCE079AFB230}">
      <dgm:prSet/>
      <dgm:spPr/>
      <dgm:t>
        <a:bodyPr/>
        <a:lstStyle/>
        <a:p>
          <a:endParaRPr lang="en-US"/>
        </a:p>
      </dgm:t>
    </dgm:pt>
    <dgm:pt modelId="{8341BB3F-0B7C-40C9-9AAC-0DCB32D182D2}" type="pres">
      <dgm:prSet presAssocID="{588E78C4-EAB1-40EA-A715-E109E6A9F071}" presName="outerComposite" presStyleCnt="0">
        <dgm:presLayoutVars>
          <dgm:chMax val="5"/>
          <dgm:dir/>
          <dgm:resizeHandles val="exact"/>
        </dgm:presLayoutVars>
      </dgm:prSet>
      <dgm:spPr/>
    </dgm:pt>
    <dgm:pt modelId="{C1D67DA8-0FA3-4550-91F6-712DFEED8062}" type="pres">
      <dgm:prSet presAssocID="{588E78C4-EAB1-40EA-A715-E109E6A9F071}" presName="dummyMaxCanvas" presStyleCnt="0">
        <dgm:presLayoutVars/>
      </dgm:prSet>
      <dgm:spPr/>
    </dgm:pt>
    <dgm:pt modelId="{48CA3CB8-5E2F-4491-8D19-361D9270128A}" type="pres">
      <dgm:prSet presAssocID="{588E78C4-EAB1-40EA-A715-E109E6A9F071}" presName="FourNodes_1" presStyleLbl="node1" presStyleIdx="0" presStyleCnt="4">
        <dgm:presLayoutVars>
          <dgm:bulletEnabled val="1"/>
        </dgm:presLayoutVars>
      </dgm:prSet>
      <dgm:spPr/>
    </dgm:pt>
    <dgm:pt modelId="{99178AD8-45CC-48FF-865C-45F774332E63}" type="pres">
      <dgm:prSet presAssocID="{588E78C4-EAB1-40EA-A715-E109E6A9F071}" presName="FourNodes_2" presStyleLbl="node1" presStyleIdx="1" presStyleCnt="4">
        <dgm:presLayoutVars>
          <dgm:bulletEnabled val="1"/>
        </dgm:presLayoutVars>
      </dgm:prSet>
      <dgm:spPr/>
    </dgm:pt>
    <dgm:pt modelId="{404CDBF5-7146-443C-A6BF-A44F6B771153}" type="pres">
      <dgm:prSet presAssocID="{588E78C4-EAB1-40EA-A715-E109E6A9F071}" presName="FourNodes_3" presStyleLbl="node1" presStyleIdx="2" presStyleCnt="4">
        <dgm:presLayoutVars>
          <dgm:bulletEnabled val="1"/>
        </dgm:presLayoutVars>
      </dgm:prSet>
      <dgm:spPr/>
    </dgm:pt>
    <dgm:pt modelId="{395DE9DE-D2DF-40AA-B201-9B3CBE2593E0}" type="pres">
      <dgm:prSet presAssocID="{588E78C4-EAB1-40EA-A715-E109E6A9F071}" presName="FourNodes_4" presStyleLbl="node1" presStyleIdx="3" presStyleCnt="4">
        <dgm:presLayoutVars>
          <dgm:bulletEnabled val="1"/>
        </dgm:presLayoutVars>
      </dgm:prSet>
      <dgm:spPr/>
    </dgm:pt>
    <dgm:pt modelId="{AC4C3272-8704-416F-94AF-F1FC2BDBCE4B}" type="pres">
      <dgm:prSet presAssocID="{588E78C4-EAB1-40EA-A715-E109E6A9F071}" presName="FourConn_1-2" presStyleLbl="fgAccFollowNode1" presStyleIdx="0" presStyleCnt="3">
        <dgm:presLayoutVars>
          <dgm:bulletEnabled val="1"/>
        </dgm:presLayoutVars>
      </dgm:prSet>
      <dgm:spPr/>
    </dgm:pt>
    <dgm:pt modelId="{5B4BBAFC-0529-45B5-9A0B-95A06AA802D1}" type="pres">
      <dgm:prSet presAssocID="{588E78C4-EAB1-40EA-A715-E109E6A9F071}" presName="FourConn_2-3" presStyleLbl="fgAccFollowNode1" presStyleIdx="1" presStyleCnt="3">
        <dgm:presLayoutVars>
          <dgm:bulletEnabled val="1"/>
        </dgm:presLayoutVars>
      </dgm:prSet>
      <dgm:spPr/>
    </dgm:pt>
    <dgm:pt modelId="{50ECBDE5-CCE2-4D41-A2BE-4F44639A25C9}" type="pres">
      <dgm:prSet presAssocID="{588E78C4-EAB1-40EA-A715-E109E6A9F071}" presName="FourConn_3-4" presStyleLbl="fgAccFollowNode1" presStyleIdx="2" presStyleCnt="3">
        <dgm:presLayoutVars>
          <dgm:bulletEnabled val="1"/>
        </dgm:presLayoutVars>
      </dgm:prSet>
      <dgm:spPr/>
    </dgm:pt>
    <dgm:pt modelId="{6784A336-92AD-483F-B774-33E1FF2E62D1}" type="pres">
      <dgm:prSet presAssocID="{588E78C4-EAB1-40EA-A715-E109E6A9F071}" presName="FourNodes_1_text" presStyleLbl="node1" presStyleIdx="3" presStyleCnt="4">
        <dgm:presLayoutVars>
          <dgm:bulletEnabled val="1"/>
        </dgm:presLayoutVars>
      </dgm:prSet>
      <dgm:spPr/>
    </dgm:pt>
    <dgm:pt modelId="{7860504F-F714-4D2D-BB95-99CF84A13437}" type="pres">
      <dgm:prSet presAssocID="{588E78C4-EAB1-40EA-A715-E109E6A9F071}" presName="FourNodes_2_text" presStyleLbl="node1" presStyleIdx="3" presStyleCnt="4">
        <dgm:presLayoutVars>
          <dgm:bulletEnabled val="1"/>
        </dgm:presLayoutVars>
      </dgm:prSet>
      <dgm:spPr/>
    </dgm:pt>
    <dgm:pt modelId="{974DB23A-7DB6-4810-BDC9-EDF3FDA5C02F}" type="pres">
      <dgm:prSet presAssocID="{588E78C4-EAB1-40EA-A715-E109E6A9F071}" presName="FourNodes_3_text" presStyleLbl="node1" presStyleIdx="3" presStyleCnt="4">
        <dgm:presLayoutVars>
          <dgm:bulletEnabled val="1"/>
        </dgm:presLayoutVars>
      </dgm:prSet>
      <dgm:spPr/>
    </dgm:pt>
    <dgm:pt modelId="{A0B6593D-DAA8-45D1-8202-9BC64EE7C94D}" type="pres">
      <dgm:prSet presAssocID="{588E78C4-EAB1-40EA-A715-E109E6A9F071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8059B414-AE41-405F-8621-01EB15DD0574}" type="presOf" srcId="{D54EDD83-D034-4E1E-9924-7D450275A3AF}" destId="{50ECBDE5-CCE2-4D41-A2BE-4F44639A25C9}" srcOrd="0" destOrd="0" presId="urn:microsoft.com/office/officeart/2005/8/layout/vProcess5"/>
    <dgm:cxn modelId="{759EB92C-CD0F-4CC5-904F-15E78E09C5C4}" type="presOf" srcId="{3E4C111D-36BE-4360-B07A-D503E1E42CDA}" destId="{A0B6593D-DAA8-45D1-8202-9BC64EE7C94D}" srcOrd="1" destOrd="0" presId="urn:microsoft.com/office/officeart/2005/8/layout/vProcess5"/>
    <dgm:cxn modelId="{E225DD38-2710-457D-AB7F-9FD2EC7E3232}" type="presOf" srcId="{130AAC9F-5FC8-44FE-B7A3-C2D42233247E}" destId="{974DB23A-7DB6-4810-BDC9-EDF3FDA5C02F}" srcOrd="1" destOrd="0" presId="urn:microsoft.com/office/officeart/2005/8/layout/vProcess5"/>
    <dgm:cxn modelId="{40139164-D133-44C9-9599-B17AC59B211B}" type="presOf" srcId="{B0D1FEC6-5C61-4CF9-8422-608141AB349B}" destId="{6784A336-92AD-483F-B774-33E1FF2E62D1}" srcOrd="1" destOrd="0" presId="urn:microsoft.com/office/officeart/2005/8/layout/vProcess5"/>
    <dgm:cxn modelId="{A9693F53-85AB-4EDC-A473-1DEED713495D}" srcId="{588E78C4-EAB1-40EA-A715-E109E6A9F071}" destId="{B0D1FEC6-5C61-4CF9-8422-608141AB349B}" srcOrd="0" destOrd="0" parTransId="{2CBC3D98-1B1D-41EE-B7A1-805606EE6A04}" sibTransId="{7F455779-75C1-4AC1-B7B2-7FE5A8CBFD3B}"/>
    <dgm:cxn modelId="{9F76837B-8CF3-4C4E-B08D-BCE079AFB230}" srcId="{588E78C4-EAB1-40EA-A715-E109E6A9F071}" destId="{3E4C111D-36BE-4360-B07A-D503E1E42CDA}" srcOrd="3" destOrd="0" parTransId="{61CF17D7-B96A-4B4C-A330-C585DCF740D0}" sibTransId="{8D2A2A8F-0246-4032-8CFE-F52DBC8AF47D}"/>
    <dgm:cxn modelId="{8E871E7E-989D-4C29-8DEE-9DA347398671}" type="presOf" srcId="{F50CA8CC-D6C6-4825-BCAB-8E1FB7B522D3}" destId="{5B4BBAFC-0529-45B5-9A0B-95A06AA802D1}" srcOrd="0" destOrd="0" presId="urn:microsoft.com/office/officeart/2005/8/layout/vProcess5"/>
    <dgm:cxn modelId="{9FFB8794-EE4C-4F9D-AEFA-3A3C61AEE2DE}" srcId="{588E78C4-EAB1-40EA-A715-E109E6A9F071}" destId="{130AAC9F-5FC8-44FE-B7A3-C2D42233247E}" srcOrd="2" destOrd="0" parTransId="{281E81C7-4336-44A1-8B7C-F0FBF4ED26FF}" sibTransId="{D54EDD83-D034-4E1E-9924-7D450275A3AF}"/>
    <dgm:cxn modelId="{009DC19C-DEA3-4508-9042-D0FF09085D51}" type="presOf" srcId="{492C1EDB-B1F4-4AAF-881E-CB1E39F35C73}" destId="{99178AD8-45CC-48FF-865C-45F774332E63}" srcOrd="0" destOrd="0" presId="urn:microsoft.com/office/officeart/2005/8/layout/vProcess5"/>
    <dgm:cxn modelId="{E41D68A9-AC52-4EA1-B322-995509A10BA6}" type="presOf" srcId="{492C1EDB-B1F4-4AAF-881E-CB1E39F35C73}" destId="{7860504F-F714-4D2D-BB95-99CF84A13437}" srcOrd="1" destOrd="0" presId="urn:microsoft.com/office/officeart/2005/8/layout/vProcess5"/>
    <dgm:cxn modelId="{9387E9B2-E8EA-43BE-A77E-E638A440EC39}" srcId="{588E78C4-EAB1-40EA-A715-E109E6A9F071}" destId="{492C1EDB-B1F4-4AAF-881E-CB1E39F35C73}" srcOrd="1" destOrd="0" parTransId="{21AF528E-5579-4B30-861D-3F755EF6AC65}" sibTransId="{F50CA8CC-D6C6-4825-BCAB-8E1FB7B522D3}"/>
    <dgm:cxn modelId="{D2F216B7-74C2-41E2-B01B-63BC578CB479}" type="presOf" srcId="{B0D1FEC6-5C61-4CF9-8422-608141AB349B}" destId="{48CA3CB8-5E2F-4491-8D19-361D9270128A}" srcOrd="0" destOrd="0" presId="urn:microsoft.com/office/officeart/2005/8/layout/vProcess5"/>
    <dgm:cxn modelId="{C49C87E1-222B-4C3D-B58D-25B48EC03196}" type="presOf" srcId="{3E4C111D-36BE-4360-B07A-D503E1E42CDA}" destId="{395DE9DE-D2DF-40AA-B201-9B3CBE2593E0}" srcOrd="0" destOrd="0" presId="urn:microsoft.com/office/officeart/2005/8/layout/vProcess5"/>
    <dgm:cxn modelId="{7BB13BE5-7A79-494D-A659-7C0E74A91191}" type="presOf" srcId="{7F455779-75C1-4AC1-B7B2-7FE5A8CBFD3B}" destId="{AC4C3272-8704-416F-94AF-F1FC2BDBCE4B}" srcOrd="0" destOrd="0" presId="urn:microsoft.com/office/officeart/2005/8/layout/vProcess5"/>
    <dgm:cxn modelId="{42DBACEF-D5A1-4F44-85F6-FB8F58A6727C}" type="presOf" srcId="{130AAC9F-5FC8-44FE-B7A3-C2D42233247E}" destId="{404CDBF5-7146-443C-A6BF-A44F6B771153}" srcOrd="0" destOrd="0" presId="urn:microsoft.com/office/officeart/2005/8/layout/vProcess5"/>
    <dgm:cxn modelId="{A3FBC5FC-8762-429A-9DD2-FB130EB1B01E}" type="presOf" srcId="{588E78C4-EAB1-40EA-A715-E109E6A9F071}" destId="{8341BB3F-0B7C-40C9-9AAC-0DCB32D182D2}" srcOrd="0" destOrd="0" presId="urn:microsoft.com/office/officeart/2005/8/layout/vProcess5"/>
    <dgm:cxn modelId="{1A736863-9DF5-4F27-A4C3-50EDCCBC0B23}" type="presParOf" srcId="{8341BB3F-0B7C-40C9-9AAC-0DCB32D182D2}" destId="{C1D67DA8-0FA3-4550-91F6-712DFEED8062}" srcOrd="0" destOrd="0" presId="urn:microsoft.com/office/officeart/2005/8/layout/vProcess5"/>
    <dgm:cxn modelId="{F3615D7C-4335-4C3E-8E1E-F3E8C1499762}" type="presParOf" srcId="{8341BB3F-0B7C-40C9-9AAC-0DCB32D182D2}" destId="{48CA3CB8-5E2F-4491-8D19-361D9270128A}" srcOrd="1" destOrd="0" presId="urn:microsoft.com/office/officeart/2005/8/layout/vProcess5"/>
    <dgm:cxn modelId="{9259F8BF-010C-4406-95FF-EF31C55230B7}" type="presParOf" srcId="{8341BB3F-0B7C-40C9-9AAC-0DCB32D182D2}" destId="{99178AD8-45CC-48FF-865C-45F774332E63}" srcOrd="2" destOrd="0" presId="urn:microsoft.com/office/officeart/2005/8/layout/vProcess5"/>
    <dgm:cxn modelId="{76B98665-6582-4C54-92C2-C92208BBAFBE}" type="presParOf" srcId="{8341BB3F-0B7C-40C9-9AAC-0DCB32D182D2}" destId="{404CDBF5-7146-443C-A6BF-A44F6B771153}" srcOrd="3" destOrd="0" presId="urn:microsoft.com/office/officeart/2005/8/layout/vProcess5"/>
    <dgm:cxn modelId="{DB379D68-25AF-4497-BF43-78763F0A3850}" type="presParOf" srcId="{8341BB3F-0B7C-40C9-9AAC-0DCB32D182D2}" destId="{395DE9DE-D2DF-40AA-B201-9B3CBE2593E0}" srcOrd="4" destOrd="0" presId="urn:microsoft.com/office/officeart/2005/8/layout/vProcess5"/>
    <dgm:cxn modelId="{AD4E5AB9-F8D7-4AF5-BDC3-AFDA8182CC25}" type="presParOf" srcId="{8341BB3F-0B7C-40C9-9AAC-0DCB32D182D2}" destId="{AC4C3272-8704-416F-94AF-F1FC2BDBCE4B}" srcOrd="5" destOrd="0" presId="urn:microsoft.com/office/officeart/2005/8/layout/vProcess5"/>
    <dgm:cxn modelId="{5A2A7B8E-0199-4F46-8A05-0D694C63AF94}" type="presParOf" srcId="{8341BB3F-0B7C-40C9-9AAC-0DCB32D182D2}" destId="{5B4BBAFC-0529-45B5-9A0B-95A06AA802D1}" srcOrd="6" destOrd="0" presId="urn:microsoft.com/office/officeart/2005/8/layout/vProcess5"/>
    <dgm:cxn modelId="{FE704B26-DC90-476E-B4C8-9A99427E12E8}" type="presParOf" srcId="{8341BB3F-0B7C-40C9-9AAC-0DCB32D182D2}" destId="{50ECBDE5-CCE2-4D41-A2BE-4F44639A25C9}" srcOrd="7" destOrd="0" presId="urn:microsoft.com/office/officeart/2005/8/layout/vProcess5"/>
    <dgm:cxn modelId="{43FFC05F-421D-41C8-B7FD-261E14132B6A}" type="presParOf" srcId="{8341BB3F-0B7C-40C9-9AAC-0DCB32D182D2}" destId="{6784A336-92AD-483F-B774-33E1FF2E62D1}" srcOrd="8" destOrd="0" presId="urn:microsoft.com/office/officeart/2005/8/layout/vProcess5"/>
    <dgm:cxn modelId="{8FE23F4C-4E5F-4859-96E0-FC513923725F}" type="presParOf" srcId="{8341BB3F-0B7C-40C9-9AAC-0DCB32D182D2}" destId="{7860504F-F714-4D2D-BB95-99CF84A13437}" srcOrd="9" destOrd="0" presId="urn:microsoft.com/office/officeart/2005/8/layout/vProcess5"/>
    <dgm:cxn modelId="{9E6FE143-7DA8-4EC0-9825-74047CCD1F0A}" type="presParOf" srcId="{8341BB3F-0B7C-40C9-9AAC-0DCB32D182D2}" destId="{974DB23A-7DB6-4810-BDC9-EDF3FDA5C02F}" srcOrd="10" destOrd="0" presId="urn:microsoft.com/office/officeart/2005/8/layout/vProcess5"/>
    <dgm:cxn modelId="{4B80585B-3C26-4275-BE2C-959D7BDA8029}" type="presParOf" srcId="{8341BB3F-0B7C-40C9-9AAC-0DCB32D182D2}" destId="{A0B6593D-DAA8-45D1-8202-9BC64EE7C94D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EC3E67C-DA34-4B34-8C9B-970018351A5A}" type="doc">
      <dgm:prSet loTypeId="urn:microsoft.com/office/officeart/2005/8/layout/vList2" loCatId="list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D16CBB02-CABD-41FD-938E-6C8C7A6FE298}">
      <dgm:prSet/>
      <dgm:spPr/>
      <dgm:t>
        <a:bodyPr/>
        <a:lstStyle/>
        <a:p>
          <a:r>
            <a:rPr lang="en-GB" b="0"/>
            <a:t>Nadia’s kidney failed in April 2023 due to non-compliance with medication.</a:t>
          </a:r>
          <a:endParaRPr lang="en-US"/>
        </a:p>
      </dgm:t>
    </dgm:pt>
    <dgm:pt modelId="{ED057E5A-3E8D-4E92-AA8C-4301E5E7C5D0}" type="parTrans" cxnId="{CB1334EA-B86D-4B01-B07A-DFBB85916D9B}">
      <dgm:prSet/>
      <dgm:spPr/>
      <dgm:t>
        <a:bodyPr/>
        <a:lstStyle/>
        <a:p>
          <a:endParaRPr lang="en-US"/>
        </a:p>
      </dgm:t>
    </dgm:pt>
    <dgm:pt modelId="{69F22E93-5EB9-4B4B-94D3-0267DF5106A0}" type="sibTrans" cxnId="{CB1334EA-B86D-4B01-B07A-DFBB85916D9B}">
      <dgm:prSet/>
      <dgm:spPr/>
      <dgm:t>
        <a:bodyPr/>
        <a:lstStyle/>
        <a:p>
          <a:endParaRPr lang="en-US"/>
        </a:p>
      </dgm:t>
    </dgm:pt>
    <dgm:pt modelId="{05555BF1-7EDC-44E1-B010-97C086728593}">
      <dgm:prSet/>
      <dgm:spPr/>
      <dgm:t>
        <a:bodyPr/>
        <a:lstStyle/>
        <a:p>
          <a:r>
            <a:rPr lang="en-US" b="0"/>
            <a:t>Information was not consistently shared between services.</a:t>
          </a:r>
          <a:endParaRPr lang="en-US"/>
        </a:p>
      </dgm:t>
    </dgm:pt>
    <dgm:pt modelId="{833DAF69-6352-4EE9-B252-660B7D888EF1}" type="parTrans" cxnId="{758E3B22-AC76-4F09-A01D-EC3DA4B4ABA6}">
      <dgm:prSet/>
      <dgm:spPr/>
      <dgm:t>
        <a:bodyPr/>
        <a:lstStyle/>
        <a:p>
          <a:endParaRPr lang="en-US"/>
        </a:p>
      </dgm:t>
    </dgm:pt>
    <dgm:pt modelId="{26326CC4-3088-4C0A-8340-2413D497B5A3}" type="sibTrans" cxnId="{758E3B22-AC76-4F09-A01D-EC3DA4B4ABA6}">
      <dgm:prSet/>
      <dgm:spPr/>
      <dgm:t>
        <a:bodyPr/>
        <a:lstStyle/>
        <a:p>
          <a:endParaRPr lang="en-US"/>
        </a:p>
      </dgm:t>
    </dgm:pt>
    <dgm:pt modelId="{83299493-84C6-4F70-9459-9D9305150FB0}">
      <dgm:prSet/>
      <dgm:spPr/>
      <dgm:t>
        <a:bodyPr/>
        <a:lstStyle/>
        <a:p>
          <a:r>
            <a:rPr lang="en-GB" b="0"/>
            <a:t>Nadia’s discharge from hospital was delayed due to disputes over which local authority had responsibility.</a:t>
          </a:r>
          <a:endParaRPr lang="en-US"/>
        </a:p>
      </dgm:t>
    </dgm:pt>
    <dgm:pt modelId="{D04C211D-C247-4303-815E-196A5AFDF11A}" type="parTrans" cxnId="{E9B9C454-A2FA-437F-AE07-DDDA0423D7FE}">
      <dgm:prSet/>
      <dgm:spPr/>
      <dgm:t>
        <a:bodyPr/>
        <a:lstStyle/>
        <a:p>
          <a:endParaRPr lang="en-US"/>
        </a:p>
      </dgm:t>
    </dgm:pt>
    <dgm:pt modelId="{7C419871-26C3-4215-8511-B3F1CDCA12DE}" type="sibTrans" cxnId="{E9B9C454-A2FA-437F-AE07-DDDA0423D7FE}">
      <dgm:prSet/>
      <dgm:spPr/>
      <dgm:t>
        <a:bodyPr/>
        <a:lstStyle/>
        <a:p>
          <a:endParaRPr lang="en-US"/>
        </a:p>
      </dgm:t>
    </dgm:pt>
    <dgm:pt modelId="{D8F449F2-9A2B-4A20-A025-76D5382B5778}">
      <dgm:prSet/>
      <dgm:spPr/>
      <dgm:t>
        <a:bodyPr/>
        <a:lstStyle/>
        <a:p>
          <a:r>
            <a:rPr lang="en-GB" b="0"/>
            <a:t>Nadia was placed in unsuitable temporary accommodation, which repeatedly broke down due to her dysregulated behaviour.</a:t>
          </a:r>
          <a:endParaRPr lang="en-US"/>
        </a:p>
      </dgm:t>
    </dgm:pt>
    <dgm:pt modelId="{90DA28C1-ACEE-4984-840A-0D1C0F240AC7}" type="parTrans" cxnId="{877A6328-FCA6-488A-A05C-489463BEAA05}">
      <dgm:prSet/>
      <dgm:spPr/>
      <dgm:t>
        <a:bodyPr/>
        <a:lstStyle/>
        <a:p>
          <a:endParaRPr lang="en-US"/>
        </a:p>
      </dgm:t>
    </dgm:pt>
    <dgm:pt modelId="{617F17A2-2F3A-4B2A-8A75-BB1AF52630D6}" type="sibTrans" cxnId="{877A6328-FCA6-488A-A05C-489463BEAA05}">
      <dgm:prSet/>
      <dgm:spPr/>
      <dgm:t>
        <a:bodyPr/>
        <a:lstStyle/>
        <a:p>
          <a:endParaRPr lang="en-US"/>
        </a:p>
      </dgm:t>
    </dgm:pt>
    <dgm:pt modelId="{301F2F2C-EC9B-46A7-A1F1-62B57A511850}">
      <dgm:prSet/>
      <dgm:spPr/>
      <dgm:t>
        <a:bodyPr/>
        <a:lstStyle/>
        <a:p>
          <a:r>
            <a:rPr lang="en-GB" b="0"/>
            <a:t>Despite efforts from professionals and her former foster carers, Nadia died in supported accommodation in February 2024.</a:t>
          </a:r>
          <a:endParaRPr lang="en-US"/>
        </a:p>
      </dgm:t>
    </dgm:pt>
    <dgm:pt modelId="{92D91FFD-6E18-47CB-B78D-6039AD52C7A0}" type="parTrans" cxnId="{6DAD906E-4EEA-4C56-A206-06A53E3EBC49}">
      <dgm:prSet/>
      <dgm:spPr/>
      <dgm:t>
        <a:bodyPr/>
        <a:lstStyle/>
        <a:p>
          <a:endParaRPr lang="en-US"/>
        </a:p>
      </dgm:t>
    </dgm:pt>
    <dgm:pt modelId="{061A4DAB-F036-49BF-BFF4-43AB679A8FDA}" type="sibTrans" cxnId="{6DAD906E-4EEA-4C56-A206-06A53E3EBC49}">
      <dgm:prSet/>
      <dgm:spPr/>
      <dgm:t>
        <a:bodyPr/>
        <a:lstStyle/>
        <a:p>
          <a:endParaRPr lang="en-US"/>
        </a:p>
      </dgm:t>
    </dgm:pt>
    <dgm:pt modelId="{0DADF6AF-3099-4C82-96EB-495F73439221}" type="pres">
      <dgm:prSet presAssocID="{EEC3E67C-DA34-4B34-8C9B-970018351A5A}" presName="linear" presStyleCnt="0">
        <dgm:presLayoutVars>
          <dgm:animLvl val="lvl"/>
          <dgm:resizeHandles val="exact"/>
        </dgm:presLayoutVars>
      </dgm:prSet>
      <dgm:spPr/>
    </dgm:pt>
    <dgm:pt modelId="{BA107269-8929-4A3D-B245-DB9B0F63C0E1}" type="pres">
      <dgm:prSet presAssocID="{D16CBB02-CABD-41FD-938E-6C8C7A6FE298}" presName="parentText" presStyleLbl="node1" presStyleIdx="0" presStyleCnt="5" custLinFactNeighborX="-11" custLinFactNeighborY="-79375">
        <dgm:presLayoutVars>
          <dgm:chMax val="0"/>
          <dgm:bulletEnabled val="1"/>
        </dgm:presLayoutVars>
      </dgm:prSet>
      <dgm:spPr/>
    </dgm:pt>
    <dgm:pt modelId="{9C5831F4-8B30-41FD-9A0B-852325E547B2}" type="pres">
      <dgm:prSet presAssocID="{69F22E93-5EB9-4B4B-94D3-0267DF5106A0}" presName="spacer" presStyleCnt="0"/>
      <dgm:spPr/>
    </dgm:pt>
    <dgm:pt modelId="{068D5E1B-5432-46E4-8C61-99719637F79B}" type="pres">
      <dgm:prSet presAssocID="{05555BF1-7EDC-44E1-B010-97C086728593}" presName="parentText" presStyleLbl="node1" presStyleIdx="1" presStyleCnt="5" custLinFactNeighborX="-11" custLinFactNeighborY="-38685">
        <dgm:presLayoutVars>
          <dgm:chMax val="0"/>
          <dgm:bulletEnabled val="1"/>
        </dgm:presLayoutVars>
      </dgm:prSet>
      <dgm:spPr/>
    </dgm:pt>
    <dgm:pt modelId="{290585A7-7B5E-418F-A507-F10F764D2171}" type="pres">
      <dgm:prSet presAssocID="{26326CC4-3088-4C0A-8340-2413D497B5A3}" presName="spacer" presStyleCnt="0"/>
      <dgm:spPr/>
    </dgm:pt>
    <dgm:pt modelId="{0885DEEC-7D51-4CF2-A92A-F2F746B557DE}" type="pres">
      <dgm:prSet presAssocID="{83299493-84C6-4F70-9459-9D9305150FB0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85648C03-CA74-4AA8-97A0-5B28EBBEB137}" type="pres">
      <dgm:prSet presAssocID="{7C419871-26C3-4215-8511-B3F1CDCA12DE}" presName="spacer" presStyleCnt="0"/>
      <dgm:spPr/>
    </dgm:pt>
    <dgm:pt modelId="{6E3A9CD3-4A52-4EFB-8A82-F2FC88703549}" type="pres">
      <dgm:prSet presAssocID="{D8F449F2-9A2B-4A20-A025-76D5382B5778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DFA0B6B3-0118-4083-9B53-1A3938CA0716}" type="pres">
      <dgm:prSet presAssocID="{617F17A2-2F3A-4B2A-8A75-BB1AF52630D6}" presName="spacer" presStyleCnt="0"/>
      <dgm:spPr/>
    </dgm:pt>
    <dgm:pt modelId="{0D7B5C9F-4660-4322-A130-A19EF3DEDED7}" type="pres">
      <dgm:prSet presAssocID="{301F2F2C-EC9B-46A7-A1F1-62B57A511850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C87CA80B-D7E1-4586-832F-2CB625277F2D}" type="presOf" srcId="{D16CBB02-CABD-41FD-938E-6C8C7A6FE298}" destId="{BA107269-8929-4A3D-B245-DB9B0F63C0E1}" srcOrd="0" destOrd="0" presId="urn:microsoft.com/office/officeart/2005/8/layout/vList2"/>
    <dgm:cxn modelId="{0D502A18-ABB8-4D81-92D8-5C407B9EB924}" type="presOf" srcId="{D8F449F2-9A2B-4A20-A025-76D5382B5778}" destId="{6E3A9CD3-4A52-4EFB-8A82-F2FC88703549}" srcOrd="0" destOrd="0" presId="urn:microsoft.com/office/officeart/2005/8/layout/vList2"/>
    <dgm:cxn modelId="{758E3B22-AC76-4F09-A01D-EC3DA4B4ABA6}" srcId="{EEC3E67C-DA34-4B34-8C9B-970018351A5A}" destId="{05555BF1-7EDC-44E1-B010-97C086728593}" srcOrd="1" destOrd="0" parTransId="{833DAF69-6352-4EE9-B252-660B7D888EF1}" sibTransId="{26326CC4-3088-4C0A-8340-2413D497B5A3}"/>
    <dgm:cxn modelId="{877A6328-FCA6-488A-A05C-489463BEAA05}" srcId="{EEC3E67C-DA34-4B34-8C9B-970018351A5A}" destId="{D8F449F2-9A2B-4A20-A025-76D5382B5778}" srcOrd="3" destOrd="0" parTransId="{90DA28C1-ACEE-4984-840A-0D1C0F240AC7}" sibTransId="{617F17A2-2F3A-4B2A-8A75-BB1AF52630D6}"/>
    <dgm:cxn modelId="{9CF37F3A-C6F9-46BB-9FC8-30246A467A33}" type="presOf" srcId="{EEC3E67C-DA34-4B34-8C9B-970018351A5A}" destId="{0DADF6AF-3099-4C82-96EB-495F73439221}" srcOrd="0" destOrd="0" presId="urn:microsoft.com/office/officeart/2005/8/layout/vList2"/>
    <dgm:cxn modelId="{109E274B-5D4A-4EAF-98C7-04AE7DC7061A}" type="presOf" srcId="{05555BF1-7EDC-44E1-B010-97C086728593}" destId="{068D5E1B-5432-46E4-8C61-99719637F79B}" srcOrd="0" destOrd="0" presId="urn:microsoft.com/office/officeart/2005/8/layout/vList2"/>
    <dgm:cxn modelId="{6DAD906E-4EEA-4C56-A206-06A53E3EBC49}" srcId="{EEC3E67C-DA34-4B34-8C9B-970018351A5A}" destId="{301F2F2C-EC9B-46A7-A1F1-62B57A511850}" srcOrd="4" destOrd="0" parTransId="{92D91FFD-6E18-47CB-B78D-6039AD52C7A0}" sibTransId="{061A4DAB-F036-49BF-BFF4-43AB679A8FDA}"/>
    <dgm:cxn modelId="{E9B9C454-A2FA-437F-AE07-DDDA0423D7FE}" srcId="{EEC3E67C-DA34-4B34-8C9B-970018351A5A}" destId="{83299493-84C6-4F70-9459-9D9305150FB0}" srcOrd="2" destOrd="0" parTransId="{D04C211D-C247-4303-815E-196A5AFDF11A}" sibTransId="{7C419871-26C3-4215-8511-B3F1CDCA12DE}"/>
    <dgm:cxn modelId="{D71D1180-7900-4692-8260-D2CEF69FB5F3}" type="presOf" srcId="{83299493-84C6-4F70-9459-9D9305150FB0}" destId="{0885DEEC-7D51-4CF2-A92A-F2F746B557DE}" srcOrd="0" destOrd="0" presId="urn:microsoft.com/office/officeart/2005/8/layout/vList2"/>
    <dgm:cxn modelId="{FB19E2BB-4DBD-4576-AB41-F21ED1CDBFBB}" type="presOf" srcId="{301F2F2C-EC9B-46A7-A1F1-62B57A511850}" destId="{0D7B5C9F-4660-4322-A130-A19EF3DEDED7}" srcOrd="0" destOrd="0" presId="urn:microsoft.com/office/officeart/2005/8/layout/vList2"/>
    <dgm:cxn modelId="{CB1334EA-B86D-4B01-B07A-DFBB85916D9B}" srcId="{EEC3E67C-DA34-4B34-8C9B-970018351A5A}" destId="{D16CBB02-CABD-41FD-938E-6C8C7A6FE298}" srcOrd="0" destOrd="0" parTransId="{ED057E5A-3E8D-4E92-AA8C-4301E5E7C5D0}" sibTransId="{69F22E93-5EB9-4B4B-94D3-0267DF5106A0}"/>
    <dgm:cxn modelId="{9A0A139E-2426-42BD-85AE-597F0AB652EF}" type="presParOf" srcId="{0DADF6AF-3099-4C82-96EB-495F73439221}" destId="{BA107269-8929-4A3D-B245-DB9B0F63C0E1}" srcOrd="0" destOrd="0" presId="urn:microsoft.com/office/officeart/2005/8/layout/vList2"/>
    <dgm:cxn modelId="{DA55797B-4FEA-4C56-95FA-0019979BB664}" type="presParOf" srcId="{0DADF6AF-3099-4C82-96EB-495F73439221}" destId="{9C5831F4-8B30-41FD-9A0B-852325E547B2}" srcOrd="1" destOrd="0" presId="urn:microsoft.com/office/officeart/2005/8/layout/vList2"/>
    <dgm:cxn modelId="{491B9D86-0244-4BAC-91B8-0C89944969A6}" type="presParOf" srcId="{0DADF6AF-3099-4C82-96EB-495F73439221}" destId="{068D5E1B-5432-46E4-8C61-99719637F79B}" srcOrd="2" destOrd="0" presId="urn:microsoft.com/office/officeart/2005/8/layout/vList2"/>
    <dgm:cxn modelId="{19F4BFA9-12AA-4557-865F-98E81A34EDFB}" type="presParOf" srcId="{0DADF6AF-3099-4C82-96EB-495F73439221}" destId="{290585A7-7B5E-418F-A507-F10F764D2171}" srcOrd="3" destOrd="0" presId="urn:microsoft.com/office/officeart/2005/8/layout/vList2"/>
    <dgm:cxn modelId="{8D33BC83-DC15-411F-A19A-CCA27D10BB0F}" type="presParOf" srcId="{0DADF6AF-3099-4C82-96EB-495F73439221}" destId="{0885DEEC-7D51-4CF2-A92A-F2F746B557DE}" srcOrd="4" destOrd="0" presId="urn:microsoft.com/office/officeart/2005/8/layout/vList2"/>
    <dgm:cxn modelId="{C4C02ADE-2B4F-48DB-B2D3-D9A2E298D430}" type="presParOf" srcId="{0DADF6AF-3099-4C82-96EB-495F73439221}" destId="{85648C03-CA74-4AA8-97A0-5B28EBBEB137}" srcOrd="5" destOrd="0" presId="urn:microsoft.com/office/officeart/2005/8/layout/vList2"/>
    <dgm:cxn modelId="{AF0E5008-7798-495E-8240-EC45E70C4492}" type="presParOf" srcId="{0DADF6AF-3099-4C82-96EB-495F73439221}" destId="{6E3A9CD3-4A52-4EFB-8A82-F2FC88703549}" srcOrd="6" destOrd="0" presId="urn:microsoft.com/office/officeart/2005/8/layout/vList2"/>
    <dgm:cxn modelId="{C52B7366-9CA9-40F8-A7BC-0BEA84811854}" type="presParOf" srcId="{0DADF6AF-3099-4C82-96EB-495F73439221}" destId="{DFA0B6B3-0118-4083-9B53-1A3938CA0716}" srcOrd="7" destOrd="0" presId="urn:microsoft.com/office/officeart/2005/8/layout/vList2"/>
    <dgm:cxn modelId="{1284C562-B685-4757-A44C-232E7D85A630}" type="presParOf" srcId="{0DADF6AF-3099-4C82-96EB-495F73439221}" destId="{0D7B5C9F-4660-4322-A130-A19EF3DEDED7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3E2FD1E-3FD1-4732-B893-6733F3892F43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E1FB1A4E-769F-4670-A9E2-151157B97A1E}">
      <dgm:prSet/>
      <dgm:spPr/>
      <dgm:t>
        <a:bodyPr/>
        <a:lstStyle/>
        <a:p>
          <a:r>
            <a:rPr lang="en-GB"/>
            <a:t>Establishing a Multi-Agency Risk Management (MARM) framework to coordinate complex cases</a:t>
          </a:r>
          <a:endParaRPr lang="en-US"/>
        </a:p>
      </dgm:t>
    </dgm:pt>
    <dgm:pt modelId="{782E6347-A287-455C-B3AC-2803E68CF70A}" type="parTrans" cxnId="{9ED32D1E-A664-4F64-AC21-C1CACA06BE7B}">
      <dgm:prSet/>
      <dgm:spPr/>
      <dgm:t>
        <a:bodyPr/>
        <a:lstStyle/>
        <a:p>
          <a:endParaRPr lang="en-US"/>
        </a:p>
      </dgm:t>
    </dgm:pt>
    <dgm:pt modelId="{E07A7C55-7D26-42B3-AA79-AAA336E22374}" type="sibTrans" cxnId="{9ED32D1E-A664-4F64-AC21-C1CACA06BE7B}">
      <dgm:prSet/>
      <dgm:spPr/>
      <dgm:t>
        <a:bodyPr/>
        <a:lstStyle/>
        <a:p>
          <a:endParaRPr lang="en-US"/>
        </a:p>
      </dgm:t>
    </dgm:pt>
    <dgm:pt modelId="{A205CE6D-75DF-43CC-B332-5E7734994325}">
      <dgm:prSet/>
      <dgm:spPr/>
      <dgm:t>
        <a:bodyPr/>
        <a:lstStyle/>
        <a:p>
          <a:r>
            <a:rPr lang="en-GB"/>
            <a:t>Ensuring early multi-agency discharge planning in complex hospital cases</a:t>
          </a:r>
          <a:endParaRPr lang="en-US"/>
        </a:p>
      </dgm:t>
    </dgm:pt>
    <dgm:pt modelId="{DC22BC79-ABBD-417E-A331-30111426B4E7}" type="parTrans" cxnId="{19B3544D-36B9-4A2C-AEAA-0AAB7F2A2081}">
      <dgm:prSet/>
      <dgm:spPr/>
      <dgm:t>
        <a:bodyPr/>
        <a:lstStyle/>
        <a:p>
          <a:endParaRPr lang="en-US"/>
        </a:p>
      </dgm:t>
    </dgm:pt>
    <dgm:pt modelId="{D4ED0B64-E8AA-41EF-A68C-F6D1152456FF}" type="sibTrans" cxnId="{19B3544D-36B9-4A2C-AEAA-0AAB7F2A2081}">
      <dgm:prSet/>
      <dgm:spPr/>
      <dgm:t>
        <a:bodyPr/>
        <a:lstStyle/>
        <a:p>
          <a:endParaRPr lang="en-US"/>
        </a:p>
      </dgm:t>
    </dgm:pt>
    <dgm:pt modelId="{FF2C4CF3-1566-4155-ABD7-28B5081A7B68}">
      <dgm:prSet/>
      <dgm:spPr/>
      <dgm:t>
        <a:bodyPr/>
        <a:lstStyle/>
        <a:p>
          <a:r>
            <a:rPr lang="en-GB"/>
            <a:t>Review the Hospital Flow Hub criteria for cases of suspected medical self-neglect, even those without eligible care and support needs</a:t>
          </a:r>
          <a:endParaRPr lang="en-US"/>
        </a:p>
      </dgm:t>
    </dgm:pt>
    <dgm:pt modelId="{4C6E6E71-C3D0-4367-8598-03A4856AABE1}" type="parTrans" cxnId="{A265A629-9D1D-415B-8F37-C7EEF6023F55}">
      <dgm:prSet/>
      <dgm:spPr/>
      <dgm:t>
        <a:bodyPr/>
        <a:lstStyle/>
        <a:p>
          <a:endParaRPr lang="en-US"/>
        </a:p>
      </dgm:t>
    </dgm:pt>
    <dgm:pt modelId="{0F881A1E-CACF-49D9-8750-071864EFD173}" type="sibTrans" cxnId="{A265A629-9D1D-415B-8F37-C7EEF6023F55}">
      <dgm:prSet/>
      <dgm:spPr/>
      <dgm:t>
        <a:bodyPr/>
        <a:lstStyle/>
        <a:p>
          <a:endParaRPr lang="en-US"/>
        </a:p>
      </dgm:t>
    </dgm:pt>
    <dgm:pt modelId="{23BEB7EC-0598-4AEA-9569-D39F2EFEAFE4}">
      <dgm:prSet/>
      <dgm:spPr/>
      <dgm:t>
        <a:bodyPr/>
        <a:lstStyle/>
        <a:p>
          <a:r>
            <a:rPr lang="en-GB"/>
            <a:t>Clear escalation routes when professionals are worried but can’t get help</a:t>
          </a:r>
          <a:endParaRPr lang="en-US"/>
        </a:p>
      </dgm:t>
    </dgm:pt>
    <dgm:pt modelId="{A14E29CA-6695-4B30-A429-820F8A4C7C60}" type="parTrans" cxnId="{18C9925E-5D1D-407B-AC37-B3AD1BF47008}">
      <dgm:prSet/>
      <dgm:spPr/>
      <dgm:t>
        <a:bodyPr/>
        <a:lstStyle/>
        <a:p>
          <a:endParaRPr lang="en-US"/>
        </a:p>
      </dgm:t>
    </dgm:pt>
    <dgm:pt modelId="{9457A72A-5E12-4D64-A1C8-F5C3C611DE83}" type="sibTrans" cxnId="{18C9925E-5D1D-407B-AC37-B3AD1BF47008}">
      <dgm:prSet/>
      <dgm:spPr/>
      <dgm:t>
        <a:bodyPr/>
        <a:lstStyle/>
        <a:p>
          <a:endParaRPr lang="en-US"/>
        </a:p>
      </dgm:t>
    </dgm:pt>
    <dgm:pt modelId="{24344C8E-792B-4A88-B2CE-EF517E6B313E}">
      <dgm:prSet/>
      <dgm:spPr/>
      <dgm:t>
        <a:bodyPr/>
        <a:lstStyle/>
        <a:p>
          <a:r>
            <a:rPr lang="en-GB"/>
            <a:t>Embedding trauma-informed training and reflective supervision across agencies</a:t>
          </a:r>
          <a:endParaRPr lang="en-US"/>
        </a:p>
      </dgm:t>
    </dgm:pt>
    <dgm:pt modelId="{1B280C40-EFFA-4A1D-BCD7-B8F3930EE3C2}" type="parTrans" cxnId="{4B18FF7E-A43E-4A8E-9CB0-4B8E68BE4233}">
      <dgm:prSet/>
      <dgm:spPr/>
      <dgm:t>
        <a:bodyPr/>
        <a:lstStyle/>
        <a:p>
          <a:endParaRPr lang="en-US"/>
        </a:p>
      </dgm:t>
    </dgm:pt>
    <dgm:pt modelId="{F2550888-1E29-41A6-80C7-E2899C9EBACA}" type="sibTrans" cxnId="{4B18FF7E-A43E-4A8E-9CB0-4B8E68BE4233}">
      <dgm:prSet/>
      <dgm:spPr/>
      <dgm:t>
        <a:bodyPr/>
        <a:lstStyle/>
        <a:p>
          <a:endParaRPr lang="en-US"/>
        </a:p>
      </dgm:t>
    </dgm:pt>
    <dgm:pt modelId="{D774CFBB-A16B-4BD0-A224-6802EDEB1C2F}">
      <dgm:prSet/>
      <dgm:spPr/>
      <dgm:t>
        <a:bodyPr/>
        <a:lstStyle/>
        <a:p>
          <a:r>
            <a:rPr lang="en-GB"/>
            <a:t>Recognise medical self-neglect as a safeguarding issue </a:t>
          </a:r>
          <a:endParaRPr lang="en-US"/>
        </a:p>
      </dgm:t>
    </dgm:pt>
    <dgm:pt modelId="{6FCDB0E3-70DA-4CD6-92E0-6DED6052B414}" type="parTrans" cxnId="{A061063F-A29B-42FE-97AE-6D95037F6ECC}">
      <dgm:prSet/>
      <dgm:spPr/>
      <dgm:t>
        <a:bodyPr/>
        <a:lstStyle/>
        <a:p>
          <a:endParaRPr lang="en-US"/>
        </a:p>
      </dgm:t>
    </dgm:pt>
    <dgm:pt modelId="{979B53E1-F120-4E16-90B2-9E9080D32B75}" type="sibTrans" cxnId="{A061063F-A29B-42FE-97AE-6D95037F6ECC}">
      <dgm:prSet/>
      <dgm:spPr/>
      <dgm:t>
        <a:bodyPr/>
        <a:lstStyle/>
        <a:p>
          <a:endParaRPr lang="en-US"/>
        </a:p>
      </dgm:t>
    </dgm:pt>
    <dgm:pt modelId="{FEE8213B-50D6-48B4-BDF2-F419CFBBFB59}" type="pres">
      <dgm:prSet presAssocID="{73E2FD1E-3FD1-4732-B893-6733F3892F43}" presName="diagram" presStyleCnt="0">
        <dgm:presLayoutVars>
          <dgm:dir/>
          <dgm:resizeHandles val="exact"/>
        </dgm:presLayoutVars>
      </dgm:prSet>
      <dgm:spPr/>
    </dgm:pt>
    <dgm:pt modelId="{6DA66B69-DC6F-4682-B807-2315D4DDF111}" type="pres">
      <dgm:prSet presAssocID="{E1FB1A4E-769F-4670-A9E2-151157B97A1E}" presName="node" presStyleLbl="node1" presStyleIdx="0" presStyleCnt="6">
        <dgm:presLayoutVars>
          <dgm:bulletEnabled val="1"/>
        </dgm:presLayoutVars>
      </dgm:prSet>
      <dgm:spPr/>
    </dgm:pt>
    <dgm:pt modelId="{2E7CCE87-8029-4B39-B065-C4513B6758D1}" type="pres">
      <dgm:prSet presAssocID="{E07A7C55-7D26-42B3-AA79-AAA336E22374}" presName="sibTrans" presStyleCnt="0"/>
      <dgm:spPr/>
    </dgm:pt>
    <dgm:pt modelId="{C33B2037-041D-41F4-B367-1A3523E5E395}" type="pres">
      <dgm:prSet presAssocID="{A205CE6D-75DF-43CC-B332-5E7734994325}" presName="node" presStyleLbl="node1" presStyleIdx="1" presStyleCnt="6">
        <dgm:presLayoutVars>
          <dgm:bulletEnabled val="1"/>
        </dgm:presLayoutVars>
      </dgm:prSet>
      <dgm:spPr/>
    </dgm:pt>
    <dgm:pt modelId="{C900019D-B21E-405A-B593-36E2A7465A19}" type="pres">
      <dgm:prSet presAssocID="{D4ED0B64-E8AA-41EF-A68C-F6D1152456FF}" presName="sibTrans" presStyleCnt="0"/>
      <dgm:spPr/>
    </dgm:pt>
    <dgm:pt modelId="{8285D9C6-2760-4CD1-B7DF-B3730E8F93A7}" type="pres">
      <dgm:prSet presAssocID="{FF2C4CF3-1566-4155-ABD7-28B5081A7B68}" presName="node" presStyleLbl="node1" presStyleIdx="2" presStyleCnt="6">
        <dgm:presLayoutVars>
          <dgm:bulletEnabled val="1"/>
        </dgm:presLayoutVars>
      </dgm:prSet>
      <dgm:spPr/>
    </dgm:pt>
    <dgm:pt modelId="{048CB802-D8EE-4561-B0A7-0E6276938F81}" type="pres">
      <dgm:prSet presAssocID="{0F881A1E-CACF-49D9-8750-071864EFD173}" presName="sibTrans" presStyleCnt="0"/>
      <dgm:spPr/>
    </dgm:pt>
    <dgm:pt modelId="{A61630BF-F9E7-4BA7-A7B8-6BD0ACA505A0}" type="pres">
      <dgm:prSet presAssocID="{23BEB7EC-0598-4AEA-9569-D39F2EFEAFE4}" presName="node" presStyleLbl="node1" presStyleIdx="3" presStyleCnt="6">
        <dgm:presLayoutVars>
          <dgm:bulletEnabled val="1"/>
        </dgm:presLayoutVars>
      </dgm:prSet>
      <dgm:spPr/>
    </dgm:pt>
    <dgm:pt modelId="{4D498376-5EE3-4B60-8E58-364A12C1F7BF}" type="pres">
      <dgm:prSet presAssocID="{9457A72A-5E12-4D64-A1C8-F5C3C611DE83}" presName="sibTrans" presStyleCnt="0"/>
      <dgm:spPr/>
    </dgm:pt>
    <dgm:pt modelId="{06FEFB89-AD7B-432B-8E07-826A4263C67D}" type="pres">
      <dgm:prSet presAssocID="{24344C8E-792B-4A88-B2CE-EF517E6B313E}" presName="node" presStyleLbl="node1" presStyleIdx="4" presStyleCnt="6">
        <dgm:presLayoutVars>
          <dgm:bulletEnabled val="1"/>
        </dgm:presLayoutVars>
      </dgm:prSet>
      <dgm:spPr/>
    </dgm:pt>
    <dgm:pt modelId="{AF717B93-DBB8-43C3-B61F-06CAF0840395}" type="pres">
      <dgm:prSet presAssocID="{F2550888-1E29-41A6-80C7-E2899C9EBACA}" presName="sibTrans" presStyleCnt="0"/>
      <dgm:spPr/>
    </dgm:pt>
    <dgm:pt modelId="{5AE766C0-6F27-4311-A308-A5CCAC7461BC}" type="pres">
      <dgm:prSet presAssocID="{D774CFBB-A16B-4BD0-A224-6802EDEB1C2F}" presName="node" presStyleLbl="node1" presStyleIdx="5" presStyleCnt="6">
        <dgm:presLayoutVars>
          <dgm:bulletEnabled val="1"/>
        </dgm:presLayoutVars>
      </dgm:prSet>
      <dgm:spPr/>
    </dgm:pt>
  </dgm:ptLst>
  <dgm:cxnLst>
    <dgm:cxn modelId="{9ED32D1E-A664-4F64-AC21-C1CACA06BE7B}" srcId="{73E2FD1E-3FD1-4732-B893-6733F3892F43}" destId="{E1FB1A4E-769F-4670-A9E2-151157B97A1E}" srcOrd="0" destOrd="0" parTransId="{782E6347-A287-455C-B3AC-2803E68CF70A}" sibTransId="{E07A7C55-7D26-42B3-AA79-AAA336E22374}"/>
    <dgm:cxn modelId="{A265A629-9D1D-415B-8F37-C7EEF6023F55}" srcId="{73E2FD1E-3FD1-4732-B893-6733F3892F43}" destId="{FF2C4CF3-1566-4155-ABD7-28B5081A7B68}" srcOrd="2" destOrd="0" parTransId="{4C6E6E71-C3D0-4367-8598-03A4856AABE1}" sibTransId="{0F881A1E-CACF-49D9-8750-071864EFD173}"/>
    <dgm:cxn modelId="{A061063F-A29B-42FE-97AE-6D95037F6ECC}" srcId="{73E2FD1E-3FD1-4732-B893-6733F3892F43}" destId="{D774CFBB-A16B-4BD0-A224-6802EDEB1C2F}" srcOrd="5" destOrd="0" parTransId="{6FCDB0E3-70DA-4CD6-92E0-6DED6052B414}" sibTransId="{979B53E1-F120-4E16-90B2-9E9080D32B75}"/>
    <dgm:cxn modelId="{18C9925E-5D1D-407B-AC37-B3AD1BF47008}" srcId="{73E2FD1E-3FD1-4732-B893-6733F3892F43}" destId="{23BEB7EC-0598-4AEA-9569-D39F2EFEAFE4}" srcOrd="3" destOrd="0" parTransId="{A14E29CA-6695-4B30-A429-820F8A4C7C60}" sibTransId="{9457A72A-5E12-4D64-A1C8-F5C3C611DE83}"/>
    <dgm:cxn modelId="{9AC49F49-A096-4BEA-B1C9-FBBCE7159AEC}" type="presOf" srcId="{23BEB7EC-0598-4AEA-9569-D39F2EFEAFE4}" destId="{A61630BF-F9E7-4BA7-A7B8-6BD0ACA505A0}" srcOrd="0" destOrd="0" presId="urn:microsoft.com/office/officeart/2005/8/layout/default"/>
    <dgm:cxn modelId="{19B3544D-36B9-4A2C-AEAA-0AAB7F2A2081}" srcId="{73E2FD1E-3FD1-4732-B893-6733F3892F43}" destId="{A205CE6D-75DF-43CC-B332-5E7734994325}" srcOrd="1" destOrd="0" parTransId="{DC22BC79-ABBD-417E-A331-30111426B4E7}" sibTransId="{D4ED0B64-E8AA-41EF-A68C-F6D1152456FF}"/>
    <dgm:cxn modelId="{4B18FF7E-A43E-4A8E-9CB0-4B8E68BE4233}" srcId="{73E2FD1E-3FD1-4732-B893-6733F3892F43}" destId="{24344C8E-792B-4A88-B2CE-EF517E6B313E}" srcOrd="4" destOrd="0" parTransId="{1B280C40-EFFA-4A1D-BCD7-B8F3930EE3C2}" sibTransId="{F2550888-1E29-41A6-80C7-E2899C9EBACA}"/>
    <dgm:cxn modelId="{7FBD5D89-6FD1-4054-8FF8-3DF1E9846E01}" type="presOf" srcId="{D774CFBB-A16B-4BD0-A224-6802EDEB1C2F}" destId="{5AE766C0-6F27-4311-A308-A5CCAC7461BC}" srcOrd="0" destOrd="0" presId="urn:microsoft.com/office/officeart/2005/8/layout/default"/>
    <dgm:cxn modelId="{8EB8A9C6-D8A2-4331-83CA-0D105A498397}" type="presOf" srcId="{FF2C4CF3-1566-4155-ABD7-28B5081A7B68}" destId="{8285D9C6-2760-4CD1-B7DF-B3730E8F93A7}" srcOrd="0" destOrd="0" presId="urn:microsoft.com/office/officeart/2005/8/layout/default"/>
    <dgm:cxn modelId="{A3E88CE0-501E-4C7E-B6EC-C91F82290D27}" type="presOf" srcId="{A205CE6D-75DF-43CC-B332-5E7734994325}" destId="{C33B2037-041D-41F4-B367-1A3523E5E395}" srcOrd="0" destOrd="0" presId="urn:microsoft.com/office/officeart/2005/8/layout/default"/>
    <dgm:cxn modelId="{1AD6D1E0-5501-477D-B849-17968DFAC883}" type="presOf" srcId="{E1FB1A4E-769F-4670-A9E2-151157B97A1E}" destId="{6DA66B69-DC6F-4682-B807-2315D4DDF111}" srcOrd="0" destOrd="0" presId="urn:microsoft.com/office/officeart/2005/8/layout/default"/>
    <dgm:cxn modelId="{F4C813EA-636C-4D7F-9C52-C655E001338D}" type="presOf" srcId="{24344C8E-792B-4A88-B2CE-EF517E6B313E}" destId="{06FEFB89-AD7B-432B-8E07-826A4263C67D}" srcOrd="0" destOrd="0" presId="urn:microsoft.com/office/officeart/2005/8/layout/default"/>
    <dgm:cxn modelId="{8DBB30F9-4A49-4D23-A8BD-7F2097F09B73}" type="presOf" srcId="{73E2FD1E-3FD1-4732-B893-6733F3892F43}" destId="{FEE8213B-50D6-48B4-BDF2-F419CFBBFB59}" srcOrd="0" destOrd="0" presId="urn:microsoft.com/office/officeart/2005/8/layout/default"/>
    <dgm:cxn modelId="{2BDE7EA4-45A2-488E-BEA5-FA157B05C37E}" type="presParOf" srcId="{FEE8213B-50D6-48B4-BDF2-F419CFBBFB59}" destId="{6DA66B69-DC6F-4682-B807-2315D4DDF111}" srcOrd="0" destOrd="0" presId="urn:microsoft.com/office/officeart/2005/8/layout/default"/>
    <dgm:cxn modelId="{0BF8371E-DECD-4333-991D-3D4C6673DFFC}" type="presParOf" srcId="{FEE8213B-50D6-48B4-BDF2-F419CFBBFB59}" destId="{2E7CCE87-8029-4B39-B065-C4513B6758D1}" srcOrd="1" destOrd="0" presId="urn:microsoft.com/office/officeart/2005/8/layout/default"/>
    <dgm:cxn modelId="{7276B579-1FF7-4666-B8B0-58474A825570}" type="presParOf" srcId="{FEE8213B-50D6-48B4-BDF2-F419CFBBFB59}" destId="{C33B2037-041D-41F4-B367-1A3523E5E395}" srcOrd="2" destOrd="0" presId="urn:microsoft.com/office/officeart/2005/8/layout/default"/>
    <dgm:cxn modelId="{460CD711-F3A2-4908-8255-3977AFC7A797}" type="presParOf" srcId="{FEE8213B-50D6-48B4-BDF2-F419CFBBFB59}" destId="{C900019D-B21E-405A-B593-36E2A7465A19}" srcOrd="3" destOrd="0" presId="urn:microsoft.com/office/officeart/2005/8/layout/default"/>
    <dgm:cxn modelId="{FEFAD6C0-0283-4C73-9151-5AF7ABF74DAE}" type="presParOf" srcId="{FEE8213B-50D6-48B4-BDF2-F419CFBBFB59}" destId="{8285D9C6-2760-4CD1-B7DF-B3730E8F93A7}" srcOrd="4" destOrd="0" presId="urn:microsoft.com/office/officeart/2005/8/layout/default"/>
    <dgm:cxn modelId="{164214DB-65B8-40E2-A528-7941FB3953EC}" type="presParOf" srcId="{FEE8213B-50D6-48B4-BDF2-F419CFBBFB59}" destId="{048CB802-D8EE-4561-B0A7-0E6276938F81}" srcOrd="5" destOrd="0" presId="urn:microsoft.com/office/officeart/2005/8/layout/default"/>
    <dgm:cxn modelId="{097D7916-384F-4311-9B58-5797F7C5B2D4}" type="presParOf" srcId="{FEE8213B-50D6-48B4-BDF2-F419CFBBFB59}" destId="{A61630BF-F9E7-4BA7-A7B8-6BD0ACA505A0}" srcOrd="6" destOrd="0" presId="urn:microsoft.com/office/officeart/2005/8/layout/default"/>
    <dgm:cxn modelId="{4B0CD8CC-949E-48BC-B2E6-541E2AC44DE5}" type="presParOf" srcId="{FEE8213B-50D6-48B4-BDF2-F419CFBBFB59}" destId="{4D498376-5EE3-4B60-8E58-364A12C1F7BF}" srcOrd="7" destOrd="0" presId="urn:microsoft.com/office/officeart/2005/8/layout/default"/>
    <dgm:cxn modelId="{0479C842-0FA2-4522-8FDC-EC1F68F9F1A5}" type="presParOf" srcId="{FEE8213B-50D6-48B4-BDF2-F419CFBBFB59}" destId="{06FEFB89-AD7B-432B-8E07-826A4263C67D}" srcOrd="8" destOrd="0" presId="urn:microsoft.com/office/officeart/2005/8/layout/default"/>
    <dgm:cxn modelId="{678C2489-6E54-40B6-9B74-0AF86E493128}" type="presParOf" srcId="{FEE8213B-50D6-48B4-BDF2-F419CFBBFB59}" destId="{AF717B93-DBB8-43C3-B61F-06CAF0840395}" srcOrd="9" destOrd="0" presId="urn:microsoft.com/office/officeart/2005/8/layout/default"/>
    <dgm:cxn modelId="{A1533CE0-E668-42E1-848A-252205BBD006}" type="presParOf" srcId="{FEE8213B-50D6-48B4-BDF2-F419CFBBFB59}" destId="{5AE766C0-6F27-4311-A308-A5CCAC7461BC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2979730-2631-463F-9BFD-154E6AD507B1}" type="doc">
      <dgm:prSet loTypeId="urn:microsoft.com/office/officeart/2005/8/layout/default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C84FC6D-C9DF-465D-83FA-48203DB640CD}">
      <dgm:prSet/>
      <dgm:spPr/>
      <dgm:t>
        <a:bodyPr/>
        <a:lstStyle/>
        <a:p>
          <a:r>
            <a:rPr lang="en-GB"/>
            <a:t>Develop an outreach service for young people with long-term health needs who find it hard to engage with services</a:t>
          </a:r>
          <a:endParaRPr lang="en-US"/>
        </a:p>
      </dgm:t>
    </dgm:pt>
    <dgm:pt modelId="{909C757B-7AD8-46AD-B209-9E1471901F90}" type="parTrans" cxnId="{4041D188-9A54-4D48-AC86-BC2E9801D223}">
      <dgm:prSet/>
      <dgm:spPr/>
      <dgm:t>
        <a:bodyPr/>
        <a:lstStyle/>
        <a:p>
          <a:endParaRPr lang="en-US"/>
        </a:p>
      </dgm:t>
    </dgm:pt>
    <dgm:pt modelId="{06A08910-446C-4EF3-9EAA-5F64E8D58754}" type="sibTrans" cxnId="{4041D188-9A54-4D48-AC86-BC2E9801D223}">
      <dgm:prSet/>
      <dgm:spPr/>
      <dgm:t>
        <a:bodyPr/>
        <a:lstStyle/>
        <a:p>
          <a:endParaRPr lang="en-US"/>
        </a:p>
      </dgm:t>
    </dgm:pt>
    <dgm:pt modelId="{4A8EF80F-11AE-47E5-B188-920E325D454E}">
      <dgm:prSet/>
      <dgm:spPr/>
      <dgm:t>
        <a:bodyPr/>
        <a:lstStyle/>
        <a:p>
          <a:r>
            <a:rPr lang="en-GB"/>
            <a:t>Agencies should work together to understand how someone’s thinking and decision-making changes in different situations</a:t>
          </a:r>
          <a:endParaRPr lang="en-US"/>
        </a:p>
      </dgm:t>
    </dgm:pt>
    <dgm:pt modelId="{0BF962AA-87FD-4B10-9DB5-C946C50D0D8A}" type="parTrans" cxnId="{57456B8C-E86E-405D-8B1D-F6CE5BE1F1E2}">
      <dgm:prSet/>
      <dgm:spPr/>
      <dgm:t>
        <a:bodyPr/>
        <a:lstStyle/>
        <a:p>
          <a:endParaRPr lang="en-US"/>
        </a:p>
      </dgm:t>
    </dgm:pt>
    <dgm:pt modelId="{5F39B105-E89A-4D77-950C-0067A3E091E7}" type="sibTrans" cxnId="{57456B8C-E86E-405D-8B1D-F6CE5BE1F1E2}">
      <dgm:prSet/>
      <dgm:spPr/>
      <dgm:t>
        <a:bodyPr/>
        <a:lstStyle/>
        <a:p>
          <a:endParaRPr lang="en-US"/>
        </a:p>
      </dgm:t>
    </dgm:pt>
    <dgm:pt modelId="{04C4C8AC-0EA4-442D-AF78-E8F2AF423E38}">
      <dgm:prSet/>
      <dgm:spPr/>
      <dgm:t>
        <a:bodyPr/>
        <a:lstStyle/>
        <a:p>
          <a:r>
            <a:rPr lang="en-GB"/>
            <a:t>Improving GP registration processes for people with no fixed address</a:t>
          </a:r>
          <a:endParaRPr lang="en-US"/>
        </a:p>
      </dgm:t>
    </dgm:pt>
    <dgm:pt modelId="{CA24DDA3-B474-406A-8DB3-D29DA59A389D}" type="parTrans" cxnId="{2FC4D78E-2013-4B96-9107-3D7364F8DD71}">
      <dgm:prSet/>
      <dgm:spPr/>
      <dgm:t>
        <a:bodyPr/>
        <a:lstStyle/>
        <a:p>
          <a:endParaRPr lang="en-US"/>
        </a:p>
      </dgm:t>
    </dgm:pt>
    <dgm:pt modelId="{B9FDD02E-65FD-40DA-8D16-E4E28C46E128}" type="sibTrans" cxnId="{2FC4D78E-2013-4B96-9107-3D7364F8DD71}">
      <dgm:prSet/>
      <dgm:spPr/>
      <dgm:t>
        <a:bodyPr/>
        <a:lstStyle/>
        <a:p>
          <a:endParaRPr lang="en-US"/>
        </a:p>
      </dgm:t>
    </dgm:pt>
    <dgm:pt modelId="{17419DC1-7886-43C8-A36D-BAACBBD876BF}">
      <dgm:prSet/>
      <dgm:spPr/>
      <dgm:t>
        <a:bodyPr/>
        <a:lstStyle/>
        <a:p>
          <a:r>
            <a:rPr lang="en-GB"/>
            <a:t>Emergency response training for staff in supported housing</a:t>
          </a:r>
          <a:endParaRPr lang="en-US"/>
        </a:p>
      </dgm:t>
    </dgm:pt>
    <dgm:pt modelId="{F8CDDBB1-D58D-4893-8062-69D58AC14625}" type="parTrans" cxnId="{ADE0B7F2-82D2-4280-A972-C5CE57A9A8CB}">
      <dgm:prSet/>
      <dgm:spPr/>
      <dgm:t>
        <a:bodyPr/>
        <a:lstStyle/>
        <a:p>
          <a:endParaRPr lang="en-US"/>
        </a:p>
      </dgm:t>
    </dgm:pt>
    <dgm:pt modelId="{9265FA98-DB24-4F66-8BA7-F0DA2D971966}" type="sibTrans" cxnId="{ADE0B7F2-82D2-4280-A972-C5CE57A9A8CB}">
      <dgm:prSet/>
      <dgm:spPr/>
      <dgm:t>
        <a:bodyPr/>
        <a:lstStyle/>
        <a:p>
          <a:endParaRPr lang="en-US"/>
        </a:p>
      </dgm:t>
    </dgm:pt>
    <dgm:pt modelId="{24170978-038E-46E1-8FEF-03B7D89EE822}">
      <dgm:prSet/>
      <dgm:spPr/>
      <dgm:t>
        <a:bodyPr/>
        <a:lstStyle/>
        <a:p>
          <a:r>
            <a:rPr lang="en-GB"/>
            <a:t>Better support during transition from childrens to adult services, with shared training and planning</a:t>
          </a:r>
          <a:endParaRPr lang="en-US"/>
        </a:p>
      </dgm:t>
    </dgm:pt>
    <dgm:pt modelId="{D0A984E1-04A4-4E84-873E-FD5F0BD2F0F3}" type="parTrans" cxnId="{80AF540F-44A8-4DEB-8686-3B644895B8EC}">
      <dgm:prSet/>
      <dgm:spPr/>
      <dgm:t>
        <a:bodyPr/>
        <a:lstStyle/>
        <a:p>
          <a:endParaRPr lang="en-US"/>
        </a:p>
      </dgm:t>
    </dgm:pt>
    <dgm:pt modelId="{A2534208-3C09-40F1-B7CA-59C1671F5B9F}" type="sibTrans" cxnId="{80AF540F-44A8-4DEB-8686-3B644895B8EC}">
      <dgm:prSet/>
      <dgm:spPr/>
      <dgm:t>
        <a:bodyPr/>
        <a:lstStyle/>
        <a:p>
          <a:endParaRPr lang="en-US"/>
        </a:p>
      </dgm:t>
    </dgm:pt>
    <dgm:pt modelId="{20A3E630-2C9B-4A1E-A448-2A5C92ADDBAF}">
      <dgm:prSet/>
      <dgm:spPr/>
      <dgm:t>
        <a:bodyPr/>
        <a:lstStyle/>
        <a:p>
          <a:r>
            <a:rPr lang="en-GB"/>
            <a:t>Appointing a specialist housing support worker for care-experienced young people up to age 25</a:t>
          </a:r>
          <a:endParaRPr lang="en-US"/>
        </a:p>
      </dgm:t>
    </dgm:pt>
    <dgm:pt modelId="{3086F9AF-EDA5-40D0-A649-6C8A6F2A7D60}" type="parTrans" cxnId="{F01A64CE-360F-4F35-81CE-8D365DD5C5AD}">
      <dgm:prSet/>
      <dgm:spPr/>
      <dgm:t>
        <a:bodyPr/>
        <a:lstStyle/>
        <a:p>
          <a:endParaRPr lang="en-US"/>
        </a:p>
      </dgm:t>
    </dgm:pt>
    <dgm:pt modelId="{1922A462-F7EF-45CC-B6B7-EEBC73FB9204}" type="sibTrans" cxnId="{F01A64CE-360F-4F35-81CE-8D365DD5C5AD}">
      <dgm:prSet/>
      <dgm:spPr/>
      <dgm:t>
        <a:bodyPr/>
        <a:lstStyle/>
        <a:p>
          <a:endParaRPr lang="en-US"/>
        </a:p>
      </dgm:t>
    </dgm:pt>
    <dgm:pt modelId="{F187B769-3574-43E0-994B-D2B91E490436}" type="pres">
      <dgm:prSet presAssocID="{62979730-2631-463F-9BFD-154E6AD507B1}" presName="diagram" presStyleCnt="0">
        <dgm:presLayoutVars>
          <dgm:dir/>
          <dgm:resizeHandles val="exact"/>
        </dgm:presLayoutVars>
      </dgm:prSet>
      <dgm:spPr/>
    </dgm:pt>
    <dgm:pt modelId="{C257E661-278F-4344-9564-0F5018215097}" type="pres">
      <dgm:prSet presAssocID="{CC84FC6D-C9DF-465D-83FA-48203DB640CD}" presName="node" presStyleLbl="node1" presStyleIdx="0" presStyleCnt="6">
        <dgm:presLayoutVars>
          <dgm:bulletEnabled val="1"/>
        </dgm:presLayoutVars>
      </dgm:prSet>
      <dgm:spPr/>
    </dgm:pt>
    <dgm:pt modelId="{8A36014C-A92D-4FFB-907A-048AD392A31B}" type="pres">
      <dgm:prSet presAssocID="{06A08910-446C-4EF3-9EAA-5F64E8D58754}" presName="sibTrans" presStyleCnt="0"/>
      <dgm:spPr/>
    </dgm:pt>
    <dgm:pt modelId="{EB4E2F70-6E85-41F2-B210-A17AC3FEF611}" type="pres">
      <dgm:prSet presAssocID="{4A8EF80F-11AE-47E5-B188-920E325D454E}" presName="node" presStyleLbl="node1" presStyleIdx="1" presStyleCnt="6">
        <dgm:presLayoutVars>
          <dgm:bulletEnabled val="1"/>
        </dgm:presLayoutVars>
      </dgm:prSet>
      <dgm:spPr/>
    </dgm:pt>
    <dgm:pt modelId="{C6FFE1A7-9805-4965-9917-9B6A66B04AC9}" type="pres">
      <dgm:prSet presAssocID="{5F39B105-E89A-4D77-950C-0067A3E091E7}" presName="sibTrans" presStyleCnt="0"/>
      <dgm:spPr/>
    </dgm:pt>
    <dgm:pt modelId="{FB191BA7-14A4-4AE0-ACBD-907820CA9215}" type="pres">
      <dgm:prSet presAssocID="{04C4C8AC-0EA4-442D-AF78-E8F2AF423E38}" presName="node" presStyleLbl="node1" presStyleIdx="2" presStyleCnt="6">
        <dgm:presLayoutVars>
          <dgm:bulletEnabled val="1"/>
        </dgm:presLayoutVars>
      </dgm:prSet>
      <dgm:spPr/>
    </dgm:pt>
    <dgm:pt modelId="{FE50A791-C081-454F-B55C-6EEE75E55548}" type="pres">
      <dgm:prSet presAssocID="{B9FDD02E-65FD-40DA-8D16-E4E28C46E128}" presName="sibTrans" presStyleCnt="0"/>
      <dgm:spPr/>
    </dgm:pt>
    <dgm:pt modelId="{0260F5AD-1E56-41B3-81E4-9F6D1B63E209}" type="pres">
      <dgm:prSet presAssocID="{17419DC1-7886-43C8-A36D-BAACBBD876BF}" presName="node" presStyleLbl="node1" presStyleIdx="3" presStyleCnt="6">
        <dgm:presLayoutVars>
          <dgm:bulletEnabled val="1"/>
        </dgm:presLayoutVars>
      </dgm:prSet>
      <dgm:spPr/>
    </dgm:pt>
    <dgm:pt modelId="{F3041908-289E-4607-9EEC-B75B948E0506}" type="pres">
      <dgm:prSet presAssocID="{9265FA98-DB24-4F66-8BA7-F0DA2D971966}" presName="sibTrans" presStyleCnt="0"/>
      <dgm:spPr/>
    </dgm:pt>
    <dgm:pt modelId="{28D28BC3-01AA-4627-B6C6-3AAFCF4B68A2}" type="pres">
      <dgm:prSet presAssocID="{24170978-038E-46E1-8FEF-03B7D89EE822}" presName="node" presStyleLbl="node1" presStyleIdx="4" presStyleCnt="6">
        <dgm:presLayoutVars>
          <dgm:bulletEnabled val="1"/>
        </dgm:presLayoutVars>
      </dgm:prSet>
      <dgm:spPr/>
    </dgm:pt>
    <dgm:pt modelId="{C86C0407-C87B-431D-8A38-6B54CD57A341}" type="pres">
      <dgm:prSet presAssocID="{A2534208-3C09-40F1-B7CA-59C1671F5B9F}" presName="sibTrans" presStyleCnt="0"/>
      <dgm:spPr/>
    </dgm:pt>
    <dgm:pt modelId="{68948BE4-DC3F-4AD3-B71B-A4F4BB39EE6F}" type="pres">
      <dgm:prSet presAssocID="{20A3E630-2C9B-4A1E-A448-2A5C92ADDBAF}" presName="node" presStyleLbl="node1" presStyleIdx="5" presStyleCnt="6">
        <dgm:presLayoutVars>
          <dgm:bulletEnabled val="1"/>
        </dgm:presLayoutVars>
      </dgm:prSet>
      <dgm:spPr/>
    </dgm:pt>
  </dgm:ptLst>
  <dgm:cxnLst>
    <dgm:cxn modelId="{ED241D0A-BFF6-4A67-959F-1B3657C37D35}" type="presOf" srcId="{17419DC1-7886-43C8-A36D-BAACBBD876BF}" destId="{0260F5AD-1E56-41B3-81E4-9F6D1B63E209}" srcOrd="0" destOrd="0" presId="urn:microsoft.com/office/officeart/2005/8/layout/default"/>
    <dgm:cxn modelId="{80AF540F-44A8-4DEB-8686-3B644895B8EC}" srcId="{62979730-2631-463F-9BFD-154E6AD507B1}" destId="{24170978-038E-46E1-8FEF-03B7D89EE822}" srcOrd="4" destOrd="0" parTransId="{D0A984E1-04A4-4E84-873E-FD5F0BD2F0F3}" sibTransId="{A2534208-3C09-40F1-B7CA-59C1671F5B9F}"/>
    <dgm:cxn modelId="{B7EB8923-58E4-4591-8DF2-0A5EED202754}" type="presOf" srcId="{4A8EF80F-11AE-47E5-B188-920E325D454E}" destId="{EB4E2F70-6E85-41F2-B210-A17AC3FEF611}" srcOrd="0" destOrd="0" presId="urn:microsoft.com/office/officeart/2005/8/layout/default"/>
    <dgm:cxn modelId="{8D5DB529-F9C3-4B65-8999-8C0E220ED557}" type="presOf" srcId="{04C4C8AC-0EA4-442D-AF78-E8F2AF423E38}" destId="{FB191BA7-14A4-4AE0-ACBD-907820CA9215}" srcOrd="0" destOrd="0" presId="urn:microsoft.com/office/officeart/2005/8/layout/default"/>
    <dgm:cxn modelId="{A5E29A76-2E5E-49CE-A5CC-F604F4CD5811}" type="presOf" srcId="{20A3E630-2C9B-4A1E-A448-2A5C92ADDBAF}" destId="{68948BE4-DC3F-4AD3-B71B-A4F4BB39EE6F}" srcOrd="0" destOrd="0" presId="urn:microsoft.com/office/officeart/2005/8/layout/default"/>
    <dgm:cxn modelId="{4041D188-9A54-4D48-AC86-BC2E9801D223}" srcId="{62979730-2631-463F-9BFD-154E6AD507B1}" destId="{CC84FC6D-C9DF-465D-83FA-48203DB640CD}" srcOrd="0" destOrd="0" parTransId="{909C757B-7AD8-46AD-B209-9E1471901F90}" sibTransId="{06A08910-446C-4EF3-9EAA-5F64E8D58754}"/>
    <dgm:cxn modelId="{57456B8C-E86E-405D-8B1D-F6CE5BE1F1E2}" srcId="{62979730-2631-463F-9BFD-154E6AD507B1}" destId="{4A8EF80F-11AE-47E5-B188-920E325D454E}" srcOrd="1" destOrd="0" parTransId="{0BF962AA-87FD-4B10-9DB5-C946C50D0D8A}" sibTransId="{5F39B105-E89A-4D77-950C-0067A3E091E7}"/>
    <dgm:cxn modelId="{2FC4D78E-2013-4B96-9107-3D7364F8DD71}" srcId="{62979730-2631-463F-9BFD-154E6AD507B1}" destId="{04C4C8AC-0EA4-442D-AF78-E8F2AF423E38}" srcOrd="2" destOrd="0" parTransId="{CA24DDA3-B474-406A-8DB3-D29DA59A389D}" sibTransId="{B9FDD02E-65FD-40DA-8D16-E4E28C46E128}"/>
    <dgm:cxn modelId="{06AE9697-E671-4FEA-AC98-9773FC94E76D}" type="presOf" srcId="{24170978-038E-46E1-8FEF-03B7D89EE822}" destId="{28D28BC3-01AA-4627-B6C6-3AAFCF4B68A2}" srcOrd="0" destOrd="0" presId="urn:microsoft.com/office/officeart/2005/8/layout/default"/>
    <dgm:cxn modelId="{823502C5-2353-40C2-B311-33CE01589502}" type="presOf" srcId="{62979730-2631-463F-9BFD-154E6AD507B1}" destId="{F187B769-3574-43E0-994B-D2B91E490436}" srcOrd="0" destOrd="0" presId="urn:microsoft.com/office/officeart/2005/8/layout/default"/>
    <dgm:cxn modelId="{F01A64CE-360F-4F35-81CE-8D365DD5C5AD}" srcId="{62979730-2631-463F-9BFD-154E6AD507B1}" destId="{20A3E630-2C9B-4A1E-A448-2A5C92ADDBAF}" srcOrd="5" destOrd="0" parTransId="{3086F9AF-EDA5-40D0-A649-6C8A6F2A7D60}" sibTransId="{1922A462-F7EF-45CC-B6B7-EEBC73FB9204}"/>
    <dgm:cxn modelId="{DBFB5AEF-DA38-4ED4-98D3-80DD7F40B189}" type="presOf" srcId="{CC84FC6D-C9DF-465D-83FA-48203DB640CD}" destId="{C257E661-278F-4344-9564-0F5018215097}" srcOrd="0" destOrd="0" presId="urn:microsoft.com/office/officeart/2005/8/layout/default"/>
    <dgm:cxn modelId="{ADE0B7F2-82D2-4280-A972-C5CE57A9A8CB}" srcId="{62979730-2631-463F-9BFD-154E6AD507B1}" destId="{17419DC1-7886-43C8-A36D-BAACBBD876BF}" srcOrd="3" destOrd="0" parTransId="{F8CDDBB1-D58D-4893-8062-69D58AC14625}" sibTransId="{9265FA98-DB24-4F66-8BA7-F0DA2D971966}"/>
    <dgm:cxn modelId="{DC4F40E9-5C5F-4400-B435-763AB8D846F1}" type="presParOf" srcId="{F187B769-3574-43E0-994B-D2B91E490436}" destId="{C257E661-278F-4344-9564-0F5018215097}" srcOrd="0" destOrd="0" presId="urn:microsoft.com/office/officeart/2005/8/layout/default"/>
    <dgm:cxn modelId="{0284975A-825A-4CE0-BCB8-818D009E65AE}" type="presParOf" srcId="{F187B769-3574-43E0-994B-D2B91E490436}" destId="{8A36014C-A92D-4FFB-907A-048AD392A31B}" srcOrd="1" destOrd="0" presId="urn:microsoft.com/office/officeart/2005/8/layout/default"/>
    <dgm:cxn modelId="{AAD233DF-A677-4D88-959C-99B8E18BA59D}" type="presParOf" srcId="{F187B769-3574-43E0-994B-D2B91E490436}" destId="{EB4E2F70-6E85-41F2-B210-A17AC3FEF611}" srcOrd="2" destOrd="0" presId="urn:microsoft.com/office/officeart/2005/8/layout/default"/>
    <dgm:cxn modelId="{84F3DD6D-C8AE-419C-8332-547469E14228}" type="presParOf" srcId="{F187B769-3574-43E0-994B-D2B91E490436}" destId="{C6FFE1A7-9805-4965-9917-9B6A66B04AC9}" srcOrd="3" destOrd="0" presId="urn:microsoft.com/office/officeart/2005/8/layout/default"/>
    <dgm:cxn modelId="{5D440F85-B008-4ADB-A100-35D64A1E3409}" type="presParOf" srcId="{F187B769-3574-43E0-994B-D2B91E490436}" destId="{FB191BA7-14A4-4AE0-ACBD-907820CA9215}" srcOrd="4" destOrd="0" presId="urn:microsoft.com/office/officeart/2005/8/layout/default"/>
    <dgm:cxn modelId="{9EEA3B00-7517-4CB9-B066-4537976AC8CE}" type="presParOf" srcId="{F187B769-3574-43E0-994B-D2B91E490436}" destId="{FE50A791-C081-454F-B55C-6EEE75E55548}" srcOrd="5" destOrd="0" presId="urn:microsoft.com/office/officeart/2005/8/layout/default"/>
    <dgm:cxn modelId="{1453D71C-F91A-4D2B-9D91-1E15821E6479}" type="presParOf" srcId="{F187B769-3574-43E0-994B-D2B91E490436}" destId="{0260F5AD-1E56-41B3-81E4-9F6D1B63E209}" srcOrd="6" destOrd="0" presId="urn:microsoft.com/office/officeart/2005/8/layout/default"/>
    <dgm:cxn modelId="{F2C4BF57-7149-491C-93B5-F3536438DC71}" type="presParOf" srcId="{F187B769-3574-43E0-994B-D2B91E490436}" destId="{F3041908-289E-4607-9EEC-B75B948E0506}" srcOrd="7" destOrd="0" presId="urn:microsoft.com/office/officeart/2005/8/layout/default"/>
    <dgm:cxn modelId="{09215F4C-119A-4896-9E9D-DD0DDE4530B6}" type="presParOf" srcId="{F187B769-3574-43E0-994B-D2B91E490436}" destId="{28D28BC3-01AA-4627-B6C6-3AAFCF4B68A2}" srcOrd="8" destOrd="0" presId="urn:microsoft.com/office/officeart/2005/8/layout/default"/>
    <dgm:cxn modelId="{8D3D89AC-69C2-4381-8149-CAA10F0A0D3B}" type="presParOf" srcId="{F187B769-3574-43E0-994B-D2B91E490436}" destId="{C86C0407-C87B-431D-8A38-6B54CD57A341}" srcOrd="9" destOrd="0" presId="urn:microsoft.com/office/officeart/2005/8/layout/default"/>
    <dgm:cxn modelId="{AF9E0D4F-16C9-4668-8A0E-825EC530AC70}" type="presParOf" srcId="{F187B769-3574-43E0-994B-D2B91E490436}" destId="{68948BE4-DC3F-4AD3-B71B-A4F4BB39EE6F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CA3CB8-5E2F-4491-8D19-361D9270128A}">
      <dsp:nvSpPr>
        <dsp:cNvPr id="0" name=""/>
        <dsp:cNvSpPr/>
      </dsp:nvSpPr>
      <dsp:spPr>
        <a:xfrm>
          <a:off x="0" y="0"/>
          <a:ext cx="5770880" cy="90056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0" kern="1200"/>
            <a:t>Nadia was described as vibrant, cheeky, and full of energy</a:t>
          </a:r>
          <a:r>
            <a:rPr lang="en-US" sz="1400" b="0" kern="1200"/>
            <a:t>.</a:t>
          </a:r>
          <a:r>
            <a:rPr lang="en-GB" sz="1400" b="0" kern="1200"/>
            <a:t> She had a traumatic early childhood but found some stability with long-term foster carers.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/>
        </a:p>
      </dsp:txBody>
      <dsp:txXfrm>
        <a:off x="26377" y="26377"/>
        <a:ext cx="4723000" cy="847812"/>
      </dsp:txXfrm>
    </dsp:sp>
    <dsp:sp modelId="{99178AD8-45CC-48FF-865C-45F774332E63}">
      <dsp:nvSpPr>
        <dsp:cNvPr id="0" name=""/>
        <dsp:cNvSpPr/>
      </dsp:nvSpPr>
      <dsp:spPr>
        <a:xfrm>
          <a:off x="483311" y="1064305"/>
          <a:ext cx="5770880" cy="900566"/>
        </a:xfrm>
        <a:prstGeom prst="roundRect">
          <a:avLst>
            <a:gd name="adj" fmla="val 10000"/>
          </a:avLst>
        </a:prstGeom>
        <a:solidFill>
          <a:schemeClr val="accent2">
            <a:hueOff val="-988095"/>
            <a:satOff val="4733"/>
            <a:lumOff val="4379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0" kern="1200"/>
            <a:t>She had had a kidney transplant at age 8, but as she reached adulthood, she struggled to maintain the medication and lifestyle needed to preserve her health. </a:t>
          </a:r>
        </a:p>
      </dsp:txBody>
      <dsp:txXfrm>
        <a:off x="509688" y="1090682"/>
        <a:ext cx="4649446" cy="847812"/>
      </dsp:txXfrm>
    </dsp:sp>
    <dsp:sp modelId="{404CDBF5-7146-443C-A6BF-A44F6B771153}">
      <dsp:nvSpPr>
        <dsp:cNvPr id="0" name=""/>
        <dsp:cNvSpPr/>
      </dsp:nvSpPr>
      <dsp:spPr>
        <a:xfrm>
          <a:off x="959408" y="2128610"/>
          <a:ext cx="5770880" cy="900566"/>
        </a:xfrm>
        <a:prstGeom prst="roundRect">
          <a:avLst>
            <a:gd name="adj" fmla="val 10000"/>
          </a:avLst>
        </a:prstGeom>
        <a:solidFill>
          <a:schemeClr val="accent2">
            <a:hueOff val="-1976191"/>
            <a:satOff val="9467"/>
            <a:lumOff val="8758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0" kern="1200"/>
            <a:t>Nadia moved between Wiltshire and Gloucestershire, without stable accommodation. Her non-compliance was seen by some as care-eliciting behaviour or passive self-injury. </a:t>
          </a:r>
          <a:endParaRPr lang="en-US" sz="1400" kern="1200"/>
        </a:p>
      </dsp:txBody>
      <dsp:txXfrm>
        <a:off x="985785" y="2154987"/>
        <a:ext cx="4656660" cy="847812"/>
      </dsp:txXfrm>
    </dsp:sp>
    <dsp:sp modelId="{395DE9DE-D2DF-40AA-B201-9B3CBE2593E0}">
      <dsp:nvSpPr>
        <dsp:cNvPr id="0" name=""/>
        <dsp:cNvSpPr/>
      </dsp:nvSpPr>
      <dsp:spPr>
        <a:xfrm>
          <a:off x="1442720" y="3192915"/>
          <a:ext cx="5770880" cy="900566"/>
        </a:xfrm>
        <a:prstGeom prst="roundRect">
          <a:avLst>
            <a:gd name="adj" fmla="val 10000"/>
          </a:avLst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0" kern="1200">
              <a:latin typeface="+mj-lt"/>
            </a:rPr>
            <a:t>Her health declined significantly in 2023, and she died from septicaemia following a delayed ambulance response.</a:t>
          </a:r>
          <a:endParaRPr lang="en-US" sz="1400" kern="1200">
            <a:latin typeface="+mj-lt"/>
          </a:endParaRPr>
        </a:p>
      </dsp:txBody>
      <dsp:txXfrm>
        <a:off x="1469097" y="3219292"/>
        <a:ext cx="4649446" cy="847812"/>
      </dsp:txXfrm>
    </dsp:sp>
    <dsp:sp modelId="{AC4C3272-8704-416F-94AF-F1FC2BDBCE4B}">
      <dsp:nvSpPr>
        <dsp:cNvPr id="0" name=""/>
        <dsp:cNvSpPr/>
      </dsp:nvSpPr>
      <dsp:spPr>
        <a:xfrm>
          <a:off x="5185512" y="689751"/>
          <a:ext cx="585367" cy="58536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5317220" y="689751"/>
        <a:ext cx="321951" cy="440489"/>
      </dsp:txXfrm>
    </dsp:sp>
    <dsp:sp modelId="{5B4BBAFC-0529-45B5-9A0B-95A06AA802D1}">
      <dsp:nvSpPr>
        <dsp:cNvPr id="0" name=""/>
        <dsp:cNvSpPr/>
      </dsp:nvSpPr>
      <dsp:spPr>
        <a:xfrm>
          <a:off x="5668823" y="1754057"/>
          <a:ext cx="585367" cy="58536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2045920"/>
            <a:satOff val="22554"/>
            <a:lumOff val="2148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-2045920"/>
              <a:satOff val="22554"/>
              <a:lumOff val="214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5800531" y="1754057"/>
        <a:ext cx="321951" cy="440489"/>
      </dsp:txXfrm>
    </dsp:sp>
    <dsp:sp modelId="{50ECBDE5-CCE2-4D41-A2BE-4F44639A25C9}">
      <dsp:nvSpPr>
        <dsp:cNvPr id="0" name=""/>
        <dsp:cNvSpPr/>
      </dsp:nvSpPr>
      <dsp:spPr>
        <a:xfrm>
          <a:off x="6144920" y="2818362"/>
          <a:ext cx="585367" cy="58536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4091839"/>
            <a:satOff val="45107"/>
            <a:lumOff val="4296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-4091839"/>
              <a:satOff val="45107"/>
              <a:lumOff val="429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700" kern="1200"/>
        </a:p>
      </dsp:txBody>
      <dsp:txXfrm>
        <a:off x="6276628" y="2818362"/>
        <a:ext cx="321951" cy="4404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107269-8929-4A3D-B245-DB9B0F63C0E1}">
      <dsp:nvSpPr>
        <dsp:cNvPr id="0" name=""/>
        <dsp:cNvSpPr/>
      </dsp:nvSpPr>
      <dsp:spPr>
        <a:xfrm>
          <a:off x="0" y="267582"/>
          <a:ext cx="6348413" cy="6177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0" kern="1200"/>
            <a:t>Nadia’s kidney failed in April 2023 due to non-compliance with medication.</a:t>
          </a:r>
          <a:endParaRPr lang="en-US" sz="1600" kern="1200"/>
        </a:p>
      </dsp:txBody>
      <dsp:txXfrm>
        <a:off x="30157" y="297739"/>
        <a:ext cx="6288099" cy="557446"/>
      </dsp:txXfrm>
    </dsp:sp>
    <dsp:sp modelId="{068D5E1B-5432-46E4-8C61-99719637F79B}">
      <dsp:nvSpPr>
        <dsp:cNvPr id="0" name=""/>
        <dsp:cNvSpPr/>
      </dsp:nvSpPr>
      <dsp:spPr>
        <a:xfrm>
          <a:off x="0" y="950172"/>
          <a:ext cx="6348413" cy="6177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0" kern="1200"/>
            <a:t>Information was not consistently shared between services.</a:t>
          </a:r>
          <a:endParaRPr lang="en-US" sz="1600" kern="1200"/>
        </a:p>
      </dsp:txBody>
      <dsp:txXfrm>
        <a:off x="30157" y="980329"/>
        <a:ext cx="6288099" cy="557446"/>
      </dsp:txXfrm>
    </dsp:sp>
    <dsp:sp modelId="{0885DEEC-7D51-4CF2-A92A-F2F746B557DE}">
      <dsp:nvSpPr>
        <dsp:cNvPr id="0" name=""/>
        <dsp:cNvSpPr/>
      </dsp:nvSpPr>
      <dsp:spPr>
        <a:xfrm>
          <a:off x="0" y="1631838"/>
          <a:ext cx="6348413" cy="6177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0" kern="1200"/>
            <a:t>Nadia’s discharge from hospital was delayed due to disputes over which local authority had responsibility.</a:t>
          </a:r>
          <a:endParaRPr lang="en-US" sz="1600" kern="1200"/>
        </a:p>
      </dsp:txBody>
      <dsp:txXfrm>
        <a:off x="30157" y="1661995"/>
        <a:ext cx="6288099" cy="557446"/>
      </dsp:txXfrm>
    </dsp:sp>
    <dsp:sp modelId="{6E3A9CD3-4A52-4EFB-8A82-F2FC88703549}">
      <dsp:nvSpPr>
        <dsp:cNvPr id="0" name=""/>
        <dsp:cNvSpPr/>
      </dsp:nvSpPr>
      <dsp:spPr>
        <a:xfrm>
          <a:off x="0" y="2295678"/>
          <a:ext cx="6348413" cy="6177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0" kern="1200"/>
            <a:t>Nadia was placed in unsuitable temporary accommodation, which repeatedly broke down due to her dysregulated behaviour.</a:t>
          </a:r>
          <a:endParaRPr lang="en-US" sz="1600" kern="1200"/>
        </a:p>
      </dsp:txBody>
      <dsp:txXfrm>
        <a:off x="30157" y="2325835"/>
        <a:ext cx="6288099" cy="557446"/>
      </dsp:txXfrm>
    </dsp:sp>
    <dsp:sp modelId="{0D7B5C9F-4660-4322-A130-A19EF3DEDED7}">
      <dsp:nvSpPr>
        <dsp:cNvPr id="0" name=""/>
        <dsp:cNvSpPr/>
      </dsp:nvSpPr>
      <dsp:spPr>
        <a:xfrm>
          <a:off x="0" y="2959518"/>
          <a:ext cx="6348413" cy="6177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b="0" kern="1200"/>
            <a:t>Despite efforts from professionals and her former foster carers, Nadia died in supported accommodation in February 2024.</a:t>
          </a:r>
          <a:endParaRPr lang="en-US" sz="1600" kern="1200"/>
        </a:p>
      </dsp:txBody>
      <dsp:txXfrm>
        <a:off x="30157" y="2989675"/>
        <a:ext cx="6288099" cy="55744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A66B69-DC6F-4682-B807-2315D4DDF111}">
      <dsp:nvSpPr>
        <dsp:cNvPr id="0" name=""/>
        <dsp:cNvSpPr/>
      </dsp:nvSpPr>
      <dsp:spPr>
        <a:xfrm>
          <a:off x="0" y="581478"/>
          <a:ext cx="2254250" cy="135255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Establishing a Multi-Agency Risk Management (MARM) framework to coordinate complex cases</a:t>
          </a:r>
          <a:endParaRPr lang="en-US" sz="1400" kern="1200"/>
        </a:p>
      </dsp:txBody>
      <dsp:txXfrm>
        <a:off x="0" y="581478"/>
        <a:ext cx="2254250" cy="1352550"/>
      </dsp:txXfrm>
    </dsp:sp>
    <dsp:sp modelId="{C33B2037-041D-41F4-B367-1A3523E5E395}">
      <dsp:nvSpPr>
        <dsp:cNvPr id="0" name=""/>
        <dsp:cNvSpPr/>
      </dsp:nvSpPr>
      <dsp:spPr>
        <a:xfrm>
          <a:off x="2479675" y="581478"/>
          <a:ext cx="2254250" cy="1352550"/>
        </a:xfrm>
        <a:prstGeom prst="rect">
          <a:avLst/>
        </a:prstGeom>
        <a:solidFill>
          <a:schemeClr val="accent2">
            <a:hueOff val="-592857"/>
            <a:satOff val="2840"/>
            <a:lumOff val="262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Ensuring early multi-agency discharge planning in complex hospital cases</a:t>
          </a:r>
          <a:endParaRPr lang="en-US" sz="1400" kern="1200"/>
        </a:p>
      </dsp:txBody>
      <dsp:txXfrm>
        <a:off x="2479675" y="581478"/>
        <a:ext cx="2254250" cy="1352550"/>
      </dsp:txXfrm>
    </dsp:sp>
    <dsp:sp modelId="{8285D9C6-2760-4CD1-B7DF-B3730E8F93A7}">
      <dsp:nvSpPr>
        <dsp:cNvPr id="0" name=""/>
        <dsp:cNvSpPr/>
      </dsp:nvSpPr>
      <dsp:spPr>
        <a:xfrm>
          <a:off x="4959349" y="581478"/>
          <a:ext cx="2254250" cy="1352550"/>
        </a:xfrm>
        <a:prstGeom prst="rect">
          <a:avLst/>
        </a:prstGeom>
        <a:solidFill>
          <a:schemeClr val="accent2">
            <a:hueOff val="-1185714"/>
            <a:satOff val="5680"/>
            <a:lumOff val="5255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Review the Hospital Flow Hub criteria for cases of suspected medical self-neglect, even those without eligible care and support needs</a:t>
          </a:r>
          <a:endParaRPr lang="en-US" sz="1400" kern="1200"/>
        </a:p>
      </dsp:txBody>
      <dsp:txXfrm>
        <a:off x="4959349" y="581478"/>
        <a:ext cx="2254250" cy="1352550"/>
      </dsp:txXfrm>
    </dsp:sp>
    <dsp:sp modelId="{A61630BF-F9E7-4BA7-A7B8-6BD0ACA505A0}">
      <dsp:nvSpPr>
        <dsp:cNvPr id="0" name=""/>
        <dsp:cNvSpPr/>
      </dsp:nvSpPr>
      <dsp:spPr>
        <a:xfrm>
          <a:off x="0" y="2159453"/>
          <a:ext cx="2254250" cy="1352550"/>
        </a:xfrm>
        <a:prstGeom prst="rect">
          <a:avLst/>
        </a:prstGeom>
        <a:solidFill>
          <a:schemeClr val="accent2">
            <a:hueOff val="-1778572"/>
            <a:satOff val="8520"/>
            <a:lumOff val="7882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Clear escalation routes when professionals are worried but can’t get help</a:t>
          </a:r>
          <a:endParaRPr lang="en-US" sz="1400" kern="1200"/>
        </a:p>
      </dsp:txBody>
      <dsp:txXfrm>
        <a:off x="0" y="2159453"/>
        <a:ext cx="2254250" cy="1352550"/>
      </dsp:txXfrm>
    </dsp:sp>
    <dsp:sp modelId="{06FEFB89-AD7B-432B-8E07-826A4263C67D}">
      <dsp:nvSpPr>
        <dsp:cNvPr id="0" name=""/>
        <dsp:cNvSpPr/>
      </dsp:nvSpPr>
      <dsp:spPr>
        <a:xfrm>
          <a:off x="2479674" y="2159453"/>
          <a:ext cx="2254250" cy="1352550"/>
        </a:xfrm>
        <a:prstGeom prst="rect">
          <a:avLst/>
        </a:prstGeom>
        <a:solidFill>
          <a:schemeClr val="accent2">
            <a:hueOff val="-2371429"/>
            <a:satOff val="11360"/>
            <a:lumOff val="1051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Embedding trauma-informed training and reflective supervision across agencies</a:t>
          </a:r>
          <a:endParaRPr lang="en-US" sz="1400" kern="1200"/>
        </a:p>
      </dsp:txBody>
      <dsp:txXfrm>
        <a:off x="2479674" y="2159453"/>
        <a:ext cx="2254250" cy="1352550"/>
      </dsp:txXfrm>
    </dsp:sp>
    <dsp:sp modelId="{5AE766C0-6F27-4311-A308-A5CCAC7461BC}">
      <dsp:nvSpPr>
        <dsp:cNvPr id="0" name=""/>
        <dsp:cNvSpPr/>
      </dsp:nvSpPr>
      <dsp:spPr>
        <a:xfrm>
          <a:off x="4959349" y="2159453"/>
          <a:ext cx="2254250" cy="1352550"/>
        </a:xfrm>
        <a:prstGeom prst="rect">
          <a:avLst/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Recognise medical self-neglect as a safeguarding issue </a:t>
          </a:r>
          <a:endParaRPr lang="en-US" sz="1400" kern="1200"/>
        </a:p>
      </dsp:txBody>
      <dsp:txXfrm>
        <a:off x="4959349" y="2159453"/>
        <a:ext cx="2254250" cy="135255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57E661-278F-4344-9564-0F5018215097}">
      <dsp:nvSpPr>
        <dsp:cNvPr id="0" name=""/>
        <dsp:cNvSpPr/>
      </dsp:nvSpPr>
      <dsp:spPr>
        <a:xfrm>
          <a:off x="0" y="581478"/>
          <a:ext cx="2254250" cy="135255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/>
            <a:t>Develop an outreach service for young people with long-term health needs who find it hard to engage with services</a:t>
          </a:r>
          <a:endParaRPr lang="en-US" sz="1500" kern="1200"/>
        </a:p>
      </dsp:txBody>
      <dsp:txXfrm>
        <a:off x="0" y="581478"/>
        <a:ext cx="2254250" cy="1352550"/>
      </dsp:txXfrm>
    </dsp:sp>
    <dsp:sp modelId="{EB4E2F70-6E85-41F2-B210-A17AC3FEF611}">
      <dsp:nvSpPr>
        <dsp:cNvPr id="0" name=""/>
        <dsp:cNvSpPr/>
      </dsp:nvSpPr>
      <dsp:spPr>
        <a:xfrm>
          <a:off x="2479675" y="581478"/>
          <a:ext cx="2254250" cy="1352550"/>
        </a:xfrm>
        <a:prstGeom prst="rect">
          <a:avLst/>
        </a:prstGeom>
        <a:solidFill>
          <a:schemeClr val="accent2">
            <a:hueOff val="-592857"/>
            <a:satOff val="2840"/>
            <a:lumOff val="262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/>
            <a:t>Agencies should work together to understand how someone’s thinking and decision-making changes in different situations</a:t>
          </a:r>
          <a:endParaRPr lang="en-US" sz="1500" kern="1200"/>
        </a:p>
      </dsp:txBody>
      <dsp:txXfrm>
        <a:off x="2479675" y="581478"/>
        <a:ext cx="2254250" cy="1352550"/>
      </dsp:txXfrm>
    </dsp:sp>
    <dsp:sp modelId="{FB191BA7-14A4-4AE0-ACBD-907820CA9215}">
      <dsp:nvSpPr>
        <dsp:cNvPr id="0" name=""/>
        <dsp:cNvSpPr/>
      </dsp:nvSpPr>
      <dsp:spPr>
        <a:xfrm>
          <a:off x="4959349" y="581478"/>
          <a:ext cx="2254250" cy="1352550"/>
        </a:xfrm>
        <a:prstGeom prst="rect">
          <a:avLst/>
        </a:prstGeom>
        <a:solidFill>
          <a:schemeClr val="accent2">
            <a:hueOff val="-1185714"/>
            <a:satOff val="5680"/>
            <a:lumOff val="5255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/>
            <a:t>Improving GP registration processes for people with no fixed address</a:t>
          </a:r>
          <a:endParaRPr lang="en-US" sz="1500" kern="1200"/>
        </a:p>
      </dsp:txBody>
      <dsp:txXfrm>
        <a:off x="4959349" y="581478"/>
        <a:ext cx="2254250" cy="1352550"/>
      </dsp:txXfrm>
    </dsp:sp>
    <dsp:sp modelId="{0260F5AD-1E56-41B3-81E4-9F6D1B63E209}">
      <dsp:nvSpPr>
        <dsp:cNvPr id="0" name=""/>
        <dsp:cNvSpPr/>
      </dsp:nvSpPr>
      <dsp:spPr>
        <a:xfrm>
          <a:off x="0" y="2159453"/>
          <a:ext cx="2254250" cy="1352550"/>
        </a:xfrm>
        <a:prstGeom prst="rect">
          <a:avLst/>
        </a:prstGeom>
        <a:solidFill>
          <a:schemeClr val="accent2">
            <a:hueOff val="-1778572"/>
            <a:satOff val="8520"/>
            <a:lumOff val="7882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/>
            <a:t>Emergency response training for staff in supported housing</a:t>
          </a:r>
          <a:endParaRPr lang="en-US" sz="1500" kern="1200"/>
        </a:p>
      </dsp:txBody>
      <dsp:txXfrm>
        <a:off x="0" y="2159453"/>
        <a:ext cx="2254250" cy="1352550"/>
      </dsp:txXfrm>
    </dsp:sp>
    <dsp:sp modelId="{28D28BC3-01AA-4627-B6C6-3AAFCF4B68A2}">
      <dsp:nvSpPr>
        <dsp:cNvPr id="0" name=""/>
        <dsp:cNvSpPr/>
      </dsp:nvSpPr>
      <dsp:spPr>
        <a:xfrm>
          <a:off x="2479674" y="2159453"/>
          <a:ext cx="2254250" cy="1352550"/>
        </a:xfrm>
        <a:prstGeom prst="rect">
          <a:avLst/>
        </a:prstGeom>
        <a:solidFill>
          <a:schemeClr val="accent2">
            <a:hueOff val="-2371429"/>
            <a:satOff val="11360"/>
            <a:lumOff val="1051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/>
            <a:t>Better support during transition from childrens to adult services, with shared training and planning</a:t>
          </a:r>
          <a:endParaRPr lang="en-US" sz="1500" kern="1200"/>
        </a:p>
      </dsp:txBody>
      <dsp:txXfrm>
        <a:off x="2479674" y="2159453"/>
        <a:ext cx="2254250" cy="1352550"/>
      </dsp:txXfrm>
    </dsp:sp>
    <dsp:sp modelId="{68948BE4-DC3F-4AD3-B71B-A4F4BB39EE6F}">
      <dsp:nvSpPr>
        <dsp:cNvPr id="0" name=""/>
        <dsp:cNvSpPr/>
      </dsp:nvSpPr>
      <dsp:spPr>
        <a:xfrm>
          <a:off x="4959349" y="2159453"/>
          <a:ext cx="2254250" cy="1352550"/>
        </a:xfrm>
        <a:prstGeom prst="rect">
          <a:avLst/>
        </a:prstGeom>
        <a:solidFill>
          <a:schemeClr val="accent2">
            <a:hueOff val="-2964286"/>
            <a:satOff val="14200"/>
            <a:lumOff val="1313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500" kern="1200"/>
            <a:t>Appointing a specialist housing support worker for care-experienced young people up to age 25</a:t>
          </a:r>
          <a:endParaRPr lang="en-US" sz="1500" kern="1200"/>
        </a:p>
      </dsp:txBody>
      <dsp:txXfrm>
        <a:off x="4959349" y="2159453"/>
        <a:ext cx="2254250" cy="13525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05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621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615598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7280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580280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3885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dirty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8279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37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889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781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099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732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369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944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dirty="0"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952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1/28/2026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185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246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  <p:sldLayoutId id="2147483685" r:id="rId14"/>
    <p:sldLayoutId id="2147483686" r:id="rId15"/>
    <p:sldLayoutId id="214748368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2251" y="4640339"/>
            <a:ext cx="5755351" cy="1087656"/>
          </a:xfrm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GB" sz="2800"/>
              <a:t>Safeguarding Adults Review: </a:t>
            </a:r>
            <a:br>
              <a:rPr lang="en-GB" sz="2800"/>
            </a:br>
            <a:br>
              <a:rPr lang="en-GB" sz="2800"/>
            </a:br>
            <a:r>
              <a:rPr lang="en-GB" sz="4000"/>
              <a:t>Learning from the Death of Nadia</a:t>
            </a:r>
          </a:p>
        </p:txBody>
      </p:sp>
      <p:pic>
        <p:nvPicPr>
          <p:cNvPr id="4" name="image1.jpeg" descr="A logo for a safesurfing board&#10;&#10;AI-generated content may be incorrect.">
            <a:extLst>
              <a:ext uri="{FF2B5EF4-FFF2-40B4-BE49-F238E27FC236}">
                <a16:creationId xmlns:a16="http://schemas.microsoft.com/office/drawing/2014/main" id="{8DC70F5B-A39D-7B14-A2AE-AE94B77DF0D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59152" y="609601"/>
            <a:ext cx="2437825" cy="246868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03AE127-802C-459A-A612-DB85B67F0D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962" y="1179151"/>
            <a:ext cx="2475485" cy="4463889"/>
          </a:xfrm>
        </p:spPr>
        <p:txBody>
          <a:bodyPr anchor="ctr">
            <a:normAutofit/>
          </a:bodyPr>
          <a:lstStyle/>
          <a:p>
            <a:r>
              <a:t>Final Reflection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9323D83D-50D6-4040-A58B-FCEA340F88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13200"/>
            <a:ext cx="336549" cy="28448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A1FE6BB-DFB2-4080-9B5E-076EF5DDE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2502" y="1442595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4188" y="1109145"/>
            <a:ext cx="4755762" cy="4603900"/>
          </a:xfrm>
        </p:spPr>
        <p:txBody>
          <a:bodyPr anchor="ctr">
            <a:normAutofit/>
          </a:bodyPr>
          <a:lstStyle/>
          <a:p>
            <a:r>
              <a:rPr lang="en-GB"/>
              <a:t>Nadia’s story is a reminder of the consequences when systems fail to work together. Despite the hard work of many professionals, the lack of joined-up planning, trauma-informed practice, and timely intervention contributed to a young woman dying too soon.</a:t>
            </a:r>
            <a:endParaRPr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F10FD715-4DCE-4779-B634-EC78315EA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523104" y="0"/>
            <a:ext cx="631947" cy="4616289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t>T</a:t>
            </a:r>
            <a:r>
              <a:rPr lang="en-GB"/>
              <a:t>his Safeguarding Adults Review was commissioned by Gloucestershire Safeguarding Adults Board following the death of Nadia in February 2024, aged 22. Nadia was a care-experienced young woman with complex emotional needs, a learning difficulty, and a history of kidney failure. Despite early stability in foster care, her transition to adulthood was marked by instability, health deterioration, and systemic challenges across health, social care, and housing.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5199" y="609600"/>
            <a:ext cx="7648121" cy="1099457"/>
          </a:xfrm>
        </p:spPr>
        <p:txBody>
          <a:bodyPr>
            <a:normAutofit/>
          </a:bodyPr>
          <a:lstStyle/>
          <a:p>
            <a:r>
              <a:rPr lang="en-GB"/>
              <a:t>Who Was Nadia?</a:t>
            </a:r>
          </a:p>
        </p:txBody>
      </p:sp>
      <p:sp>
        <p:nvSpPr>
          <p:cNvPr id="28" name="Isosceles Triangle 27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631947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9" name="Isosceles Triangle 28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807450" y="4013200"/>
            <a:ext cx="336550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8497B95-73F7-A880-59F3-9AE22D44C0E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0219012"/>
              </p:ext>
            </p:extLst>
          </p:nvPr>
        </p:nvGraphicFramePr>
        <p:xfrm>
          <a:off x="965199" y="1948543"/>
          <a:ext cx="7213600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GB" sz="3700"/>
              <a:t>What Happened?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CB0D357-BF20-4D7F-2A41-4BC2115C98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5010387"/>
              </p:ext>
            </p:extLst>
          </p:nvPr>
        </p:nvGraphicFramePr>
        <p:xfrm>
          <a:off x="609600" y="2160588"/>
          <a:ext cx="6348413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03AE127-802C-459A-A612-DB85B67F0D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962" y="1179151"/>
            <a:ext cx="2475485" cy="4463889"/>
          </a:xfrm>
        </p:spPr>
        <p:txBody>
          <a:bodyPr anchor="ctr">
            <a:normAutofit/>
          </a:bodyPr>
          <a:lstStyle/>
          <a:p>
            <a:r>
              <a:rPr lang="en-GB" sz="2800"/>
              <a:t>What Went Well? 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9323D83D-50D6-4040-A58B-FCEA340F88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13200"/>
            <a:ext cx="336549" cy="28448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A1FE6BB-DFB2-4080-9B5E-076EF5DDE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2502" y="1442595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4188" y="1109145"/>
            <a:ext cx="4755762" cy="4603900"/>
          </a:xfrm>
        </p:spPr>
        <p:txBody>
          <a:bodyPr anchor="ctr">
            <a:normAutofit fontScale="85000" lnSpcReduction="20000"/>
          </a:bodyPr>
          <a:lstStyle/>
          <a:p>
            <a:r>
              <a:rPr lang="en-GB"/>
              <a:t>Renal clinic staff offering daily dialysis slots and emotional support like food, clean clothes, and foot rubs.</a:t>
            </a:r>
          </a:p>
          <a:p>
            <a:r>
              <a:rPr lang="en-GB"/>
              <a:t>Clinicians used age-appropriate language in written communication to help Nadia understand her health needs.</a:t>
            </a:r>
          </a:p>
          <a:p>
            <a:r>
              <a:rPr lang="en-GB"/>
              <a:t>Former foster carers remained supportive, helping Nadia attend dialysis, advocating for her, and offering her a safe place at Christmas.</a:t>
            </a:r>
          </a:p>
          <a:p>
            <a:r>
              <a:rPr lang="en-GB"/>
              <a:t>When Hospital Safeguarding staff escalated Nadia’s case to a senior leader in Adult Social Care, immediate action was taken to place her in appropriate accommodation.</a:t>
            </a:r>
          </a:p>
          <a:p>
            <a:r>
              <a:rPr lang="en-GB"/>
              <a:t>Once placed in Reboot, Nadia received 24-hour emotional and practical support, which helped her engage with dialysis and reduced emergency visits.</a:t>
            </a:r>
          </a:p>
          <a:p>
            <a:r>
              <a:rPr lang="en-GB"/>
              <a:t>The Leaving Care team challenged housing decisions, including contesting a “Do Not House” decision, which was successfully overturned.</a:t>
            </a:r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F10FD715-4DCE-4779-B634-EC78315EA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523104" y="0"/>
            <a:ext cx="631947" cy="4616289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6D28EF4-BA12-6694-79FE-80F9C21D46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E79DAB4-80EF-EA44-B0E0-AA792AA655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030C46-E841-9426-90A1-F071C98F80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962" y="1179151"/>
            <a:ext cx="2475485" cy="4463889"/>
          </a:xfrm>
        </p:spPr>
        <p:txBody>
          <a:bodyPr anchor="ctr">
            <a:normAutofit/>
          </a:bodyPr>
          <a:lstStyle/>
          <a:p>
            <a:r>
              <a:rPr lang="en-GB" sz="2800"/>
              <a:t>What Went Wrong? 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0F9BAC26-5CC4-56FD-C840-11FE9BBEC4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13200"/>
            <a:ext cx="336549" cy="28448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2B712DA-C2F9-D81D-28B3-6A486DC836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2502" y="1442595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33A23C-1065-5039-845D-FF93CAFBB9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34188" y="1109145"/>
            <a:ext cx="4755762" cy="4603900"/>
          </a:xfrm>
        </p:spPr>
        <p:txBody>
          <a:bodyPr anchor="ctr">
            <a:normAutofit lnSpcReduction="10000"/>
          </a:bodyPr>
          <a:lstStyle/>
          <a:p>
            <a:r>
              <a:rPr lang="en-GB"/>
              <a:t>Poor multi-agency coordination, especially across local authority borders.</a:t>
            </a:r>
            <a:endParaRPr/>
          </a:p>
          <a:p>
            <a:r>
              <a:rPr lang="en-GB"/>
              <a:t>Inadequate application of the Mental Capacity Act, particularly around executive capacity and medical self-neglect.</a:t>
            </a:r>
            <a:endParaRPr/>
          </a:p>
          <a:p>
            <a:r>
              <a:rPr lang="en-GB"/>
              <a:t>Failure to embed trauma-informed practice, despite clear evidence of Nadia’s emotional dysregulation.</a:t>
            </a:r>
          </a:p>
          <a:p>
            <a:r>
              <a:rPr lang="en-GB"/>
              <a:t>Gaps in transitional safeguarding, with differing views between children’s and adult services on her needs.</a:t>
            </a:r>
          </a:p>
          <a:p>
            <a:r>
              <a:rPr lang="en-GB"/>
              <a:t>Housing and health systems were not joined up, leading to unsafe discharges and inappropriate placements.</a:t>
            </a:r>
            <a:endParaRPr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6A83DB21-E3B9-F359-AEA0-E181C270BF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523104" y="0"/>
            <a:ext cx="631947" cy="4616289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04088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603AE127-802C-459A-A612-DB85B67F0D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962" y="1179151"/>
            <a:ext cx="2475485" cy="4463889"/>
          </a:xfrm>
        </p:spPr>
        <p:txBody>
          <a:bodyPr anchor="ctr">
            <a:normAutofit/>
          </a:bodyPr>
          <a:lstStyle/>
          <a:p>
            <a:r>
              <a:rPr lang="en-GB" sz="2800"/>
              <a:t>What Can We Learn?  </a:t>
            </a: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9323D83D-50D6-4040-A58B-FCEA340F88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13200"/>
            <a:ext cx="336549" cy="28448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A1FE6BB-DFB2-4080-9B5E-076EF5DDE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2502" y="1442595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4188" y="1109145"/>
            <a:ext cx="4755762" cy="4603900"/>
          </a:xfrm>
        </p:spPr>
        <p:txBody>
          <a:bodyPr anchor="ctr">
            <a:normAutofit lnSpcReduction="10000"/>
          </a:bodyPr>
          <a:lstStyle/>
          <a:p>
            <a:r>
              <a:rPr lang="en-GB"/>
              <a:t>Trauma-informed care must be embedded across all services. Nadia’s behaviour was often misunderstood rather than supported.</a:t>
            </a:r>
            <a:r>
              <a:t> </a:t>
            </a:r>
            <a:endParaRPr lang="en-GB"/>
          </a:p>
          <a:p>
            <a:r>
              <a:rPr lang="en-GB"/>
              <a:t>Executive capacity must be assessed in real-life contexts, not just in clinical settings.</a:t>
            </a:r>
          </a:p>
          <a:p>
            <a:r>
              <a:rPr lang="en-GB"/>
              <a:t>Medical self-neglect should be recognised as a safeguarding issue.</a:t>
            </a:r>
          </a:p>
          <a:p>
            <a:r>
              <a:rPr lang="en-GB"/>
              <a:t>Transitions must be planned early, with joint working between children’s and adult services.</a:t>
            </a:r>
            <a:r>
              <a:t> </a:t>
            </a:r>
            <a:endParaRPr lang="en-GB"/>
          </a:p>
          <a:p>
            <a:r>
              <a:rPr lang="en-GB"/>
              <a:t>Escalation protocols need to be better understood and used confidently by all partners.</a:t>
            </a:r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F10FD715-4DCE-4779-B634-EC78315EA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523104" y="0"/>
            <a:ext cx="631947" cy="4616289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5199" y="609600"/>
            <a:ext cx="7648121" cy="1099457"/>
          </a:xfrm>
        </p:spPr>
        <p:txBody>
          <a:bodyPr>
            <a:normAutofit/>
          </a:bodyPr>
          <a:lstStyle/>
          <a:p>
            <a:r>
              <a:rPr lang="en-GB"/>
              <a:t>Recommendations</a:t>
            </a:r>
          </a:p>
        </p:txBody>
      </p:sp>
      <p:sp>
        <p:nvSpPr>
          <p:cNvPr id="39" name="Isosceles Triangle 38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631947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40" name="Isosceles Triangle 39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807450" y="4013200"/>
            <a:ext cx="336550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graphicFrame>
        <p:nvGraphicFramePr>
          <p:cNvPr id="41" name="Content Placeholder 2">
            <a:extLst>
              <a:ext uri="{FF2B5EF4-FFF2-40B4-BE49-F238E27FC236}">
                <a16:creationId xmlns:a16="http://schemas.microsoft.com/office/drawing/2014/main" id="{795F62D1-F191-FB4C-7C68-061A5327589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9749679"/>
              </p:ext>
            </p:extLst>
          </p:nvPr>
        </p:nvGraphicFramePr>
        <p:xfrm>
          <a:off x="965199" y="1948543"/>
          <a:ext cx="7213600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5199" y="609600"/>
            <a:ext cx="7648121" cy="1099457"/>
          </a:xfrm>
        </p:spPr>
        <p:txBody>
          <a:bodyPr>
            <a:normAutofit/>
          </a:bodyPr>
          <a:lstStyle/>
          <a:p>
            <a:r>
              <a:rPr lang="en-GB"/>
              <a:t>Recommendations </a:t>
            </a:r>
          </a:p>
        </p:txBody>
      </p:sp>
      <p:sp>
        <p:nvSpPr>
          <p:cNvPr id="22" name="Isosceles Triangle 21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631947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4" name="Isosceles Triangle 23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807450" y="4013200"/>
            <a:ext cx="336550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graphicFrame>
        <p:nvGraphicFramePr>
          <p:cNvPr id="16" name="Content Placeholder 2">
            <a:extLst>
              <a:ext uri="{FF2B5EF4-FFF2-40B4-BE49-F238E27FC236}">
                <a16:creationId xmlns:a16="http://schemas.microsoft.com/office/drawing/2014/main" id="{A367BBDA-9C9F-8601-AA5F-9E74A8D349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3595299"/>
              </p:ext>
            </p:extLst>
          </p:nvPr>
        </p:nvGraphicFramePr>
        <p:xfrm>
          <a:off x="965199" y="1948543"/>
          <a:ext cx="7213600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d21fcf3e-7a17-449a-872a-f744ea913a2e">NUKUPCW2MQNU-418087690-7211</_dlc_DocId>
    <_dlc_DocIdUrl xmlns="d21fcf3e-7a17-449a-872a-f744ea913a2e">
      <Url>https://gloucestershirecc.sharepoint.com/sites/MGSABSAR/_layouts/15/DocIdRedir.aspx?ID=NUKUPCW2MQNU-418087690-7211</Url>
      <Description>NUKUPCW2MQNU-418087690-7211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DF31CA1D60180468EDD5579271FB176" ma:contentTypeVersion="10" ma:contentTypeDescription="Create a new document." ma:contentTypeScope="" ma:versionID="d4249ea6350e9dd6aac78acd5f2403ec">
  <xsd:schema xmlns:xsd="http://www.w3.org/2001/XMLSchema" xmlns:xs="http://www.w3.org/2001/XMLSchema" xmlns:p="http://schemas.microsoft.com/office/2006/metadata/properties" xmlns:ns2="d21fcf3e-7a17-449a-872a-f744ea913a2e" xmlns:ns3="9e9f8cfe-647c-43d5-a178-4bb77e278c34" targetNamespace="http://schemas.microsoft.com/office/2006/metadata/properties" ma:root="true" ma:fieldsID="779fd1a17867c4f05fc36227d16c7901" ns2:_="" ns3:_="">
    <xsd:import namespace="d21fcf3e-7a17-449a-872a-f744ea913a2e"/>
    <xsd:import namespace="9e9f8cfe-647c-43d5-a178-4bb77e278c34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ObjectDetectorVersion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SearchProperties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1fcf3e-7a17-449a-872a-f744ea913a2e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9f8cfe-647c-43d5-a178-4bb77e278c3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1E6B2A10-C8D1-4AF6-A780-63D95E9B268B}">
  <ds:schemaRefs>
    <ds:schemaRef ds:uri="http://www.w3.org/XML/1998/namespace"/>
    <ds:schemaRef ds:uri="d21fcf3e-7a17-449a-872a-f744ea913a2e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9e9f8cfe-647c-43d5-a178-4bb77e278c34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3F021A34-5B4D-4F9B-A1FD-57180E40187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638F833-18ED-4D8F-8F09-A83F71C38F74}">
  <ds:schemaRefs>
    <ds:schemaRef ds:uri="9e9f8cfe-647c-43d5-a178-4bb77e278c34"/>
    <ds:schemaRef ds:uri="d21fcf3e-7a17-449a-872a-f744ea913a2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E98B1773-B736-4B85-B4DD-2F7369CBDE96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760</Words>
  <Application>Microsoft Office PowerPoint</Application>
  <PresentationFormat>On-screen Show (4:3)</PresentationFormat>
  <Paragraphs>49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Facet</vt:lpstr>
      <vt:lpstr>Safeguarding Adults Review:   Learning from the Death of Nadia</vt:lpstr>
      <vt:lpstr>Introduction</vt:lpstr>
      <vt:lpstr>Who Was Nadia?</vt:lpstr>
      <vt:lpstr>What Happened? </vt:lpstr>
      <vt:lpstr>What Went Well? </vt:lpstr>
      <vt:lpstr>What Went Wrong? </vt:lpstr>
      <vt:lpstr>What Can We Learn?  </vt:lpstr>
      <vt:lpstr>Recommendations</vt:lpstr>
      <vt:lpstr>Recommendations </vt:lpstr>
      <vt:lpstr>Final Reflection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BELL, Carolyn</dc:creator>
  <cp:keywords/>
  <dc:description>generated using python-pptx</dc:description>
  <cp:lastModifiedBy>BELL, Carolyn</cp:lastModifiedBy>
  <cp:revision>2</cp:revision>
  <dcterms:created xsi:type="dcterms:W3CDTF">2013-01-27T09:14:16Z</dcterms:created>
  <dcterms:modified xsi:type="dcterms:W3CDTF">2026-01-28T10:09:23Z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0x0101005DF31CA1D60180468EDD5579271FB176</vt:lpwstr>
  </property>
  <property fmtid="{D5CDD505-2E9C-101B-9397-08002B2CF9AE}" pid="3" name="_dlc_DocIdItemGuid">
    <vt:lpwstr>7ff5f70e-2825-4d1c-8aae-5637b404bb9c</vt:lpwstr>
  </property>
</Properties>
</file>