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4.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howSpecialPlsOnTitleSld="0" saveSubsetFonts="1">
  <p:sldMasterIdLst>
    <p:sldMasterId id="2147483721" r:id="rId4"/>
  </p:sldMasterIdLst>
  <p:notesMasterIdLst>
    <p:notesMasterId r:id="rId14"/>
  </p:notesMasterIdLst>
  <p:handoutMasterIdLst>
    <p:handoutMasterId r:id="rId15"/>
  </p:handoutMasterIdLst>
  <p:sldIdLst>
    <p:sldId id="258" r:id="rId5"/>
    <p:sldId id="308" r:id="rId6"/>
    <p:sldId id="260" r:id="rId7"/>
    <p:sldId id="313" r:id="rId8"/>
    <p:sldId id="306" r:id="rId9"/>
    <p:sldId id="316" r:id="rId10"/>
    <p:sldId id="320" r:id="rId11"/>
    <p:sldId id="319" r:id="rId12"/>
    <p:sldId id="312" r:id="rId13"/>
  </p:sldIdLst>
  <p:sldSz cx="9144000" cy="6858000" type="screen4x3"/>
  <p:notesSz cx="6669088" cy="9872663"/>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F497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F4522886-E511-4D5C-837F-14E88441758E}" v="264" dt="2024-09-16T15:47:50.688"/>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5A111915-BE36-4E01-A7E5-04B1672EAD32}" styleName="Light Style 2 - Accent 5">
    <a:wholeTbl>
      <a:tcTxStyle>
        <a:fontRef idx="minor">
          <a:scrgbClr r="0" g="0" b="0"/>
        </a:fontRef>
        <a:schemeClr val="tx1"/>
      </a:tcTxStyle>
      <a:tcStyle>
        <a:tcBdr>
          <a:left>
            <a:lnRef idx="1">
              <a:schemeClr val="accent5"/>
            </a:lnRef>
          </a:left>
          <a:right>
            <a:lnRef idx="1">
              <a:schemeClr val="accent5"/>
            </a:lnRef>
          </a:right>
          <a:top>
            <a:lnRef idx="1">
              <a:schemeClr val="accent5"/>
            </a:lnRef>
          </a:top>
          <a:bottom>
            <a:lnRef idx="1">
              <a:schemeClr val="accent5"/>
            </a:lnRef>
          </a:bottom>
          <a:insideH>
            <a:ln>
              <a:noFill/>
            </a:ln>
          </a:insideH>
          <a:insideV>
            <a:ln>
              <a:noFill/>
            </a:ln>
          </a:insideV>
        </a:tcBdr>
        <a:fill>
          <a:noFill/>
        </a:fill>
      </a:tcStyle>
    </a:wholeTbl>
    <a:band1H>
      <a:tcStyle>
        <a:tcBdr>
          <a:top>
            <a:lnRef idx="1">
              <a:schemeClr val="accent5"/>
            </a:lnRef>
          </a:top>
          <a:bottom>
            <a:lnRef idx="1">
              <a:schemeClr val="accent5"/>
            </a:lnRef>
          </a:bottom>
        </a:tcBdr>
      </a:tcStyle>
    </a:band1H>
    <a:band1V>
      <a:tcStyle>
        <a:tcBdr>
          <a:left>
            <a:lnRef idx="1">
              <a:schemeClr val="accent5"/>
            </a:lnRef>
          </a:left>
          <a:right>
            <a:lnRef idx="1">
              <a:schemeClr val="accent5"/>
            </a:lnRef>
          </a:right>
        </a:tcBdr>
      </a:tcStyle>
    </a:band1V>
    <a:band2V>
      <a:tcStyle>
        <a:tcBdr>
          <a:left>
            <a:lnRef idx="1">
              <a:schemeClr val="accent5"/>
            </a:lnRef>
          </a:left>
          <a:right>
            <a:lnRef idx="1">
              <a:schemeClr val="accent5"/>
            </a:lnRef>
          </a:right>
        </a:tcBdr>
      </a:tcStyle>
    </a:band2V>
    <a:lastCol>
      <a:tcTxStyle b="on"/>
      <a:tcStyle>
        <a:tcBdr/>
      </a:tcStyle>
    </a:lastCol>
    <a:firstCol>
      <a:tcTxStyle b="on"/>
      <a:tcStyle>
        <a:tcBdr/>
      </a:tcStyle>
    </a:firstCol>
    <a:lastRow>
      <a:tcTxStyle b="on"/>
      <a:tcStyle>
        <a:tcBdr>
          <a:top>
            <a:ln w="50800" cmpd="dbl">
              <a:solidFill>
                <a:schemeClr val="accent5"/>
              </a:solidFill>
            </a:ln>
          </a:top>
        </a:tcBdr>
      </a:tcStyle>
    </a:lastRow>
    <a:firstRow>
      <a:tcTxStyle b="on">
        <a:fontRef idx="minor">
          <a:scrgbClr r="0" g="0" b="0"/>
        </a:fontRef>
        <a:schemeClr val="bg1"/>
      </a:tcTxStyle>
      <a:tcStyle>
        <a:tcBdr/>
        <a:fillRef idx="1">
          <a:schemeClr val="accent5"/>
        </a:fillRef>
      </a:tcStyle>
    </a:firstRow>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4556" autoAdjust="0"/>
    <p:restoredTop sz="63220" autoAdjust="0"/>
  </p:normalViewPr>
  <p:slideViewPr>
    <p:cSldViewPr>
      <p:cViewPr varScale="1">
        <p:scale>
          <a:sx n="42" d="100"/>
          <a:sy n="42" d="100"/>
        </p:scale>
        <p:origin x="1636" y="36"/>
      </p:cViewPr>
      <p:guideLst>
        <p:guide orient="horz" pos="2160"/>
        <p:guide pos="2880"/>
      </p:guideLst>
    </p:cSldViewPr>
  </p:slideViewPr>
  <p:outlineViewPr>
    <p:cViewPr>
      <p:scale>
        <a:sx n="33" d="100"/>
        <a:sy n="33" d="100"/>
      </p:scale>
      <p:origin x="0" y="-1932"/>
    </p:cViewPr>
  </p:outlin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theme" Target="theme/theme1.xml"/><Relationship Id="rId3" Type="http://schemas.openxmlformats.org/officeDocument/2006/relationships/customXml" Target="../customXml/item3.xml"/><Relationship Id="rId21" Type="http://schemas.microsoft.com/office/2015/10/relationships/revisionInfo" Target="revisionInfo.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presProps" Target="presProps.xml"/><Relationship Id="rId20" Type="http://schemas.microsoft.com/office/2016/11/relationships/changesInfo" Target="changesInfos/changesInfo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handoutMaster" Target="handoutMasters/handoutMaster1.xml"/><Relationship Id="rId10" Type="http://schemas.openxmlformats.org/officeDocument/2006/relationships/slide" Target="slides/slide6.xml"/><Relationship Id="rId19"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notesMaster" Target="notesMasters/notesMaster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ARSHALL, Darcy" userId="71519532-4d2f-49de-a7f1-db1b132d809d" providerId="ADAL" clId="{F4522886-E511-4D5C-837F-14E88441758E}"/>
    <pc:docChg chg="modSld">
      <pc:chgData name="MARSHALL, Darcy" userId="71519532-4d2f-49de-a7f1-db1b132d809d" providerId="ADAL" clId="{F4522886-E511-4D5C-837F-14E88441758E}" dt="2024-09-16T15:47:50.688" v="263" actId="962"/>
      <pc:docMkLst>
        <pc:docMk/>
      </pc:docMkLst>
      <pc:sldChg chg="modSp">
        <pc:chgData name="MARSHALL, Darcy" userId="71519532-4d2f-49de-a7f1-db1b132d809d" providerId="ADAL" clId="{F4522886-E511-4D5C-837F-14E88441758E}" dt="2024-09-16T15:47:50.688" v="263" actId="962"/>
        <pc:sldMkLst>
          <pc:docMk/>
          <pc:sldMk cId="2294836980" sldId="313"/>
        </pc:sldMkLst>
        <pc:graphicFrameChg chg="mod">
          <ac:chgData name="MARSHALL, Darcy" userId="71519532-4d2f-49de-a7f1-db1b132d809d" providerId="ADAL" clId="{F4522886-E511-4D5C-837F-14E88441758E}" dt="2024-09-16T15:47:50.688" v="263" actId="962"/>
          <ac:graphicFrameMkLst>
            <pc:docMk/>
            <pc:sldMk cId="2294836980" sldId="313"/>
            <ac:graphicFrameMk id="16" creationId="{2E785456-6428-896F-0EA9-E71A2AB01E5C}"/>
          </ac:graphicFrameMkLst>
        </pc:graphicFrameChg>
      </pc:sldChg>
    </pc:docChg>
  </pc:docChgLst>
</pc:chgInfo>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3_2">
  <dgm:title val=""/>
  <dgm:desc val=""/>
  <dgm:catLst>
    <dgm:cat type="accent3" pri="11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4_2">
  <dgm:title val=""/>
  <dgm:desc val=""/>
  <dgm:catLst>
    <dgm:cat type="accent4" pri="11200"/>
  </dgm:catLst>
  <dgm:styleLbl name="node0">
    <dgm:fillClrLst meth="repeat">
      <a:schemeClr val="accent4"/>
    </dgm:fillClrLst>
    <dgm:linClrLst meth="repeat">
      <a:schemeClr val="lt1"/>
    </dgm:linClrLst>
    <dgm:effectClrLst/>
    <dgm:txLinClrLst/>
    <dgm:txFillClrLst/>
    <dgm:txEffectClrLst/>
  </dgm:styleLbl>
  <dgm:styleLbl name="node1">
    <dgm:fillClrLst meth="repeat">
      <a:schemeClr val="accent4"/>
    </dgm:fillClrLst>
    <dgm:linClrLst meth="repeat">
      <a:schemeClr val="lt1"/>
    </dgm:linClrLst>
    <dgm:effectClrLst/>
    <dgm:txLinClrLst/>
    <dgm:txFillClrLst/>
    <dgm:txEffectClrLst/>
  </dgm:styleLbl>
  <dgm:styleLbl name="alignNode1">
    <dgm:fillClrLst meth="repeat">
      <a:schemeClr val="accent4"/>
    </dgm:fillClrLst>
    <dgm:linClrLst meth="repeat">
      <a:schemeClr val="accent4"/>
    </dgm:linClrLst>
    <dgm:effectClrLst/>
    <dgm:txLinClrLst/>
    <dgm:txFillClrLst/>
    <dgm:txEffectClrLst/>
  </dgm:styleLbl>
  <dgm:styleLbl name="lnNode1">
    <dgm:fillClrLst meth="repeat">
      <a:schemeClr val="accent4"/>
    </dgm:fillClrLst>
    <dgm:linClrLst meth="repeat">
      <a:schemeClr val="lt1"/>
    </dgm:linClrLst>
    <dgm:effectClrLst/>
    <dgm:txLinClrLst/>
    <dgm:txFillClrLst/>
    <dgm:txEffectClrLst/>
  </dgm:styleLbl>
  <dgm:styleLbl name="vennNode1">
    <dgm:fillClrLst meth="repeat">
      <a:schemeClr val="accent4">
        <a:alpha val="50000"/>
      </a:schemeClr>
    </dgm:fillClrLst>
    <dgm:linClrLst meth="repeat">
      <a:schemeClr val="lt1"/>
    </dgm:linClrLst>
    <dgm:effectClrLst/>
    <dgm:txLinClrLst/>
    <dgm:txFillClrLst/>
    <dgm:txEffectClrLst/>
  </dgm:styleLbl>
  <dgm:styleLbl name="node2">
    <dgm:fillClrLst meth="repeat">
      <a:schemeClr val="accent4"/>
    </dgm:fillClrLst>
    <dgm:linClrLst meth="repeat">
      <a:schemeClr val="lt1"/>
    </dgm:linClrLst>
    <dgm:effectClrLst/>
    <dgm:txLinClrLst/>
    <dgm:txFillClrLst/>
    <dgm:txEffectClrLst/>
  </dgm:styleLbl>
  <dgm:styleLbl name="node3">
    <dgm:fillClrLst meth="repeat">
      <a:schemeClr val="accent4"/>
    </dgm:fillClrLst>
    <dgm:linClrLst meth="repeat">
      <a:schemeClr val="lt1"/>
    </dgm:linClrLst>
    <dgm:effectClrLst/>
    <dgm:txLinClrLst/>
    <dgm:txFillClrLst/>
    <dgm:txEffectClrLst/>
  </dgm:styleLbl>
  <dgm:styleLbl name="node4">
    <dgm:fillClrLst meth="repeat">
      <a:schemeClr val="accent4"/>
    </dgm:fillClrLst>
    <dgm:linClrLst meth="repeat">
      <a:schemeClr val="lt1"/>
    </dgm:linClrLst>
    <dgm:effectClrLst/>
    <dgm:txLinClrLst/>
    <dgm:txFillClrLst/>
    <dgm:txEffectClrLst/>
  </dgm:styleLbl>
  <dgm:styleLbl name="fg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4">
        <a:tint val="60000"/>
      </a:schemeClr>
    </dgm:fillClrLst>
    <dgm:linClrLst meth="repeat">
      <a:schemeClr val="accent4">
        <a:tint val="60000"/>
      </a:schemeClr>
    </dgm:linClrLst>
    <dgm:effectClrLst/>
    <dgm:txLinClrLst/>
    <dgm:txFillClrLst/>
    <dgm:txEffectClrLst/>
  </dgm:styleLbl>
  <dgm:styleLbl name="fgSibTrans2D1">
    <dgm:fillClrLst meth="repeat">
      <a:schemeClr val="accent4">
        <a:tint val="60000"/>
      </a:schemeClr>
    </dgm:fillClrLst>
    <dgm:linClrLst meth="repeat">
      <a:schemeClr val="accent4">
        <a:tint val="60000"/>
      </a:schemeClr>
    </dgm:linClrLst>
    <dgm:effectClrLst/>
    <dgm:txLinClrLst/>
    <dgm:txFillClrLst/>
    <dgm:txEffectClrLst/>
  </dgm:styleLbl>
  <dgm:styleLbl name="bgSibTrans2D1">
    <dgm:fillClrLst meth="repeat">
      <a:schemeClr val="accent4">
        <a:tint val="60000"/>
      </a:schemeClr>
    </dgm:fillClrLst>
    <dgm:linClrLst meth="repeat">
      <a:schemeClr val="accent4">
        <a:tint val="60000"/>
      </a:schemeClr>
    </dgm:linClrLst>
    <dgm:effectClrLst/>
    <dgm:txLinClrLst/>
    <dgm:txFillClrLst/>
    <dgm:txEffectClrLst/>
  </dgm:styleLbl>
  <dgm:styleLbl name="sibTrans1D1">
    <dgm:fillClrLst meth="repeat">
      <a:schemeClr val="accent4"/>
    </dgm:fillClrLst>
    <dgm:linClrLst meth="repeat">
      <a:schemeClr val="accent4"/>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dgm:linClrLst>
    <dgm:effectClrLst/>
    <dgm:txLinClrLst/>
    <dgm:txFillClrLst/>
    <dgm:txEffectClrLst/>
  </dgm:styleLbl>
  <dgm:styleLbl name="asst1">
    <dgm:fillClrLst meth="repeat">
      <a:schemeClr val="accent4"/>
    </dgm:fillClrLst>
    <dgm:linClrLst meth="repeat">
      <a:schemeClr val="lt1"/>
    </dgm:linClrLst>
    <dgm:effectClrLst/>
    <dgm:txLinClrLst/>
    <dgm:txFillClrLst/>
    <dgm:txEffectClrLst/>
  </dgm:styleLbl>
  <dgm:styleLbl name="asst2">
    <dgm:fillClrLst meth="repeat">
      <a:schemeClr val="accent4"/>
    </dgm:fillClrLst>
    <dgm:linClrLst meth="repeat">
      <a:schemeClr val="lt1"/>
    </dgm:linClrLst>
    <dgm:effectClrLst/>
    <dgm:txLinClrLst/>
    <dgm:txFillClrLst/>
    <dgm:txEffectClrLst/>
  </dgm:styleLbl>
  <dgm:styleLbl name="asst3">
    <dgm:fillClrLst meth="repeat">
      <a:schemeClr val="accent4"/>
    </dgm:fillClrLst>
    <dgm:linClrLst meth="repeat">
      <a:schemeClr val="lt1"/>
    </dgm:linClrLst>
    <dgm:effectClrLst/>
    <dgm:txLinClrLst/>
    <dgm:txFillClrLst/>
    <dgm:txEffectClrLst/>
  </dgm:styleLbl>
  <dgm:styleLbl name="asst4">
    <dgm:fillClrLst meth="repeat">
      <a:schemeClr val="accent4"/>
    </dgm:fillClrLst>
    <dgm:linClrLst meth="repeat">
      <a:schemeClr val="lt1"/>
    </dgm:linClrLst>
    <dgm:effectClrLst/>
    <dgm:txLinClrLst/>
    <dgm:txFillClrLst/>
    <dgm:txEffectClrLst/>
  </dgm:styleLbl>
  <dgm:styleLbl name="parChTrans2D1">
    <dgm:fillClrLst meth="repeat">
      <a:schemeClr val="accent4">
        <a:tint val="60000"/>
      </a:schemeClr>
    </dgm:fillClrLst>
    <dgm:linClrLst meth="repeat">
      <a:schemeClr val="accent4">
        <a:tint val="60000"/>
      </a:schemeClr>
    </dgm:linClrLst>
    <dgm:effectClrLst/>
    <dgm:txLinClrLst/>
    <dgm:txFillClrLst meth="repeat">
      <a:schemeClr val="lt1"/>
    </dgm:txFillClrLst>
    <dgm:txEffectClrLst/>
  </dgm:styleLbl>
  <dgm:styleLbl name="parChTrans2D2">
    <dgm:fillClrLst meth="repeat">
      <a:schemeClr val="accent4"/>
    </dgm:fillClrLst>
    <dgm:linClrLst meth="repeat">
      <a:schemeClr val="accent4"/>
    </dgm:linClrLst>
    <dgm:effectClrLst/>
    <dgm:txLinClrLst/>
    <dgm:txFillClrLst meth="repeat">
      <a:schemeClr val="lt1"/>
    </dgm:txFillClrLst>
    <dgm:txEffectClrLst/>
  </dgm:styleLbl>
  <dgm:styleLbl name="parChTrans2D3">
    <dgm:fillClrLst meth="repeat">
      <a:schemeClr val="accent4"/>
    </dgm:fillClrLst>
    <dgm:linClrLst meth="repeat">
      <a:schemeClr val="accent4"/>
    </dgm:linClrLst>
    <dgm:effectClrLst/>
    <dgm:txLinClrLst/>
    <dgm:txFillClrLst meth="repeat">
      <a:schemeClr val="lt1"/>
    </dgm:txFillClrLst>
    <dgm:txEffectClrLst/>
  </dgm:styleLbl>
  <dgm:styleLbl name="parChTrans2D4">
    <dgm:fillClrLst meth="repeat">
      <a:schemeClr val="accent4"/>
    </dgm:fillClrLst>
    <dgm:linClrLst meth="repeat">
      <a:schemeClr val="accent4"/>
    </dgm:linClrLst>
    <dgm:effectClrLst/>
    <dgm:txLinClrLst/>
    <dgm:txFillClrLst meth="repeat">
      <a:schemeClr val="lt1"/>
    </dgm:txFillClrLst>
    <dgm:txEffectClrLst/>
  </dgm:styleLbl>
  <dgm:styleLbl name="parChTrans1D1">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2">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3">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parChTrans1D4">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solidFgAcc1">
    <dgm:fillClrLst meth="repeat">
      <a:schemeClr val="lt1"/>
    </dgm:fillClrLst>
    <dgm:linClrLst meth="repeat">
      <a:schemeClr val="accent4"/>
    </dgm:linClrLst>
    <dgm:effectClrLst/>
    <dgm:txLinClrLst/>
    <dgm:txFillClrLst meth="repeat">
      <a:schemeClr val="dk1"/>
    </dgm:txFillClrLst>
    <dgm:txEffectClrLst/>
  </dgm:styleLbl>
  <dgm:styleLbl name="solidAlignAcc1">
    <dgm:fillClrLst meth="repeat">
      <a:schemeClr val="lt1"/>
    </dgm:fillClrLst>
    <dgm:linClrLst meth="repeat">
      <a:schemeClr val="accent4"/>
    </dgm:linClrLst>
    <dgm:effectClrLst/>
    <dgm:txLinClrLst/>
    <dgm:txFillClrLst meth="repeat">
      <a:schemeClr val="dk1"/>
    </dgm:txFillClrLst>
    <dgm:txEffectClrLst/>
  </dgm:styleLbl>
  <dgm:styleLbl name="solidBgAcc1">
    <dgm:fillClrLst meth="repeat">
      <a:schemeClr val="lt1"/>
    </dgm:fillClrLst>
    <dgm:linClrLst meth="repeat">
      <a:schemeClr val="accent4"/>
    </dgm:linClrLst>
    <dgm:effectClrLst/>
    <dgm:txLinClrLst/>
    <dgm:txFillClrLst meth="repeat">
      <a:schemeClr val="dk1"/>
    </dgm:txFillClrLst>
    <dgm:txEffectClrLst/>
  </dgm:styleLbl>
  <dgm:styleLbl name="f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align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b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accent4"/>
    </dgm:linClrLst>
    <dgm:effectClrLst/>
    <dgm:txLinClrLst/>
    <dgm:txFillClrLst meth="repeat">
      <a:schemeClr val="dk1"/>
    </dgm:txFillClrLst>
    <dgm:txEffectClrLst/>
  </dgm:styleLbl>
  <dgm:styleLbl name="dkBgShp">
    <dgm:fillClrLst meth="repeat">
      <a:schemeClr val="accent4">
        <a:shade val="80000"/>
      </a:schemeClr>
    </dgm:fillClrLst>
    <dgm:linClrLst meth="repeat">
      <a:schemeClr val="accent4"/>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D6F8C756-9006-46B4-A124-F002E5CD50A3}" type="doc">
      <dgm:prSet loTypeId="urn:microsoft.com/office/officeart/2005/8/layout/chevron2" loCatId="list" qsTypeId="urn:microsoft.com/office/officeart/2005/8/quickstyle/simple1" qsCatId="simple" csTypeId="urn:microsoft.com/office/officeart/2005/8/colors/colorful1" csCatId="colorful" phldr="1"/>
      <dgm:spPr/>
      <dgm:t>
        <a:bodyPr/>
        <a:lstStyle/>
        <a:p>
          <a:endParaRPr lang="en-GB"/>
        </a:p>
      </dgm:t>
    </dgm:pt>
    <dgm:pt modelId="{2AE39EE1-2B07-423B-B673-DBA5FCD1DAB5}">
      <dgm:prSet/>
      <dgm:spPr/>
      <dgm:t>
        <a:bodyPr/>
        <a:lstStyle/>
        <a:p>
          <a:r>
            <a:rPr lang="en-GB" dirty="0"/>
            <a:t>Our strategies:</a:t>
          </a:r>
        </a:p>
      </dgm:t>
    </dgm:pt>
    <dgm:pt modelId="{1F26690A-EC3D-4383-994F-B098339E63E8}" type="parTrans" cxnId="{FCBA228B-B7A8-4670-9FE4-83AD09A7D8AC}">
      <dgm:prSet/>
      <dgm:spPr/>
      <dgm:t>
        <a:bodyPr/>
        <a:lstStyle/>
        <a:p>
          <a:endParaRPr lang="en-GB"/>
        </a:p>
      </dgm:t>
    </dgm:pt>
    <dgm:pt modelId="{029C3AE6-BF05-4A8E-B225-AE0687CD5C39}" type="sibTrans" cxnId="{FCBA228B-B7A8-4670-9FE4-83AD09A7D8AC}">
      <dgm:prSet/>
      <dgm:spPr/>
      <dgm:t>
        <a:bodyPr/>
        <a:lstStyle/>
        <a:p>
          <a:endParaRPr lang="en-GB"/>
        </a:p>
      </dgm:t>
    </dgm:pt>
    <dgm:pt modelId="{88448322-53D0-490B-8608-5E7A8628C430}">
      <dgm:prSet/>
      <dgm:spPr/>
      <dgm:t>
        <a:bodyPr/>
        <a:lstStyle/>
        <a:p>
          <a:r>
            <a:rPr lang="en-US" dirty="0"/>
            <a:t>One Gloucestershire ICS Interim Integrated Care Strategy December 2022</a:t>
          </a:r>
          <a:endParaRPr lang="en-GB" dirty="0"/>
        </a:p>
      </dgm:t>
    </dgm:pt>
    <dgm:pt modelId="{D3C4F3FF-DC11-44C5-8E63-7A7F7B15A1A7}" type="parTrans" cxnId="{41C538B2-E448-4864-AF22-3534E34870C2}">
      <dgm:prSet/>
      <dgm:spPr/>
      <dgm:t>
        <a:bodyPr/>
        <a:lstStyle/>
        <a:p>
          <a:endParaRPr lang="en-GB"/>
        </a:p>
      </dgm:t>
    </dgm:pt>
    <dgm:pt modelId="{5DE023BA-7BB3-4E2F-816B-8D5C6253E4E9}" type="sibTrans" cxnId="{41C538B2-E448-4864-AF22-3534E34870C2}">
      <dgm:prSet/>
      <dgm:spPr/>
      <dgm:t>
        <a:bodyPr/>
        <a:lstStyle/>
        <a:p>
          <a:endParaRPr lang="en-GB"/>
        </a:p>
      </dgm:t>
    </dgm:pt>
    <dgm:pt modelId="{77E3EAE5-A1F4-4AB5-8291-D51CCCC56E09}">
      <dgm:prSet/>
      <dgm:spPr/>
      <dgm:t>
        <a:bodyPr/>
        <a:lstStyle/>
        <a:p>
          <a:r>
            <a:rPr lang="en-GB" dirty="0"/>
            <a:t>One Gloucestershire Operational Plan 2023-24</a:t>
          </a:r>
          <a:endParaRPr lang="en-US" dirty="0"/>
        </a:p>
      </dgm:t>
    </dgm:pt>
    <dgm:pt modelId="{AB29F4E1-9536-4AC5-A5FF-0A5B5FB4493A}" type="parTrans" cxnId="{859ECFB2-DD18-4A77-B5EF-6772A6DCCA46}">
      <dgm:prSet/>
      <dgm:spPr/>
      <dgm:t>
        <a:bodyPr/>
        <a:lstStyle/>
        <a:p>
          <a:endParaRPr lang="en-GB"/>
        </a:p>
      </dgm:t>
    </dgm:pt>
    <dgm:pt modelId="{0DCB7F8A-3773-4B81-9AD5-A783FA968073}" type="sibTrans" cxnId="{859ECFB2-DD18-4A77-B5EF-6772A6DCCA46}">
      <dgm:prSet/>
      <dgm:spPr/>
      <dgm:t>
        <a:bodyPr/>
        <a:lstStyle/>
        <a:p>
          <a:endParaRPr lang="en-GB"/>
        </a:p>
      </dgm:t>
    </dgm:pt>
    <dgm:pt modelId="{D2E3567D-51C3-4395-9DD9-41D38D7AE4F5}">
      <dgm:prSet/>
      <dgm:spPr/>
      <dgm:t>
        <a:bodyPr/>
        <a:lstStyle/>
        <a:p>
          <a:r>
            <a:rPr lang="en-GB" dirty="0"/>
            <a:t>One Gloucestershire Joint Forward Plan 2023-28</a:t>
          </a:r>
        </a:p>
      </dgm:t>
    </dgm:pt>
    <dgm:pt modelId="{AE6E7C00-A4AB-49A2-9F3C-B736B6F34150}" type="parTrans" cxnId="{4F94E5F6-3806-4DF5-AC74-B99D14F9760D}">
      <dgm:prSet/>
      <dgm:spPr/>
      <dgm:t>
        <a:bodyPr/>
        <a:lstStyle/>
        <a:p>
          <a:endParaRPr lang="en-GB"/>
        </a:p>
      </dgm:t>
    </dgm:pt>
    <dgm:pt modelId="{433D045D-EC3B-4800-A4B6-43B82A7ACBF3}" type="sibTrans" cxnId="{4F94E5F6-3806-4DF5-AC74-B99D14F9760D}">
      <dgm:prSet/>
      <dgm:spPr/>
      <dgm:t>
        <a:bodyPr/>
        <a:lstStyle/>
        <a:p>
          <a:endParaRPr lang="en-GB"/>
        </a:p>
      </dgm:t>
    </dgm:pt>
    <dgm:pt modelId="{25886244-E49B-4C8C-BE31-9F2E5E624B7F}">
      <dgm:prSet/>
      <dgm:spPr/>
      <dgm:t>
        <a:bodyPr/>
        <a:lstStyle/>
        <a:p>
          <a:r>
            <a:rPr lang="en-US" dirty="0"/>
            <a:t>Gloucestershire Joint Health and Wellbeing Strategy 2019-2030</a:t>
          </a:r>
          <a:endParaRPr lang="en-GB" dirty="0"/>
        </a:p>
      </dgm:t>
    </dgm:pt>
    <dgm:pt modelId="{D28C9B75-95C7-4E4C-8566-67F4A47AA782}" type="parTrans" cxnId="{79E762A3-D499-4200-91C8-6FC5173D6B70}">
      <dgm:prSet/>
      <dgm:spPr/>
      <dgm:t>
        <a:bodyPr/>
        <a:lstStyle/>
        <a:p>
          <a:endParaRPr lang="en-GB"/>
        </a:p>
      </dgm:t>
    </dgm:pt>
    <dgm:pt modelId="{4A655F69-5CBD-45E0-B412-40650CB49787}" type="sibTrans" cxnId="{79E762A3-D499-4200-91C8-6FC5173D6B70}">
      <dgm:prSet/>
      <dgm:spPr/>
      <dgm:t>
        <a:bodyPr/>
        <a:lstStyle/>
        <a:p>
          <a:endParaRPr lang="en-GB"/>
        </a:p>
      </dgm:t>
    </dgm:pt>
    <dgm:pt modelId="{9F7CAC0C-1039-4DCE-86A9-4417BD70E5E2}">
      <dgm:prSet/>
      <dgm:spPr/>
      <dgm:t>
        <a:bodyPr/>
        <a:lstStyle/>
        <a:p>
          <a:r>
            <a:rPr lang="en-GB" dirty="0"/>
            <a:t>Our system commitments:</a:t>
          </a:r>
        </a:p>
      </dgm:t>
    </dgm:pt>
    <dgm:pt modelId="{1A41B9FF-F619-4F17-AFD7-4A207CFE5158}" type="parTrans" cxnId="{C256D5DC-E334-4F73-89C0-581BF2E5C2FB}">
      <dgm:prSet/>
      <dgm:spPr/>
      <dgm:t>
        <a:bodyPr/>
        <a:lstStyle/>
        <a:p>
          <a:endParaRPr lang="en-GB"/>
        </a:p>
      </dgm:t>
    </dgm:pt>
    <dgm:pt modelId="{4FE0DF89-828C-48DF-A28F-06554C72F9B2}" type="sibTrans" cxnId="{C256D5DC-E334-4F73-89C0-581BF2E5C2FB}">
      <dgm:prSet/>
      <dgm:spPr/>
      <dgm:t>
        <a:bodyPr/>
        <a:lstStyle/>
        <a:p>
          <a:endParaRPr lang="en-GB"/>
        </a:p>
      </dgm:t>
    </dgm:pt>
    <dgm:pt modelId="{D1D24C32-DD35-4E9B-A821-3F631C579A27}">
      <dgm:prSet/>
      <dgm:spPr/>
      <dgm:t>
        <a:bodyPr/>
        <a:lstStyle/>
        <a:p>
          <a:r>
            <a:rPr lang="en-GB" dirty="0"/>
            <a:t>Improve outcomes in population health and healthcare.</a:t>
          </a:r>
        </a:p>
      </dgm:t>
    </dgm:pt>
    <dgm:pt modelId="{A002698D-C065-48F8-870C-AF75C3F53008}" type="parTrans" cxnId="{4E241886-B173-40D9-9A49-FDC108D5B1AC}">
      <dgm:prSet/>
      <dgm:spPr/>
      <dgm:t>
        <a:bodyPr/>
        <a:lstStyle/>
        <a:p>
          <a:endParaRPr lang="en-GB"/>
        </a:p>
      </dgm:t>
    </dgm:pt>
    <dgm:pt modelId="{A069648D-F497-44C1-A951-C77060C86946}" type="sibTrans" cxnId="{4E241886-B173-40D9-9A49-FDC108D5B1AC}">
      <dgm:prSet/>
      <dgm:spPr/>
      <dgm:t>
        <a:bodyPr/>
        <a:lstStyle/>
        <a:p>
          <a:endParaRPr lang="en-GB"/>
        </a:p>
      </dgm:t>
    </dgm:pt>
    <dgm:pt modelId="{2C823496-146F-422C-9667-E8AF54330CDF}">
      <dgm:prSet/>
      <dgm:spPr/>
      <dgm:t>
        <a:bodyPr/>
        <a:lstStyle/>
        <a:p>
          <a:r>
            <a:rPr lang="en-GB" dirty="0"/>
            <a:t>Tackle inequalities in outcomes, experience and access.</a:t>
          </a:r>
        </a:p>
      </dgm:t>
    </dgm:pt>
    <dgm:pt modelId="{E2417C10-FD22-4136-88FD-76EFBCB61EA7}" type="parTrans" cxnId="{15434E38-1198-46A4-B93A-651848241BBB}">
      <dgm:prSet/>
      <dgm:spPr/>
      <dgm:t>
        <a:bodyPr/>
        <a:lstStyle/>
        <a:p>
          <a:endParaRPr lang="en-GB"/>
        </a:p>
      </dgm:t>
    </dgm:pt>
    <dgm:pt modelId="{32463767-C93D-4F1D-B01C-DAE2BF3DA838}" type="sibTrans" cxnId="{15434E38-1198-46A4-B93A-651848241BBB}">
      <dgm:prSet/>
      <dgm:spPr/>
      <dgm:t>
        <a:bodyPr/>
        <a:lstStyle/>
        <a:p>
          <a:endParaRPr lang="en-GB"/>
        </a:p>
      </dgm:t>
    </dgm:pt>
    <dgm:pt modelId="{83D71DCE-50FC-4DBD-A3F8-0003E6C757B1}">
      <dgm:prSet/>
      <dgm:spPr/>
      <dgm:t>
        <a:bodyPr/>
        <a:lstStyle/>
        <a:p>
          <a:r>
            <a:rPr lang="en-GB" dirty="0"/>
            <a:t>Enhance productivity and value for money, and </a:t>
          </a:r>
        </a:p>
      </dgm:t>
    </dgm:pt>
    <dgm:pt modelId="{5422E810-3F73-47C6-ABF6-66A881A16C6E}" type="parTrans" cxnId="{2B54079B-C924-4FCD-B23F-90E6BA0DE455}">
      <dgm:prSet/>
      <dgm:spPr/>
      <dgm:t>
        <a:bodyPr/>
        <a:lstStyle/>
        <a:p>
          <a:endParaRPr lang="en-GB"/>
        </a:p>
      </dgm:t>
    </dgm:pt>
    <dgm:pt modelId="{68F5B492-70EB-4B4A-AD5B-B11E28B774EF}" type="sibTrans" cxnId="{2B54079B-C924-4FCD-B23F-90E6BA0DE455}">
      <dgm:prSet/>
      <dgm:spPr/>
      <dgm:t>
        <a:bodyPr/>
        <a:lstStyle/>
        <a:p>
          <a:endParaRPr lang="en-GB"/>
        </a:p>
      </dgm:t>
    </dgm:pt>
    <dgm:pt modelId="{7EAD25A2-C3A1-4BB5-835E-714962B6F016}">
      <dgm:prSet/>
      <dgm:spPr/>
      <dgm:t>
        <a:bodyPr/>
        <a:lstStyle/>
        <a:p>
          <a:r>
            <a:rPr lang="en-GB" dirty="0"/>
            <a:t>Help the NHS support broader social and economic development.</a:t>
          </a:r>
        </a:p>
      </dgm:t>
    </dgm:pt>
    <dgm:pt modelId="{CE20CB22-A52B-4569-92B9-4C24CE3E6FAC}" type="parTrans" cxnId="{CB073776-FC59-4A84-A428-D69254AE55FE}">
      <dgm:prSet/>
      <dgm:spPr/>
      <dgm:t>
        <a:bodyPr/>
        <a:lstStyle/>
        <a:p>
          <a:endParaRPr lang="en-GB"/>
        </a:p>
      </dgm:t>
    </dgm:pt>
    <dgm:pt modelId="{33680E79-8A04-4213-8A76-5D64E615DE50}" type="sibTrans" cxnId="{CB073776-FC59-4A84-A428-D69254AE55FE}">
      <dgm:prSet/>
      <dgm:spPr/>
      <dgm:t>
        <a:bodyPr/>
        <a:lstStyle/>
        <a:p>
          <a:endParaRPr lang="en-GB"/>
        </a:p>
      </dgm:t>
    </dgm:pt>
    <dgm:pt modelId="{B72256C4-B03E-4F48-94E9-2A4DB1C6BBE5}" type="pres">
      <dgm:prSet presAssocID="{D6F8C756-9006-46B4-A124-F002E5CD50A3}" presName="linearFlow" presStyleCnt="0">
        <dgm:presLayoutVars>
          <dgm:dir/>
          <dgm:animLvl val="lvl"/>
          <dgm:resizeHandles val="exact"/>
        </dgm:presLayoutVars>
      </dgm:prSet>
      <dgm:spPr/>
    </dgm:pt>
    <dgm:pt modelId="{26B1AB05-5AAD-4F91-9AB4-060EDF2D1406}" type="pres">
      <dgm:prSet presAssocID="{2AE39EE1-2B07-423B-B673-DBA5FCD1DAB5}" presName="composite" presStyleCnt="0"/>
      <dgm:spPr/>
    </dgm:pt>
    <dgm:pt modelId="{D1DE8AAE-06D5-4B7F-A7E4-F9C9F37F6188}" type="pres">
      <dgm:prSet presAssocID="{2AE39EE1-2B07-423B-B673-DBA5FCD1DAB5}" presName="parentText" presStyleLbl="alignNode1" presStyleIdx="0" presStyleCnt="2">
        <dgm:presLayoutVars>
          <dgm:chMax val="1"/>
          <dgm:bulletEnabled val="1"/>
        </dgm:presLayoutVars>
      </dgm:prSet>
      <dgm:spPr/>
    </dgm:pt>
    <dgm:pt modelId="{BFF14D72-BA18-41CA-9AB7-7DF9277CEC15}" type="pres">
      <dgm:prSet presAssocID="{2AE39EE1-2B07-423B-B673-DBA5FCD1DAB5}" presName="descendantText" presStyleLbl="alignAcc1" presStyleIdx="0" presStyleCnt="2" custLinFactNeighborY="-6268">
        <dgm:presLayoutVars>
          <dgm:bulletEnabled val="1"/>
        </dgm:presLayoutVars>
      </dgm:prSet>
      <dgm:spPr/>
    </dgm:pt>
    <dgm:pt modelId="{AF860F50-8CA9-4A1C-80B4-ADD4192CA8F0}" type="pres">
      <dgm:prSet presAssocID="{029C3AE6-BF05-4A8E-B225-AE0687CD5C39}" presName="sp" presStyleCnt="0"/>
      <dgm:spPr/>
    </dgm:pt>
    <dgm:pt modelId="{3F22AE6A-70E6-488D-8781-EF6D9CA13B92}" type="pres">
      <dgm:prSet presAssocID="{9F7CAC0C-1039-4DCE-86A9-4417BD70E5E2}" presName="composite" presStyleCnt="0"/>
      <dgm:spPr/>
    </dgm:pt>
    <dgm:pt modelId="{CA14FFA4-D836-4AA9-BBAA-9E21D4931CAA}" type="pres">
      <dgm:prSet presAssocID="{9F7CAC0C-1039-4DCE-86A9-4417BD70E5E2}" presName="parentText" presStyleLbl="alignNode1" presStyleIdx="1" presStyleCnt="2">
        <dgm:presLayoutVars>
          <dgm:chMax val="1"/>
          <dgm:bulletEnabled val="1"/>
        </dgm:presLayoutVars>
      </dgm:prSet>
      <dgm:spPr/>
    </dgm:pt>
    <dgm:pt modelId="{C0C96D8F-6BEC-493F-A685-6B07F655BF69}" type="pres">
      <dgm:prSet presAssocID="{9F7CAC0C-1039-4DCE-86A9-4417BD70E5E2}" presName="descendantText" presStyleLbl="alignAcc1" presStyleIdx="1" presStyleCnt="2">
        <dgm:presLayoutVars>
          <dgm:bulletEnabled val="1"/>
        </dgm:presLayoutVars>
      </dgm:prSet>
      <dgm:spPr/>
    </dgm:pt>
  </dgm:ptLst>
  <dgm:cxnLst>
    <dgm:cxn modelId="{15434E38-1198-46A4-B93A-651848241BBB}" srcId="{9F7CAC0C-1039-4DCE-86A9-4417BD70E5E2}" destId="{2C823496-146F-422C-9667-E8AF54330CDF}" srcOrd="1" destOrd="0" parTransId="{E2417C10-FD22-4136-88FD-76EFBCB61EA7}" sibTransId="{32463767-C93D-4F1D-B01C-DAE2BF3DA838}"/>
    <dgm:cxn modelId="{92C78E61-B867-42C3-BBD4-F093AA793B93}" type="presOf" srcId="{88448322-53D0-490B-8608-5E7A8628C430}" destId="{BFF14D72-BA18-41CA-9AB7-7DF9277CEC15}" srcOrd="0" destOrd="0" presId="urn:microsoft.com/office/officeart/2005/8/layout/chevron2"/>
    <dgm:cxn modelId="{37000955-F365-473F-9D86-5390474AD5C0}" type="presOf" srcId="{2C823496-146F-422C-9667-E8AF54330CDF}" destId="{C0C96D8F-6BEC-493F-A685-6B07F655BF69}" srcOrd="0" destOrd="1" presId="urn:microsoft.com/office/officeart/2005/8/layout/chevron2"/>
    <dgm:cxn modelId="{CB073776-FC59-4A84-A428-D69254AE55FE}" srcId="{9F7CAC0C-1039-4DCE-86A9-4417BD70E5E2}" destId="{7EAD25A2-C3A1-4BB5-835E-714962B6F016}" srcOrd="3" destOrd="0" parTransId="{CE20CB22-A52B-4569-92B9-4C24CE3E6FAC}" sibTransId="{33680E79-8A04-4213-8A76-5D64E615DE50}"/>
    <dgm:cxn modelId="{11286F82-A25C-4F5F-BAC7-1BC42AD0B8A9}" type="presOf" srcId="{D2E3567D-51C3-4395-9DD9-41D38D7AE4F5}" destId="{BFF14D72-BA18-41CA-9AB7-7DF9277CEC15}" srcOrd="0" destOrd="2" presId="urn:microsoft.com/office/officeart/2005/8/layout/chevron2"/>
    <dgm:cxn modelId="{4E241886-B173-40D9-9A49-FDC108D5B1AC}" srcId="{9F7CAC0C-1039-4DCE-86A9-4417BD70E5E2}" destId="{D1D24C32-DD35-4E9B-A821-3F631C579A27}" srcOrd="0" destOrd="0" parTransId="{A002698D-C065-48F8-870C-AF75C3F53008}" sibTransId="{A069648D-F497-44C1-A951-C77060C86946}"/>
    <dgm:cxn modelId="{FCBA228B-B7A8-4670-9FE4-83AD09A7D8AC}" srcId="{D6F8C756-9006-46B4-A124-F002E5CD50A3}" destId="{2AE39EE1-2B07-423B-B673-DBA5FCD1DAB5}" srcOrd="0" destOrd="0" parTransId="{1F26690A-EC3D-4383-994F-B098339E63E8}" sibTransId="{029C3AE6-BF05-4A8E-B225-AE0687CD5C39}"/>
    <dgm:cxn modelId="{C688A299-5627-4A14-8F51-0A20FA84B2C9}" type="presOf" srcId="{77E3EAE5-A1F4-4AB5-8291-D51CCCC56E09}" destId="{BFF14D72-BA18-41CA-9AB7-7DF9277CEC15}" srcOrd="0" destOrd="1" presId="urn:microsoft.com/office/officeart/2005/8/layout/chevron2"/>
    <dgm:cxn modelId="{2CDD399A-89E8-4D72-A472-A0C92BD34891}" type="presOf" srcId="{D6F8C756-9006-46B4-A124-F002E5CD50A3}" destId="{B72256C4-B03E-4F48-94E9-2A4DB1C6BBE5}" srcOrd="0" destOrd="0" presId="urn:microsoft.com/office/officeart/2005/8/layout/chevron2"/>
    <dgm:cxn modelId="{B58DB69A-DF2D-4D73-BE2C-BBC4A47ED8B8}" type="presOf" srcId="{D1D24C32-DD35-4E9B-A821-3F631C579A27}" destId="{C0C96D8F-6BEC-493F-A685-6B07F655BF69}" srcOrd="0" destOrd="0" presId="urn:microsoft.com/office/officeart/2005/8/layout/chevron2"/>
    <dgm:cxn modelId="{2B54079B-C924-4FCD-B23F-90E6BA0DE455}" srcId="{9F7CAC0C-1039-4DCE-86A9-4417BD70E5E2}" destId="{83D71DCE-50FC-4DBD-A3F8-0003E6C757B1}" srcOrd="2" destOrd="0" parTransId="{5422E810-3F73-47C6-ABF6-66A881A16C6E}" sibTransId="{68F5B492-70EB-4B4A-AD5B-B11E28B774EF}"/>
    <dgm:cxn modelId="{79E762A3-D499-4200-91C8-6FC5173D6B70}" srcId="{2AE39EE1-2B07-423B-B673-DBA5FCD1DAB5}" destId="{25886244-E49B-4C8C-BE31-9F2E5E624B7F}" srcOrd="3" destOrd="0" parTransId="{D28C9B75-95C7-4E4C-8566-67F4A47AA782}" sibTransId="{4A655F69-5CBD-45E0-B412-40650CB49787}"/>
    <dgm:cxn modelId="{41C538B2-E448-4864-AF22-3534E34870C2}" srcId="{2AE39EE1-2B07-423B-B673-DBA5FCD1DAB5}" destId="{88448322-53D0-490B-8608-5E7A8628C430}" srcOrd="0" destOrd="0" parTransId="{D3C4F3FF-DC11-44C5-8E63-7A7F7B15A1A7}" sibTransId="{5DE023BA-7BB3-4E2F-816B-8D5C6253E4E9}"/>
    <dgm:cxn modelId="{859ECFB2-DD18-4A77-B5EF-6772A6DCCA46}" srcId="{2AE39EE1-2B07-423B-B673-DBA5FCD1DAB5}" destId="{77E3EAE5-A1F4-4AB5-8291-D51CCCC56E09}" srcOrd="1" destOrd="0" parTransId="{AB29F4E1-9536-4AC5-A5FF-0A5B5FB4493A}" sibTransId="{0DCB7F8A-3773-4B81-9AD5-A783FA968073}"/>
    <dgm:cxn modelId="{AF4F77BF-D87E-444D-98FC-5AE4A43ACE0E}" type="presOf" srcId="{25886244-E49B-4C8C-BE31-9F2E5E624B7F}" destId="{BFF14D72-BA18-41CA-9AB7-7DF9277CEC15}" srcOrd="0" destOrd="3" presId="urn:microsoft.com/office/officeart/2005/8/layout/chevron2"/>
    <dgm:cxn modelId="{C256D5DC-E334-4F73-89C0-581BF2E5C2FB}" srcId="{D6F8C756-9006-46B4-A124-F002E5CD50A3}" destId="{9F7CAC0C-1039-4DCE-86A9-4417BD70E5E2}" srcOrd="1" destOrd="0" parTransId="{1A41B9FF-F619-4F17-AFD7-4A207CFE5158}" sibTransId="{4FE0DF89-828C-48DF-A28F-06554C72F9B2}"/>
    <dgm:cxn modelId="{5DCAB5E5-C13B-47F5-A4A7-879FC456FCC1}" type="presOf" srcId="{9F7CAC0C-1039-4DCE-86A9-4417BD70E5E2}" destId="{CA14FFA4-D836-4AA9-BBAA-9E21D4931CAA}" srcOrd="0" destOrd="0" presId="urn:microsoft.com/office/officeart/2005/8/layout/chevron2"/>
    <dgm:cxn modelId="{50914EE8-1608-4C6D-B79B-7465403F5386}" type="presOf" srcId="{83D71DCE-50FC-4DBD-A3F8-0003E6C757B1}" destId="{C0C96D8F-6BEC-493F-A685-6B07F655BF69}" srcOrd="0" destOrd="2" presId="urn:microsoft.com/office/officeart/2005/8/layout/chevron2"/>
    <dgm:cxn modelId="{4F94E5F6-3806-4DF5-AC74-B99D14F9760D}" srcId="{2AE39EE1-2B07-423B-B673-DBA5FCD1DAB5}" destId="{D2E3567D-51C3-4395-9DD9-41D38D7AE4F5}" srcOrd="2" destOrd="0" parTransId="{AE6E7C00-A4AB-49A2-9F3C-B736B6F34150}" sibTransId="{433D045D-EC3B-4800-A4B6-43B82A7ACBF3}"/>
    <dgm:cxn modelId="{A9977BFA-DDC6-4FBC-B408-014F5FD1E24B}" type="presOf" srcId="{2AE39EE1-2B07-423B-B673-DBA5FCD1DAB5}" destId="{D1DE8AAE-06D5-4B7F-A7E4-F9C9F37F6188}" srcOrd="0" destOrd="0" presId="urn:microsoft.com/office/officeart/2005/8/layout/chevron2"/>
    <dgm:cxn modelId="{757098FA-CEAE-489D-A935-DEF24C19BFBC}" type="presOf" srcId="{7EAD25A2-C3A1-4BB5-835E-714962B6F016}" destId="{C0C96D8F-6BEC-493F-A685-6B07F655BF69}" srcOrd="0" destOrd="3" presId="urn:microsoft.com/office/officeart/2005/8/layout/chevron2"/>
    <dgm:cxn modelId="{28691D3B-B001-4D37-89EF-EBBA13792ADA}" type="presParOf" srcId="{B72256C4-B03E-4F48-94E9-2A4DB1C6BBE5}" destId="{26B1AB05-5AAD-4F91-9AB4-060EDF2D1406}" srcOrd="0" destOrd="0" presId="urn:microsoft.com/office/officeart/2005/8/layout/chevron2"/>
    <dgm:cxn modelId="{41C6BCAE-61D8-47B7-8CC4-D330F78736EB}" type="presParOf" srcId="{26B1AB05-5AAD-4F91-9AB4-060EDF2D1406}" destId="{D1DE8AAE-06D5-4B7F-A7E4-F9C9F37F6188}" srcOrd="0" destOrd="0" presId="urn:microsoft.com/office/officeart/2005/8/layout/chevron2"/>
    <dgm:cxn modelId="{7E5FC1F2-E6AC-434C-9135-D6F37ED65A49}" type="presParOf" srcId="{26B1AB05-5AAD-4F91-9AB4-060EDF2D1406}" destId="{BFF14D72-BA18-41CA-9AB7-7DF9277CEC15}" srcOrd="1" destOrd="0" presId="urn:microsoft.com/office/officeart/2005/8/layout/chevron2"/>
    <dgm:cxn modelId="{C1BF0A62-82EA-4C60-AC8F-CFD64CD4885E}" type="presParOf" srcId="{B72256C4-B03E-4F48-94E9-2A4DB1C6BBE5}" destId="{AF860F50-8CA9-4A1C-80B4-ADD4192CA8F0}" srcOrd="1" destOrd="0" presId="urn:microsoft.com/office/officeart/2005/8/layout/chevron2"/>
    <dgm:cxn modelId="{9B798787-4A2C-4DE5-BDA4-972017C2F03E}" type="presParOf" srcId="{B72256C4-B03E-4F48-94E9-2A4DB1C6BBE5}" destId="{3F22AE6A-70E6-488D-8781-EF6D9CA13B92}" srcOrd="2" destOrd="0" presId="urn:microsoft.com/office/officeart/2005/8/layout/chevron2"/>
    <dgm:cxn modelId="{564266BE-2C4F-4B36-A23A-1C63AFB57274}" type="presParOf" srcId="{3F22AE6A-70E6-488D-8781-EF6D9CA13B92}" destId="{CA14FFA4-D836-4AA9-BBAA-9E21D4931CAA}" srcOrd="0" destOrd="0" presId="urn:microsoft.com/office/officeart/2005/8/layout/chevron2"/>
    <dgm:cxn modelId="{0F606857-DD6F-47D2-8E68-C8CC782D4280}" type="presParOf" srcId="{3F22AE6A-70E6-488D-8781-EF6D9CA13B92}" destId="{C0C96D8F-6BEC-493F-A685-6B07F655BF69}" srcOrd="1" destOrd="0" presId="urn:microsoft.com/office/officeart/2005/8/layout/chevron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DEF13370-C9C6-4B62-8707-6C1BF9B14341}"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GB"/>
        </a:p>
      </dgm:t>
    </dgm:pt>
    <dgm:pt modelId="{CE1B8726-ADB5-46CA-A050-C24BAAA1BAA4}">
      <dgm:prSet/>
      <dgm:spPr/>
      <dgm:t>
        <a:bodyPr/>
        <a:lstStyle/>
        <a:p>
          <a:r>
            <a:rPr lang="en-GB" dirty="0"/>
            <a:t>1. Community building &amp; development</a:t>
          </a:r>
        </a:p>
      </dgm:t>
    </dgm:pt>
    <dgm:pt modelId="{6B2B040A-BDD4-4222-976F-39B11FB17A07}" type="parTrans" cxnId="{E67A1C0B-640E-40BE-AD2A-8571D5713960}">
      <dgm:prSet/>
      <dgm:spPr/>
      <dgm:t>
        <a:bodyPr/>
        <a:lstStyle/>
        <a:p>
          <a:endParaRPr lang="en-GB"/>
        </a:p>
      </dgm:t>
    </dgm:pt>
    <dgm:pt modelId="{72694AD0-F565-4891-A5E8-421FE5CDBDEC}" type="sibTrans" cxnId="{E67A1C0B-640E-40BE-AD2A-8571D5713960}">
      <dgm:prSet/>
      <dgm:spPr/>
      <dgm:t>
        <a:bodyPr/>
        <a:lstStyle/>
        <a:p>
          <a:endParaRPr lang="en-GB"/>
        </a:p>
      </dgm:t>
    </dgm:pt>
    <dgm:pt modelId="{D8390C23-2269-4485-B82D-337B453CFE06}">
      <dgm:prSet/>
      <dgm:spPr/>
      <dgm:t>
        <a:bodyPr/>
        <a:lstStyle/>
        <a:p>
          <a:r>
            <a:rPr lang="en-GB" dirty="0"/>
            <a:t>2. VCS infrastructure &amp; support</a:t>
          </a:r>
        </a:p>
      </dgm:t>
    </dgm:pt>
    <dgm:pt modelId="{5CD61E92-4FD5-45D9-A640-F6A063314FBB}" type="parTrans" cxnId="{295B970F-CD7A-483E-9AA1-D084325D8A9C}">
      <dgm:prSet/>
      <dgm:spPr/>
      <dgm:t>
        <a:bodyPr/>
        <a:lstStyle/>
        <a:p>
          <a:endParaRPr lang="en-GB"/>
        </a:p>
      </dgm:t>
    </dgm:pt>
    <dgm:pt modelId="{41447B6F-6F6A-4DFA-BDA1-E8BF02FE095D}" type="sibTrans" cxnId="{295B970F-CD7A-483E-9AA1-D084325D8A9C}">
      <dgm:prSet/>
      <dgm:spPr/>
      <dgm:t>
        <a:bodyPr/>
        <a:lstStyle/>
        <a:p>
          <a:endParaRPr lang="en-GB"/>
        </a:p>
      </dgm:t>
    </dgm:pt>
    <dgm:pt modelId="{96BC5152-9F3C-4F98-A7FB-233BB80FF861}">
      <dgm:prSet/>
      <dgm:spPr/>
      <dgm:t>
        <a:bodyPr/>
        <a:lstStyle/>
        <a:p>
          <a:r>
            <a:rPr lang="en-GB" dirty="0"/>
            <a:t>3. Engagement with communities (inclusion groups &amp; places)</a:t>
          </a:r>
        </a:p>
      </dgm:t>
    </dgm:pt>
    <dgm:pt modelId="{ECEB020E-FDA1-418C-85E5-38121549C3BB}" type="parTrans" cxnId="{F27CF44D-CDA4-4C6B-A185-CD5CFBA54005}">
      <dgm:prSet/>
      <dgm:spPr/>
      <dgm:t>
        <a:bodyPr/>
        <a:lstStyle/>
        <a:p>
          <a:endParaRPr lang="en-GB"/>
        </a:p>
      </dgm:t>
    </dgm:pt>
    <dgm:pt modelId="{28B70A7C-7177-4486-8744-189606493F87}" type="sibTrans" cxnId="{F27CF44D-CDA4-4C6B-A185-CD5CFBA54005}">
      <dgm:prSet/>
      <dgm:spPr/>
      <dgm:t>
        <a:bodyPr/>
        <a:lstStyle/>
        <a:p>
          <a:endParaRPr lang="en-GB"/>
        </a:p>
      </dgm:t>
    </dgm:pt>
    <dgm:pt modelId="{1A63557B-9976-43B7-89EE-2B2001670316}">
      <dgm:prSet/>
      <dgm:spPr/>
      <dgm:t>
        <a:bodyPr/>
        <a:lstStyle/>
        <a:p>
          <a:r>
            <a:rPr lang="en-GB" dirty="0"/>
            <a:t>4. Universal offers to create health</a:t>
          </a:r>
        </a:p>
      </dgm:t>
    </dgm:pt>
    <dgm:pt modelId="{C04C96E5-81EA-47F0-87E3-1AC086309696}" type="parTrans" cxnId="{C33A5B7F-712F-4A23-9171-A3251A5C4542}">
      <dgm:prSet/>
      <dgm:spPr/>
      <dgm:t>
        <a:bodyPr/>
        <a:lstStyle/>
        <a:p>
          <a:endParaRPr lang="en-GB"/>
        </a:p>
      </dgm:t>
    </dgm:pt>
    <dgm:pt modelId="{C47B8857-9646-4F33-884E-2DD595FE4F11}" type="sibTrans" cxnId="{C33A5B7F-712F-4A23-9171-A3251A5C4542}">
      <dgm:prSet/>
      <dgm:spPr/>
      <dgm:t>
        <a:bodyPr/>
        <a:lstStyle/>
        <a:p>
          <a:endParaRPr lang="en-GB"/>
        </a:p>
      </dgm:t>
    </dgm:pt>
    <dgm:pt modelId="{C0F62FB6-1C37-41EB-A795-80A2AC8997D2}">
      <dgm:prSet custT="1"/>
      <dgm:spPr/>
      <dgm:t>
        <a:bodyPr/>
        <a:lstStyle/>
        <a:p>
          <a:r>
            <a:rPr lang="en-GB" sz="1200" dirty="0"/>
            <a:t>5. Creating social value (including health providers as Anchor Institutions)</a:t>
          </a:r>
        </a:p>
      </dgm:t>
    </dgm:pt>
    <dgm:pt modelId="{93CE642B-9D95-45B8-A8EF-A8DDAF468C71}" type="parTrans" cxnId="{72450505-1B9D-4CDA-8A4A-588A2E998A0D}">
      <dgm:prSet/>
      <dgm:spPr/>
      <dgm:t>
        <a:bodyPr/>
        <a:lstStyle/>
        <a:p>
          <a:endParaRPr lang="en-GB"/>
        </a:p>
      </dgm:t>
    </dgm:pt>
    <dgm:pt modelId="{C68942B1-3278-4E7F-9F9B-98B09AC6E403}" type="sibTrans" cxnId="{72450505-1B9D-4CDA-8A4A-588A2E998A0D}">
      <dgm:prSet/>
      <dgm:spPr/>
      <dgm:t>
        <a:bodyPr/>
        <a:lstStyle/>
        <a:p>
          <a:endParaRPr lang="en-GB"/>
        </a:p>
      </dgm:t>
    </dgm:pt>
    <dgm:pt modelId="{2FAB7F4A-AFD3-4F2F-9336-E09F5244093B}" type="pres">
      <dgm:prSet presAssocID="{DEF13370-C9C6-4B62-8707-6C1BF9B14341}" presName="linear" presStyleCnt="0">
        <dgm:presLayoutVars>
          <dgm:animLvl val="lvl"/>
          <dgm:resizeHandles val="exact"/>
        </dgm:presLayoutVars>
      </dgm:prSet>
      <dgm:spPr/>
    </dgm:pt>
    <dgm:pt modelId="{716F0564-DC54-4E71-BE9C-78A804F01A56}" type="pres">
      <dgm:prSet presAssocID="{CE1B8726-ADB5-46CA-A050-C24BAAA1BAA4}" presName="parentText" presStyleLbl="node1" presStyleIdx="0" presStyleCnt="5" custScaleY="109890">
        <dgm:presLayoutVars>
          <dgm:chMax val="0"/>
          <dgm:bulletEnabled val="1"/>
        </dgm:presLayoutVars>
      </dgm:prSet>
      <dgm:spPr/>
    </dgm:pt>
    <dgm:pt modelId="{7C1B0D6D-51AE-4681-8BA5-86F8E13426E0}" type="pres">
      <dgm:prSet presAssocID="{72694AD0-F565-4891-A5E8-421FE5CDBDEC}" presName="spacer" presStyleCnt="0"/>
      <dgm:spPr/>
    </dgm:pt>
    <dgm:pt modelId="{A42BA581-2DF6-429A-8E1C-56D05BB38CCE}" type="pres">
      <dgm:prSet presAssocID="{D8390C23-2269-4485-B82D-337B453CFE06}" presName="parentText" presStyleLbl="node1" presStyleIdx="1" presStyleCnt="5" custScaleY="109890">
        <dgm:presLayoutVars>
          <dgm:chMax val="0"/>
          <dgm:bulletEnabled val="1"/>
        </dgm:presLayoutVars>
      </dgm:prSet>
      <dgm:spPr/>
    </dgm:pt>
    <dgm:pt modelId="{FC1C1BFE-774F-40CC-B150-977800554A47}" type="pres">
      <dgm:prSet presAssocID="{41447B6F-6F6A-4DFA-BDA1-E8BF02FE095D}" presName="spacer" presStyleCnt="0"/>
      <dgm:spPr/>
    </dgm:pt>
    <dgm:pt modelId="{052CD74D-111A-4649-BC7A-B01136DB3B93}" type="pres">
      <dgm:prSet presAssocID="{96BC5152-9F3C-4F98-A7FB-233BB80FF861}" presName="parentText" presStyleLbl="node1" presStyleIdx="2" presStyleCnt="5" custScaleY="109890">
        <dgm:presLayoutVars>
          <dgm:chMax val="0"/>
          <dgm:bulletEnabled val="1"/>
        </dgm:presLayoutVars>
      </dgm:prSet>
      <dgm:spPr/>
    </dgm:pt>
    <dgm:pt modelId="{1603B476-6F43-427C-A903-041A4C0946A9}" type="pres">
      <dgm:prSet presAssocID="{28B70A7C-7177-4486-8744-189606493F87}" presName="spacer" presStyleCnt="0"/>
      <dgm:spPr/>
    </dgm:pt>
    <dgm:pt modelId="{5579993B-19E3-45BD-86E0-DFC207293032}" type="pres">
      <dgm:prSet presAssocID="{1A63557B-9976-43B7-89EE-2B2001670316}" presName="parentText" presStyleLbl="node1" presStyleIdx="3" presStyleCnt="5" custScaleY="109890">
        <dgm:presLayoutVars>
          <dgm:chMax val="0"/>
          <dgm:bulletEnabled val="1"/>
        </dgm:presLayoutVars>
      </dgm:prSet>
      <dgm:spPr/>
    </dgm:pt>
    <dgm:pt modelId="{76D3C049-2784-4AAF-B9AF-331CAB61525E}" type="pres">
      <dgm:prSet presAssocID="{C47B8857-9646-4F33-884E-2DD595FE4F11}" presName="spacer" presStyleCnt="0"/>
      <dgm:spPr/>
    </dgm:pt>
    <dgm:pt modelId="{039B7130-BE14-4B05-A613-6F696B0976C1}" type="pres">
      <dgm:prSet presAssocID="{C0F62FB6-1C37-41EB-A795-80A2AC8997D2}" presName="parentText" presStyleLbl="node1" presStyleIdx="4" presStyleCnt="5" custScaleY="109890">
        <dgm:presLayoutVars>
          <dgm:chMax val="0"/>
          <dgm:bulletEnabled val="1"/>
        </dgm:presLayoutVars>
      </dgm:prSet>
      <dgm:spPr/>
    </dgm:pt>
  </dgm:ptLst>
  <dgm:cxnLst>
    <dgm:cxn modelId="{72450505-1B9D-4CDA-8A4A-588A2E998A0D}" srcId="{DEF13370-C9C6-4B62-8707-6C1BF9B14341}" destId="{C0F62FB6-1C37-41EB-A795-80A2AC8997D2}" srcOrd="4" destOrd="0" parTransId="{93CE642B-9D95-45B8-A8EF-A8DDAF468C71}" sibTransId="{C68942B1-3278-4E7F-9F9B-98B09AC6E403}"/>
    <dgm:cxn modelId="{6A7EDE0A-C816-420A-9792-DFC7871A10FD}" type="presOf" srcId="{1A63557B-9976-43B7-89EE-2B2001670316}" destId="{5579993B-19E3-45BD-86E0-DFC207293032}" srcOrd="0" destOrd="0" presId="urn:microsoft.com/office/officeart/2005/8/layout/vList2"/>
    <dgm:cxn modelId="{E67A1C0B-640E-40BE-AD2A-8571D5713960}" srcId="{DEF13370-C9C6-4B62-8707-6C1BF9B14341}" destId="{CE1B8726-ADB5-46CA-A050-C24BAAA1BAA4}" srcOrd="0" destOrd="0" parTransId="{6B2B040A-BDD4-4222-976F-39B11FB17A07}" sibTransId="{72694AD0-F565-4891-A5E8-421FE5CDBDEC}"/>
    <dgm:cxn modelId="{B6ABA60C-06E2-4F9A-A854-DDDD91C55370}" type="presOf" srcId="{96BC5152-9F3C-4F98-A7FB-233BB80FF861}" destId="{052CD74D-111A-4649-BC7A-B01136DB3B93}" srcOrd="0" destOrd="0" presId="urn:microsoft.com/office/officeart/2005/8/layout/vList2"/>
    <dgm:cxn modelId="{295B970F-CD7A-483E-9AA1-D084325D8A9C}" srcId="{DEF13370-C9C6-4B62-8707-6C1BF9B14341}" destId="{D8390C23-2269-4485-B82D-337B453CFE06}" srcOrd="1" destOrd="0" parTransId="{5CD61E92-4FD5-45D9-A640-F6A063314FBB}" sibTransId="{41447B6F-6F6A-4DFA-BDA1-E8BF02FE095D}"/>
    <dgm:cxn modelId="{F27CF44D-CDA4-4C6B-A185-CD5CFBA54005}" srcId="{DEF13370-C9C6-4B62-8707-6C1BF9B14341}" destId="{96BC5152-9F3C-4F98-A7FB-233BB80FF861}" srcOrd="2" destOrd="0" parTransId="{ECEB020E-FDA1-418C-85E5-38121549C3BB}" sibTransId="{28B70A7C-7177-4486-8744-189606493F87}"/>
    <dgm:cxn modelId="{E8BF2150-4511-45AC-88E9-6B8C5FC6E77E}" type="presOf" srcId="{CE1B8726-ADB5-46CA-A050-C24BAAA1BAA4}" destId="{716F0564-DC54-4E71-BE9C-78A804F01A56}" srcOrd="0" destOrd="0" presId="urn:microsoft.com/office/officeart/2005/8/layout/vList2"/>
    <dgm:cxn modelId="{C33A5B7F-712F-4A23-9171-A3251A5C4542}" srcId="{DEF13370-C9C6-4B62-8707-6C1BF9B14341}" destId="{1A63557B-9976-43B7-89EE-2B2001670316}" srcOrd="3" destOrd="0" parTransId="{C04C96E5-81EA-47F0-87E3-1AC086309696}" sibTransId="{C47B8857-9646-4F33-884E-2DD595FE4F11}"/>
    <dgm:cxn modelId="{3D9C1A88-52F3-49AF-BB46-EE2DCB3889FE}" type="presOf" srcId="{C0F62FB6-1C37-41EB-A795-80A2AC8997D2}" destId="{039B7130-BE14-4B05-A613-6F696B0976C1}" srcOrd="0" destOrd="0" presId="urn:microsoft.com/office/officeart/2005/8/layout/vList2"/>
    <dgm:cxn modelId="{8FE035E4-3B65-4F98-B0CF-2E1F54D7D6CB}" type="presOf" srcId="{D8390C23-2269-4485-B82D-337B453CFE06}" destId="{A42BA581-2DF6-429A-8E1C-56D05BB38CCE}" srcOrd="0" destOrd="0" presId="urn:microsoft.com/office/officeart/2005/8/layout/vList2"/>
    <dgm:cxn modelId="{237DB2EE-CD85-4A6E-BD57-6EAF92F49EDB}" type="presOf" srcId="{DEF13370-C9C6-4B62-8707-6C1BF9B14341}" destId="{2FAB7F4A-AFD3-4F2F-9336-E09F5244093B}" srcOrd="0" destOrd="0" presId="urn:microsoft.com/office/officeart/2005/8/layout/vList2"/>
    <dgm:cxn modelId="{A4137A7D-D808-4DE3-9384-667CE08B2223}" type="presParOf" srcId="{2FAB7F4A-AFD3-4F2F-9336-E09F5244093B}" destId="{716F0564-DC54-4E71-BE9C-78A804F01A56}" srcOrd="0" destOrd="0" presId="urn:microsoft.com/office/officeart/2005/8/layout/vList2"/>
    <dgm:cxn modelId="{E7AD664F-95EF-4A8F-846C-61DE13CE205B}" type="presParOf" srcId="{2FAB7F4A-AFD3-4F2F-9336-E09F5244093B}" destId="{7C1B0D6D-51AE-4681-8BA5-86F8E13426E0}" srcOrd="1" destOrd="0" presId="urn:microsoft.com/office/officeart/2005/8/layout/vList2"/>
    <dgm:cxn modelId="{4AC62343-89E8-488B-8DAB-01817F5AC602}" type="presParOf" srcId="{2FAB7F4A-AFD3-4F2F-9336-E09F5244093B}" destId="{A42BA581-2DF6-429A-8E1C-56D05BB38CCE}" srcOrd="2" destOrd="0" presId="urn:microsoft.com/office/officeart/2005/8/layout/vList2"/>
    <dgm:cxn modelId="{D40DE081-681D-4B9F-BEB8-4DF3399D8892}" type="presParOf" srcId="{2FAB7F4A-AFD3-4F2F-9336-E09F5244093B}" destId="{FC1C1BFE-774F-40CC-B150-977800554A47}" srcOrd="3" destOrd="0" presId="urn:microsoft.com/office/officeart/2005/8/layout/vList2"/>
    <dgm:cxn modelId="{1028063B-1D51-4BD9-8DC7-F96677BFEB6E}" type="presParOf" srcId="{2FAB7F4A-AFD3-4F2F-9336-E09F5244093B}" destId="{052CD74D-111A-4649-BC7A-B01136DB3B93}" srcOrd="4" destOrd="0" presId="urn:microsoft.com/office/officeart/2005/8/layout/vList2"/>
    <dgm:cxn modelId="{3BE0F2AA-AE4B-45E0-9E1F-38BDBF962619}" type="presParOf" srcId="{2FAB7F4A-AFD3-4F2F-9336-E09F5244093B}" destId="{1603B476-6F43-427C-A903-041A4C0946A9}" srcOrd="5" destOrd="0" presId="urn:microsoft.com/office/officeart/2005/8/layout/vList2"/>
    <dgm:cxn modelId="{8EB9B08B-0520-451C-89DE-28C43D7A1B39}" type="presParOf" srcId="{2FAB7F4A-AFD3-4F2F-9336-E09F5244093B}" destId="{5579993B-19E3-45BD-86E0-DFC207293032}" srcOrd="6" destOrd="0" presId="urn:microsoft.com/office/officeart/2005/8/layout/vList2"/>
    <dgm:cxn modelId="{7A812850-2436-46E5-B3CB-D6926EFCC459}" type="presParOf" srcId="{2FAB7F4A-AFD3-4F2F-9336-E09F5244093B}" destId="{76D3C049-2784-4AAF-B9AF-331CAB61525E}" srcOrd="7" destOrd="0" presId="urn:microsoft.com/office/officeart/2005/8/layout/vList2"/>
    <dgm:cxn modelId="{204F48FC-08D4-4AAB-B529-781451A10000}" type="presParOf" srcId="{2FAB7F4A-AFD3-4F2F-9336-E09F5244093B}" destId="{039B7130-BE14-4B05-A613-6F696B0976C1}" srcOrd="8"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E920F4C0-B0BB-43D5-817A-9BBA837392D6}" type="doc">
      <dgm:prSet loTypeId="urn:microsoft.com/office/officeart/2005/8/layout/vList2" loCatId="list" qsTypeId="urn:microsoft.com/office/officeart/2005/8/quickstyle/simple1" qsCatId="simple" csTypeId="urn:microsoft.com/office/officeart/2005/8/colors/accent3_2" csCatId="accent3" phldr="1"/>
      <dgm:spPr/>
      <dgm:t>
        <a:bodyPr/>
        <a:lstStyle/>
        <a:p>
          <a:endParaRPr lang="en-GB"/>
        </a:p>
      </dgm:t>
    </dgm:pt>
    <dgm:pt modelId="{60981887-C95F-481C-B0B5-5EEAE9B75A45}">
      <dgm:prSet/>
      <dgm:spPr/>
      <dgm:t>
        <a:bodyPr/>
        <a:lstStyle/>
        <a:p>
          <a:r>
            <a:rPr lang="en-GB" dirty="0"/>
            <a:t>1. Projects to target health creation for specific groups/places.</a:t>
          </a:r>
        </a:p>
      </dgm:t>
    </dgm:pt>
    <dgm:pt modelId="{0462D647-BE31-44CF-BB63-1BE08D17FA76}" type="parTrans" cxnId="{37B5CF3B-9944-4D1B-98FF-A93DD7450DFC}">
      <dgm:prSet/>
      <dgm:spPr/>
      <dgm:t>
        <a:bodyPr/>
        <a:lstStyle/>
        <a:p>
          <a:endParaRPr lang="en-GB"/>
        </a:p>
      </dgm:t>
    </dgm:pt>
    <dgm:pt modelId="{EC23BF02-3900-4256-B5EF-6A9BBE6F6ED0}" type="sibTrans" cxnId="{37B5CF3B-9944-4D1B-98FF-A93DD7450DFC}">
      <dgm:prSet/>
      <dgm:spPr/>
      <dgm:t>
        <a:bodyPr/>
        <a:lstStyle/>
        <a:p>
          <a:endParaRPr lang="en-GB"/>
        </a:p>
      </dgm:t>
    </dgm:pt>
    <dgm:pt modelId="{1D4261C6-42FD-47EC-862A-774349C00D30}">
      <dgm:prSet/>
      <dgm:spPr/>
      <dgm:t>
        <a:bodyPr/>
        <a:lstStyle/>
        <a:p>
          <a:r>
            <a:rPr lang="en-GB" dirty="0"/>
            <a:t>2. Projects to support specific groups/places over medium to longer term.</a:t>
          </a:r>
        </a:p>
      </dgm:t>
    </dgm:pt>
    <dgm:pt modelId="{1FFBCA77-F22C-40FA-B6A3-B973361EDB12}" type="parTrans" cxnId="{E92FDEE5-4CB7-476A-8511-CA7A48D56D4E}">
      <dgm:prSet/>
      <dgm:spPr/>
      <dgm:t>
        <a:bodyPr/>
        <a:lstStyle/>
        <a:p>
          <a:endParaRPr lang="en-GB"/>
        </a:p>
      </dgm:t>
    </dgm:pt>
    <dgm:pt modelId="{144A729C-659F-48A4-9E7B-24A1F76E8A22}" type="sibTrans" cxnId="{E92FDEE5-4CB7-476A-8511-CA7A48D56D4E}">
      <dgm:prSet/>
      <dgm:spPr/>
      <dgm:t>
        <a:bodyPr/>
        <a:lstStyle/>
        <a:p>
          <a:endParaRPr lang="en-GB"/>
        </a:p>
      </dgm:t>
    </dgm:pt>
    <dgm:pt modelId="{2445E1F9-0B4D-48E1-8527-8E0B05981180}">
      <dgm:prSet/>
      <dgm:spPr/>
      <dgm:t>
        <a:bodyPr/>
        <a:lstStyle/>
        <a:p>
          <a:r>
            <a:rPr lang="en-GB" dirty="0"/>
            <a:t>3. Initiatives to promote access to existing services to address identified barriers to entry.</a:t>
          </a:r>
        </a:p>
      </dgm:t>
    </dgm:pt>
    <dgm:pt modelId="{1A1B38A5-EB89-473B-AD46-24F4ABBFEE69}" type="parTrans" cxnId="{6377194D-BB82-4C77-AA72-7CBE9E6D719A}">
      <dgm:prSet/>
      <dgm:spPr/>
      <dgm:t>
        <a:bodyPr/>
        <a:lstStyle/>
        <a:p>
          <a:endParaRPr lang="en-GB"/>
        </a:p>
      </dgm:t>
    </dgm:pt>
    <dgm:pt modelId="{5ED66361-D214-483D-B96A-F8211C5CBEAE}" type="sibTrans" cxnId="{6377194D-BB82-4C77-AA72-7CBE9E6D719A}">
      <dgm:prSet/>
      <dgm:spPr/>
      <dgm:t>
        <a:bodyPr/>
        <a:lstStyle/>
        <a:p>
          <a:endParaRPr lang="en-GB"/>
        </a:p>
      </dgm:t>
    </dgm:pt>
    <dgm:pt modelId="{35351A0A-3802-489C-8244-FB46BD9F205C}">
      <dgm:prSet/>
      <dgm:spPr/>
      <dgm:t>
        <a:bodyPr/>
        <a:lstStyle/>
        <a:p>
          <a:r>
            <a:rPr lang="en-GB" dirty="0"/>
            <a:t>4. Focus on Integrated Care Strategy exemplar themes. </a:t>
          </a:r>
        </a:p>
      </dgm:t>
    </dgm:pt>
    <dgm:pt modelId="{1E08678D-D19D-4CB9-AD9B-D4EAC251E2A0}" type="parTrans" cxnId="{EFB1EE80-1BB0-4009-A29D-82565B1026E1}">
      <dgm:prSet/>
      <dgm:spPr/>
      <dgm:t>
        <a:bodyPr/>
        <a:lstStyle/>
        <a:p>
          <a:endParaRPr lang="en-GB"/>
        </a:p>
      </dgm:t>
    </dgm:pt>
    <dgm:pt modelId="{FFFBB783-11CF-4AEF-B42D-375ACCD9FFAC}" type="sibTrans" cxnId="{EFB1EE80-1BB0-4009-A29D-82565B1026E1}">
      <dgm:prSet/>
      <dgm:spPr/>
      <dgm:t>
        <a:bodyPr/>
        <a:lstStyle/>
        <a:p>
          <a:endParaRPr lang="en-GB"/>
        </a:p>
      </dgm:t>
    </dgm:pt>
    <dgm:pt modelId="{BEFFBEE1-C3F0-4BB5-8FB6-7353EF39BAFD}" type="pres">
      <dgm:prSet presAssocID="{E920F4C0-B0BB-43D5-817A-9BBA837392D6}" presName="linear" presStyleCnt="0">
        <dgm:presLayoutVars>
          <dgm:animLvl val="lvl"/>
          <dgm:resizeHandles val="exact"/>
        </dgm:presLayoutVars>
      </dgm:prSet>
      <dgm:spPr/>
    </dgm:pt>
    <dgm:pt modelId="{60855753-83B0-41E0-8A35-22B563E36908}" type="pres">
      <dgm:prSet presAssocID="{60981887-C95F-481C-B0B5-5EEAE9B75A45}" presName="parentText" presStyleLbl="node1" presStyleIdx="0" presStyleCnt="4">
        <dgm:presLayoutVars>
          <dgm:chMax val="0"/>
          <dgm:bulletEnabled val="1"/>
        </dgm:presLayoutVars>
      </dgm:prSet>
      <dgm:spPr/>
    </dgm:pt>
    <dgm:pt modelId="{607F82C2-54A3-46F7-8C22-4BF15DBFB573}" type="pres">
      <dgm:prSet presAssocID="{EC23BF02-3900-4256-B5EF-6A9BBE6F6ED0}" presName="spacer" presStyleCnt="0"/>
      <dgm:spPr/>
    </dgm:pt>
    <dgm:pt modelId="{F655CA71-EBD9-4796-BABF-1073C8E13C1E}" type="pres">
      <dgm:prSet presAssocID="{1D4261C6-42FD-47EC-862A-774349C00D30}" presName="parentText" presStyleLbl="node1" presStyleIdx="1" presStyleCnt="4">
        <dgm:presLayoutVars>
          <dgm:chMax val="0"/>
          <dgm:bulletEnabled val="1"/>
        </dgm:presLayoutVars>
      </dgm:prSet>
      <dgm:spPr/>
    </dgm:pt>
    <dgm:pt modelId="{5DA84D4A-C96C-4A37-9E2A-1B001C4FB48E}" type="pres">
      <dgm:prSet presAssocID="{144A729C-659F-48A4-9E7B-24A1F76E8A22}" presName="spacer" presStyleCnt="0"/>
      <dgm:spPr/>
    </dgm:pt>
    <dgm:pt modelId="{D8F5B3E6-4B34-4469-ADB4-BDAF1F16335B}" type="pres">
      <dgm:prSet presAssocID="{2445E1F9-0B4D-48E1-8527-8E0B05981180}" presName="parentText" presStyleLbl="node1" presStyleIdx="2" presStyleCnt="4">
        <dgm:presLayoutVars>
          <dgm:chMax val="0"/>
          <dgm:bulletEnabled val="1"/>
        </dgm:presLayoutVars>
      </dgm:prSet>
      <dgm:spPr/>
    </dgm:pt>
    <dgm:pt modelId="{311BCA0A-B8E5-4379-B3BA-F7B896ADF1D6}" type="pres">
      <dgm:prSet presAssocID="{5ED66361-D214-483D-B96A-F8211C5CBEAE}" presName="spacer" presStyleCnt="0"/>
      <dgm:spPr/>
    </dgm:pt>
    <dgm:pt modelId="{97EC269A-38B1-49A3-ACAA-B9A0487FB379}" type="pres">
      <dgm:prSet presAssocID="{35351A0A-3802-489C-8244-FB46BD9F205C}" presName="parentText" presStyleLbl="node1" presStyleIdx="3" presStyleCnt="4">
        <dgm:presLayoutVars>
          <dgm:chMax val="0"/>
          <dgm:bulletEnabled val="1"/>
        </dgm:presLayoutVars>
      </dgm:prSet>
      <dgm:spPr/>
    </dgm:pt>
  </dgm:ptLst>
  <dgm:cxnLst>
    <dgm:cxn modelId="{F493BB06-7E06-49C0-9294-4A52462D654D}" type="presOf" srcId="{60981887-C95F-481C-B0B5-5EEAE9B75A45}" destId="{60855753-83B0-41E0-8A35-22B563E36908}" srcOrd="0" destOrd="0" presId="urn:microsoft.com/office/officeart/2005/8/layout/vList2"/>
    <dgm:cxn modelId="{97DB802C-E535-4BA6-9AD4-86AD74ACB1E2}" type="presOf" srcId="{35351A0A-3802-489C-8244-FB46BD9F205C}" destId="{97EC269A-38B1-49A3-ACAA-B9A0487FB379}" srcOrd="0" destOrd="0" presId="urn:microsoft.com/office/officeart/2005/8/layout/vList2"/>
    <dgm:cxn modelId="{37B5CF3B-9944-4D1B-98FF-A93DD7450DFC}" srcId="{E920F4C0-B0BB-43D5-817A-9BBA837392D6}" destId="{60981887-C95F-481C-B0B5-5EEAE9B75A45}" srcOrd="0" destOrd="0" parTransId="{0462D647-BE31-44CF-BB63-1BE08D17FA76}" sibTransId="{EC23BF02-3900-4256-B5EF-6A9BBE6F6ED0}"/>
    <dgm:cxn modelId="{6377194D-BB82-4C77-AA72-7CBE9E6D719A}" srcId="{E920F4C0-B0BB-43D5-817A-9BBA837392D6}" destId="{2445E1F9-0B4D-48E1-8527-8E0B05981180}" srcOrd="2" destOrd="0" parTransId="{1A1B38A5-EB89-473B-AD46-24F4ABBFEE69}" sibTransId="{5ED66361-D214-483D-B96A-F8211C5CBEAE}"/>
    <dgm:cxn modelId="{EFB1EE80-1BB0-4009-A29D-82565B1026E1}" srcId="{E920F4C0-B0BB-43D5-817A-9BBA837392D6}" destId="{35351A0A-3802-489C-8244-FB46BD9F205C}" srcOrd="3" destOrd="0" parTransId="{1E08678D-D19D-4CB9-AD9B-D4EAC251E2A0}" sibTransId="{FFFBB783-11CF-4AEF-B42D-375ACCD9FFAC}"/>
    <dgm:cxn modelId="{EC3FEDB1-BA56-46BB-AF52-4465A2B36197}" type="presOf" srcId="{E920F4C0-B0BB-43D5-817A-9BBA837392D6}" destId="{BEFFBEE1-C3F0-4BB5-8FB6-7353EF39BAFD}" srcOrd="0" destOrd="0" presId="urn:microsoft.com/office/officeart/2005/8/layout/vList2"/>
    <dgm:cxn modelId="{E92FDEE5-4CB7-476A-8511-CA7A48D56D4E}" srcId="{E920F4C0-B0BB-43D5-817A-9BBA837392D6}" destId="{1D4261C6-42FD-47EC-862A-774349C00D30}" srcOrd="1" destOrd="0" parTransId="{1FFBCA77-F22C-40FA-B6A3-B973361EDB12}" sibTransId="{144A729C-659F-48A4-9E7B-24A1F76E8A22}"/>
    <dgm:cxn modelId="{65BCB1F3-7281-4E2A-8B88-EEF895D5B8FF}" type="presOf" srcId="{1D4261C6-42FD-47EC-862A-774349C00D30}" destId="{F655CA71-EBD9-4796-BABF-1073C8E13C1E}" srcOrd="0" destOrd="0" presId="urn:microsoft.com/office/officeart/2005/8/layout/vList2"/>
    <dgm:cxn modelId="{A2025BF6-7D47-4522-9449-23BAA4406413}" type="presOf" srcId="{2445E1F9-0B4D-48E1-8527-8E0B05981180}" destId="{D8F5B3E6-4B34-4469-ADB4-BDAF1F16335B}" srcOrd="0" destOrd="0" presId="urn:microsoft.com/office/officeart/2005/8/layout/vList2"/>
    <dgm:cxn modelId="{DF0A5A57-E86D-49C3-8D2F-23DBD74BEB8B}" type="presParOf" srcId="{BEFFBEE1-C3F0-4BB5-8FB6-7353EF39BAFD}" destId="{60855753-83B0-41E0-8A35-22B563E36908}" srcOrd="0" destOrd="0" presId="urn:microsoft.com/office/officeart/2005/8/layout/vList2"/>
    <dgm:cxn modelId="{7CF588E7-7F39-47EF-AC8F-E0643C1C39F6}" type="presParOf" srcId="{BEFFBEE1-C3F0-4BB5-8FB6-7353EF39BAFD}" destId="{607F82C2-54A3-46F7-8C22-4BF15DBFB573}" srcOrd="1" destOrd="0" presId="urn:microsoft.com/office/officeart/2005/8/layout/vList2"/>
    <dgm:cxn modelId="{0E341E62-04AA-44E7-B2A4-93127A56F452}" type="presParOf" srcId="{BEFFBEE1-C3F0-4BB5-8FB6-7353EF39BAFD}" destId="{F655CA71-EBD9-4796-BABF-1073C8E13C1E}" srcOrd="2" destOrd="0" presId="urn:microsoft.com/office/officeart/2005/8/layout/vList2"/>
    <dgm:cxn modelId="{5EE90435-13B2-4C2C-A81B-E775EA05EB1A}" type="presParOf" srcId="{BEFFBEE1-C3F0-4BB5-8FB6-7353EF39BAFD}" destId="{5DA84D4A-C96C-4A37-9E2A-1B001C4FB48E}" srcOrd="3" destOrd="0" presId="urn:microsoft.com/office/officeart/2005/8/layout/vList2"/>
    <dgm:cxn modelId="{C54337A1-17CF-40BA-8710-DFA298960F63}" type="presParOf" srcId="{BEFFBEE1-C3F0-4BB5-8FB6-7353EF39BAFD}" destId="{D8F5B3E6-4B34-4469-ADB4-BDAF1F16335B}" srcOrd="4" destOrd="0" presId="urn:microsoft.com/office/officeart/2005/8/layout/vList2"/>
    <dgm:cxn modelId="{BB55E3B5-186E-4C4B-8C1B-155CF3ACD2A4}" type="presParOf" srcId="{BEFFBEE1-C3F0-4BB5-8FB6-7353EF39BAFD}" destId="{311BCA0A-B8E5-4379-B3BA-F7B896ADF1D6}" srcOrd="5" destOrd="0" presId="urn:microsoft.com/office/officeart/2005/8/layout/vList2"/>
    <dgm:cxn modelId="{C0D0D1F1-E228-4B62-B4D9-3FCA82790AB9}" type="presParOf" srcId="{BEFFBEE1-C3F0-4BB5-8FB6-7353EF39BAFD}" destId="{97EC269A-38B1-49A3-ACAA-B9A0487FB379}" srcOrd="6" destOrd="0" presId="urn:microsoft.com/office/officeart/2005/8/layout/vList2"/>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62435FEE-24FF-4E0A-A0A6-B08FE8340FD4}" type="doc">
      <dgm:prSet loTypeId="urn:microsoft.com/office/officeart/2005/8/layout/vList2" loCatId="list" qsTypeId="urn:microsoft.com/office/officeart/2005/8/quickstyle/simple1" qsCatId="simple" csTypeId="urn:microsoft.com/office/officeart/2005/8/colors/accent4_2" csCatId="accent4" phldr="1"/>
      <dgm:spPr/>
      <dgm:t>
        <a:bodyPr/>
        <a:lstStyle/>
        <a:p>
          <a:endParaRPr lang="en-GB"/>
        </a:p>
      </dgm:t>
    </dgm:pt>
    <dgm:pt modelId="{7951298D-A73D-468D-A542-D8BB511A25F8}">
      <dgm:prSet custT="1"/>
      <dgm:spPr/>
      <dgm:t>
        <a:bodyPr/>
        <a:lstStyle/>
        <a:p>
          <a:r>
            <a:rPr lang="en-GB" sz="1400" dirty="0"/>
            <a:t>1. Data collection and quality</a:t>
          </a:r>
        </a:p>
      </dgm:t>
    </dgm:pt>
    <dgm:pt modelId="{82AD0A76-C5EA-4CBD-9A64-B0660166FEF4}" type="parTrans" cxnId="{9180FCC1-D514-4BCB-B68D-7888F379E5A9}">
      <dgm:prSet/>
      <dgm:spPr/>
      <dgm:t>
        <a:bodyPr/>
        <a:lstStyle/>
        <a:p>
          <a:endParaRPr lang="en-GB"/>
        </a:p>
      </dgm:t>
    </dgm:pt>
    <dgm:pt modelId="{D8B58BD1-0AF6-47CC-866D-BC4EC3A74ECD}" type="sibTrans" cxnId="{9180FCC1-D514-4BCB-B68D-7888F379E5A9}">
      <dgm:prSet/>
      <dgm:spPr/>
      <dgm:t>
        <a:bodyPr/>
        <a:lstStyle/>
        <a:p>
          <a:endParaRPr lang="en-GB"/>
        </a:p>
      </dgm:t>
    </dgm:pt>
    <dgm:pt modelId="{0335291B-64BF-4D95-A88F-FE4249E8322C}">
      <dgm:prSet custT="1"/>
      <dgm:spPr/>
      <dgm:t>
        <a:bodyPr/>
        <a:lstStyle/>
        <a:p>
          <a:r>
            <a:rPr lang="en-GB" sz="1400" dirty="0"/>
            <a:t>2. Data analysis</a:t>
          </a:r>
        </a:p>
      </dgm:t>
    </dgm:pt>
    <dgm:pt modelId="{3D02EEAC-7B97-4C52-B31D-780B897C65A3}" type="parTrans" cxnId="{3E2FF171-C977-4F96-BEB1-0F3EC4754DE6}">
      <dgm:prSet/>
      <dgm:spPr/>
      <dgm:t>
        <a:bodyPr/>
        <a:lstStyle/>
        <a:p>
          <a:endParaRPr lang="en-GB"/>
        </a:p>
      </dgm:t>
    </dgm:pt>
    <dgm:pt modelId="{2DE8B023-C232-4421-9F3B-B5F247AB4D69}" type="sibTrans" cxnId="{3E2FF171-C977-4F96-BEB1-0F3EC4754DE6}">
      <dgm:prSet/>
      <dgm:spPr/>
      <dgm:t>
        <a:bodyPr/>
        <a:lstStyle/>
        <a:p>
          <a:endParaRPr lang="en-GB"/>
        </a:p>
      </dgm:t>
    </dgm:pt>
    <dgm:pt modelId="{FB18300C-C16F-482D-A611-172630A69248}">
      <dgm:prSet custT="1"/>
      <dgm:spPr/>
      <dgm:t>
        <a:bodyPr/>
        <a:lstStyle/>
        <a:p>
          <a:r>
            <a:rPr lang="en-GB" sz="1200" dirty="0"/>
            <a:t>3. Adjustments/redesign of service delivery to recognise inequalities </a:t>
          </a:r>
          <a:r>
            <a:rPr lang="en-GB" sz="1100" dirty="0"/>
            <a:t>e.g. digital inclusion and quality improvement</a:t>
          </a:r>
        </a:p>
      </dgm:t>
    </dgm:pt>
    <dgm:pt modelId="{A12E3873-4FD1-490D-B529-1BB1082D2214}" type="parTrans" cxnId="{028B3503-1CF2-446F-A571-7EA5E3CBFB55}">
      <dgm:prSet/>
      <dgm:spPr/>
      <dgm:t>
        <a:bodyPr/>
        <a:lstStyle/>
        <a:p>
          <a:endParaRPr lang="en-GB"/>
        </a:p>
      </dgm:t>
    </dgm:pt>
    <dgm:pt modelId="{A29C7C58-4D0A-4087-BD44-70968B32DEB0}" type="sibTrans" cxnId="{028B3503-1CF2-446F-A571-7EA5E3CBFB55}">
      <dgm:prSet/>
      <dgm:spPr/>
      <dgm:t>
        <a:bodyPr/>
        <a:lstStyle/>
        <a:p>
          <a:endParaRPr lang="en-GB"/>
        </a:p>
      </dgm:t>
    </dgm:pt>
    <dgm:pt modelId="{2C47FEAA-1414-4375-998D-448C44D301A0}">
      <dgm:prSet custT="1"/>
      <dgm:spPr/>
      <dgm:t>
        <a:bodyPr/>
        <a:lstStyle/>
        <a:p>
          <a:r>
            <a:rPr lang="en-GB" sz="1400" dirty="0"/>
            <a:t>4. Adjustments to decision-making process.</a:t>
          </a:r>
        </a:p>
      </dgm:t>
    </dgm:pt>
    <dgm:pt modelId="{59CCF00D-BCAB-40A3-99DB-892B136EF7C5}" type="parTrans" cxnId="{0882D1F3-6CB3-4695-8829-E6C7153489D9}">
      <dgm:prSet/>
      <dgm:spPr/>
      <dgm:t>
        <a:bodyPr/>
        <a:lstStyle/>
        <a:p>
          <a:endParaRPr lang="en-GB"/>
        </a:p>
      </dgm:t>
    </dgm:pt>
    <dgm:pt modelId="{C4DC4BDB-E2A8-4214-9CCF-E1131CD98855}" type="sibTrans" cxnId="{0882D1F3-6CB3-4695-8829-E6C7153489D9}">
      <dgm:prSet/>
      <dgm:spPr/>
      <dgm:t>
        <a:bodyPr/>
        <a:lstStyle/>
        <a:p>
          <a:endParaRPr lang="en-GB"/>
        </a:p>
      </dgm:t>
    </dgm:pt>
    <dgm:pt modelId="{8E60CC81-8E83-444F-A30C-FB7418B3FBF3}">
      <dgm:prSet custT="1"/>
      <dgm:spPr/>
      <dgm:t>
        <a:bodyPr/>
        <a:lstStyle/>
        <a:p>
          <a:r>
            <a:rPr lang="en-GB" sz="1400" dirty="0"/>
            <a:t>5. Workforce development and capacity building</a:t>
          </a:r>
        </a:p>
      </dgm:t>
    </dgm:pt>
    <dgm:pt modelId="{23BF15DE-8367-44D0-B25E-DDAE040C731C}" type="parTrans" cxnId="{AD311247-A0A2-47BC-AF24-8C24A91A1D0F}">
      <dgm:prSet/>
      <dgm:spPr/>
      <dgm:t>
        <a:bodyPr/>
        <a:lstStyle/>
        <a:p>
          <a:endParaRPr lang="en-GB"/>
        </a:p>
      </dgm:t>
    </dgm:pt>
    <dgm:pt modelId="{228779AB-E27D-4EC7-ABAE-1766C9073DEB}" type="sibTrans" cxnId="{AD311247-A0A2-47BC-AF24-8C24A91A1D0F}">
      <dgm:prSet/>
      <dgm:spPr/>
      <dgm:t>
        <a:bodyPr/>
        <a:lstStyle/>
        <a:p>
          <a:endParaRPr lang="en-GB"/>
        </a:p>
      </dgm:t>
    </dgm:pt>
    <dgm:pt modelId="{4F90569E-0741-4C5A-83A7-50BC19849A13}" type="pres">
      <dgm:prSet presAssocID="{62435FEE-24FF-4E0A-A0A6-B08FE8340FD4}" presName="linear" presStyleCnt="0">
        <dgm:presLayoutVars>
          <dgm:animLvl val="lvl"/>
          <dgm:resizeHandles val="exact"/>
        </dgm:presLayoutVars>
      </dgm:prSet>
      <dgm:spPr/>
    </dgm:pt>
    <dgm:pt modelId="{EECC609D-0826-4221-A0CF-0A89CD46E624}" type="pres">
      <dgm:prSet presAssocID="{7951298D-A73D-468D-A542-D8BB511A25F8}" presName="parentText" presStyleLbl="node1" presStyleIdx="0" presStyleCnt="5">
        <dgm:presLayoutVars>
          <dgm:chMax val="0"/>
          <dgm:bulletEnabled val="1"/>
        </dgm:presLayoutVars>
      </dgm:prSet>
      <dgm:spPr/>
    </dgm:pt>
    <dgm:pt modelId="{6F8423AB-BB8D-4B4B-A1A8-8A6CD72E6EE4}" type="pres">
      <dgm:prSet presAssocID="{D8B58BD1-0AF6-47CC-866D-BC4EC3A74ECD}" presName="spacer" presStyleCnt="0"/>
      <dgm:spPr/>
    </dgm:pt>
    <dgm:pt modelId="{1593ED1C-971F-42FB-AA63-6FA538B35CC8}" type="pres">
      <dgm:prSet presAssocID="{0335291B-64BF-4D95-A88F-FE4249E8322C}" presName="parentText" presStyleLbl="node1" presStyleIdx="1" presStyleCnt="5">
        <dgm:presLayoutVars>
          <dgm:chMax val="0"/>
          <dgm:bulletEnabled val="1"/>
        </dgm:presLayoutVars>
      </dgm:prSet>
      <dgm:spPr/>
    </dgm:pt>
    <dgm:pt modelId="{92DEB587-7E1B-4277-B0D2-9BAFA90F75EF}" type="pres">
      <dgm:prSet presAssocID="{2DE8B023-C232-4421-9F3B-B5F247AB4D69}" presName="spacer" presStyleCnt="0"/>
      <dgm:spPr/>
    </dgm:pt>
    <dgm:pt modelId="{E409DE7A-0D57-47AE-BCD6-863CAA6FD876}" type="pres">
      <dgm:prSet presAssocID="{FB18300C-C16F-482D-A611-172630A69248}" presName="parentText" presStyleLbl="node1" presStyleIdx="2" presStyleCnt="5">
        <dgm:presLayoutVars>
          <dgm:chMax val="0"/>
          <dgm:bulletEnabled val="1"/>
        </dgm:presLayoutVars>
      </dgm:prSet>
      <dgm:spPr/>
    </dgm:pt>
    <dgm:pt modelId="{117E5E5D-6736-4144-844D-E4272AB639A1}" type="pres">
      <dgm:prSet presAssocID="{A29C7C58-4D0A-4087-BD44-70968B32DEB0}" presName="spacer" presStyleCnt="0"/>
      <dgm:spPr/>
    </dgm:pt>
    <dgm:pt modelId="{65A92B02-3067-4846-B3F3-A58F1E2E4A82}" type="pres">
      <dgm:prSet presAssocID="{2C47FEAA-1414-4375-998D-448C44D301A0}" presName="parentText" presStyleLbl="node1" presStyleIdx="3" presStyleCnt="5">
        <dgm:presLayoutVars>
          <dgm:chMax val="0"/>
          <dgm:bulletEnabled val="1"/>
        </dgm:presLayoutVars>
      </dgm:prSet>
      <dgm:spPr/>
    </dgm:pt>
    <dgm:pt modelId="{A9E87E91-DC6D-48FA-A979-DF14A889574E}" type="pres">
      <dgm:prSet presAssocID="{C4DC4BDB-E2A8-4214-9CCF-E1131CD98855}" presName="spacer" presStyleCnt="0"/>
      <dgm:spPr/>
    </dgm:pt>
    <dgm:pt modelId="{66D37032-613E-4606-AAC1-F9950F9CE92E}" type="pres">
      <dgm:prSet presAssocID="{8E60CC81-8E83-444F-A30C-FB7418B3FBF3}" presName="parentText" presStyleLbl="node1" presStyleIdx="4" presStyleCnt="5">
        <dgm:presLayoutVars>
          <dgm:chMax val="0"/>
          <dgm:bulletEnabled val="1"/>
        </dgm:presLayoutVars>
      </dgm:prSet>
      <dgm:spPr/>
    </dgm:pt>
  </dgm:ptLst>
  <dgm:cxnLst>
    <dgm:cxn modelId="{028B3503-1CF2-446F-A571-7EA5E3CBFB55}" srcId="{62435FEE-24FF-4E0A-A0A6-B08FE8340FD4}" destId="{FB18300C-C16F-482D-A611-172630A69248}" srcOrd="2" destOrd="0" parTransId="{A12E3873-4FD1-490D-B529-1BB1082D2214}" sibTransId="{A29C7C58-4D0A-4087-BD44-70968B32DEB0}"/>
    <dgm:cxn modelId="{F7D9243E-FEDA-4C50-B784-F47E58598A2F}" type="presOf" srcId="{0335291B-64BF-4D95-A88F-FE4249E8322C}" destId="{1593ED1C-971F-42FB-AA63-6FA538B35CC8}" srcOrd="0" destOrd="0" presId="urn:microsoft.com/office/officeart/2005/8/layout/vList2"/>
    <dgm:cxn modelId="{3C59295B-5FC3-4D6F-94D2-75B281CDD6F8}" type="presOf" srcId="{8E60CC81-8E83-444F-A30C-FB7418B3FBF3}" destId="{66D37032-613E-4606-AAC1-F9950F9CE92E}" srcOrd="0" destOrd="0" presId="urn:microsoft.com/office/officeart/2005/8/layout/vList2"/>
    <dgm:cxn modelId="{4BCD6861-D0E7-499B-A107-2806D0B61499}" type="presOf" srcId="{FB18300C-C16F-482D-A611-172630A69248}" destId="{E409DE7A-0D57-47AE-BCD6-863CAA6FD876}" srcOrd="0" destOrd="0" presId="urn:microsoft.com/office/officeart/2005/8/layout/vList2"/>
    <dgm:cxn modelId="{95390264-D0C8-42B6-9924-1766521DC8A2}" type="presOf" srcId="{7951298D-A73D-468D-A542-D8BB511A25F8}" destId="{EECC609D-0826-4221-A0CF-0A89CD46E624}" srcOrd="0" destOrd="0" presId="urn:microsoft.com/office/officeart/2005/8/layout/vList2"/>
    <dgm:cxn modelId="{AD311247-A0A2-47BC-AF24-8C24A91A1D0F}" srcId="{62435FEE-24FF-4E0A-A0A6-B08FE8340FD4}" destId="{8E60CC81-8E83-444F-A30C-FB7418B3FBF3}" srcOrd="4" destOrd="0" parTransId="{23BF15DE-8367-44D0-B25E-DDAE040C731C}" sibTransId="{228779AB-E27D-4EC7-ABAE-1766C9073DEB}"/>
    <dgm:cxn modelId="{3E2FF171-C977-4F96-BEB1-0F3EC4754DE6}" srcId="{62435FEE-24FF-4E0A-A0A6-B08FE8340FD4}" destId="{0335291B-64BF-4D95-A88F-FE4249E8322C}" srcOrd="1" destOrd="0" parTransId="{3D02EEAC-7B97-4C52-B31D-780B897C65A3}" sibTransId="{2DE8B023-C232-4421-9F3B-B5F247AB4D69}"/>
    <dgm:cxn modelId="{427298A3-99D5-418A-844C-D8C9D94A82E7}" type="presOf" srcId="{2C47FEAA-1414-4375-998D-448C44D301A0}" destId="{65A92B02-3067-4846-B3F3-A58F1E2E4A82}" srcOrd="0" destOrd="0" presId="urn:microsoft.com/office/officeart/2005/8/layout/vList2"/>
    <dgm:cxn modelId="{9180FCC1-D514-4BCB-B68D-7888F379E5A9}" srcId="{62435FEE-24FF-4E0A-A0A6-B08FE8340FD4}" destId="{7951298D-A73D-468D-A542-D8BB511A25F8}" srcOrd="0" destOrd="0" parTransId="{82AD0A76-C5EA-4CBD-9A64-B0660166FEF4}" sibTransId="{D8B58BD1-0AF6-47CC-866D-BC4EC3A74ECD}"/>
    <dgm:cxn modelId="{6C1ED4D7-B24D-4A34-8F4D-9E70C02A726E}" type="presOf" srcId="{62435FEE-24FF-4E0A-A0A6-B08FE8340FD4}" destId="{4F90569E-0741-4C5A-83A7-50BC19849A13}" srcOrd="0" destOrd="0" presId="urn:microsoft.com/office/officeart/2005/8/layout/vList2"/>
    <dgm:cxn modelId="{0882D1F3-6CB3-4695-8829-E6C7153489D9}" srcId="{62435FEE-24FF-4E0A-A0A6-B08FE8340FD4}" destId="{2C47FEAA-1414-4375-998D-448C44D301A0}" srcOrd="3" destOrd="0" parTransId="{59CCF00D-BCAB-40A3-99DB-892B136EF7C5}" sibTransId="{C4DC4BDB-E2A8-4214-9CCF-E1131CD98855}"/>
    <dgm:cxn modelId="{E6AA6E9B-6B4E-4DAE-A85C-89ED15CB538B}" type="presParOf" srcId="{4F90569E-0741-4C5A-83A7-50BC19849A13}" destId="{EECC609D-0826-4221-A0CF-0A89CD46E624}" srcOrd="0" destOrd="0" presId="urn:microsoft.com/office/officeart/2005/8/layout/vList2"/>
    <dgm:cxn modelId="{B4610DCE-4B3E-45ED-8B30-6D449C40E84C}" type="presParOf" srcId="{4F90569E-0741-4C5A-83A7-50BC19849A13}" destId="{6F8423AB-BB8D-4B4B-A1A8-8A6CD72E6EE4}" srcOrd="1" destOrd="0" presId="urn:microsoft.com/office/officeart/2005/8/layout/vList2"/>
    <dgm:cxn modelId="{3DB59C8B-6B06-434E-BDCD-D2CFB9E3F84B}" type="presParOf" srcId="{4F90569E-0741-4C5A-83A7-50BC19849A13}" destId="{1593ED1C-971F-42FB-AA63-6FA538B35CC8}" srcOrd="2" destOrd="0" presId="urn:microsoft.com/office/officeart/2005/8/layout/vList2"/>
    <dgm:cxn modelId="{DFE63EF6-15DB-4076-95E8-2F8A86E0392E}" type="presParOf" srcId="{4F90569E-0741-4C5A-83A7-50BC19849A13}" destId="{92DEB587-7E1B-4277-B0D2-9BAFA90F75EF}" srcOrd="3" destOrd="0" presId="urn:microsoft.com/office/officeart/2005/8/layout/vList2"/>
    <dgm:cxn modelId="{D78A037B-62FD-497F-8AAD-64E1D5FF59EA}" type="presParOf" srcId="{4F90569E-0741-4C5A-83A7-50BC19849A13}" destId="{E409DE7A-0D57-47AE-BCD6-863CAA6FD876}" srcOrd="4" destOrd="0" presId="urn:microsoft.com/office/officeart/2005/8/layout/vList2"/>
    <dgm:cxn modelId="{A3C34B3D-AD46-45A1-85D1-CB7FF53E9789}" type="presParOf" srcId="{4F90569E-0741-4C5A-83A7-50BC19849A13}" destId="{117E5E5D-6736-4144-844D-E4272AB639A1}" srcOrd="5" destOrd="0" presId="urn:microsoft.com/office/officeart/2005/8/layout/vList2"/>
    <dgm:cxn modelId="{FA8280F4-9FCC-4FD5-B37E-B4FB5F55C238}" type="presParOf" srcId="{4F90569E-0741-4C5A-83A7-50BC19849A13}" destId="{65A92B02-3067-4846-B3F3-A58F1E2E4A82}" srcOrd="6" destOrd="0" presId="urn:microsoft.com/office/officeart/2005/8/layout/vList2"/>
    <dgm:cxn modelId="{4CD0F597-013A-4454-AAD9-1063CEC7E3B3}" type="presParOf" srcId="{4F90569E-0741-4C5A-83A7-50BC19849A13}" destId="{A9E87E91-DC6D-48FA-A979-DF14A889574E}" srcOrd="7" destOrd="0" presId="urn:microsoft.com/office/officeart/2005/8/layout/vList2"/>
    <dgm:cxn modelId="{FE2EA657-83EF-441D-8A64-50EE2E564C72}" type="presParOf" srcId="{4F90569E-0741-4C5A-83A7-50BC19849A13}" destId="{66D37032-613E-4606-AAC1-F9950F9CE92E}" srcOrd="8" destOrd="0" presId="urn:microsoft.com/office/officeart/2005/8/layout/vList2"/>
  </dgm:cxnLst>
  <dgm:bg/>
  <dgm:whole/>
  <dgm:extLst>
    <a:ext uri="http://schemas.microsoft.com/office/drawing/2008/diagram">
      <dsp:dataModelExt xmlns:dsp="http://schemas.microsoft.com/office/drawing/2008/diagram" relId="rId1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1DE8AAE-06D5-4B7F-A7E4-F9C9F37F6188}">
      <dsp:nvSpPr>
        <dsp:cNvPr id="0" name=""/>
        <dsp:cNvSpPr/>
      </dsp:nvSpPr>
      <dsp:spPr>
        <a:xfrm rot="5400000">
          <a:off x="-268698" y="269668"/>
          <a:ext cx="1791325" cy="1253927"/>
        </a:xfrm>
        <a:prstGeom prst="chevron">
          <a:avLst/>
        </a:prstGeom>
        <a:solidFill>
          <a:schemeClr val="accent2">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en-GB" sz="1600" kern="1200" dirty="0"/>
            <a:t>Our strategies:</a:t>
          </a:r>
        </a:p>
      </dsp:txBody>
      <dsp:txXfrm rot="-5400000">
        <a:off x="2" y="627933"/>
        <a:ext cx="1253927" cy="537398"/>
      </dsp:txXfrm>
    </dsp:sp>
    <dsp:sp modelId="{BFF14D72-BA18-41CA-9AB7-7DF9277CEC15}">
      <dsp:nvSpPr>
        <dsp:cNvPr id="0" name=""/>
        <dsp:cNvSpPr/>
      </dsp:nvSpPr>
      <dsp:spPr>
        <a:xfrm rot="5400000">
          <a:off x="4075764" y="-2821836"/>
          <a:ext cx="1164361" cy="6808034"/>
        </a:xfrm>
        <a:prstGeom prst="round2SameRect">
          <a:avLst/>
        </a:prstGeom>
        <a:solidFill>
          <a:schemeClr val="lt1">
            <a:alpha val="90000"/>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13792" tIns="10160" rIns="10160" bIns="10160" numCol="1" spcCol="1270" anchor="ctr" anchorCtr="0">
          <a:noAutofit/>
        </a:bodyPr>
        <a:lstStyle/>
        <a:p>
          <a:pPr marL="171450" lvl="1" indent="-171450" algn="l" defTabSz="711200">
            <a:lnSpc>
              <a:spcPct val="90000"/>
            </a:lnSpc>
            <a:spcBef>
              <a:spcPct val="0"/>
            </a:spcBef>
            <a:spcAft>
              <a:spcPct val="15000"/>
            </a:spcAft>
            <a:buChar char="•"/>
          </a:pPr>
          <a:r>
            <a:rPr lang="en-US" sz="1600" kern="1200" dirty="0"/>
            <a:t>One Gloucestershire ICS Interim Integrated Care Strategy December 2022</a:t>
          </a:r>
          <a:endParaRPr lang="en-GB" sz="1600" kern="1200" dirty="0"/>
        </a:p>
        <a:p>
          <a:pPr marL="171450" lvl="1" indent="-171450" algn="l" defTabSz="711200">
            <a:lnSpc>
              <a:spcPct val="90000"/>
            </a:lnSpc>
            <a:spcBef>
              <a:spcPct val="0"/>
            </a:spcBef>
            <a:spcAft>
              <a:spcPct val="15000"/>
            </a:spcAft>
            <a:buChar char="•"/>
          </a:pPr>
          <a:r>
            <a:rPr lang="en-GB" sz="1600" kern="1200" dirty="0"/>
            <a:t>One Gloucestershire Operational Plan 2023-24</a:t>
          </a:r>
          <a:endParaRPr lang="en-US" sz="1600" kern="1200" dirty="0"/>
        </a:p>
        <a:p>
          <a:pPr marL="171450" lvl="1" indent="-171450" algn="l" defTabSz="711200">
            <a:lnSpc>
              <a:spcPct val="90000"/>
            </a:lnSpc>
            <a:spcBef>
              <a:spcPct val="0"/>
            </a:spcBef>
            <a:spcAft>
              <a:spcPct val="15000"/>
            </a:spcAft>
            <a:buChar char="•"/>
          </a:pPr>
          <a:r>
            <a:rPr lang="en-GB" sz="1600" kern="1200" dirty="0"/>
            <a:t>One Gloucestershire Joint Forward Plan 2023-28</a:t>
          </a:r>
        </a:p>
        <a:p>
          <a:pPr marL="171450" lvl="1" indent="-171450" algn="l" defTabSz="711200">
            <a:lnSpc>
              <a:spcPct val="90000"/>
            </a:lnSpc>
            <a:spcBef>
              <a:spcPct val="0"/>
            </a:spcBef>
            <a:spcAft>
              <a:spcPct val="15000"/>
            </a:spcAft>
            <a:buChar char="•"/>
          </a:pPr>
          <a:r>
            <a:rPr lang="en-US" sz="1600" kern="1200" dirty="0"/>
            <a:t>Gloucestershire Joint Health and Wellbeing Strategy 2019-2030</a:t>
          </a:r>
          <a:endParaRPr lang="en-GB" sz="1600" kern="1200" dirty="0"/>
        </a:p>
      </dsp:txBody>
      <dsp:txXfrm rot="-5400000">
        <a:off x="1253928" y="56839"/>
        <a:ext cx="6751195" cy="1050683"/>
      </dsp:txXfrm>
    </dsp:sp>
    <dsp:sp modelId="{CA14FFA4-D836-4AA9-BBAA-9E21D4931CAA}">
      <dsp:nvSpPr>
        <dsp:cNvPr id="0" name=""/>
        <dsp:cNvSpPr/>
      </dsp:nvSpPr>
      <dsp:spPr>
        <a:xfrm rot="5400000">
          <a:off x="-268698" y="1769613"/>
          <a:ext cx="1791325" cy="1253927"/>
        </a:xfrm>
        <a:prstGeom prst="chevron">
          <a:avLst/>
        </a:prstGeom>
        <a:solidFill>
          <a:schemeClr val="accent3">
            <a:hueOff val="0"/>
            <a:satOff val="0"/>
            <a:lumOff val="0"/>
            <a:alphaOff val="0"/>
          </a:schemeClr>
        </a:solidFill>
        <a:ln w="25400"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en-GB" sz="1600" kern="1200" dirty="0"/>
            <a:t>Our system commitments:</a:t>
          </a:r>
        </a:p>
      </dsp:txBody>
      <dsp:txXfrm rot="-5400000">
        <a:off x="2" y="2127878"/>
        <a:ext cx="1253927" cy="537398"/>
      </dsp:txXfrm>
    </dsp:sp>
    <dsp:sp modelId="{C0C96D8F-6BEC-493F-A685-6B07F655BF69}">
      <dsp:nvSpPr>
        <dsp:cNvPr id="0" name=""/>
        <dsp:cNvSpPr/>
      </dsp:nvSpPr>
      <dsp:spPr>
        <a:xfrm rot="5400000">
          <a:off x="4075764" y="-1320922"/>
          <a:ext cx="1164361" cy="6808034"/>
        </a:xfrm>
        <a:prstGeom prst="round2SameRect">
          <a:avLst/>
        </a:prstGeom>
        <a:solidFill>
          <a:schemeClr val="lt1">
            <a:alpha val="90000"/>
            <a:hueOff val="0"/>
            <a:satOff val="0"/>
            <a:lumOff val="0"/>
            <a:alphaOff val="0"/>
          </a:schemeClr>
        </a:solidFill>
        <a:ln w="25400"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13792" tIns="10160" rIns="10160" bIns="10160" numCol="1" spcCol="1270" anchor="ctr" anchorCtr="0">
          <a:noAutofit/>
        </a:bodyPr>
        <a:lstStyle/>
        <a:p>
          <a:pPr marL="171450" lvl="1" indent="-171450" algn="l" defTabSz="711200">
            <a:lnSpc>
              <a:spcPct val="90000"/>
            </a:lnSpc>
            <a:spcBef>
              <a:spcPct val="0"/>
            </a:spcBef>
            <a:spcAft>
              <a:spcPct val="15000"/>
            </a:spcAft>
            <a:buChar char="•"/>
          </a:pPr>
          <a:r>
            <a:rPr lang="en-GB" sz="1600" kern="1200" dirty="0"/>
            <a:t>Improve outcomes in population health and healthcare.</a:t>
          </a:r>
        </a:p>
        <a:p>
          <a:pPr marL="171450" lvl="1" indent="-171450" algn="l" defTabSz="711200">
            <a:lnSpc>
              <a:spcPct val="90000"/>
            </a:lnSpc>
            <a:spcBef>
              <a:spcPct val="0"/>
            </a:spcBef>
            <a:spcAft>
              <a:spcPct val="15000"/>
            </a:spcAft>
            <a:buChar char="•"/>
          </a:pPr>
          <a:r>
            <a:rPr lang="en-GB" sz="1600" kern="1200" dirty="0"/>
            <a:t>Tackle inequalities in outcomes, experience and access.</a:t>
          </a:r>
        </a:p>
        <a:p>
          <a:pPr marL="171450" lvl="1" indent="-171450" algn="l" defTabSz="711200">
            <a:lnSpc>
              <a:spcPct val="90000"/>
            </a:lnSpc>
            <a:spcBef>
              <a:spcPct val="0"/>
            </a:spcBef>
            <a:spcAft>
              <a:spcPct val="15000"/>
            </a:spcAft>
            <a:buChar char="•"/>
          </a:pPr>
          <a:r>
            <a:rPr lang="en-GB" sz="1600" kern="1200" dirty="0"/>
            <a:t>Enhance productivity and value for money, and </a:t>
          </a:r>
        </a:p>
        <a:p>
          <a:pPr marL="171450" lvl="1" indent="-171450" algn="l" defTabSz="711200">
            <a:lnSpc>
              <a:spcPct val="90000"/>
            </a:lnSpc>
            <a:spcBef>
              <a:spcPct val="0"/>
            </a:spcBef>
            <a:spcAft>
              <a:spcPct val="15000"/>
            </a:spcAft>
            <a:buChar char="•"/>
          </a:pPr>
          <a:r>
            <a:rPr lang="en-GB" sz="1600" kern="1200" dirty="0"/>
            <a:t>Help the NHS support broader social and economic development.</a:t>
          </a:r>
        </a:p>
      </dsp:txBody>
      <dsp:txXfrm rot="-5400000">
        <a:off x="1253928" y="1557753"/>
        <a:ext cx="6751195" cy="1050683"/>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16F0564-DC54-4E71-BE9C-78A804F01A56}">
      <dsp:nvSpPr>
        <dsp:cNvPr id="0" name=""/>
        <dsp:cNvSpPr/>
      </dsp:nvSpPr>
      <dsp:spPr>
        <a:xfrm>
          <a:off x="0" y="274944"/>
          <a:ext cx="2692428" cy="611999"/>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l" defTabSz="622300">
            <a:lnSpc>
              <a:spcPct val="90000"/>
            </a:lnSpc>
            <a:spcBef>
              <a:spcPct val="0"/>
            </a:spcBef>
            <a:spcAft>
              <a:spcPct val="35000"/>
            </a:spcAft>
            <a:buNone/>
          </a:pPr>
          <a:r>
            <a:rPr lang="en-GB" sz="1400" kern="1200" dirty="0"/>
            <a:t>1. Community building &amp; development</a:t>
          </a:r>
        </a:p>
      </dsp:txBody>
      <dsp:txXfrm>
        <a:off x="29875" y="304819"/>
        <a:ext cx="2632678" cy="552249"/>
      </dsp:txXfrm>
    </dsp:sp>
    <dsp:sp modelId="{A42BA581-2DF6-429A-8E1C-56D05BB38CCE}">
      <dsp:nvSpPr>
        <dsp:cNvPr id="0" name=""/>
        <dsp:cNvSpPr/>
      </dsp:nvSpPr>
      <dsp:spPr>
        <a:xfrm>
          <a:off x="0" y="927263"/>
          <a:ext cx="2692428" cy="611999"/>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l" defTabSz="622300">
            <a:lnSpc>
              <a:spcPct val="90000"/>
            </a:lnSpc>
            <a:spcBef>
              <a:spcPct val="0"/>
            </a:spcBef>
            <a:spcAft>
              <a:spcPct val="35000"/>
            </a:spcAft>
            <a:buNone/>
          </a:pPr>
          <a:r>
            <a:rPr lang="en-GB" sz="1400" kern="1200" dirty="0"/>
            <a:t>2. VCS infrastructure &amp; support</a:t>
          </a:r>
        </a:p>
      </dsp:txBody>
      <dsp:txXfrm>
        <a:off x="29875" y="957138"/>
        <a:ext cx="2632678" cy="552249"/>
      </dsp:txXfrm>
    </dsp:sp>
    <dsp:sp modelId="{052CD74D-111A-4649-BC7A-B01136DB3B93}">
      <dsp:nvSpPr>
        <dsp:cNvPr id="0" name=""/>
        <dsp:cNvSpPr/>
      </dsp:nvSpPr>
      <dsp:spPr>
        <a:xfrm>
          <a:off x="0" y="1579582"/>
          <a:ext cx="2692428" cy="611999"/>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l" defTabSz="622300">
            <a:lnSpc>
              <a:spcPct val="90000"/>
            </a:lnSpc>
            <a:spcBef>
              <a:spcPct val="0"/>
            </a:spcBef>
            <a:spcAft>
              <a:spcPct val="35000"/>
            </a:spcAft>
            <a:buNone/>
          </a:pPr>
          <a:r>
            <a:rPr lang="en-GB" sz="1400" kern="1200" dirty="0"/>
            <a:t>3. Engagement with communities (inclusion groups &amp; places)</a:t>
          </a:r>
        </a:p>
      </dsp:txBody>
      <dsp:txXfrm>
        <a:off x="29875" y="1609457"/>
        <a:ext cx="2632678" cy="552249"/>
      </dsp:txXfrm>
    </dsp:sp>
    <dsp:sp modelId="{5579993B-19E3-45BD-86E0-DFC207293032}">
      <dsp:nvSpPr>
        <dsp:cNvPr id="0" name=""/>
        <dsp:cNvSpPr/>
      </dsp:nvSpPr>
      <dsp:spPr>
        <a:xfrm>
          <a:off x="0" y="2231902"/>
          <a:ext cx="2692428" cy="611999"/>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l" defTabSz="622300">
            <a:lnSpc>
              <a:spcPct val="90000"/>
            </a:lnSpc>
            <a:spcBef>
              <a:spcPct val="0"/>
            </a:spcBef>
            <a:spcAft>
              <a:spcPct val="35000"/>
            </a:spcAft>
            <a:buNone/>
          </a:pPr>
          <a:r>
            <a:rPr lang="en-GB" sz="1400" kern="1200" dirty="0"/>
            <a:t>4. Universal offers to create health</a:t>
          </a:r>
        </a:p>
      </dsp:txBody>
      <dsp:txXfrm>
        <a:off x="29875" y="2261777"/>
        <a:ext cx="2632678" cy="552249"/>
      </dsp:txXfrm>
    </dsp:sp>
    <dsp:sp modelId="{039B7130-BE14-4B05-A613-6F696B0976C1}">
      <dsp:nvSpPr>
        <dsp:cNvPr id="0" name=""/>
        <dsp:cNvSpPr/>
      </dsp:nvSpPr>
      <dsp:spPr>
        <a:xfrm>
          <a:off x="0" y="2884221"/>
          <a:ext cx="2692428" cy="611999"/>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l" defTabSz="533400">
            <a:lnSpc>
              <a:spcPct val="90000"/>
            </a:lnSpc>
            <a:spcBef>
              <a:spcPct val="0"/>
            </a:spcBef>
            <a:spcAft>
              <a:spcPct val="35000"/>
            </a:spcAft>
            <a:buNone/>
          </a:pPr>
          <a:r>
            <a:rPr lang="en-GB" sz="1200" kern="1200" dirty="0"/>
            <a:t>5. Creating social value (including health providers as Anchor Institutions)</a:t>
          </a:r>
        </a:p>
      </dsp:txBody>
      <dsp:txXfrm>
        <a:off x="29875" y="2914096"/>
        <a:ext cx="2632678" cy="552249"/>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0855753-83B0-41E0-8A35-22B563E36908}">
      <dsp:nvSpPr>
        <dsp:cNvPr id="0" name=""/>
        <dsp:cNvSpPr/>
      </dsp:nvSpPr>
      <dsp:spPr>
        <a:xfrm>
          <a:off x="0" y="65346"/>
          <a:ext cx="2592288" cy="769859"/>
        </a:xfrm>
        <a:prstGeom prst="roundRect">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l" defTabSz="622300">
            <a:lnSpc>
              <a:spcPct val="90000"/>
            </a:lnSpc>
            <a:spcBef>
              <a:spcPct val="0"/>
            </a:spcBef>
            <a:spcAft>
              <a:spcPct val="35000"/>
            </a:spcAft>
            <a:buNone/>
          </a:pPr>
          <a:r>
            <a:rPr lang="en-GB" sz="1400" kern="1200" dirty="0"/>
            <a:t>1. Projects to target health creation for specific groups/places.</a:t>
          </a:r>
        </a:p>
      </dsp:txBody>
      <dsp:txXfrm>
        <a:off x="37581" y="102927"/>
        <a:ext cx="2517126" cy="694697"/>
      </dsp:txXfrm>
    </dsp:sp>
    <dsp:sp modelId="{F655CA71-EBD9-4796-BABF-1073C8E13C1E}">
      <dsp:nvSpPr>
        <dsp:cNvPr id="0" name=""/>
        <dsp:cNvSpPr/>
      </dsp:nvSpPr>
      <dsp:spPr>
        <a:xfrm>
          <a:off x="0" y="875527"/>
          <a:ext cx="2592288" cy="769859"/>
        </a:xfrm>
        <a:prstGeom prst="roundRect">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l" defTabSz="622300">
            <a:lnSpc>
              <a:spcPct val="90000"/>
            </a:lnSpc>
            <a:spcBef>
              <a:spcPct val="0"/>
            </a:spcBef>
            <a:spcAft>
              <a:spcPct val="35000"/>
            </a:spcAft>
            <a:buNone/>
          </a:pPr>
          <a:r>
            <a:rPr lang="en-GB" sz="1400" kern="1200" dirty="0"/>
            <a:t>2. Projects to support specific groups/places over medium to longer term.</a:t>
          </a:r>
        </a:p>
      </dsp:txBody>
      <dsp:txXfrm>
        <a:off x="37581" y="913108"/>
        <a:ext cx="2517126" cy="694697"/>
      </dsp:txXfrm>
    </dsp:sp>
    <dsp:sp modelId="{D8F5B3E6-4B34-4469-ADB4-BDAF1F16335B}">
      <dsp:nvSpPr>
        <dsp:cNvPr id="0" name=""/>
        <dsp:cNvSpPr/>
      </dsp:nvSpPr>
      <dsp:spPr>
        <a:xfrm>
          <a:off x="0" y="1685707"/>
          <a:ext cx="2592288" cy="769859"/>
        </a:xfrm>
        <a:prstGeom prst="roundRect">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l" defTabSz="622300">
            <a:lnSpc>
              <a:spcPct val="90000"/>
            </a:lnSpc>
            <a:spcBef>
              <a:spcPct val="0"/>
            </a:spcBef>
            <a:spcAft>
              <a:spcPct val="35000"/>
            </a:spcAft>
            <a:buNone/>
          </a:pPr>
          <a:r>
            <a:rPr lang="en-GB" sz="1400" kern="1200" dirty="0"/>
            <a:t>3. Initiatives to promote access to existing services to address identified barriers to entry.</a:t>
          </a:r>
        </a:p>
      </dsp:txBody>
      <dsp:txXfrm>
        <a:off x="37581" y="1723288"/>
        <a:ext cx="2517126" cy="694697"/>
      </dsp:txXfrm>
    </dsp:sp>
    <dsp:sp modelId="{97EC269A-38B1-49A3-ACAA-B9A0487FB379}">
      <dsp:nvSpPr>
        <dsp:cNvPr id="0" name=""/>
        <dsp:cNvSpPr/>
      </dsp:nvSpPr>
      <dsp:spPr>
        <a:xfrm>
          <a:off x="0" y="2495887"/>
          <a:ext cx="2592288" cy="769859"/>
        </a:xfrm>
        <a:prstGeom prst="roundRect">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l" defTabSz="622300">
            <a:lnSpc>
              <a:spcPct val="90000"/>
            </a:lnSpc>
            <a:spcBef>
              <a:spcPct val="0"/>
            </a:spcBef>
            <a:spcAft>
              <a:spcPct val="35000"/>
            </a:spcAft>
            <a:buNone/>
          </a:pPr>
          <a:r>
            <a:rPr lang="en-GB" sz="1400" kern="1200" dirty="0"/>
            <a:t>4. Focus on Integrated Care Strategy exemplar themes. </a:t>
          </a:r>
        </a:p>
      </dsp:txBody>
      <dsp:txXfrm>
        <a:off x="37581" y="2533468"/>
        <a:ext cx="2517126" cy="694697"/>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ECC609D-0826-4221-A0CF-0A89CD46E624}">
      <dsp:nvSpPr>
        <dsp:cNvPr id="0" name=""/>
        <dsp:cNvSpPr/>
      </dsp:nvSpPr>
      <dsp:spPr>
        <a:xfrm>
          <a:off x="0" y="1024"/>
          <a:ext cx="2592288" cy="639211"/>
        </a:xfrm>
        <a:prstGeom prst="roundRect">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l" defTabSz="622300">
            <a:lnSpc>
              <a:spcPct val="90000"/>
            </a:lnSpc>
            <a:spcBef>
              <a:spcPct val="0"/>
            </a:spcBef>
            <a:spcAft>
              <a:spcPct val="35000"/>
            </a:spcAft>
            <a:buNone/>
          </a:pPr>
          <a:r>
            <a:rPr lang="en-GB" sz="1400" kern="1200" dirty="0"/>
            <a:t>1. Data collection and quality</a:t>
          </a:r>
        </a:p>
      </dsp:txBody>
      <dsp:txXfrm>
        <a:off x="31204" y="32228"/>
        <a:ext cx="2529880" cy="576803"/>
      </dsp:txXfrm>
    </dsp:sp>
    <dsp:sp modelId="{1593ED1C-971F-42FB-AA63-6FA538B35CC8}">
      <dsp:nvSpPr>
        <dsp:cNvPr id="0" name=""/>
        <dsp:cNvSpPr/>
      </dsp:nvSpPr>
      <dsp:spPr>
        <a:xfrm>
          <a:off x="0" y="654466"/>
          <a:ext cx="2592288" cy="639211"/>
        </a:xfrm>
        <a:prstGeom prst="roundRect">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l" defTabSz="622300">
            <a:lnSpc>
              <a:spcPct val="90000"/>
            </a:lnSpc>
            <a:spcBef>
              <a:spcPct val="0"/>
            </a:spcBef>
            <a:spcAft>
              <a:spcPct val="35000"/>
            </a:spcAft>
            <a:buNone/>
          </a:pPr>
          <a:r>
            <a:rPr lang="en-GB" sz="1400" kern="1200" dirty="0"/>
            <a:t>2. Data analysis</a:t>
          </a:r>
        </a:p>
      </dsp:txBody>
      <dsp:txXfrm>
        <a:off x="31204" y="685670"/>
        <a:ext cx="2529880" cy="576803"/>
      </dsp:txXfrm>
    </dsp:sp>
    <dsp:sp modelId="{E409DE7A-0D57-47AE-BCD6-863CAA6FD876}">
      <dsp:nvSpPr>
        <dsp:cNvPr id="0" name=""/>
        <dsp:cNvSpPr/>
      </dsp:nvSpPr>
      <dsp:spPr>
        <a:xfrm>
          <a:off x="0" y="1307908"/>
          <a:ext cx="2592288" cy="639211"/>
        </a:xfrm>
        <a:prstGeom prst="roundRect">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l" defTabSz="533400">
            <a:lnSpc>
              <a:spcPct val="90000"/>
            </a:lnSpc>
            <a:spcBef>
              <a:spcPct val="0"/>
            </a:spcBef>
            <a:spcAft>
              <a:spcPct val="35000"/>
            </a:spcAft>
            <a:buNone/>
          </a:pPr>
          <a:r>
            <a:rPr lang="en-GB" sz="1200" kern="1200" dirty="0"/>
            <a:t>3. Adjustments/redesign of service delivery to recognise inequalities </a:t>
          </a:r>
          <a:r>
            <a:rPr lang="en-GB" sz="1100" kern="1200" dirty="0"/>
            <a:t>e.g. digital inclusion and quality improvement</a:t>
          </a:r>
        </a:p>
      </dsp:txBody>
      <dsp:txXfrm>
        <a:off x="31204" y="1339112"/>
        <a:ext cx="2529880" cy="576803"/>
      </dsp:txXfrm>
    </dsp:sp>
    <dsp:sp modelId="{65A92B02-3067-4846-B3F3-A58F1E2E4A82}">
      <dsp:nvSpPr>
        <dsp:cNvPr id="0" name=""/>
        <dsp:cNvSpPr/>
      </dsp:nvSpPr>
      <dsp:spPr>
        <a:xfrm>
          <a:off x="0" y="1961351"/>
          <a:ext cx="2592288" cy="639211"/>
        </a:xfrm>
        <a:prstGeom prst="roundRect">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l" defTabSz="622300">
            <a:lnSpc>
              <a:spcPct val="90000"/>
            </a:lnSpc>
            <a:spcBef>
              <a:spcPct val="0"/>
            </a:spcBef>
            <a:spcAft>
              <a:spcPct val="35000"/>
            </a:spcAft>
            <a:buNone/>
          </a:pPr>
          <a:r>
            <a:rPr lang="en-GB" sz="1400" kern="1200" dirty="0"/>
            <a:t>4. Adjustments to decision-making process.</a:t>
          </a:r>
        </a:p>
      </dsp:txBody>
      <dsp:txXfrm>
        <a:off x="31204" y="1992555"/>
        <a:ext cx="2529880" cy="576803"/>
      </dsp:txXfrm>
    </dsp:sp>
    <dsp:sp modelId="{66D37032-613E-4606-AAC1-F9950F9CE92E}">
      <dsp:nvSpPr>
        <dsp:cNvPr id="0" name=""/>
        <dsp:cNvSpPr/>
      </dsp:nvSpPr>
      <dsp:spPr>
        <a:xfrm>
          <a:off x="0" y="2614793"/>
          <a:ext cx="2592288" cy="639211"/>
        </a:xfrm>
        <a:prstGeom prst="roundRect">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l" defTabSz="622300">
            <a:lnSpc>
              <a:spcPct val="90000"/>
            </a:lnSpc>
            <a:spcBef>
              <a:spcPct val="0"/>
            </a:spcBef>
            <a:spcAft>
              <a:spcPct val="35000"/>
            </a:spcAft>
            <a:buNone/>
          </a:pPr>
          <a:r>
            <a:rPr lang="en-GB" sz="1400" kern="1200" dirty="0"/>
            <a:t>5. Workforce development and capacity building</a:t>
          </a:r>
        </a:p>
      </dsp:txBody>
      <dsp:txXfrm>
        <a:off x="31204" y="2645997"/>
        <a:ext cx="2529880" cy="576803"/>
      </dsp:txXfrm>
    </dsp:sp>
  </dsp:spTree>
</dsp:drawing>
</file>

<file path=ppt/diagrams/layout1.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4.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889938" cy="493633"/>
          </a:xfrm>
          <a:prstGeom prst="rect">
            <a:avLst/>
          </a:prstGeom>
        </p:spPr>
        <p:txBody>
          <a:bodyPr vert="horz" lIns="90434" tIns="45217" rIns="90434" bIns="45217" rtlCol="0"/>
          <a:lstStyle>
            <a:lvl1pPr algn="l">
              <a:defRPr sz="1200"/>
            </a:lvl1pPr>
          </a:lstStyle>
          <a:p>
            <a:endParaRPr lang="en-GB" dirty="0"/>
          </a:p>
        </p:txBody>
      </p:sp>
      <p:sp>
        <p:nvSpPr>
          <p:cNvPr id="3" name="Date Placeholder 2"/>
          <p:cNvSpPr>
            <a:spLocks noGrp="1"/>
          </p:cNvSpPr>
          <p:nvPr>
            <p:ph type="dt" sz="quarter" idx="1"/>
          </p:nvPr>
        </p:nvSpPr>
        <p:spPr>
          <a:xfrm>
            <a:off x="3777607" y="0"/>
            <a:ext cx="2889938" cy="493633"/>
          </a:xfrm>
          <a:prstGeom prst="rect">
            <a:avLst/>
          </a:prstGeom>
        </p:spPr>
        <p:txBody>
          <a:bodyPr vert="horz" lIns="90434" tIns="45217" rIns="90434" bIns="45217" rtlCol="0"/>
          <a:lstStyle>
            <a:lvl1pPr algn="r">
              <a:defRPr sz="1200"/>
            </a:lvl1pPr>
          </a:lstStyle>
          <a:p>
            <a:fld id="{7CEBBD18-3D62-BE40-AD0A-0EA21AF82397}" type="datetime1">
              <a:rPr lang="en-US" smtClean="0"/>
              <a:pPr/>
              <a:t>9/16/2024</a:t>
            </a:fld>
            <a:endParaRPr lang="en-GB" dirty="0"/>
          </a:p>
        </p:txBody>
      </p:sp>
      <p:sp>
        <p:nvSpPr>
          <p:cNvPr id="4" name="Footer Placeholder 3"/>
          <p:cNvSpPr>
            <a:spLocks noGrp="1"/>
          </p:cNvSpPr>
          <p:nvPr>
            <p:ph type="ftr" sz="quarter" idx="2"/>
          </p:nvPr>
        </p:nvSpPr>
        <p:spPr>
          <a:xfrm>
            <a:off x="0" y="9377316"/>
            <a:ext cx="2889938" cy="493633"/>
          </a:xfrm>
          <a:prstGeom prst="rect">
            <a:avLst/>
          </a:prstGeom>
        </p:spPr>
        <p:txBody>
          <a:bodyPr vert="horz" lIns="90434" tIns="45217" rIns="90434" bIns="45217" rtlCol="0" anchor="b"/>
          <a:lstStyle>
            <a:lvl1pPr algn="l">
              <a:defRPr sz="1200"/>
            </a:lvl1pPr>
          </a:lstStyle>
          <a:p>
            <a:endParaRPr lang="en-GB" dirty="0"/>
          </a:p>
        </p:txBody>
      </p:sp>
      <p:sp>
        <p:nvSpPr>
          <p:cNvPr id="5" name="Slide Number Placeholder 4"/>
          <p:cNvSpPr>
            <a:spLocks noGrp="1"/>
          </p:cNvSpPr>
          <p:nvPr>
            <p:ph type="sldNum" sz="quarter" idx="3"/>
          </p:nvPr>
        </p:nvSpPr>
        <p:spPr>
          <a:xfrm>
            <a:off x="3777607" y="9377316"/>
            <a:ext cx="2889938" cy="493633"/>
          </a:xfrm>
          <a:prstGeom prst="rect">
            <a:avLst/>
          </a:prstGeom>
        </p:spPr>
        <p:txBody>
          <a:bodyPr vert="horz" lIns="90434" tIns="45217" rIns="90434" bIns="45217" rtlCol="0" anchor="b"/>
          <a:lstStyle>
            <a:lvl1pPr algn="r">
              <a:defRPr sz="1200"/>
            </a:lvl1pPr>
          </a:lstStyle>
          <a:p>
            <a:fld id="{153F940C-9799-4D79-BF5D-389DE935EA5F}" type="slidenum">
              <a:rPr lang="en-GB" smtClean="0"/>
              <a:pPr/>
              <a:t>‹#›</a:t>
            </a:fld>
            <a:endParaRPr lang="en-GB" dirty="0"/>
          </a:p>
        </p:txBody>
      </p:sp>
    </p:spTree>
    <p:extLst>
      <p:ext uri="{BB962C8B-B14F-4D97-AF65-F5344CB8AC3E}">
        <p14:creationId xmlns:p14="http://schemas.microsoft.com/office/powerpoint/2010/main" val="2573430280"/>
      </p:ext>
    </p:extLst>
  </p:cSld>
  <p:clrMap bg1="lt1" tx1="dk1" bg2="lt2" tx2="dk2" accent1="accent1" accent2="accent2" accent3="accent3" accent4="accent4" accent5="accent5" accent6="accent6" hlink="hlink" folHlink="folHlink"/>
  <p:hf hd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889938" cy="493633"/>
          </a:xfrm>
          <a:prstGeom prst="rect">
            <a:avLst/>
          </a:prstGeom>
        </p:spPr>
        <p:txBody>
          <a:bodyPr vert="horz" lIns="90434" tIns="45217" rIns="90434" bIns="45217" rtlCol="0"/>
          <a:lstStyle>
            <a:lvl1pPr algn="l">
              <a:defRPr sz="1200"/>
            </a:lvl1pPr>
          </a:lstStyle>
          <a:p>
            <a:endParaRPr lang="en-GB" dirty="0"/>
          </a:p>
        </p:txBody>
      </p:sp>
      <p:sp>
        <p:nvSpPr>
          <p:cNvPr id="3" name="Date Placeholder 2"/>
          <p:cNvSpPr>
            <a:spLocks noGrp="1"/>
          </p:cNvSpPr>
          <p:nvPr>
            <p:ph type="dt" idx="1"/>
          </p:nvPr>
        </p:nvSpPr>
        <p:spPr>
          <a:xfrm>
            <a:off x="3777607" y="0"/>
            <a:ext cx="2889938" cy="493633"/>
          </a:xfrm>
          <a:prstGeom prst="rect">
            <a:avLst/>
          </a:prstGeom>
        </p:spPr>
        <p:txBody>
          <a:bodyPr vert="horz" lIns="90434" tIns="45217" rIns="90434" bIns="45217" rtlCol="0"/>
          <a:lstStyle>
            <a:lvl1pPr algn="r">
              <a:defRPr sz="1200"/>
            </a:lvl1pPr>
          </a:lstStyle>
          <a:p>
            <a:fld id="{9F479080-8753-D048-A905-658E427D7859}" type="datetime1">
              <a:rPr lang="en-US" smtClean="0"/>
              <a:pPr/>
              <a:t>9/16/2024</a:t>
            </a:fld>
            <a:endParaRPr lang="en-GB" dirty="0"/>
          </a:p>
        </p:txBody>
      </p:sp>
      <p:sp>
        <p:nvSpPr>
          <p:cNvPr id="4" name="Slide Image Placeholder 3"/>
          <p:cNvSpPr>
            <a:spLocks noGrp="1" noRot="1" noChangeAspect="1"/>
          </p:cNvSpPr>
          <p:nvPr>
            <p:ph type="sldImg" idx="2"/>
          </p:nvPr>
        </p:nvSpPr>
        <p:spPr>
          <a:xfrm>
            <a:off x="866775" y="739775"/>
            <a:ext cx="4935538" cy="3703638"/>
          </a:xfrm>
          <a:prstGeom prst="rect">
            <a:avLst/>
          </a:prstGeom>
          <a:noFill/>
          <a:ln w="12700">
            <a:solidFill>
              <a:prstClr val="black"/>
            </a:solidFill>
          </a:ln>
        </p:spPr>
        <p:txBody>
          <a:bodyPr vert="horz" lIns="90434" tIns="45217" rIns="90434" bIns="45217" rtlCol="0" anchor="ctr"/>
          <a:lstStyle/>
          <a:p>
            <a:endParaRPr lang="en-GB" dirty="0"/>
          </a:p>
        </p:txBody>
      </p:sp>
      <p:sp>
        <p:nvSpPr>
          <p:cNvPr id="5" name="Notes Placeholder 4"/>
          <p:cNvSpPr>
            <a:spLocks noGrp="1"/>
          </p:cNvSpPr>
          <p:nvPr>
            <p:ph type="body" sz="quarter" idx="3"/>
          </p:nvPr>
        </p:nvSpPr>
        <p:spPr>
          <a:xfrm>
            <a:off x="666909" y="4689515"/>
            <a:ext cx="5335270" cy="4442698"/>
          </a:xfrm>
          <a:prstGeom prst="rect">
            <a:avLst/>
          </a:prstGeom>
        </p:spPr>
        <p:txBody>
          <a:bodyPr vert="horz" lIns="90434" tIns="45217" rIns="90434" bIns="45217"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9377316"/>
            <a:ext cx="2889938" cy="493633"/>
          </a:xfrm>
          <a:prstGeom prst="rect">
            <a:avLst/>
          </a:prstGeom>
        </p:spPr>
        <p:txBody>
          <a:bodyPr vert="horz" lIns="90434" tIns="45217" rIns="90434" bIns="45217" rtlCol="0" anchor="b"/>
          <a:lstStyle>
            <a:lvl1pPr algn="l">
              <a:defRPr sz="1200"/>
            </a:lvl1pPr>
          </a:lstStyle>
          <a:p>
            <a:endParaRPr lang="en-GB" dirty="0"/>
          </a:p>
        </p:txBody>
      </p:sp>
      <p:sp>
        <p:nvSpPr>
          <p:cNvPr id="7" name="Slide Number Placeholder 6"/>
          <p:cNvSpPr>
            <a:spLocks noGrp="1"/>
          </p:cNvSpPr>
          <p:nvPr>
            <p:ph type="sldNum" sz="quarter" idx="5"/>
          </p:nvPr>
        </p:nvSpPr>
        <p:spPr>
          <a:xfrm>
            <a:off x="3777607" y="9377316"/>
            <a:ext cx="2889938" cy="493633"/>
          </a:xfrm>
          <a:prstGeom prst="rect">
            <a:avLst/>
          </a:prstGeom>
        </p:spPr>
        <p:txBody>
          <a:bodyPr vert="horz" lIns="90434" tIns="45217" rIns="90434" bIns="45217" rtlCol="0" anchor="b"/>
          <a:lstStyle>
            <a:lvl1pPr algn="r">
              <a:defRPr sz="1200"/>
            </a:lvl1pPr>
          </a:lstStyle>
          <a:p>
            <a:fld id="{2E221B35-D793-4D7D-8A63-DA4D5D3C070D}" type="slidenum">
              <a:rPr lang="en-GB" smtClean="0"/>
              <a:pPr/>
              <a:t>‹#›</a:t>
            </a:fld>
            <a:endParaRPr lang="en-GB" dirty="0"/>
          </a:p>
        </p:txBody>
      </p:sp>
    </p:spTree>
    <p:extLst>
      <p:ext uri="{BB962C8B-B14F-4D97-AF65-F5344CB8AC3E}">
        <p14:creationId xmlns:p14="http://schemas.microsoft.com/office/powerpoint/2010/main" val="4204627610"/>
      </p:ext>
    </p:extLst>
  </p:cSld>
  <p:clrMap bg1="lt1" tx1="dk1" bg2="lt2" tx2="dk2" accent1="accent1" accent2="accent2" accent3="accent3" accent4="accent4" accent5="accent5" accent6="accent6" hlink="hlink" folHlink="folHlink"/>
  <p:hf hd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3" Type="http://schemas.openxmlformats.org/officeDocument/2006/relationships/hyperlink" Target="mailto:Sarah.Macdonald32@nhs.net" TargetMode="External"/><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i="0" dirty="0">
                <a:effectLst/>
                <a:latin typeface="Aptos" panose="020B0004020202020204" pitchFamily="34" charset="0"/>
                <a:ea typeface="Calibri" panose="020F0502020204030204" pitchFamily="34" charset="0"/>
              </a:rPr>
              <a:t>The Gloucestershire Health Inequalities Framework was developed by Integrated Care System (ICS) health inequalities leads, and sets out our approach to addressing health inequalities across the One Gloucestershire system. The Framework was adopted by the Integrated Care Board (ICB) Board in February 2024 with the aim of systemising local action to ensure we have the best collective impact on tackling health inequalities in the county. It sets out a simple approach to help us to organise the work we’re doing to tackle health inequalities, to understand the types of activity that are taking place, and the contribution that different parts of the system are making to overall outcomes over time. </a:t>
            </a:r>
            <a:endParaRPr lang="en-GB" sz="1200" i="0" dirty="0">
              <a:effectLst/>
              <a:latin typeface="Calibri" panose="020F0502020204030204" pitchFamily="34" charset="0"/>
              <a:ea typeface="Calibri" panose="020F0502020204030204" pitchFamily="34" charset="0"/>
            </a:endParaRPr>
          </a:p>
          <a:p>
            <a:r>
              <a:rPr lang="en-GB" sz="1200" i="0" dirty="0">
                <a:effectLst/>
                <a:latin typeface="Calibri" panose="020F0502020204030204" pitchFamily="34" charset="0"/>
                <a:ea typeface="Calibri" panose="020F0502020204030204" pitchFamily="34" charset="0"/>
              </a:rPr>
              <a:t> </a:t>
            </a:r>
          </a:p>
          <a:p>
            <a:r>
              <a:rPr lang="en-GB" sz="1200" i="0" dirty="0">
                <a:effectLst/>
                <a:latin typeface="Calibri" panose="020F0502020204030204" pitchFamily="34" charset="0"/>
                <a:ea typeface="Calibri" panose="020F0502020204030204" pitchFamily="34" charset="0"/>
              </a:rPr>
              <a:t>We are now launching the Framework, alongside a Strategic Planning and Review Template, which asks system organisations (the ICB, Gloucestershire County Council, Gloucestershire Health and Care NHS Foundation Trust, and Gloucestershire Hospitals NHS Foundation Trust) and partnerships (Clinical Programme Groups, and Integrated Locality Partnerships) who have a statutory duty around health inequalities, to set down their high level commitments towards reducing health inequalities over the forthcoming year or so.  This aims to help organisations and partnerships to prioritise those activities that will enable them to best contribute to the wider system's collective efforts to impact on our shared health inequalities outcomes. </a:t>
            </a:r>
          </a:p>
          <a:p>
            <a:endParaRPr lang="en-GB" dirty="0"/>
          </a:p>
          <a:p>
            <a:pPr marL="0" indent="0">
              <a:buFont typeface="Arial" panose="020B0604020202020204" pitchFamily="34" charset="0"/>
              <a:buNone/>
            </a:pPr>
            <a:endParaRPr lang="en-GB" dirty="0">
              <a:latin typeface="+mj-lt"/>
            </a:endParaRPr>
          </a:p>
          <a:p>
            <a:endParaRPr lang="en-GB" sz="1200" dirty="0"/>
          </a:p>
          <a:p>
            <a:endParaRPr lang="en-GB" dirty="0"/>
          </a:p>
        </p:txBody>
      </p:sp>
      <p:sp>
        <p:nvSpPr>
          <p:cNvPr id="4" name="Footer Placeholder 3"/>
          <p:cNvSpPr>
            <a:spLocks noGrp="1"/>
          </p:cNvSpPr>
          <p:nvPr>
            <p:ph type="ftr" sz="quarter" idx="4"/>
          </p:nvPr>
        </p:nvSpPr>
        <p:spPr/>
        <p:txBody>
          <a:bodyPr/>
          <a:lstStyle/>
          <a:p>
            <a:endParaRPr lang="en-GB" dirty="0"/>
          </a:p>
        </p:txBody>
      </p:sp>
      <p:sp>
        <p:nvSpPr>
          <p:cNvPr id="5" name="Slide Number Placeholder 4"/>
          <p:cNvSpPr>
            <a:spLocks noGrp="1"/>
          </p:cNvSpPr>
          <p:nvPr>
            <p:ph type="sldNum" sz="quarter" idx="5"/>
          </p:nvPr>
        </p:nvSpPr>
        <p:spPr/>
        <p:txBody>
          <a:bodyPr/>
          <a:lstStyle/>
          <a:p>
            <a:fld id="{2E221B35-D793-4D7D-8A63-DA4D5D3C070D}" type="slidenum">
              <a:rPr lang="en-GB" smtClean="0"/>
              <a:pPr/>
              <a:t>0</a:t>
            </a:fld>
            <a:endParaRPr lang="en-GB" dirty="0"/>
          </a:p>
        </p:txBody>
      </p:sp>
    </p:spTree>
    <p:extLst>
      <p:ext uri="{BB962C8B-B14F-4D97-AF65-F5344CB8AC3E}">
        <p14:creationId xmlns:p14="http://schemas.microsoft.com/office/powerpoint/2010/main" val="311475167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i="1" dirty="0">
                <a:solidFill>
                  <a:srgbClr val="000000"/>
                </a:solidFill>
                <a:latin typeface="+mj-lt"/>
              </a:rPr>
              <a:t>Health equity is realised when every individual has a fair opportunity to achieve their full health potential. Differences in health status, access to care, treatment, and outcomes between individuals and across populations that are systemic, avoidable, predictable, and unjust are often referred to as health inequalities (or disparities). These differences occur between people or groups due to social, geographical, biological, or other factors. These differences result in people who are worst off missing out on life chances, experiencing poorer health and having shorter lives. </a:t>
            </a:r>
          </a:p>
          <a:p>
            <a:pPr marL="0" indent="0">
              <a:buFont typeface="Arial" panose="020B0604020202020204" pitchFamily="34" charset="0"/>
              <a:buNone/>
            </a:pPr>
            <a:endParaRPr lang="en-GB" dirty="0">
              <a:latin typeface="+mj-lt"/>
            </a:endParaRPr>
          </a:p>
          <a:p>
            <a:r>
              <a:rPr lang="en-GB" sz="1200" b="1" dirty="0">
                <a:latin typeface="Arial" panose="020B0604020202020204" pitchFamily="34" charset="0"/>
                <a:cs typeface="Arial" panose="020B0604020202020204" pitchFamily="34" charset="0"/>
              </a:rPr>
              <a:t>Inequalities in what?</a:t>
            </a:r>
          </a:p>
          <a:p>
            <a:pPr marL="285750" indent="-285750">
              <a:buFont typeface="Arial" panose="020B0604020202020204" pitchFamily="34" charset="0"/>
              <a:buChar char="•"/>
            </a:pPr>
            <a:endParaRPr lang="en-GB" sz="1200"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GB" sz="1200" b="1" dirty="0">
                <a:latin typeface="Arial" panose="020B0604020202020204" pitchFamily="34" charset="0"/>
                <a:cs typeface="Arial" panose="020B0604020202020204" pitchFamily="34" charset="0"/>
              </a:rPr>
              <a:t>Experience</a:t>
            </a:r>
            <a:r>
              <a:rPr lang="en-GB" sz="1200" dirty="0">
                <a:latin typeface="Arial" panose="020B0604020202020204" pitchFamily="34" charset="0"/>
                <a:cs typeface="Arial" panose="020B0604020202020204" pitchFamily="34" charset="0"/>
              </a:rPr>
              <a:t> and quality of care (e.g. patient satisfaction)</a:t>
            </a:r>
          </a:p>
          <a:p>
            <a:pPr marL="285750" indent="-285750">
              <a:buFont typeface="Arial" panose="020B0604020202020204" pitchFamily="34" charset="0"/>
              <a:buChar char="•"/>
            </a:pPr>
            <a:r>
              <a:rPr lang="en-GB" sz="1200" b="1" dirty="0">
                <a:latin typeface="Arial" panose="020B0604020202020204" pitchFamily="34" charset="0"/>
                <a:cs typeface="Arial" panose="020B0604020202020204" pitchFamily="34" charset="0"/>
              </a:rPr>
              <a:t>Access</a:t>
            </a:r>
            <a:r>
              <a:rPr lang="en-GB" sz="1200" dirty="0">
                <a:latin typeface="Arial" panose="020B0604020202020204" pitchFamily="34" charset="0"/>
                <a:cs typeface="Arial" panose="020B0604020202020204" pitchFamily="34" charset="0"/>
              </a:rPr>
              <a:t> to care (e.g. availability or location of a service)</a:t>
            </a:r>
          </a:p>
          <a:p>
            <a:pPr marL="285750" indent="-285750">
              <a:buFont typeface="Arial" panose="020B0604020202020204" pitchFamily="34" charset="0"/>
              <a:buChar char="•"/>
            </a:pPr>
            <a:r>
              <a:rPr lang="en-GB" sz="1200" b="1" dirty="0">
                <a:latin typeface="Arial" panose="020B0604020202020204" pitchFamily="34" charset="0"/>
                <a:cs typeface="Arial" panose="020B0604020202020204" pitchFamily="34" charset="0"/>
              </a:rPr>
              <a:t>Outcomes</a:t>
            </a:r>
            <a:r>
              <a:rPr lang="en-GB" sz="1200" dirty="0">
                <a:latin typeface="Arial" panose="020B0604020202020204" pitchFamily="34" charset="0"/>
                <a:cs typeface="Arial" panose="020B0604020202020204" pitchFamily="34" charset="0"/>
              </a:rPr>
              <a:t> (e.g. life expectancy, heart disease)</a:t>
            </a:r>
          </a:p>
          <a:p>
            <a:pPr marL="285750" indent="-285750">
              <a:buFont typeface="Arial" panose="020B0604020202020204" pitchFamily="34" charset="0"/>
              <a:buChar char="•"/>
            </a:pPr>
            <a:r>
              <a:rPr lang="en-GB" sz="1200" dirty="0">
                <a:latin typeface="Arial" panose="020B0604020202020204" pitchFamily="34" charset="0"/>
                <a:cs typeface="Arial" panose="020B0604020202020204" pitchFamily="34" charset="0"/>
              </a:rPr>
              <a:t>Behaviours (smoking, alcohol use)</a:t>
            </a:r>
          </a:p>
          <a:p>
            <a:pPr marL="285750" indent="-285750">
              <a:buFont typeface="Arial" panose="020B0604020202020204" pitchFamily="34" charset="0"/>
              <a:buChar char="•"/>
            </a:pPr>
            <a:r>
              <a:rPr lang="en-GB" sz="1200" dirty="0">
                <a:latin typeface="Arial" panose="020B0604020202020204" pitchFamily="34" charset="0"/>
                <a:cs typeface="Arial" panose="020B0604020202020204" pitchFamily="34" charset="0"/>
              </a:rPr>
              <a:t>Social conditions (e.g. housing, environment)</a:t>
            </a:r>
          </a:p>
          <a:p>
            <a:pPr marL="285750" indent="-285750">
              <a:buFont typeface="Arial" panose="020B0604020202020204" pitchFamily="34" charset="0"/>
              <a:buChar char="•"/>
            </a:pPr>
            <a:endParaRPr lang="en-GB" sz="1200" dirty="0">
              <a:latin typeface="Arial" panose="020B0604020202020204" pitchFamily="34" charset="0"/>
              <a:cs typeface="Arial" panose="020B0604020202020204" pitchFamily="34" charset="0"/>
            </a:endParaRPr>
          </a:p>
          <a:p>
            <a:r>
              <a:rPr lang="en-GB" sz="1200" b="1" dirty="0">
                <a:latin typeface="Arial" panose="020B0604020202020204" pitchFamily="34" charset="0"/>
                <a:cs typeface="Arial" panose="020B0604020202020204" pitchFamily="34" charset="0"/>
              </a:rPr>
              <a:t>Inequalities between whom?</a:t>
            </a:r>
          </a:p>
          <a:p>
            <a:endParaRPr lang="en-GB" sz="1200" b="1"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GB" sz="1200" dirty="0">
                <a:latin typeface="Arial" panose="020B0604020202020204" pitchFamily="34" charset="0"/>
                <a:cs typeface="Arial" panose="020B0604020202020204" pitchFamily="34" charset="0"/>
              </a:rPr>
              <a:t>Protected characteristics (e.g. sex, disability, ethnicity)</a:t>
            </a:r>
          </a:p>
          <a:p>
            <a:pPr marL="285750" indent="-285750">
              <a:buFont typeface="Arial" panose="020B0604020202020204" pitchFamily="34" charset="0"/>
              <a:buChar char="•"/>
            </a:pPr>
            <a:r>
              <a:rPr lang="en-GB" sz="1200" dirty="0">
                <a:latin typeface="Arial" panose="020B0604020202020204" pitchFamily="34" charset="0"/>
                <a:cs typeface="Arial" panose="020B0604020202020204" pitchFamily="34" charset="0"/>
              </a:rPr>
              <a:t>Socio-economic groups (e.g. income or multiple deprivation)</a:t>
            </a:r>
          </a:p>
          <a:p>
            <a:pPr marL="285750" indent="-285750">
              <a:buFont typeface="Arial" panose="020B0604020202020204" pitchFamily="34" charset="0"/>
              <a:buChar char="•"/>
            </a:pPr>
            <a:r>
              <a:rPr lang="en-GB" sz="1200" dirty="0">
                <a:latin typeface="Arial" panose="020B0604020202020204" pitchFamily="34" charset="0"/>
                <a:cs typeface="Arial" panose="020B0604020202020204" pitchFamily="34" charset="0"/>
              </a:rPr>
              <a:t>Inclusion groups (e.g. Gypsy Roma traveller, homeless)</a:t>
            </a:r>
          </a:p>
          <a:p>
            <a:pPr marL="285750" indent="-285750">
              <a:buFont typeface="Arial" panose="020B0604020202020204" pitchFamily="34" charset="0"/>
              <a:buChar char="•"/>
            </a:pPr>
            <a:r>
              <a:rPr lang="en-GB" sz="1200" dirty="0">
                <a:latin typeface="Arial" panose="020B0604020202020204" pitchFamily="34" charset="0"/>
                <a:cs typeface="Arial" panose="020B0604020202020204" pitchFamily="34" charset="0"/>
              </a:rPr>
              <a:t>Geography (e.g. districts, wards, PCN boundaries) </a:t>
            </a:r>
          </a:p>
          <a:p>
            <a:pPr defTabSz="904342">
              <a:defRPr/>
            </a:pPr>
            <a:endParaRPr lang="en-GB" i="1" dirty="0">
              <a:latin typeface="+mj-lt"/>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a:latin typeface="Arial" panose="020B0604020202020204" pitchFamily="34" charset="0"/>
                <a:cs typeface="Arial" panose="020B0604020202020204" pitchFamily="34" charset="0"/>
              </a:rPr>
              <a:t>There are a multitude of inequalities; people experience different combinations of these;</a:t>
            </a:r>
            <a:r>
              <a:rPr lang="en-GB" dirty="0">
                <a:solidFill>
                  <a:srgbClr val="000000"/>
                </a:solidFill>
                <a:latin typeface="+mj-lt"/>
              </a:rPr>
              <a:t> as individuals we are not defined by a single characteristic – this is illustrated by</a:t>
            </a:r>
            <a:r>
              <a:rPr lang="en-GB" sz="1200" dirty="0">
                <a:latin typeface="Arial" panose="020B0604020202020204" pitchFamily="34" charset="0"/>
                <a:cs typeface="Arial" panose="020B0604020202020204" pitchFamily="34" charset="0"/>
              </a:rPr>
              <a:t> the overlapping circles which is the overlapping dimensions of health inequalities.  Factors can also interact and the effects of those interactions on health are unique to each individual.  </a:t>
            </a:r>
            <a:endParaRPr lang="en-GB" i="1" dirty="0">
              <a:latin typeface="+mj-lt"/>
            </a:endParaRPr>
          </a:p>
          <a:p>
            <a:endParaRPr lang="en-GB" b="0" i="0" dirty="0">
              <a:latin typeface="+mj-lt"/>
            </a:endParaRPr>
          </a:p>
          <a:p>
            <a:r>
              <a:rPr lang="en-GB" dirty="0"/>
              <a:t>See also:  https://www.kingsfund.org.uk/insight-and-analysis/long-reads/what-are-health-inequalities </a:t>
            </a:r>
          </a:p>
        </p:txBody>
      </p:sp>
      <p:sp>
        <p:nvSpPr>
          <p:cNvPr id="4" name="Footer Placeholder 3"/>
          <p:cNvSpPr>
            <a:spLocks noGrp="1"/>
          </p:cNvSpPr>
          <p:nvPr>
            <p:ph type="ftr" sz="quarter" idx="4"/>
          </p:nvPr>
        </p:nvSpPr>
        <p:spPr/>
        <p:txBody>
          <a:bodyPr/>
          <a:lstStyle/>
          <a:p>
            <a:endParaRPr lang="en-GB" dirty="0"/>
          </a:p>
        </p:txBody>
      </p:sp>
      <p:sp>
        <p:nvSpPr>
          <p:cNvPr id="5" name="Slide Number Placeholder 4"/>
          <p:cNvSpPr>
            <a:spLocks noGrp="1"/>
          </p:cNvSpPr>
          <p:nvPr>
            <p:ph type="sldNum" sz="quarter" idx="5"/>
          </p:nvPr>
        </p:nvSpPr>
        <p:spPr/>
        <p:txBody>
          <a:bodyPr/>
          <a:lstStyle/>
          <a:p>
            <a:fld id="{2E221B35-D793-4D7D-8A63-DA4D5D3C070D}" type="slidenum">
              <a:rPr lang="en-GB" smtClean="0"/>
              <a:pPr/>
              <a:t>1</a:t>
            </a:fld>
            <a:endParaRPr lang="en-GB" dirty="0"/>
          </a:p>
        </p:txBody>
      </p:sp>
    </p:spTree>
    <p:extLst>
      <p:ext uri="{BB962C8B-B14F-4D97-AF65-F5344CB8AC3E}">
        <p14:creationId xmlns:p14="http://schemas.microsoft.com/office/powerpoint/2010/main" val="37586090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04342">
              <a:defRPr/>
            </a:pPr>
            <a:r>
              <a:rPr lang="en-US" sz="1200" dirty="0">
                <a:latin typeface="+mj-lt"/>
              </a:rPr>
              <a:t>The ICS has multiple clinical and prevention programmes operating across the Clinical Programme Approach, Partnership Boards and Enabling Active Communities and Individuals' portfolios. </a:t>
            </a:r>
          </a:p>
          <a:p>
            <a:pPr defTabSz="904342">
              <a:defRPr/>
            </a:pPr>
            <a:endParaRPr lang="en-US" sz="1200" dirty="0">
              <a:latin typeface="+mj-lt"/>
            </a:endParaRPr>
          </a:p>
          <a:p>
            <a:pPr marL="0" marR="0" lvl="0" indent="0" algn="l" defTabSz="904342" rtl="0" eaLnBrk="1" fontAlgn="auto" latinLnBrk="0" hangingPunct="1">
              <a:lnSpc>
                <a:spcPct val="100000"/>
              </a:lnSpc>
              <a:spcBef>
                <a:spcPts val="0"/>
              </a:spcBef>
              <a:spcAft>
                <a:spcPts val="0"/>
              </a:spcAft>
              <a:buClrTx/>
              <a:buSzTx/>
              <a:buFontTx/>
              <a:buNone/>
              <a:tabLst/>
              <a:defRPr/>
            </a:pPr>
            <a:r>
              <a:rPr lang="en-GB" sz="1200" dirty="0">
                <a:solidFill>
                  <a:srgbClr val="000000"/>
                </a:solidFill>
                <a:latin typeface="+mj-lt"/>
              </a:rPr>
              <a:t>Across all of the core strategies driving the work we do in Gloucestershire there are commitments to prioritising prevention and achieving health equity. </a:t>
            </a:r>
          </a:p>
          <a:p>
            <a:pPr marL="0" marR="0" lvl="0" indent="0" algn="l" defTabSz="904342" rtl="0" eaLnBrk="1" fontAlgn="auto" latinLnBrk="0" hangingPunct="1">
              <a:lnSpc>
                <a:spcPct val="100000"/>
              </a:lnSpc>
              <a:spcBef>
                <a:spcPts val="0"/>
              </a:spcBef>
              <a:spcAft>
                <a:spcPts val="0"/>
              </a:spcAft>
              <a:buClrTx/>
              <a:buSzTx/>
              <a:buFontTx/>
              <a:buNone/>
              <a:tabLst/>
              <a:defRPr/>
            </a:pPr>
            <a:endParaRPr lang="en-GB" sz="1200" dirty="0">
              <a:solidFill>
                <a:srgbClr val="000000"/>
              </a:solidFill>
              <a:latin typeface="+mj-lt"/>
            </a:endParaRPr>
          </a:p>
          <a:p>
            <a:pPr marL="0" marR="0" lvl="0" indent="0" algn="l" defTabSz="904342" rtl="0" eaLnBrk="1" fontAlgn="auto" latinLnBrk="0" hangingPunct="1">
              <a:lnSpc>
                <a:spcPct val="100000"/>
              </a:lnSpc>
              <a:spcBef>
                <a:spcPts val="0"/>
              </a:spcBef>
              <a:spcAft>
                <a:spcPts val="0"/>
              </a:spcAft>
              <a:buClrTx/>
              <a:buSzTx/>
              <a:buFontTx/>
              <a:buNone/>
              <a:tabLst/>
              <a:defRPr/>
            </a:pPr>
            <a:r>
              <a:rPr lang="en-GB" sz="1200" dirty="0">
                <a:solidFill>
                  <a:srgbClr val="000000"/>
                </a:solidFill>
                <a:latin typeface="+mj-lt"/>
              </a:rPr>
              <a:t>Not going to detail these for this well-informed audience – but these slides are available for positioning the approach and framework to stakeholders.</a:t>
            </a:r>
          </a:p>
          <a:p>
            <a:pPr marL="0" marR="0" lvl="0" indent="0" algn="l" defTabSz="904342" rtl="0" eaLnBrk="1" fontAlgn="auto" latinLnBrk="0" hangingPunct="1">
              <a:lnSpc>
                <a:spcPct val="100000"/>
              </a:lnSpc>
              <a:spcBef>
                <a:spcPts val="0"/>
              </a:spcBef>
              <a:spcAft>
                <a:spcPts val="0"/>
              </a:spcAft>
              <a:buClrTx/>
              <a:buSzTx/>
              <a:buFontTx/>
              <a:buNone/>
              <a:tabLst/>
              <a:defRPr/>
            </a:pPr>
            <a:endParaRPr lang="en-GB" sz="1200" dirty="0">
              <a:solidFill>
                <a:srgbClr val="000000"/>
              </a:solidFill>
              <a:latin typeface="+mj-lt"/>
            </a:endParaRPr>
          </a:p>
          <a:p>
            <a:pPr>
              <a:spcAft>
                <a:spcPts val="593"/>
              </a:spcAft>
              <a:buFont typeface="Arial" panose="020B0604020202020204" pitchFamily="34" charset="0"/>
              <a:buNone/>
            </a:pPr>
            <a:r>
              <a:rPr lang="en-GB" sz="1200" b="1" dirty="0">
                <a:latin typeface="+mj-lt"/>
              </a:rPr>
              <a:t>The population intervention triangle – gives a place focus where the ILPs fit in </a:t>
            </a:r>
            <a:r>
              <a:rPr lang="en-GB" sz="1200" dirty="0">
                <a:latin typeface="+mj-lt"/>
              </a:rPr>
              <a:t>helps us to understand our place-based role in tackling HI. </a:t>
            </a:r>
          </a:p>
          <a:p>
            <a:pPr>
              <a:spcAft>
                <a:spcPts val="593"/>
              </a:spcAft>
              <a:buFont typeface="Arial" panose="020B0604020202020204" pitchFamily="34" charset="0"/>
              <a:buNone/>
            </a:pPr>
            <a:endParaRPr lang="en-GB" sz="1200" dirty="0">
              <a:latin typeface="+mj-lt"/>
            </a:endParaRPr>
          </a:p>
          <a:p>
            <a:pPr marL="0" marR="0" lvl="0" indent="0" algn="l" defTabSz="914400" rtl="0" eaLnBrk="1" fontAlgn="auto" latinLnBrk="0" hangingPunct="1">
              <a:lnSpc>
                <a:spcPct val="100000"/>
              </a:lnSpc>
              <a:spcBef>
                <a:spcPts val="0"/>
              </a:spcBef>
              <a:spcAft>
                <a:spcPts val="593"/>
              </a:spcAft>
              <a:buClrTx/>
              <a:buSzTx/>
              <a:buFont typeface="Arial" panose="020B0604020202020204" pitchFamily="34" charset="0"/>
              <a:buNone/>
              <a:tabLst/>
              <a:defRPr/>
            </a:pPr>
            <a:r>
              <a:rPr lang="en-GB" sz="1200" b="1" dirty="0">
                <a:latin typeface="+mj-lt"/>
              </a:rPr>
              <a:t>The Core20PLUS5 framework -</a:t>
            </a:r>
            <a:r>
              <a:rPr lang="en-GB" sz="1200" dirty="0">
                <a:latin typeface="+mj-lt"/>
              </a:rPr>
              <a:t> designed to support Integrated Care Systems to drive targeted action in healthcare inequalities improvement – it underpins One Gloucestershire’s approach to addressing Health Inequalities with a focus on </a:t>
            </a:r>
            <a:r>
              <a:rPr lang="en-GB" sz="1200" b="1" dirty="0">
                <a:latin typeface="+mj-lt"/>
              </a:rPr>
              <a:t>place </a:t>
            </a:r>
            <a:r>
              <a:rPr lang="en-GB" sz="1200" b="0" dirty="0">
                <a:latin typeface="+mj-lt"/>
              </a:rPr>
              <a:t>(31 LSOAs); people (ethnicity); and condition/ health need. [</a:t>
            </a:r>
            <a:r>
              <a:rPr lang="en-GB" sz="1200" b="1" dirty="0">
                <a:solidFill>
                  <a:srgbClr val="000000"/>
                </a:solidFill>
                <a:latin typeface="+mj-lt"/>
              </a:rPr>
              <a:t>The ‘5’ </a:t>
            </a:r>
            <a:r>
              <a:rPr lang="en-GB" sz="1200" dirty="0">
                <a:solidFill>
                  <a:srgbClr val="000000"/>
                </a:solidFill>
                <a:latin typeface="+mj-lt"/>
              </a:rPr>
              <a:t>represents 5 clinical priority areas that have been identified to have the greatest impact on Health Inequalities]. </a:t>
            </a:r>
            <a:r>
              <a:rPr lang="en-GB" sz="1200" dirty="0">
                <a:latin typeface="+mj-lt"/>
              </a:rPr>
              <a:t> </a:t>
            </a:r>
          </a:p>
          <a:p>
            <a:pPr>
              <a:spcAft>
                <a:spcPts val="593"/>
              </a:spcAft>
              <a:buFont typeface="Arial" panose="020B0604020202020204" pitchFamily="34" charset="0"/>
              <a:buNone/>
            </a:pPr>
            <a:endParaRPr lang="en-GB" sz="1200" dirty="0">
              <a:latin typeface="+mj-lt"/>
            </a:endParaRPr>
          </a:p>
          <a:p>
            <a:endParaRPr lang="en-US" sz="1200" b="1" dirty="0">
              <a:latin typeface="+mj-lt"/>
            </a:endParaRPr>
          </a:p>
          <a:p>
            <a:r>
              <a:rPr lang="en-US" sz="1200" b="1" dirty="0">
                <a:latin typeface="+mj-lt"/>
              </a:rPr>
              <a:t>One Gloucestershire ICS Interim Integrated Care Strategy December 2022</a:t>
            </a:r>
          </a:p>
          <a:p>
            <a:pPr marL="169564" indent="-169564">
              <a:buFont typeface="Arial" panose="020B0604020202020204" pitchFamily="34" charset="0"/>
              <a:buChar char="•"/>
            </a:pPr>
            <a:r>
              <a:rPr lang="en-US" sz="1200" dirty="0">
                <a:latin typeface="+mj-lt"/>
              </a:rPr>
              <a:t>Achieving equity is one of the three overarching pillars of the Strategy; however </a:t>
            </a:r>
            <a:r>
              <a:rPr lang="en-US" sz="1200" dirty="0" err="1">
                <a:latin typeface="+mj-lt"/>
              </a:rPr>
              <a:t>prioritising</a:t>
            </a:r>
            <a:r>
              <a:rPr lang="en-US" sz="1200" dirty="0">
                <a:latin typeface="+mj-lt"/>
              </a:rPr>
              <a:t> prevention and achieving health equity runs as a golden thread through the strategy and across all three pillars. </a:t>
            </a:r>
          </a:p>
          <a:p>
            <a:endParaRPr lang="en-US" sz="1200" dirty="0">
              <a:latin typeface="+mj-lt"/>
            </a:endParaRPr>
          </a:p>
          <a:p>
            <a:r>
              <a:rPr lang="en-GB" sz="1200" b="1" dirty="0">
                <a:latin typeface="+mj-lt"/>
              </a:rPr>
              <a:t>One Gloucestershire Operational Plan 24-25 AND Joint Forward Plan 2023-28</a:t>
            </a:r>
          </a:p>
          <a:p>
            <a:pPr marL="169564" indent="-169564">
              <a:buFont typeface="Arial" panose="020B0604020202020204" pitchFamily="34" charset="0"/>
              <a:buChar char="•"/>
            </a:pPr>
            <a:r>
              <a:rPr lang="en-GB" sz="1200" dirty="0">
                <a:latin typeface="+mj-lt"/>
              </a:rPr>
              <a:t>Consider how the ICS will continue to narrow health inequalities in access, outcomes, and experience while recovering core services and productivity.</a:t>
            </a:r>
          </a:p>
          <a:p>
            <a:pPr marL="0" indent="0">
              <a:buFont typeface="Arial" panose="020B0604020202020204" pitchFamily="34" charset="0"/>
              <a:buNone/>
            </a:pPr>
            <a:endParaRPr lang="en-GB" sz="1200" dirty="0">
              <a:latin typeface="+mj-lt"/>
            </a:endParaRPr>
          </a:p>
          <a:p>
            <a:r>
              <a:rPr lang="en-US" sz="1200" b="1" dirty="0">
                <a:latin typeface="+mj-lt"/>
              </a:rPr>
              <a:t>Gloucestershire Joint Health and Wellbeing Strategy 2019-2030</a:t>
            </a:r>
          </a:p>
          <a:p>
            <a:pPr marL="169564" indent="-169564">
              <a:buFont typeface="Arial" panose="020B0604020202020204" pitchFamily="34" charset="0"/>
              <a:buChar char="•"/>
            </a:pPr>
            <a:r>
              <a:rPr lang="en-US" sz="1200" dirty="0">
                <a:latin typeface="+mj-lt"/>
              </a:rPr>
              <a:t>Sets out how the Local Authority and ICB will work together to understand the health and wellbeing needs of the local community and agrees joint priorities for addressing these needs to improve health and wellbeing outcomes and reduce inequalities. Importance of developing a shared understanding and commitment to addressing the wider determinants of health and wellbeing. </a:t>
            </a:r>
          </a:p>
          <a:p>
            <a:endParaRPr lang="en-US" sz="1200" dirty="0">
              <a:latin typeface="+mj-lt"/>
            </a:endParaRPr>
          </a:p>
          <a:p>
            <a:endParaRPr lang="en-GB" dirty="0"/>
          </a:p>
        </p:txBody>
      </p:sp>
      <p:sp>
        <p:nvSpPr>
          <p:cNvPr id="4" name="Footer Placeholder 3"/>
          <p:cNvSpPr>
            <a:spLocks noGrp="1"/>
          </p:cNvSpPr>
          <p:nvPr>
            <p:ph type="ftr" sz="quarter" idx="4"/>
          </p:nvPr>
        </p:nvSpPr>
        <p:spPr/>
        <p:txBody>
          <a:bodyPr/>
          <a:lstStyle/>
          <a:p>
            <a:endParaRPr lang="en-GB" dirty="0"/>
          </a:p>
        </p:txBody>
      </p:sp>
      <p:sp>
        <p:nvSpPr>
          <p:cNvPr id="5" name="Slide Number Placeholder 4"/>
          <p:cNvSpPr>
            <a:spLocks noGrp="1"/>
          </p:cNvSpPr>
          <p:nvPr>
            <p:ph type="sldNum" sz="quarter" idx="5"/>
          </p:nvPr>
        </p:nvSpPr>
        <p:spPr/>
        <p:txBody>
          <a:bodyPr/>
          <a:lstStyle/>
          <a:p>
            <a:fld id="{2E221B35-D793-4D7D-8A63-DA4D5D3C070D}" type="slidenum">
              <a:rPr lang="en-GB" smtClean="0"/>
              <a:pPr/>
              <a:t>2</a:t>
            </a:fld>
            <a:endParaRPr lang="en-GB" dirty="0"/>
          </a:p>
        </p:txBody>
      </p:sp>
    </p:spTree>
    <p:extLst>
      <p:ext uri="{BB962C8B-B14F-4D97-AF65-F5344CB8AC3E}">
        <p14:creationId xmlns:p14="http://schemas.microsoft.com/office/powerpoint/2010/main" val="66573539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The HI framework is an attempt to bring some of the ‘how’ together a bit differently by setting out a simple framework to help us organise ourselves – to understand the different types of activity on HI and the contribution different parts of the system are making.</a:t>
            </a:r>
          </a:p>
          <a:p>
            <a:endParaRPr lang="en-GB" dirty="0"/>
          </a:p>
          <a:p>
            <a:r>
              <a:rPr lang="en-GB" dirty="0"/>
              <a:t>Being referred to as ‘ ‘themes’. </a:t>
            </a:r>
          </a:p>
          <a:p>
            <a:r>
              <a:rPr lang="en-GB" dirty="0"/>
              <a:t>Each theme has a number of sub-categories.</a:t>
            </a:r>
          </a:p>
          <a:p>
            <a:endParaRPr lang="en-GB"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sz="1800" b="1" dirty="0">
                <a:effectLst/>
                <a:latin typeface="Arial Nova" panose="020B0504020202020204" pitchFamily="34" charset="0"/>
                <a:ea typeface="Aptos" panose="020B0004020202020204" pitchFamily="34" charset="0"/>
                <a:cs typeface="Arial" panose="020B0604020202020204" pitchFamily="34" charset="0"/>
              </a:rPr>
              <a:t>Theme A: Contributory activity</a:t>
            </a:r>
            <a:r>
              <a:rPr lang="en-GB" sz="1800" dirty="0">
                <a:effectLst/>
                <a:latin typeface="Arial Nova" panose="020B0504020202020204" pitchFamily="34" charset="0"/>
                <a:ea typeface="Aptos" panose="020B0004020202020204" pitchFamily="34" charset="0"/>
                <a:cs typeface="Arial" panose="020B0604020202020204" pitchFamily="34" charset="0"/>
              </a:rPr>
              <a:t> – things we need to have in place in the system because they underpin and make a fundamental contribution to improving equity.  Refers to HOW we do things – our ways of working. However, we can’t necessarily directly attribute outcomes to these activities.  Many of the activities under this theme also contribute to the prevention agenda.</a:t>
            </a:r>
            <a:endParaRPr lang="en-GB" sz="1800" dirty="0">
              <a:effectLst/>
              <a:latin typeface="Calibri" panose="020F0502020204030204" pitchFamily="34" charset="0"/>
              <a:ea typeface="Aptos" panose="020B0004020202020204" pitchFamily="34" charset="0"/>
            </a:endParaRPr>
          </a:p>
          <a:p>
            <a:endParaRPr lang="en-GB" dirty="0"/>
          </a:p>
          <a:p>
            <a:r>
              <a:rPr lang="en-GB" sz="1800" b="1" dirty="0">
                <a:effectLst/>
                <a:latin typeface="Arial Nova" panose="020B0504020202020204" pitchFamily="34" charset="0"/>
                <a:ea typeface="Aptos" panose="020B0004020202020204" pitchFamily="34" charset="0"/>
                <a:cs typeface="Arial" panose="020B0604020202020204" pitchFamily="34" charset="0"/>
              </a:rPr>
              <a:t>Theme B: Targeted interventions to improve health and remove barriers</a:t>
            </a:r>
            <a:r>
              <a:rPr lang="en-GB" sz="1800" dirty="0">
                <a:effectLst/>
                <a:latin typeface="Arial Nova" panose="020B0504020202020204" pitchFamily="34" charset="0"/>
                <a:ea typeface="Aptos" panose="020B0004020202020204" pitchFamily="34" charset="0"/>
                <a:cs typeface="Arial" panose="020B0604020202020204" pitchFamily="34" charset="0"/>
              </a:rPr>
              <a:t> – intervention might be targeted by place, people or condition.  </a:t>
            </a:r>
            <a:endParaRPr lang="en-GB" sz="1800" dirty="0">
              <a:effectLst/>
              <a:latin typeface="Calibri" panose="020F0502020204030204" pitchFamily="34" charset="0"/>
              <a:ea typeface="Aptos" panose="020B0004020202020204" pitchFamily="34" charset="0"/>
            </a:endParaRPr>
          </a:p>
          <a:p>
            <a:r>
              <a:rPr lang="en-GB" sz="1800" dirty="0">
                <a:effectLst/>
                <a:latin typeface="Arial Nova" panose="020B0504020202020204" pitchFamily="34" charset="0"/>
                <a:ea typeface="Aptos" panose="020B0004020202020204" pitchFamily="34" charset="0"/>
                <a:cs typeface="Arial" panose="020B0604020202020204" pitchFamily="34" charset="0"/>
              </a:rPr>
              <a:t>This is where we currently focus most of our time and effort as a system. These interventions are important but only part of the overall approach needed to make a difference.</a:t>
            </a:r>
          </a:p>
          <a:p>
            <a:endParaRPr lang="en-GB" sz="1800" dirty="0">
              <a:effectLst/>
              <a:latin typeface="Arial Nova" panose="020B0504020202020204" pitchFamily="34" charset="0"/>
              <a:ea typeface="Aptos" panose="020B0004020202020204" pitchFamily="34" charset="0"/>
              <a:cs typeface="Arial" panose="020B0604020202020204" pitchFamily="34" charset="0"/>
            </a:endParaRPr>
          </a:p>
          <a:p>
            <a:r>
              <a:rPr lang="en-GB" sz="1800" b="1" dirty="0">
                <a:effectLst/>
                <a:latin typeface="Arial Nova" panose="020B0504020202020204" pitchFamily="34" charset="0"/>
                <a:ea typeface="Aptos" panose="020B0004020202020204" pitchFamily="34" charset="0"/>
                <a:cs typeface="Arial" panose="020B0604020202020204" pitchFamily="34" charset="0"/>
              </a:rPr>
              <a:t>Theme C:</a:t>
            </a:r>
            <a:r>
              <a:rPr lang="en-GB" sz="1800" dirty="0">
                <a:effectLst/>
                <a:latin typeface="Arial Nova" panose="020B0504020202020204" pitchFamily="34" charset="0"/>
                <a:ea typeface="Aptos" panose="020B0004020202020204" pitchFamily="34" charset="0"/>
                <a:cs typeface="Arial" panose="020B0604020202020204" pitchFamily="34" charset="0"/>
              </a:rPr>
              <a:t> </a:t>
            </a:r>
            <a:r>
              <a:rPr lang="en-GB" sz="1800" b="1" dirty="0">
                <a:effectLst/>
                <a:latin typeface="Arial Nova" panose="020B0504020202020204" pitchFamily="34" charset="0"/>
                <a:ea typeface="Aptos" panose="020B0004020202020204" pitchFamily="34" charset="0"/>
                <a:cs typeface="Arial" panose="020B0604020202020204" pitchFamily="34" charset="0"/>
              </a:rPr>
              <a:t>Improving equity within mainstream services and activities</a:t>
            </a:r>
            <a:r>
              <a:rPr lang="en-GB" sz="1800" dirty="0">
                <a:effectLst/>
                <a:latin typeface="Arial Nova" panose="020B0504020202020204" pitchFamily="34" charset="0"/>
                <a:ea typeface="Aptos" panose="020B0004020202020204" pitchFamily="34" charset="0"/>
                <a:cs typeface="Arial" panose="020B0604020202020204" pitchFamily="34" charset="0"/>
              </a:rPr>
              <a:t> – this theme includes the fundamental underpinning things that we need on top of individual services. This theme is currently underdeveloped and is about changing/ tweaking how we do the basics. </a:t>
            </a:r>
            <a:endParaRPr lang="en-GB" sz="1800" dirty="0">
              <a:effectLst/>
              <a:latin typeface="Calibri" panose="020F0502020204030204" pitchFamily="34" charset="0"/>
              <a:ea typeface="Aptos" panose="020B0004020202020204" pitchFamily="34" charset="0"/>
            </a:endParaRPr>
          </a:p>
          <a:p>
            <a:r>
              <a:rPr lang="en-GB" sz="1800" dirty="0">
                <a:effectLst/>
                <a:latin typeface="Arial" panose="020B0604020202020204" pitchFamily="34" charset="0"/>
                <a:ea typeface="Aptos" panose="020B0004020202020204" pitchFamily="34" charset="0"/>
              </a:rPr>
              <a:t> </a:t>
            </a:r>
            <a:endParaRPr lang="en-GB" sz="1800" dirty="0">
              <a:effectLst/>
              <a:latin typeface="Calibri" panose="020F0502020204030204" pitchFamily="34" charset="0"/>
              <a:ea typeface="Aptos" panose="020B00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a:effectLst/>
                <a:latin typeface="Arial Nova" panose="020B0504020202020204" pitchFamily="34" charset="0"/>
                <a:ea typeface="Aptos" panose="020B0004020202020204" pitchFamily="34" charset="0"/>
                <a:cs typeface="Arial" panose="020B0604020202020204" pitchFamily="34" charset="0"/>
              </a:rPr>
              <a:t>There are many examples of good practice in addressing health inequalities in the county. However, as a system we tend to focus more of our time and effort on targeted interventions (‘theme B’) with less emphasis on themes A and C, where the real transformational change is likely to happen.  So, if we are to maximise our collective impact as a health and care system, we need to challenge ourselves to stretch a little further – and to do some of our mainstream activities a bit differently.</a:t>
            </a:r>
            <a:endParaRPr lang="en-GB" sz="1200" dirty="0">
              <a:effectLst/>
              <a:latin typeface="Calibri" panose="020F0502020204030204" pitchFamily="34" charset="0"/>
              <a:ea typeface="Aptos" panose="020B0004020202020204" pitchFamily="34" charset="0"/>
            </a:endParaRPr>
          </a:p>
          <a:p>
            <a:endParaRPr lang="en-GB" dirty="0"/>
          </a:p>
        </p:txBody>
      </p:sp>
      <p:sp>
        <p:nvSpPr>
          <p:cNvPr id="4" name="Footer Placeholder 3"/>
          <p:cNvSpPr>
            <a:spLocks noGrp="1"/>
          </p:cNvSpPr>
          <p:nvPr>
            <p:ph type="ftr" sz="quarter" idx="4"/>
          </p:nvPr>
        </p:nvSpPr>
        <p:spPr/>
        <p:txBody>
          <a:bodyPr/>
          <a:lstStyle/>
          <a:p>
            <a:pPr defTabSz="904342">
              <a:defRPr/>
            </a:pPr>
            <a:endParaRPr lang="en-GB" dirty="0">
              <a:solidFill>
                <a:prstClr val="black"/>
              </a:solidFill>
              <a:latin typeface="Calibri"/>
            </a:endParaRPr>
          </a:p>
        </p:txBody>
      </p:sp>
      <p:sp>
        <p:nvSpPr>
          <p:cNvPr id="5" name="Slide Number Placeholder 4"/>
          <p:cNvSpPr>
            <a:spLocks noGrp="1"/>
          </p:cNvSpPr>
          <p:nvPr>
            <p:ph type="sldNum" sz="quarter" idx="5"/>
          </p:nvPr>
        </p:nvSpPr>
        <p:spPr/>
        <p:txBody>
          <a:bodyPr/>
          <a:lstStyle/>
          <a:p>
            <a:pPr defTabSz="904342">
              <a:defRPr/>
            </a:pPr>
            <a:fld id="{2E221B35-D793-4D7D-8A63-DA4D5D3C070D}" type="slidenum">
              <a:rPr lang="en-GB">
                <a:solidFill>
                  <a:prstClr val="black"/>
                </a:solidFill>
                <a:latin typeface="Calibri"/>
              </a:rPr>
              <a:pPr defTabSz="904342">
                <a:defRPr/>
              </a:pPr>
              <a:t>3</a:t>
            </a:fld>
            <a:endParaRPr lang="en-GB" dirty="0">
              <a:solidFill>
                <a:prstClr val="black"/>
              </a:solidFill>
              <a:latin typeface="Calibri"/>
            </a:endParaRPr>
          </a:p>
        </p:txBody>
      </p:sp>
    </p:spTree>
    <p:extLst>
      <p:ext uri="{BB962C8B-B14F-4D97-AF65-F5344CB8AC3E}">
        <p14:creationId xmlns:p14="http://schemas.microsoft.com/office/powerpoint/2010/main" val="22080764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07000"/>
              </a:lnSpc>
              <a:spcAft>
                <a:spcPts val="791"/>
              </a:spcAft>
            </a:pPr>
            <a:r>
              <a:rPr lang="en-GB" sz="1800" b="1" dirty="0">
                <a:latin typeface="+mj-lt"/>
              </a:rPr>
              <a:t>NOTE: </a:t>
            </a:r>
            <a:r>
              <a:rPr lang="en-GB" sz="1800" dirty="0">
                <a:latin typeface="+mj-lt"/>
              </a:rPr>
              <a:t>this slides gives examples of some of the work that Gloucestershire ICS are doing to tackle health inequalities. There are many more! We have attempted to record these over the last year or so in our prevention and health inequalities mapping but difficult to capture everything that is happening. </a:t>
            </a:r>
          </a:p>
          <a:p>
            <a:pPr>
              <a:lnSpc>
                <a:spcPct val="107000"/>
              </a:lnSpc>
              <a:spcAft>
                <a:spcPts val="791"/>
              </a:spcAft>
            </a:pPr>
            <a:endParaRPr lang="en-GB" sz="1800" b="1" dirty="0">
              <a:latin typeface="+mj-lt"/>
            </a:endParaRPr>
          </a:p>
          <a:p>
            <a:pPr>
              <a:lnSpc>
                <a:spcPct val="107000"/>
              </a:lnSpc>
              <a:spcAft>
                <a:spcPts val="791"/>
              </a:spcAft>
            </a:pPr>
            <a:r>
              <a:rPr lang="en-GB" sz="1800" b="1" i="1" dirty="0">
                <a:latin typeface="+mj-lt"/>
              </a:rPr>
              <a:t>Theme A</a:t>
            </a:r>
          </a:p>
          <a:p>
            <a:pPr marL="339128" indent="-339128">
              <a:lnSpc>
                <a:spcPct val="107000"/>
              </a:lnSpc>
              <a:spcAft>
                <a:spcPts val="791"/>
              </a:spcAft>
              <a:buFont typeface="Arial" panose="020B0604020202020204" pitchFamily="34" charset="0"/>
              <a:buChar char="•"/>
              <a:tabLst>
                <a:tab pos="452171" algn="l"/>
              </a:tabLst>
            </a:pPr>
            <a:r>
              <a:rPr lang="en-GB" sz="1800" b="1" dirty="0">
                <a:latin typeface="+mj-lt"/>
                <a:ea typeface="Calibri" panose="020F0502020204030204" pitchFamily="34" charset="0"/>
                <a:cs typeface="Times New Roman" panose="02020603050405020304" pitchFamily="18" charset="0"/>
              </a:rPr>
              <a:t>Community building/development </a:t>
            </a:r>
            <a:r>
              <a:rPr lang="en-GB" sz="1800" dirty="0">
                <a:latin typeface="+mj-lt"/>
                <a:ea typeface="Calibri" panose="020F0502020204030204" pitchFamily="34" charset="0"/>
                <a:cs typeface="Times New Roman" panose="02020603050405020304" pitchFamily="18" charset="0"/>
              </a:rPr>
              <a:t>e.g. Community Connectors - Funding to allow young people to have paid roles that will work with services to break down barriers to access and encourage uptake of support. </a:t>
            </a:r>
          </a:p>
          <a:p>
            <a:pPr marL="339128" indent="-339128">
              <a:lnSpc>
                <a:spcPct val="107000"/>
              </a:lnSpc>
              <a:spcAft>
                <a:spcPts val="791"/>
              </a:spcAft>
              <a:buFont typeface="Arial" panose="020B0604020202020204" pitchFamily="34" charset="0"/>
              <a:buChar char="•"/>
              <a:tabLst>
                <a:tab pos="452171" algn="l"/>
              </a:tabLst>
            </a:pPr>
            <a:r>
              <a:rPr lang="en-GB" sz="1800" b="1" dirty="0">
                <a:latin typeface="+mj-lt"/>
                <a:ea typeface="Calibri" panose="020F0502020204030204" pitchFamily="34" charset="0"/>
                <a:cs typeface="Times New Roman" panose="02020603050405020304" pitchFamily="18" charset="0"/>
              </a:rPr>
              <a:t>Gloucestershire Race Collective </a:t>
            </a:r>
            <a:r>
              <a:rPr lang="en-GB" sz="1800" dirty="0">
                <a:latin typeface="+mj-lt"/>
                <a:ea typeface="Calibri" panose="020F0502020204030204" pitchFamily="34" charset="0"/>
                <a:cs typeface="Times New Roman" panose="02020603050405020304" pitchFamily="18" charset="0"/>
              </a:rPr>
              <a:t>aiming to become the VCSE infrastructure organisation for racially minoritized communities across Gloucestershire. </a:t>
            </a:r>
          </a:p>
          <a:p>
            <a:pPr marL="339128" indent="-339128">
              <a:lnSpc>
                <a:spcPct val="107000"/>
              </a:lnSpc>
              <a:spcAft>
                <a:spcPts val="791"/>
              </a:spcAft>
              <a:buFont typeface="Arial" panose="020B0604020202020204" pitchFamily="34" charset="0"/>
              <a:buChar char="•"/>
              <a:tabLst>
                <a:tab pos="452171" algn="l"/>
              </a:tabLst>
            </a:pPr>
            <a:r>
              <a:rPr lang="en-GB" sz="1800" b="1" dirty="0">
                <a:latin typeface="+mj-lt"/>
                <a:ea typeface="Calibri" panose="020F0502020204030204" pitchFamily="34" charset="0"/>
                <a:cs typeface="Times New Roman" panose="02020603050405020304" pitchFamily="18" charset="0"/>
              </a:rPr>
              <a:t>Friendship Café core funding </a:t>
            </a:r>
            <a:r>
              <a:rPr lang="en-GB" sz="1800" dirty="0">
                <a:latin typeface="+mj-lt"/>
                <a:ea typeface="Calibri" panose="020F0502020204030204" pitchFamily="34" charset="0"/>
                <a:cs typeface="Times New Roman" panose="02020603050405020304" pitchFamily="18" charset="0"/>
              </a:rPr>
              <a:t>– a local VCS Anchor organisation in one of the most deprived wards in Gloucester City. </a:t>
            </a:r>
          </a:p>
          <a:p>
            <a:pPr marL="339128" indent="-339128">
              <a:lnSpc>
                <a:spcPct val="107000"/>
              </a:lnSpc>
              <a:spcAft>
                <a:spcPts val="791"/>
              </a:spcAft>
              <a:buFont typeface="Arial" panose="020B0604020202020204" pitchFamily="34" charset="0"/>
              <a:buChar char="•"/>
              <a:tabLst>
                <a:tab pos="452171" algn="l"/>
              </a:tabLst>
            </a:pPr>
            <a:r>
              <a:rPr lang="en-GB" sz="1800" b="1" dirty="0">
                <a:latin typeface="+mj-lt"/>
                <a:ea typeface="Calibri" panose="020F0502020204030204" pitchFamily="34" charset="0"/>
                <a:cs typeface="Times New Roman" panose="02020603050405020304" pitchFamily="18" charset="0"/>
              </a:rPr>
              <a:t>Gloucester Community Building Collective </a:t>
            </a:r>
            <a:r>
              <a:rPr lang="en-GB" sz="1800" dirty="0">
                <a:latin typeface="+mj-lt"/>
                <a:ea typeface="Calibri" panose="020F0502020204030204" pitchFamily="34" charset="0"/>
                <a:cs typeface="Times New Roman" panose="02020603050405020304" pitchFamily="18" charset="0"/>
              </a:rPr>
              <a:t>– a voluntary sector organisation placing community builders in the most deprived wards in Gloucester City. </a:t>
            </a:r>
          </a:p>
          <a:p>
            <a:pPr marL="339128" indent="-339128">
              <a:lnSpc>
                <a:spcPct val="107000"/>
              </a:lnSpc>
              <a:spcAft>
                <a:spcPts val="791"/>
              </a:spcAft>
              <a:buFont typeface="Arial" panose="020B0604020202020204" pitchFamily="34" charset="0"/>
              <a:buChar char="•"/>
              <a:tabLst>
                <a:tab pos="452171" algn="l"/>
              </a:tabLst>
            </a:pPr>
            <a:r>
              <a:rPr lang="en-GB" sz="1800" b="1" dirty="0">
                <a:latin typeface="+mj-lt"/>
                <a:ea typeface="Calibri" panose="020F0502020204030204" pitchFamily="34" charset="0"/>
                <a:cs typeface="Times New Roman" panose="02020603050405020304" pitchFamily="18" charset="0"/>
              </a:rPr>
              <a:t>One Gloucestershire Citizens’ Panel </a:t>
            </a:r>
            <a:r>
              <a:rPr lang="en-GB" sz="1800" dirty="0">
                <a:latin typeface="+mj-lt"/>
                <a:ea typeface="Calibri" panose="020F0502020204030204" pitchFamily="34" charset="0"/>
                <a:cs typeface="Times New Roman" panose="02020603050405020304" pitchFamily="18" charset="0"/>
              </a:rPr>
              <a:t>– recruitment of 1000 local residents who are representative of the Gloucestershire population, including those who live in priority areas of the county where people experience greater health inequalities. Panel will give anonymous feedback on health and care services and support. </a:t>
            </a:r>
          </a:p>
          <a:p>
            <a:pPr marL="339128" indent="-339128">
              <a:lnSpc>
                <a:spcPct val="107000"/>
              </a:lnSpc>
              <a:spcAft>
                <a:spcPts val="791"/>
              </a:spcAft>
              <a:buFont typeface="Arial" panose="020B0604020202020204" pitchFamily="34" charset="0"/>
              <a:buChar char="•"/>
              <a:tabLst>
                <a:tab pos="452171" algn="l"/>
              </a:tabLst>
            </a:pPr>
            <a:r>
              <a:rPr lang="en-GB" sz="1800" b="1" dirty="0">
                <a:latin typeface="+mj-lt"/>
                <a:ea typeface="Calibri" panose="020F0502020204030204" pitchFamily="34" charset="0"/>
                <a:cs typeface="Times New Roman" panose="02020603050405020304" pitchFamily="18" charset="0"/>
              </a:rPr>
              <a:t>Patient Participation Groups </a:t>
            </a:r>
            <a:r>
              <a:rPr lang="en-GB" sz="1800" dirty="0">
                <a:latin typeface="+mj-lt"/>
                <a:ea typeface="Calibri" panose="020F0502020204030204" pitchFamily="34" charset="0"/>
                <a:cs typeface="Times New Roman" panose="02020603050405020304" pitchFamily="18" charset="0"/>
              </a:rPr>
              <a:t>– working with General Practices to help ensure the best experience for its patients. </a:t>
            </a:r>
          </a:p>
          <a:p>
            <a:pPr marL="339128" indent="-339128">
              <a:lnSpc>
                <a:spcPct val="107000"/>
              </a:lnSpc>
              <a:spcAft>
                <a:spcPts val="791"/>
              </a:spcAft>
              <a:buFont typeface="Arial" panose="020B0604020202020204" pitchFamily="34" charset="0"/>
              <a:buChar char="•"/>
              <a:tabLst>
                <a:tab pos="452171" algn="l"/>
              </a:tabLst>
            </a:pPr>
            <a:r>
              <a:rPr lang="en-GB" sz="1800" b="1" dirty="0">
                <a:latin typeface="+mj-lt"/>
                <a:ea typeface="Calibri" panose="020F0502020204030204" pitchFamily="34" charset="0"/>
                <a:cs typeface="Times New Roman" panose="02020603050405020304" pitchFamily="18" charset="0"/>
              </a:rPr>
              <a:t>Gloucestershire Maternity Voices Partnership </a:t>
            </a:r>
            <a:r>
              <a:rPr lang="en-GB" sz="1800" dirty="0">
                <a:latin typeface="+mj-lt"/>
                <a:ea typeface="Calibri" panose="020F0502020204030204" pitchFamily="34" charset="0"/>
                <a:cs typeface="Times New Roman" panose="02020603050405020304" pitchFamily="18" charset="0"/>
              </a:rPr>
              <a:t>– gather and understand feedback and experiences from women, birthing people and their families who are currently or have recently used maternity, neonatal and health visiting services in Gloucestershire. </a:t>
            </a:r>
          </a:p>
          <a:p>
            <a:pPr marL="339128" indent="-339128">
              <a:lnSpc>
                <a:spcPct val="107000"/>
              </a:lnSpc>
              <a:spcAft>
                <a:spcPts val="791"/>
              </a:spcAft>
              <a:buFont typeface="Arial" panose="020B0604020202020204" pitchFamily="34" charset="0"/>
              <a:buChar char="•"/>
              <a:tabLst>
                <a:tab pos="452171" algn="l"/>
              </a:tabLst>
            </a:pPr>
            <a:r>
              <a:rPr lang="en-GB" sz="1800" b="1" dirty="0">
                <a:latin typeface="+mj-lt"/>
                <a:ea typeface="Calibri" panose="020F0502020204030204" pitchFamily="34" charset="0"/>
                <a:cs typeface="Times New Roman" panose="02020603050405020304" pitchFamily="18" charset="0"/>
              </a:rPr>
              <a:t>Healthwatch Gloucestershire.</a:t>
            </a:r>
          </a:p>
          <a:p>
            <a:pPr marL="339128" indent="-339128">
              <a:lnSpc>
                <a:spcPct val="107000"/>
              </a:lnSpc>
              <a:spcAft>
                <a:spcPts val="791"/>
              </a:spcAft>
              <a:buFont typeface="Arial" panose="020B0604020202020204" pitchFamily="34" charset="0"/>
              <a:buChar char="•"/>
              <a:tabLst>
                <a:tab pos="452171" algn="l"/>
              </a:tabLst>
            </a:pPr>
            <a:r>
              <a:rPr lang="en-GB" sz="1800" b="1" dirty="0">
                <a:latin typeface="+mj-lt"/>
                <a:ea typeface="Calibri" panose="020F0502020204030204" pitchFamily="34" charset="0"/>
                <a:cs typeface="Times New Roman" panose="02020603050405020304" pitchFamily="18" charset="0"/>
              </a:rPr>
              <a:t>Information bus activities </a:t>
            </a:r>
            <a:r>
              <a:rPr lang="en-GB" sz="1800" dirty="0">
                <a:latin typeface="+mj-lt"/>
                <a:ea typeface="Calibri" panose="020F0502020204030204" pitchFamily="34" charset="0"/>
                <a:cs typeface="Times New Roman" panose="02020603050405020304" pitchFamily="18" charset="0"/>
              </a:rPr>
              <a:t>– supports active community involvement across Gloucestershire; enables us to reach local communities and visit events across the county. </a:t>
            </a:r>
          </a:p>
          <a:p>
            <a:pPr marL="339128" indent="-339128">
              <a:lnSpc>
                <a:spcPct val="107000"/>
              </a:lnSpc>
              <a:spcAft>
                <a:spcPts val="791"/>
              </a:spcAft>
              <a:buFont typeface="Arial" panose="020B0604020202020204" pitchFamily="34" charset="0"/>
              <a:buChar char="•"/>
              <a:tabLst>
                <a:tab pos="452171" algn="l"/>
              </a:tabLst>
            </a:pPr>
            <a:r>
              <a:rPr lang="en-GB" sz="1800" b="1" dirty="0">
                <a:latin typeface="+mj-lt"/>
                <a:ea typeface="Calibri" panose="020F0502020204030204" pitchFamily="34" charset="0"/>
                <a:cs typeface="Times New Roman" panose="02020603050405020304" pitchFamily="18" charset="0"/>
              </a:rPr>
              <a:t>Insight Manager – ED&amp;I </a:t>
            </a:r>
            <a:r>
              <a:rPr lang="en-GB" sz="1800" dirty="0">
                <a:latin typeface="+mj-lt"/>
                <a:ea typeface="Calibri" panose="020F0502020204030204" pitchFamily="34" charset="0"/>
                <a:cs typeface="Times New Roman" panose="02020603050405020304" pitchFamily="18" charset="0"/>
              </a:rPr>
              <a:t>– establishing trusting links with underrepresented communities; discussing and raising awareness of health and wellbeing issues that matter to that community. </a:t>
            </a:r>
          </a:p>
          <a:p>
            <a:pPr marL="339128" indent="-339128">
              <a:lnSpc>
                <a:spcPct val="107000"/>
              </a:lnSpc>
              <a:spcAft>
                <a:spcPts val="791"/>
              </a:spcAft>
              <a:buFont typeface="Arial" panose="020B0604020202020204" pitchFamily="34" charset="0"/>
              <a:buChar char="•"/>
              <a:tabLst>
                <a:tab pos="452171" algn="l"/>
              </a:tabLst>
            </a:pPr>
            <a:r>
              <a:rPr lang="en-GB" sz="1800" b="1" dirty="0">
                <a:latin typeface="+mj-lt"/>
                <a:ea typeface="Calibri" panose="020F0502020204030204" pitchFamily="34" charset="0"/>
                <a:cs typeface="Times New Roman" panose="02020603050405020304" pitchFamily="18" charset="0"/>
              </a:rPr>
              <a:t>Joining Up Insights in Gloucestershire (JIG) </a:t>
            </a:r>
            <a:r>
              <a:rPr lang="en-GB" sz="1800" dirty="0">
                <a:latin typeface="+mj-lt"/>
                <a:ea typeface="Calibri" panose="020F0502020204030204" pitchFamily="34" charset="0"/>
                <a:cs typeface="Times New Roman" panose="02020603050405020304" pitchFamily="18" charset="0"/>
              </a:rPr>
              <a:t>– an online ‘library’ where all insight is kept together in one place e.g. research papers, engagement and consultation reports, patient stories, survey responses.</a:t>
            </a:r>
          </a:p>
          <a:p>
            <a:pPr marL="339128" indent="-339128">
              <a:lnSpc>
                <a:spcPct val="107000"/>
              </a:lnSpc>
              <a:spcAft>
                <a:spcPts val="791"/>
              </a:spcAft>
              <a:buFont typeface="Arial" panose="020B0604020202020204" pitchFamily="34" charset="0"/>
              <a:buChar char="•"/>
              <a:tabLst>
                <a:tab pos="452171" algn="l"/>
              </a:tabLst>
            </a:pPr>
            <a:r>
              <a:rPr lang="en-GB" sz="1800" b="1" dirty="0">
                <a:latin typeface="+mj-lt"/>
                <a:ea typeface="Calibri" panose="020F0502020204030204" pitchFamily="34" charset="0"/>
                <a:cs typeface="Times New Roman" panose="02020603050405020304" pitchFamily="18" charset="0"/>
              </a:rPr>
              <a:t>Sharing the Power </a:t>
            </a:r>
            <a:r>
              <a:rPr lang="en-GB" sz="1800" dirty="0">
                <a:latin typeface="+mj-lt"/>
                <a:ea typeface="Calibri" panose="020F0502020204030204" pitchFamily="34" charset="0"/>
                <a:cs typeface="Times New Roman" panose="02020603050405020304" pitchFamily="18" charset="0"/>
              </a:rPr>
              <a:t>– increasing diversity in research in Gloucestershire. Working with Friendship Café, Music Works, Inclusion Glos, NIHR and </a:t>
            </a:r>
            <a:r>
              <a:rPr lang="en-GB" sz="1800" dirty="0" err="1">
                <a:latin typeface="+mj-lt"/>
                <a:ea typeface="Calibri" panose="020F0502020204030204" pitchFamily="34" charset="0"/>
                <a:cs typeface="Times New Roman" panose="02020603050405020304" pitchFamily="18" charset="0"/>
              </a:rPr>
              <a:t>UoG</a:t>
            </a:r>
            <a:r>
              <a:rPr lang="en-GB" sz="1800" dirty="0">
                <a:latin typeface="+mj-lt"/>
                <a:ea typeface="Calibri" panose="020F0502020204030204" pitchFamily="34" charset="0"/>
                <a:cs typeface="Times New Roman" panose="02020603050405020304" pitchFamily="18" charset="0"/>
              </a:rPr>
              <a:t>.</a:t>
            </a:r>
          </a:p>
          <a:p>
            <a:pPr marL="339128" indent="-339128">
              <a:lnSpc>
                <a:spcPct val="107000"/>
              </a:lnSpc>
              <a:spcAft>
                <a:spcPts val="791"/>
              </a:spcAft>
              <a:buFont typeface="Arial" panose="020B0604020202020204" pitchFamily="34" charset="0"/>
              <a:buChar char="•"/>
              <a:tabLst>
                <a:tab pos="452171" algn="l"/>
              </a:tabLst>
            </a:pPr>
            <a:r>
              <a:rPr lang="en-GB" sz="1800" b="1" dirty="0">
                <a:latin typeface="+mj-lt"/>
                <a:ea typeface="Calibri" panose="020F0502020204030204" pitchFamily="34" charset="0"/>
                <a:cs typeface="Times New Roman" panose="02020603050405020304" pitchFamily="18" charset="0"/>
              </a:rPr>
              <a:t>Community-led participatory research development </a:t>
            </a:r>
            <a:r>
              <a:rPr lang="en-GB" sz="1800" dirty="0">
                <a:latin typeface="+mj-lt"/>
                <a:ea typeface="Calibri" panose="020F0502020204030204" pitchFamily="34" charset="0"/>
                <a:cs typeface="Times New Roman" panose="02020603050405020304" pitchFamily="18" charset="0"/>
              </a:rPr>
              <a:t>to tackle mental health inequalities in Gloucestershire – aims to build trust and improve engagement with Gloucestershire’s Minority Ethnic communities whilst providing insight into the wider factors that impact on health and wellbeing, in particular mental health. </a:t>
            </a:r>
          </a:p>
          <a:p>
            <a:pPr marL="339128" indent="-339128">
              <a:lnSpc>
                <a:spcPct val="107000"/>
              </a:lnSpc>
              <a:spcAft>
                <a:spcPts val="791"/>
              </a:spcAft>
              <a:buFont typeface="Arial" panose="020B0604020202020204" pitchFamily="34" charset="0"/>
              <a:buChar char="•"/>
              <a:tabLst>
                <a:tab pos="452171" algn="l"/>
              </a:tabLst>
            </a:pPr>
            <a:r>
              <a:rPr lang="en-GB" sz="1800" dirty="0">
                <a:latin typeface="+mj-lt"/>
                <a:ea typeface="Calibri" panose="020F0502020204030204" pitchFamily="34" charset="0"/>
                <a:cs typeface="Times New Roman" panose="02020603050405020304" pitchFamily="18" charset="0"/>
              </a:rPr>
              <a:t>Workplace health and wellbeing. </a:t>
            </a:r>
          </a:p>
          <a:p>
            <a:pPr marL="339128" indent="-339128">
              <a:lnSpc>
                <a:spcPct val="107000"/>
              </a:lnSpc>
              <a:spcAft>
                <a:spcPts val="791"/>
              </a:spcAft>
              <a:buFont typeface="Arial" panose="020B0604020202020204" pitchFamily="34" charset="0"/>
              <a:buChar char="•"/>
              <a:tabLst>
                <a:tab pos="452171" algn="l"/>
              </a:tabLst>
            </a:pPr>
            <a:endParaRPr lang="en-GB" sz="1800" dirty="0">
              <a:latin typeface="+mj-lt"/>
              <a:ea typeface="Calibri" panose="020F0502020204030204" pitchFamily="34" charset="0"/>
              <a:cs typeface="Times New Roman" panose="02020603050405020304" pitchFamily="18" charset="0"/>
            </a:endParaRPr>
          </a:p>
          <a:p>
            <a:pPr>
              <a:lnSpc>
                <a:spcPct val="107000"/>
              </a:lnSpc>
              <a:spcAft>
                <a:spcPts val="791"/>
              </a:spcAft>
              <a:tabLst>
                <a:tab pos="452171" algn="l"/>
              </a:tabLst>
            </a:pPr>
            <a:r>
              <a:rPr lang="en-GB" sz="1800" b="1" i="1" dirty="0">
                <a:latin typeface="+mj-lt"/>
                <a:ea typeface="Calibri" panose="020F0502020204030204" pitchFamily="34" charset="0"/>
                <a:cs typeface="Times New Roman" panose="02020603050405020304" pitchFamily="18" charset="0"/>
              </a:rPr>
              <a:t>Theme B </a:t>
            </a:r>
          </a:p>
          <a:p>
            <a:pPr marL="339128" indent="-339128">
              <a:lnSpc>
                <a:spcPct val="107000"/>
              </a:lnSpc>
              <a:spcAft>
                <a:spcPts val="791"/>
              </a:spcAft>
              <a:buFont typeface="Arial" panose="020B0604020202020204" pitchFamily="34" charset="0"/>
              <a:buChar char="•"/>
              <a:tabLst>
                <a:tab pos="452171" algn="l"/>
              </a:tabLst>
            </a:pPr>
            <a:r>
              <a:rPr lang="en-GB" sz="1800" b="1" dirty="0">
                <a:latin typeface="+mj-lt"/>
                <a:ea typeface="Calibri" panose="020F0502020204030204" pitchFamily="34" charset="0"/>
                <a:cs typeface="Times New Roman" panose="02020603050405020304" pitchFamily="18" charset="0"/>
              </a:rPr>
              <a:t>Prevention and health inequalities intervention mapping</a:t>
            </a:r>
            <a:r>
              <a:rPr lang="en-GB" sz="1800" dirty="0">
                <a:latin typeface="+mj-lt"/>
                <a:ea typeface="Calibri" panose="020F0502020204030204" pitchFamily="34" charset="0"/>
                <a:cs typeface="Times New Roman" panose="02020603050405020304" pitchFamily="18" charset="0"/>
              </a:rPr>
              <a:t>. </a:t>
            </a:r>
          </a:p>
          <a:p>
            <a:pPr marL="339128" indent="-339128">
              <a:lnSpc>
                <a:spcPct val="107000"/>
              </a:lnSpc>
              <a:spcAft>
                <a:spcPts val="791"/>
              </a:spcAft>
              <a:buFont typeface="Arial" panose="020B0604020202020204" pitchFamily="34" charset="0"/>
              <a:buChar char="•"/>
              <a:tabLst>
                <a:tab pos="452171" algn="l"/>
              </a:tabLst>
            </a:pPr>
            <a:r>
              <a:rPr lang="en-GB" sz="1800" b="1" dirty="0">
                <a:latin typeface="+mj-lt"/>
                <a:ea typeface="Calibri" panose="020F0502020204030204" pitchFamily="34" charset="0"/>
                <a:cs typeface="Times New Roman" panose="02020603050405020304" pitchFamily="18" charset="0"/>
              </a:rPr>
              <a:t>Inner City Gloucester PCN white board </a:t>
            </a:r>
            <a:r>
              <a:rPr lang="en-GB" sz="1800" dirty="0">
                <a:latin typeface="+mj-lt"/>
                <a:ea typeface="Calibri" panose="020F0502020204030204" pitchFamily="34" charset="0"/>
                <a:cs typeface="Times New Roman" panose="02020603050405020304" pitchFamily="18" charset="0"/>
              </a:rPr>
              <a:t>recruitment of a Polish, Czech and Slovak speaking stop smoking advisor.</a:t>
            </a:r>
          </a:p>
          <a:p>
            <a:pPr marL="339128" indent="-339128">
              <a:lnSpc>
                <a:spcPct val="107000"/>
              </a:lnSpc>
              <a:spcAft>
                <a:spcPts val="791"/>
              </a:spcAft>
              <a:buFont typeface="Arial" panose="020B0604020202020204" pitchFamily="34" charset="0"/>
              <a:buChar char="•"/>
              <a:tabLst>
                <a:tab pos="452171" algn="l"/>
              </a:tabLst>
            </a:pPr>
            <a:r>
              <a:rPr lang="en-GB" sz="1800" b="1" dirty="0">
                <a:latin typeface="+mj-lt"/>
                <a:ea typeface="Calibri" panose="020F0502020204030204" pitchFamily="34" charset="0"/>
                <a:cs typeface="Times New Roman" panose="02020603050405020304" pitchFamily="18" charset="0"/>
              </a:rPr>
              <a:t>Acute Respiratory Hubs in two PCNs in two main city areas of deprivation. </a:t>
            </a:r>
            <a:r>
              <a:rPr lang="en-GB" sz="1800" dirty="0">
                <a:latin typeface="+mj-lt"/>
                <a:ea typeface="Calibri" panose="020F0502020204030204" pitchFamily="34" charset="0"/>
                <a:cs typeface="Times New Roman" panose="02020603050405020304" pitchFamily="18" charset="0"/>
              </a:rPr>
              <a:t>Clinics include access to GP’s, ANPs, Paramedics and other health professionals including Social Prescribing Link Workers and Stop Smoking Nurses, allowing a wholistic assessment and treatment in one appointment. </a:t>
            </a:r>
          </a:p>
          <a:p>
            <a:pPr marL="339128" indent="-339128">
              <a:lnSpc>
                <a:spcPct val="107000"/>
              </a:lnSpc>
              <a:spcAft>
                <a:spcPts val="791"/>
              </a:spcAft>
              <a:buFont typeface="Arial" panose="020B0604020202020204" pitchFamily="34" charset="0"/>
              <a:buChar char="•"/>
              <a:tabLst>
                <a:tab pos="452171" algn="l"/>
              </a:tabLst>
            </a:pPr>
            <a:r>
              <a:rPr lang="en-GB" sz="1800" b="1" dirty="0">
                <a:latin typeface="+mj-lt"/>
                <a:ea typeface="Calibri" panose="020F0502020204030204" pitchFamily="34" charset="0"/>
                <a:cs typeface="Times New Roman" panose="02020603050405020304" pitchFamily="18" charset="0"/>
              </a:rPr>
              <a:t>Maternity Support Workers </a:t>
            </a:r>
            <a:r>
              <a:rPr lang="en-GB" sz="1800" dirty="0">
                <a:latin typeface="+mj-lt"/>
                <a:ea typeface="Calibri" panose="020F0502020204030204" pitchFamily="34" charset="0"/>
                <a:cs typeface="Times New Roman" panose="02020603050405020304" pitchFamily="18" charset="0"/>
              </a:rPr>
              <a:t>in areas of high deprivation and non-English speaking communities, providing additional safeguarding support, increased antenatal education, and booking interpreters and ensuring access to translated resources.</a:t>
            </a:r>
          </a:p>
          <a:p>
            <a:pPr marL="339128" indent="-339128">
              <a:lnSpc>
                <a:spcPct val="107000"/>
              </a:lnSpc>
              <a:spcAft>
                <a:spcPts val="791"/>
              </a:spcAft>
              <a:buFont typeface="Arial" panose="020B0604020202020204" pitchFamily="34" charset="0"/>
              <a:buChar char="•"/>
              <a:tabLst>
                <a:tab pos="452171" algn="l"/>
              </a:tabLst>
            </a:pPr>
            <a:r>
              <a:rPr lang="en-GB" sz="1800" b="1" dirty="0">
                <a:latin typeface="+mj-lt"/>
                <a:ea typeface="Calibri" panose="020F0502020204030204" pitchFamily="34" charset="0"/>
                <a:cs typeface="Times New Roman" panose="02020603050405020304" pitchFamily="18" charset="0"/>
              </a:rPr>
              <a:t>Targeted cancer awareness raising sessions</a:t>
            </a:r>
            <a:r>
              <a:rPr lang="en-GB" sz="1800" dirty="0">
                <a:latin typeface="+mj-lt"/>
                <a:ea typeface="Calibri" panose="020F0502020204030204" pitchFamily="34" charset="0"/>
                <a:cs typeface="Times New Roman" panose="02020603050405020304" pitchFamily="18" charset="0"/>
              </a:rPr>
              <a:t>. including: information bus travelling to communities to raise awareness; events at the Friendship Café with the Asian community; events with the Afro Caribbean community at their community venue; skin cancer awareness and prevention events for rural communities at the farmers market.</a:t>
            </a:r>
          </a:p>
          <a:p>
            <a:pPr marL="339128" indent="-339128">
              <a:lnSpc>
                <a:spcPct val="107000"/>
              </a:lnSpc>
              <a:spcAft>
                <a:spcPts val="791"/>
              </a:spcAft>
              <a:buFont typeface="Arial" panose="020B0604020202020204" pitchFamily="34" charset="0"/>
              <a:buChar char="•"/>
              <a:tabLst>
                <a:tab pos="452171" algn="l"/>
              </a:tabLst>
            </a:pPr>
            <a:r>
              <a:rPr lang="en-GB" sz="1800" b="1" dirty="0">
                <a:latin typeface="+mj-lt"/>
                <a:ea typeface="Calibri" panose="020F0502020204030204" pitchFamily="34" charset="0"/>
                <a:cs typeface="Times New Roman" panose="02020603050405020304" pitchFamily="18" charset="0"/>
              </a:rPr>
              <a:t>A dedicated Social Prescriber for High Intensity Users </a:t>
            </a:r>
            <a:r>
              <a:rPr lang="en-GB" sz="1800" dirty="0">
                <a:latin typeface="+mj-lt"/>
                <a:ea typeface="Calibri" panose="020F0502020204030204" pitchFamily="34" charset="0"/>
                <a:cs typeface="Times New Roman" panose="02020603050405020304" pitchFamily="18" charset="0"/>
              </a:rPr>
              <a:t>living in the most deprived deciles within Cheltenham, Tewkesbury and Gloucester City.</a:t>
            </a:r>
          </a:p>
          <a:p>
            <a:pPr marL="339128" indent="-339128">
              <a:lnSpc>
                <a:spcPct val="107000"/>
              </a:lnSpc>
              <a:spcAft>
                <a:spcPts val="791"/>
              </a:spcAft>
              <a:buFont typeface="Arial" panose="020B0604020202020204" pitchFamily="34" charset="0"/>
              <a:buChar char="•"/>
              <a:tabLst>
                <a:tab pos="452171" algn="l"/>
              </a:tabLst>
            </a:pPr>
            <a:r>
              <a:rPr lang="en-GB" sz="1800" b="1" dirty="0">
                <a:latin typeface="+mj-lt"/>
                <a:ea typeface="Calibri" panose="020F0502020204030204" pitchFamily="34" charset="0"/>
                <a:cs typeface="Times New Roman" panose="02020603050405020304" pitchFamily="18" charset="0"/>
              </a:rPr>
              <a:t>West Cheltenham Health Inequalities project </a:t>
            </a:r>
            <a:r>
              <a:rPr lang="en-GB" sz="1800" dirty="0">
                <a:latin typeface="+mj-lt"/>
                <a:ea typeface="Calibri" panose="020F0502020204030204" pitchFamily="34" charset="0"/>
                <a:cs typeface="Times New Roman" panose="02020603050405020304" pitchFamily="18" charset="0"/>
              </a:rPr>
              <a:t>- aims to understand existing health inequalities and barriers to healthy lifestyles through community engage. </a:t>
            </a:r>
          </a:p>
          <a:p>
            <a:pPr marL="339128" indent="-339128">
              <a:lnSpc>
                <a:spcPct val="107000"/>
              </a:lnSpc>
              <a:spcAft>
                <a:spcPts val="791"/>
              </a:spcAft>
              <a:buFont typeface="Arial" panose="020B0604020202020204" pitchFamily="34" charset="0"/>
              <a:buChar char="•"/>
              <a:tabLst>
                <a:tab pos="452171" algn="l"/>
              </a:tabLst>
            </a:pPr>
            <a:r>
              <a:rPr lang="en-GB" sz="1800" b="1" dirty="0">
                <a:latin typeface="+mj-lt"/>
                <a:ea typeface="Calibri" panose="020F0502020204030204" pitchFamily="34" charset="0"/>
                <a:cs typeface="Calibri" panose="020F0502020204030204" pitchFamily="34" charset="0"/>
              </a:rPr>
              <a:t>Targeted Lung Health Check </a:t>
            </a:r>
            <a:r>
              <a:rPr lang="en-GB" sz="1800" dirty="0">
                <a:latin typeface="+mj-lt"/>
                <a:ea typeface="Calibri" panose="020F0502020204030204" pitchFamily="34" charset="0"/>
                <a:cs typeface="Calibri" panose="020F0502020204030204" pitchFamily="34" charset="0"/>
              </a:rPr>
              <a:t>pilot project being launched in Gloucestershire’s most deprived PCN population (Gloucester City).</a:t>
            </a:r>
            <a:endParaRPr lang="en-GB" sz="1800" dirty="0">
              <a:latin typeface="+mj-lt"/>
              <a:ea typeface="Calibri" panose="020F0502020204030204" pitchFamily="34" charset="0"/>
              <a:cs typeface="Times New Roman" panose="02020603050405020304" pitchFamily="18" charset="0"/>
            </a:endParaRPr>
          </a:p>
          <a:p>
            <a:pPr marL="339128" indent="-339128">
              <a:lnSpc>
                <a:spcPct val="107000"/>
              </a:lnSpc>
              <a:spcAft>
                <a:spcPts val="791"/>
              </a:spcAft>
              <a:buFont typeface="Arial" panose="020B0604020202020204" pitchFamily="34" charset="0"/>
              <a:buChar char="•"/>
              <a:tabLst>
                <a:tab pos="452171" algn="l"/>
              </a:tabLst>
            </a:pPr>
            <a:r>
              <a:rPr lang="en-GB" sz="1800" b="1" dirty="0">
                <a:latin typeface="+mj-lt"/>
                <a:ea typeface="Calibri" panose="020F0502020204030204" pitchFamily="34" charset="0"/>
                <a:cs typeface="Times New Roman" panose="02020603050405020304" pitchFamily="18" charset="0"/>
              </a:rPr>
              <a:t>Funding for Exemplar Themes </a:t>
            </a:r>
            <a:r>
              <a:rPr lang="en-GB" sz="1800" dirty="0">
                <a:latin typeface="+mj-lt"/>
                <a:ea typeface="Calibri" panose="020F0502020204030204" pitchFamily="34" charset="0"/>
                <a:cs typeface="Times New Roman" panose="02020603050405020304" pitchFamily="18" charset="0"/>
              </a:rPr>
              <a:t>through section 256 arrangement (blood pressure, employment and smoking).</a:t>
            </a:r>
          </a:p>
          <a:p>
            <a:pPr marL="339128" indent="-339128">
              <a:lnSpc>
                <a:spcPct val="107000"/>
              </a:lnSpc>
              <a:spcAft>
                <a:spcPts val="791"/>
              </a:spcAft>
              <a:buFont typeface="Arial" panose="020B0604020202020204" pitchFamily="34" charset="0"/>
              <a:buChar char="•"/>
              <a:tabLst>
                <a:tab pos="452171" algn="l"/>
              </a:tabLst>
            </a:pPr>
            <a:endParaRPr lang="en-GB" sz="1800" dirty="0">
              <a:latin typeface="+mj-lt"/>
              <a:ea typeface="Calibri" panose="020F0502020204030204" pitchFamily="34" charset="0"/>
              <a:cs typeface="Times New Roman" panose="02020603050405020304" pitchFamily="18" charset="0"/>
            </a:endParaRPr>
          </a:p>
          <a:p>
            <a:pPr>
              <a:lnSpc>
                <a:spcPct val="107000"/>
              </a:lnSpc>
              <a:spcAft>
                <a:spcPts val="791"/>
              </a:spcAft>
              <a:tabLst>
                <a:tab pos="452171" algn="l"/>
              </a:tabLst>
            </a:pPr>
            <a:r>
              <a:rPr lang="en-GB" sz="1800" b="1" i="1" dirty="0">
                <a:latin typeface="+mj-lt"/>
                <a:ea typeface="Calibri" panose="020F0502020204030204" pitchFamily="34" charset="0"/>
                <a:cs typeface="Times New Roman" panose="02020603050405020304" pitchFamily="18" charset="0"/>
              </a:rPr>
              <a:t>Theme C</a:t>
            </a:r>
          </a:p>
          <a:p>
            <a:pPr marL="339128" indent="-339128">
              <a:lnSpc>
                <a:spcPct val="107000"/>
              </a:lnSpc>
              <a:spcAft>
                <a:spcPts val="791"/>
              </a:spcAft>
              <a:buFont typeface="Arial" panose="020B0604020202020204" pitchFamily="34" charset="0"/>
              <a:buChar char="•"/>
              <a:tabLst>
                <a:tab pos="452171" algn="l"/>
              </a:tabLst>
            </a:pPr>
            <a:r>
              <a:rPr lang="en-GB" sz="1800" b="1" dirty="0">
                <a:latin typeface="+mj-lt"/>
                <a:ea typeface="Calibri" panose="020F0502020204030204" pitchFamily="34" charset="0"/>
                <a:cs typeface="Times New Roman" panose="02020603050405020304" pitchFamily="18" charset="0"/>
              </a:rPr>
              <a:t>Business Intelligence. </a:t>
            </a:r>
          </a:p>
          <a:p>
            <a:pPr marL="339128" indent="-339128">
              <a:lnSpc>
                <a:spcPct val="107000"/>
              </a:lnSpc>
              <a:spcAft>
                <a:spcPts val="791"/>
              </a:spcAft>
              <a:buFont typeface="Arial" panose="020B0604020202020204" pitchFamily="34" charset="0"/>
              <a:buChar char="•"/>
              <a:tabLst>
                <a:tab pos="452171" algn="l"/>
              </a:tabLst>
            </a:pPr>
            <a:r>
              <a:rPr lang="en-GB" sz="1800" b="1" dirty="0">
                <a:latin typeface="+mj-lt"/>
                <a:ea typeface="Calibri" panose="020F0502020204030204" pitchFamily="34" charset="0"/>
                <a:cs typeface="Times New Roman" panose="02020603050405020304" pitchFamily="18" charset="0"/>
              </a:rPr>
              <a:t>Health Inequalities Intelligence Group </a:t>
            </a:r>
            <a:r>
              <a:rPr lang="en-GB" sz="1800" dirty="0">
                <a:latin typeface="+mj-lt"/>
                <a:ea typeface="Calibri" panose="020F0502020204030204" pitchFamily="34" charset="0"/>
                <a:cs typeface="Times New Roman" panose="02020603050405020304" pitchFamily="18" charset="0"/>
              </a:rPr>
              <a:t>- intended to build the intelligence around health inequalities, ensure a coordinated approach to health inequalities analysis and to reduce duplication, identify areas of health inequalities improvement and work collaboratively to address these.</a:t>
            </a:r>
          </a:p>
          <a:p>
            <a:pPr marL="339128" indent="-339128">
              <a:lnSpc>
                <a:spcPct val="107000"/>
              </a:lnSpc>
              <a:spcAft>
                <a:spcPts val="791"/>
              </a:spcAft>
              <a:buFont typeface="Arial" panose="020B0604020202020204" pitchFamily="34" charset="0"/>
              <a:buChar char="•"/>
              <a:tabLst>
                <a:tab pos="452171" algn="l"/>
              </a:tabLst>
            </a:pPr>
            <a:r>
              <a:rPr lang="en-GB" sz="1800" b="1" dirty="0">
                <a:latin typeface="+mj-lt"/>
                <a:ea typeface="Calibri" panose="020F0502020204030204" pitchFamily="34" charset="0"/>
                <a:cs typeface="Times New Roman" panose="02020603050405020304" pitchFamily="18" charset="0"/>
              </a:rPr>
              <a:t>PHM Delivery Working Group and PHM Project Board- </a:t>
            </a:r>
            <a:r>
              <a:rPr lang="en-GB" sz="1800" dirty="0">
                <a:latin typeface="+mj-lt"/>
                <a:ea typeface="Calibri" panose="020F0502020204030204" pitchFamily="34" charset="0"/>
                <a:cs typeface="Times New Roman" panose="02020603050405020304" pitchFamily="18" charset="0"/>
              </a:rPr>
              <a:t>ICS commitment to embed PHM into business as usual across the system. Group works collaboratively to understand, plan, manage, deliver and drive forward actions and work streams to help embed PHM into practice. </a:t>
            </a:r>
          </a:p>
          <a:p>
            <a:pPr marL="339128" indent="-339128">
              <a:lnSpc>
                <a:spcPct val="107000"/>
              </a:lnSpc>
              <a:spcAft>
                <a:spcPts val="791"/>
              </a:spcAft>
              <a:buFont typeface="Arial" panose="020B0604020202020204" pitchFamily="34" charset="0"/>
              <a:buChar char="•"/>
              <a:tabLst>
                <a:tab pos="452171" algn="l"/>
              </a:tabLst>
            </a:pPr>
            <a:r>
              <a:rPr lang="en-GB" sz="1800" b="1" dirty="0">
                <a:latin typeface="+mj-lt"/>
                <a:ea typeface="Calibri" panose="020F0502020204030204" pitchFamily="34" charset="0"/>
                <a:cs typeface="Times New Roman" panose="02020603050405020304" pitchFamily="18" charset="0"/>
              </a:rPr>
              <a:t>Linked health and social care data set- </a:t>
            </a:r>
            <a:r>
              <a:rPr lang="en-GB" sz="1800" dirty="0">
                <a:latin typeface="+mj-lt"/>
                <a:ea typeface="Calibri" panose="020F0502020204030204" pitchFamily="34" charset="0"/>
                <a:cs typeface="Times New Roman" panose="02020603050405020304" pitchFamily="18" charset="0"/>
              </a:rPr>
              <a:t>including social care and healthcare data to predict health outcomes, identify inequalities and inform interventions and clinical pathways. </a:t>
            </a:r>
          </a:p>
          <a:p>
            <a:pPr marL="339128" indent="-339128">
              <a:lnSpc>
                <a:spcPct val="107000"/>
              </a:lnSpc>
              <a:spcAft>
                <a:spcPts val="791"/>
              </a:spcAft>
              <a:buFont typeface="Arial" panose="020B0604020202020204" pitchFamily="34" charset="0"/>
              <a:buChar char="•"/>
              <a:tabLst>
                <a:tab pos="452171" algn="l"/>
              </a:tabLst>
            </a:pPr>
            <a:r>
              <a:rPr lang="en-GB" sz="1800" b="1" dirty="0">
                <a:latin typeface="+mj-lt"/>
                <a:ea typeface="Calibri" panose="020F0502020204030204" pitchFamily="34" charset="0"/>
                <a:cs typeface="Times New Roman" panose="02020603050405020304" pitchFamily="18" charset="0"/>
              </a:rPr>
              <a:t>Review of waiting and treatment lists across elective and cancer pathways </a:t>
            </a:r>
            <a:r>
              <a:rPr lang="en-GB" sz="1800" dirty="0">
                <a:latin typeface="+mj-lt"/>
                <a:ea typeface="Calibri" panose="020F0502020204030204" pitchFamily="34" charset="0"/>
                <a:cs typeface="Times New Roman" panose="02020603050405020304" pitchFamily="18" charset="0"/>
              </a:rPr>
              <a:t>– to identify variation in access and waiting times. Also starting a piece of work around improving access and reducing DNAs to cancer screening and treatment for groups who experience health inequalities. </a:t>
            </a:r>
          </a:p>
          <a:p>
            <a:pPr marL="339128" indent="-339128">
              <a:lnSpc>
                <a:spcPct val="107000"/>
              </a:lnSpc>
              <a:spcAft>
                <a:spcPts val="791"/>
              </a:spcAft>
              <a:buFont typeface="Arial" panose="020B0604020202020204" pitchFamily="34" charset="0"/>
              <a:buChar char="•"/>
              <a:tabLst>
                <a:tab pos="452171" algn="l"/>
              </a:tabLst>
            </a:pPr>
            <a:r>
              <a:rPr lang="en-GB" sz="1800" b="1" dirty="0">
                <a:latin typeface="+mj-lt"/>
                <a:ea typeface="Calibri" panose="020F0502020204030204" pitchFamily="34" charset="0"/>
                <a:cs typeface="Calibri" panose="020F0502020204030204" pitchFamily="34" charset="0"/>
              </a:rPr>
              <a:t>Health Inequalities cancer toolkit </a:t>
            </a:r>
            <a:r>
              <a:rPr lang="en-GB" sz="1800" dirty="0">
                <a:latin typeface="+mj-lt"/>
                <a:ea typeface="Calibri" panose="020F0502020204030204" pitchFamily="34" charset="0"/>
                <a:cs typeface="Calibri" panose="020F0502020204030204" pitchFamily="34" charset="0"/>
              </a:rPr>
              <a:t>- looks at cancer screening uptake and variation across the county by communities that experience health inequalities to enable a targeted approach to be taken to improving access for these communities.</a:t>
            </a:r>
            <a:endParaRPr lang="en-GB" sz="1800" dirty="0">
              <a:latin typeface="+mj-lt"/>
              <a:ea typeface="Calibri" panose="020F0502020204030204" pitchFamily="34" charset="0"/>
              <a:cs typeface="Times New Roman" panose="02020603050405020304" pitchFamily="18" charset="0"/>
            </a:endParaRPr>
          </a:p>
          <a:p>
            <a:pPr marL="339128" indent="-339128">
              <a:lnSpc>
                <a:spcPct val="107000"/>
              </a:lnSpc>
              <a:spcAft>
                <a:spcPts val="791"/>
              </a:spcAft>
              <a:buFont typeface="Arial" panose="020B0604020202020204" pitchFamily="34" charset="0"/>
              <a:buChar char="•"/>
              <a:tabLst>
                <a:tab pos="452171" algn="l"/>
              </a:tabLst>
            </a:pPr>
            <a:r>
              <a:rPr lang="en-GB" sz="1800" b="1" dirty="0">
                <a:latin typeface="+mj-lt"/>
                <a:ea typeface="Calibri" panose="020F0502020204030204" pitchFamily="34" charset="0"/>
                <a:cs typeface="Times New Roman" panose="02020603050405020304" pitchFamily="18" charset="0"/>
              </a:rPr>
              <a:t>Digital Hubs </a:t>
            </a:r>
            <a:r>
              <a:rPr lang="en-GB" sz="1800" dirty="0">
                <a:latin typeface="+mj-lt"/>
                <a:ea typeface="Calibri" panose="020F0502020204030204" pitchFamily="34" charset="0"/>
                <a:cs typeface="Times New Roman" panose="02020603050405020304" pitchFamily="18" charset="0"/>
              </a:rPr>
              <a:t>- offer free, tailored support via specially trained Community Builders with the aim of increasing digital inclusion across Gloucestershire.</a:t>
            </a:r>
          </a:p>
          <a:p>
            <a:pPr marL="339128" indent="-339128">
              <a:lnSpc>
                <a:spcPct val="107000"/>
              </a:lnSpc>
              <a:spcAft>
                <a:spcPts val="791"/>
              </a:spcAft>
              <a:buFont typeface="Arial" panose="020B0604020202020204" pitchFamily="34" charset="0"/>
              <a:buChar char="•"/>
              <a:tabLst>
                <a:tab pos="452171" algn="l"/>
              </a:tabLst>
            </a:pPr>
            <a:r>
              <a:rPr lang="en-GB" sz="1800" b="1" dirty="0">
                <a:latin typeface="+mj-lt"/>
                <a:ea typeface="Calibri" panose="020F0502020204030204" pitchFamily="34" charset="0"/>
                <a:cs typeface="Times New Roman" panose="02020603050405020304" pitchFamily="18" charset="0"/>
              </a:rPr>
              <a:t>Workforce Race Equality Standard data </a:t>
            </a:r>
            <a:r>
              <a:rPr lang="en-GB" sz="1800" dirty="0">
                <a:latin typeface="+mj-lt"/>
                <a:ea typeface="Calibri" panose="020F0502020204030204" pitchFamily="34" charset="0"/>
                <a:cs typeface="Times New Roman" panose="02020603050405020304" pitchFamily="18" charset="0"/>
              </a:rPr>
              <a:t>- </a:t>
            </a:r>
            <a:r>
              <a:rPr lang="en-GB" sz="3200" dirty="0">
                <a:latin typeface="Calibri" panose="020F0502020204030204" pitchFamily="34" charset="0"/>
                <a:ea typeface="Calibri" panose="020F0502020204030204" pitchFamily="34" charset="0"/>
                <a:cs typeface="Times New Roman" panose="02020603050405020304" pitchFamily="18" charset="0"/>
              </a:rPr>
              <a:t>indicated that staff working in (GHFT) from an ethnic minority experienced race inequalities at work suggesting there is scope for learning and improvement across the maternity pathway to support our service users and staff. </a:t>
            </a:r>
            <a:endParaRPr lang="en-GB" sz="1800" dirty="0">
              <a:latin typeface="+mj-lt"/>
              <a:ea typeface="Calibri" panose="020F0502020204030204" pitchFamily="34" charset="0"/>
              <a:cs typeface="Times New Roman" panose="02020603050405020304" pitchFamily="18" charset="0"/>
            </a:endParaRPr>
          </a:p>
          <a:p>
            <a:pPr marL="339128" indent="-339128">
              <a:lnSpc>
                <a:spcPct val="107000"/>
              </a:lnSpc>
              <a:spcAft>
                <a:spcPts val="791"/>
              </a:spcAft>
              <a:buFont typeface="Arial" panose="020B0604020202020204" pitchFamily="34" charset="0"/>
              <a:buChar char="•"/>
              <a:tabLst>
                <a:tab pos="452171" algn="l"/>
              </a:tabLst>
            </a:pPr>
            <a:r>
              <a:rPr lang="en-GB" sz="1800" b="1" dirty="0">
                <a:latin typeface="+mj-lt"/>
                <a:ea typeface="Calibri" panose="020F0502020204030204" pitchFamily="34" charset="0"/>
                <a:cs typeface="Times New Roman" panose="02020603050405020304" pitchFamily="18" charset="0"/>
              </a:rPr>
              <a:t>Prevention and Health Inequalities Hub </a:t>
            </a:r>
            <a:r>
              <a:rPr lang="en-GB" sz="1800" dirty="0">
                <a:latin typeface="+mj-lt"/>
                <a:ea typeface="Calibri" panose="020F0502020204030204" pitchFamily="34" charset="0"/>
                <a:cs typeface="Times New Roman" panose="02020603050405020304" pitchFamily="18" charset="0"/>
              </a:rPr>
              <a:t>– an online resource including information and practical tools to help people better understand and take action to improve health equity in their areas of work. Being rolled-out system-wide. </a:t>
            </a:r>
          </a:p>
          <a:p>
            <a:pPr marL="339128" indent="-339128">
              <a:lnSpc>
                <a:spcPct val="107000"/>
              </a:lnSpc>
              <a:spcAft>
                <a:spcPts val="791"/>
              </a:spcAft>
              <a:buFont typeface="Arial" panose="020B0604020202020204" pitchFamily="34" charset="0"/>
              <a:buChar char="•"/>
              <a:tabLst>
                <a:tab pos="452171" algn="l"/>
              </a:tabLst>
            </a:pPr>
            <a:r>
              <a:rPr lang="en-GB" sz="1800" b="1" dirty="0">
                <a:latin typeface="+mj-lt"/>
                <a:ea typeface="Calibri" panose="020F0502020204030204" pitchFamily="34" charset="0"/>
                <a:cs typeface="Times New Roman" panose="02020603050405020304" pitchFamily="18" charset="0"/>
              </a:rPr>
              <a:t>Workforce ED&amp;I training </a:t>
            </a:r>
            <a:r>
              <a:rPr lang="en-GB" sz="1800" dirty="0">
                <a:latin typeface="+mj-lt"/>
                <a:ea typeface="Calibri" panose="020F0502020204030204" pitchFamily="34" charset="0"/>
                <a:cs typeface="Times New Roman" panose="02020603050405020304" pitchFamily="18" charset="0"/>
              </a:rPr>
              <a:t>– e.g. systemwide Allyship programme launched which aims to raise awareness of inclusivity and what it means to be an ally. </a:t>
            </a:r>
          </a:p>
          <a:p>
            <a:pPr marL="339128" indent="-339128">
              <a:lnSpc>
                <a:spcPct val="107000"/>
              </a:lnSpc>
              <a:spcAft>
                <a:spcPts val="791"/>
              </a:spcAft>
              <a:buFont typeface="Arial" panose="020B0604020202020204" pitchFamily="34" charset="0"/>
              <a:buChar char="•"/>
              <a:tabLst>
                <a:tab pos="452171" algn="l"/>
              </a:tabLst>
            </a:pPr>
            <a:r>
              <a:rPr lang="en-GB" sz="1800" b="1" dirty="0">
                <a:latin typeface="+mj-lt"/>
                <a:ea typeface="Calibri" panose="020F0502020204030204" pitchFamily="34" charset="0"/>
                <a:cs typeface="Times New Roman" panose="02020603050405020304" pitchFamily="18" charset="0"/>
              </a:rPr>
              <a:t>Primary Care health inequalities fellowships </a:t>
            </a:r>
            <a:r>
              <a:rPr lang="en-GB" sz="1800" dirty="0">
                <a:latin typeface="+mj-lt"/>
                <a:ea typeface="Calibri" panose="020F0502020204030204" pitchFamily="34" charset="0"/>
                <a:cs typeface="Times New Roman" panose="02020603050405020304" pitchFamily="18" charset="0"/>
              </a:rPr>
              <a:t>– offered in a number of practices in areas in areas of deprivation to attract new salaried GPs e.g. </a:t>
            </a:r>
            <a:r>
              <a:rPr lang="en-GB" sz="1800" dirty="0" err="1">
                <a:latin typeface="+mj-lt"/>
                <a:ea typeface="Calibri" panose="020F0502020204030204" pitchFamily="34" charset="0"/>
                <a:cs typeface="Times New Roman" panose="02020603050405020304" pitchFamily="18" charset="0"/>
              </a:rPr>
              <a:t>Severnside</a:t>
            </a:r>
            <a:r>
              <a:rPr lang="en-GB" sz="1800" dirty="0">
                <a:latin typeface="+mj-lt"/>
                <a:ea typeface="Calibri" panose="020F0502020204030204" pitchFamily="34" charset="0"/>
                <a:cs typeface="Times New Roman" panose="02020603050405020304" pitchFamily="18" charset="0"/>
              </a:rPr>
              <a:t> Medical Practice, Rosebank Health, Gloucester Health Access Centre, Kingsholm Surgery.</a:t>
            </a:r>
          </a:p>
          <a:p>
            <a:pPr marL="339128" indent="-339128">
              <a:lnSpc>
                <a:spcPct val="107000"/>
              </a:lnSpc>
              <a:spcAft>
                <a:spcPts val="791"/>
              </a:spcAft>
              <a:buFont typeface="Arial" panose="020B0604020202020204" pitchFamily="34" charset="0"/>
              <a:buChar char="•"/>
              <a:tabLst>
                <a:tab pos="452171" algn="l"/>
              </a:tabLst>
            </a:pPr>
            <a:r>
              <a:rPr lang="en-GB" sz="1800" b="1" dirty="0">
                <a:latin typeface="+mj-lt"/>
                <a:ea typeface="Calibri" panose="020F0502020204030204" pitchFamily="34" charset="0"/>
                <a:cs typeface="Times New Roman" panose="02020603050405020304" pitchFamily="18" charset="0"/>
              </a:rPr>
              <a:t>Health inequalities fellowships for dental practices </a:t>
            </a:r>
            <a:r>
              <a:rPr lang="en-GB" sz="1800" dirty="0">
                <a:latin typeface="+mj-lt"/>
                <a:ea typeface="Calibri" panose="020F0502020204030204" pitchFamily="34" charset="0"/>
                <a:cs typeface="Times New Roman" panose="02020603050405020304" pitchFamily="18" charset="0"/>
              </a:rPr>
              <a:t>– to aid retention and recruitment in Core 20 areas initially. Key objective is to inspire and support Dentists in these settings to develop skills to address local health inequalities for patients within their practice.</a:t>
            </a:r>
          </a:p>
          <a:p>
            <a:pPr marL="339128" indent="-339128">
              <a:lnSpc>
                <a:spcPct val="107000"/>
              </a:lnSpc>
              <a:spcAft>
                <a:spcPts val="791"/>
              </a:spcAft>
              <a:buFont typeface="Arial" panose="020B0604020202020204" pitchFamily="34" charset="0"/>
              <a:buChar char="•"/>
              <a:tabLst>
                <a:tab pos="452171" algn="l"/>
              </a:tabLst>
            </a:pPr>
            <a:r>
              <a:rPr lang="en-GB" sz="1800" b="1" dirty="0">
                <a:latin typeface="+mj-lt"/>
                <a:ea typeface="Calibri" panose="020F0502020204030204" pitchFamily="34" charset="0"/>
                <a:cs typeface="Times New Roman" panose="02020603050405020304" pitchFamily="18" charset="0"/>
              </a:rPr>
              <a:t>MECC training e.g. </a:t>
            </a:r>
            <a:r>
              <a:rPr lang="en-GB" sz="1800" dirty="0">
                <a:latin typeface="+mj-lt"/>
                <a:ea typeface="Calibri" panose="020F0502020204030204" pitchFamily="34" charset="0"/>
                <a:cs typeface="Times New Roman" panose="02020603050405020304" pitchFamily="18" charset="0"/>
              </a:rPr>
              <a:t>enabling health and care professionals to empower healthier lifestyle choices and improve access to relevant and appropriate services. </a:t>
            </a:r>
            <a:r>
              <a:rPr lang="en-GB" sz="3200" dirty="0">
                <a:latin typeface="Segoe UI" panose="020B0502040204020203" pitchFamily="34" charset="0"/>
              </a:rPr>
              <a:t>Future MECC training to be targeted towards training peer supporters in areas of deprivation.</a:t>
            </a:r>
            <a:r>
              <a:rPr lang="en-GB" sz="1800" dirty="0">
                <a:latin typeface="+mj-lt"/>
                <a:ea typeface="Calibri" panose="020F0502020204030204" pitchFamily="34" charset="0"/>
                <a:cs typeface="Times New Roman" panose="02020603050405020304" pitchFamily="18" charset="0"/>
              </a:rPr>
              <a:t>  </a:t>
            </a:r>
          </a:p>
          <a:p>
            <a:pPr marL="339128" indent="-339128">
              <a:lnSpc>
                <a:spcPct val="107000"/>
              </a:lnSpc>
              <a:spcAft>
                <a:spcPts val="791"/>
              </a:spcAft>
              <a:buFont typeface="Arial" panose="020B0604020202020204" pitchFamily="34" charset="0"/>
              <a:buChar char="•"/>
              <a:tabLst>
                <a:tab pos="452171" algn="l"/>
              </a:tabLst>
            </a:pPr>
            <a:r>
              <a:rPr lang="en-GB" sz="1800" b="1" dirty="0">
                <a:latin typeface="+mj-lt"/>
                <a:ea typeface="Calibri" panose="020F0502020204030204" pitchFamily="34" charset="0"/>
                <a:cs typeface="Times New Roman" panose="02020603050405020304" pitchFamily="18" charset="0"/>
              </a:rPr>
              <a:t>Proportionate universalism approach to service design </a:t>
            </a:r>
            <a:r>
              <a:rPr lang="en-GB" sz="1800" dirty="0">
                <a:latin typeface="+mj-lt"/>
                <a:ea typeface="Calibri" panose="020F0502020204030204" pitchFamily="34" charset="0"/>
                <a:cs typeface="Times New Roman" panose="02020603050405020304" pitchFamily="18" charset="0"/>
              </a:rPr>
              <a:t>e.g. Healthy Lifestyles Service, Children and Young People’s Weight Management Service. </a:t>
            </a:r>
          </a:p>
          <a:p>
            <a:pPr marL="0" indent="0">
              <a:lnSpc>
                <a:spcPct val="107000"/>
              </a:lnSpc>
              <a:spcAft>
                <a:spcPts val="791"/>
              </a:spcAft>
              <a:buFont typeface="Arial" panose="020B0604020202020204" pitchFamily="34" charset="0"/>
              <a:buNone/>
              <a:tabLst>
                <a:tab pos="452171" algn="l"/>
              </a:tabLst>
            </a:pPr>
            <a:endParaRPr lang="en-GB" sz="1800" dirty="0">
              <a:latin typeface="Calibri" panose="020F0502020204030204" pitchFamily="34" charset="0"/>
              <a:ea typeface="Calibri" panose="020F0502020204030204" pitchFamily="34" charset="0"/>
              <a:cs typeface="Times New Roman" panose="02020603050405020304" pitchFamily="18" charset="0"/>
            </a:endParaRPr>
          </a:p>
        </p:txBody>
      </p:sp>
      <p:sp>
        <p:nvSpPr>
          <p:cNvPr id="4" name="Footer Placeholder 3"/>
          <p:cNvSpPr>
            <a:spLocks noGrp="1"/>
          </p:cNvSpPr>
          <p:nvPr>
            <p:ph type="ftr" sz="quarter" idx="4"/>
          </p:nvPr>
        </p:nvSpPr>
        <p:spPr/>
        <p:txBody>
          <a:bodyPr/>
          <a:lstStyle/>
          <a:p>
            <a:endParaRPr lang="en-GB" dirty="0"/>
          </a:p>
        </p:txBody>
      </p:sp>
      <p:sp>
        <p:nvSpPr>
          <p:cNvPr id="5" name="Slide Number Placeholder 4"/>
          <p:cNvSpPr>
            <a:spLocks noGrp="1"/>
          </p:cNvSpPr>
          <p:nvPr>
            <p:ph type="sldNum" sz="quarter" idx="5"/>
          </p:nvPr>
        </p:nvSpPr>
        <p:spPr/>
        <p:txBody>
          <a:bodyPr/>
          <a:lstStyle/>
          <a:p>
            <a:fld id="{2E221B35-D793-4D7D-8A63-DA4D5D3C070D}" type="slidenum">
              <a:rPr lang="en-GB" smtClean="0"/>
              <a:pPr/>
              <a:t>4</a:t>
            </a:fld>
            <a:endParaRPr lang="en-GB" dirty="0"/>
          </a:p>
        </p:txBody>
      </p:sp>
    </p:spTree>
    <p:extLst>
      <p:ext uri="{BB962C8B-B14F-4D97-AF65-F5344CB8AC3E}">
        <p14:creationId xmlns:p14="http://schemas.microsoft.com/office/powerpoint/2010/main" val="13010922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05000"/>
              </a:lnSpc>
            </a:pPr>
            <a:r>
              <a:rPr lang="en-GB" sz="1200" dirty="0">
                <a:latin typeface="+mj-lt"/>
                <a:ea typeface="Times New Roman" panose="02020603050405020304" pitchFamily="18" charset="0"/>
                <a:cs typeface="Calibri" panose="020F0502020204030204" pitchFamily="34" charset="0"/>
              </a:rPr>
              <a:t>To help us to operationalise the Health Inequalities Framework, we have developed a strategic planning and review template, and process to be used by system partners and organisations, including ICB, GHFT, GHC, ILPs, CPGs. </a:t>
            </a:r>
          </a:p>
          <a:p>
            <a:pPr>
              <a:lnSpc>
                <a:spcPct val="105000"/>
              </a:lnSpc>
            </a:pPr>
            <a:endParaRPr lang="en-GB" sz="1200" dirty="0">
              <a:latin typeface="+mj-lt"/>
              <a:ea typeface="Times New Roman" panose="02020603050405020304" pitchFamily="18" charset="0"/>
              <a:cs typeface="Calibri" panose="020F0502020204030204" pitchFamily="34" charset="0"/>
            </a:endParaRPr>
          </a:p>
          <a:p>
            <a:pPr algn="l" rtl="0" fontAlgn="base"/>
            <a:r>
              <a:rPr lang="en-GB" sz="1200" b="0" i="1" dirty="0">
                <a:solidFill>
                  <a:srgbClr val="000000"/>
                </a:solidFill>
                <a:effectLst/>
                <a:highlight>
                  <a:srgbClr val="FFFFFF"/>
                </a:highlight>
                <a:latin typeface="+mj-lt"/>
              </a:rPr>
              <a:t>The purpose of this template is: </a:t>
            </a:r>
          </a:p>
          <a:p>
            <a:pPr algn="l" rtl="0" fontAlgn="base">
              <a:buFont typeface="Arial" panose="020B0604020202020204" pitchFamily="34" charset="0"/>
              <a:buChar char="•"/>
            </a:pPr>
            <a:r>
              <a:rPr lang="en-GB" sz="1200" b="0" i="1" dirty="0">
                <a:solidFill>
                  <a:srgbClr val="000000"/>
                </a:solidFill>
                <a:effectLst/>
                <a:highlight>
                  <a:srgbClr val="FFFFFF"/>
                </a:highlight>
                <a:latin typeface="+mj-lt"/>
              </a:rPr>
              <a:t>to enable system organisations and partnerships to self-assess and understand their contribution to the wider system approach (and shared outcomes) for addressing health inequalities. </a:t>
            </a:r>
          </a:p>
          <a:p>
            <a:pPr algn="l" rtl="0" fontAlgn="base">
              <a:buFont typeface="Arial" panose="020B0604020202020204" pitchFamily="34" charset="0"/>
              <a:buChar char="•"/>
            </a:pPr>
            <a:r>
              <a:rPr lang="en-GB" sz="1200" b="0" i="1" dirty="0">
                <a:solidFill>
                  <a:srgbClr val="000000"/>
                </a:solidFill>
                <a:effectLst/>
                <a:highlight>
                  <a:srgbClr val="FFFFFF"/>
                </a:highlight>
                <a:latin typeface="+mj-lt"/>
              </a:rPr>
              <a:t>to support system partners to reflect on their progress in operationalising the ICS health inequalities framework, including objectives under each of the themes. </a:t>
            </a:r>
          </a:p>
          <a:p>
            <a:pPr algn="l" rtl="0" fontAlgn="base">
              <a:buFont typeface="Arial" panose="020B0604020202020204" pitchFamily="34" charset="0"/>
              <a:buChar char="•"/>
            </a:pPr>
            <a:r>
              <a:rPr lang="en-GB" sz="1200" b="0" i="1" dirty="0">
                <a:solidFill>
                  <a:srgbClr val="000000"/>
                </a:solidFill>
                <a:effectLst/>
                <a:highlight>
                  <a:srgbClr val="FFFFFF"/>
                </a:highlight>
                <a:latin typeface="+mj-lt"/>
              </a:rPr>
              <a:t>to provide assurance to the Board that each part of the system has a way of working that enables them to demonstrate how they are systematically contributing to the overall health inequalities framework.  </a:t>
            </a:r>
          </a:p>
          <a:p>
            <a:pPr algn="l" rtl="0" fontAlgn="base">
              <a:buFont typeface="Arial" panose="020B0604020202020204" pitchFamily="34" charset="0"/>
              <a:buChar char="•"/>
            </a:pPr>
            <a:r>
              <a:rPr lang="en-GB" sz="1200" b="0" i="1" dirty="0">
                <a:solidFill>
                  <a:srgbClr val="000000"/>
                </a:solidFill>
                <a:effectLst/>
                <a:highlight>
                  <a:srgbClr val="FFFFFF"/>
                </a:highlight>
                <a:latin typeface="+mj-lt"/>
              </a:rPr>
              <a:t>to understand where progress is being made, where there are opportunities to stretch ourselves further, and what themes are emerging regarding system level support needed to have most impact. </a:t>
            </a:r>
          </a:p>
          <a:p>
            <a:pPr>
              <a:lnSpc>
                <a:spcPct val="105000"/>
              </a:lnSpc>
            </a:pPr>
            <a:endParaRPr lang="en-GB" sz="1200" dirty="0">
              <a:latin typeface="+mj-lt"/>
              <a:ea typeface="Times New Roman" panose="02020603050405020304" pitchFamily="18" charset="0"/>
              <a:cs typeface="Calibri" panose="020F0502020204030204" pitchFamily="34" charset="0"/>
            </a:endParaRPr>
          </a:p>
          <a:p>
            <a:pPr>
              <a:lnSpc>
                <a:spcPct val="105000"/>
              </a:lnSpc>
            </a:pPr>
            <a:r>
              <a:rPr lang="en-GB" sz="1200" dirty="0">
                <a:latin typeface="+mj-lt"/>
                <a:ea typeface="Times New Roman" panose="02020603050405020304" pitchFamily="18" charset="0"/>
                <a:cs typeface="Calibri" panose="020F0502020204030204" pitchFamily="34" charset="0"/>
              </a:rPr>
              <a:t>The aim of the process is to encourage organisations and partnerships to set objectives to help them to understand their contribution to the wider system approach of tackling health inequalities (high-level outcomes). </a:t>
            </a:r>
          </a:p>
          <a:p>
            <a:pPr>
              <a:lnSpc>
                <a:spcPct val="105000"/>
              </a:lnSpc>
            </a:pPr>
            <a:endParaRPr lang="en-GB" sz="1200" dirty="0">
              <a:latin typeface="+mj-lt"/>
              <a:ea typeface="Times New Roman" panose="02020603050405020304" pitchFamily="18" charset="0"/>
              <a:cs typeface="Calibri" panose="020F0502020204030204" pitchFamily="34" charset="0"/>
            </a:endParaRPr>
          </a:p>
          <a:p>
            <a:pPr>
              <a:lnSpc>
                <a:spcPct val="105000"/>
              </a:lnSpc>
            </a:pPr>
            <a:r>
              <a:rPr lang="en-GB" sz="1200" dirty="0">
                <a:latin typeface="+mj-lt"/>
                <a:ea typeface="Times New Roman" panose="02020603050405020304" pitchFamily="18" charset="0"/>
                <a:cs typeface="Calibri" panose="020F0502020204030204" pitchFamily="34" charset="0"/>
              </a:rPr>
              <a:t>Template isn’t about collecting a list of projects that we’ve already done or are currently doing, but to set 4 or 5 key objectives or commitments that organisations and partnerships will focus on each year, where they could make the biggest impact. And these objectives will be in line with the HI framework. </a:t>
            </a:r>
          </a:p>
          <a:p>
            <a:pPr>
              <a:lnSpc>
                <a:spcPct val="105000"/>
              </a:lnSpc>
            </a:pPr>
            <a:endParaRPr lang="en-GB" sz="1200" dirty="0">
              <a:latin typeface="+mj-lt"/>
              <a:ea typeface="Times New Roman" panose="02020603050405020304" pitchFamily="18" charset="0"/>
              <a:cs typeface="Calibri" panose="020F0502020204030204" pitchFamily="34" charset="0"/>
            </a:endParaRPr>
          </a:p>
          <a:p>
            <a:pPr>
              <a:lnSpc>
                <a:spcPct val="105000"/>
              </a:lnSpc>
            </a:pPr>
            <a:r>
              <a:rPr lang="en-GB" sz="1200" dirty="0">
                <a:latin typeface="+mj-lt"/>
                <a:ea typeface="Times New Roman" panose="02020603050405020304" pitchFamily="18" charset="0"/>
                <a:cs typeface="Calibri" panose="020F0502020204030204" pitchFamily="34" charset="0"/>
              </a:rPr>
              <a:t>This will allow us to see where progress is being made, where there are gaps or duplication in our collective response to health inequalities, and where we can stretch to go further in the work that we’re doing. </a:t>
            </a:r>
          </a:p>
        </p:txBody>
      </p:sp>
      <p:sp>
        <p:nvSpPr>
          <p:cNvPr id="4" name="Footer Placeholder 3"/>
          <p:cNvSpPr>
            <a:spLocks noGrp="1"/>
          </p:cNvSpPr>
          <p:nvPr>
            <p:ph type="ftr" sz="quarter" idx="4"/>
          </p:nvPr>
        </p:nvSpPr>
        <p:spPr/>
        <p:txBody>
          <a:bodyPr/>
          <a:lstStyle/>
          <a:p>
            <a:endParaRPr lang="en-GB" dirty="0"/>
          </a:p>
        </p:txBody>
      </p:sp>
      <p:sp>
        <p:nvSpPr>
          <p:cNvPr id="5" name="Slide Number Placeholder 4"/>
          <p:cNvSpPr>
            <a:spLocks noGrp="1"/>
          </p:cNvSpPr>
          <p:nvPr>
            <p:ph type="sldNum" sz="quarter" idx="5"/>
          </p:nvPr>
        </p:nvSpPr>
        <p:spPr/>
        <p:txBody>
          <a:bodyPr/>
          <a:lstStyle/>
          <a:p>
            <a:fld id="{2E221B35-D793-4D7D-8A63-DA4D5D3C070D}" type="slidenum">
              <a:rPr lang="en-GB" smtClean="0"/>
              <a:pPr/>
              <a:t>5</a:t>
            </a:fld>
            <a:endParaRPr lang="en-GB" dirty="0"/>
          </a:p>
        </p:txBody>
      </p:sp>
    </p:spTree>
    <p:extLst>
      <p:ext uri="{BB962C8B-B14F-4D97-AF65-F5344CB8AC3E}">
        <p14:creationId xmlns:p14="http://schemas.microsoft.com/office/powerpoint/2010/main" val="106275323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07000"/>
              </a:lnSpc>
              <a:spcAft>
                <a:spcPts val="800"/>
              </a:spcAft>
            </a:pPr>
            <a:r>
              <a:rPr lang="en-GB" sz="1200" kern="100" dirty="0">
                <a:effectLst/>
                <a:latin typeface="+mj-lt"/>
                <a:ea typeface="Arial" panose="020B0604020202020204" pitchFamily="34" charset="0"/>
                <a:cs typeface="Times New Roman" panose="02020603050405020304" pitchFamily="18" charset="0"/>
              </a:rPr>
              <a:t> There are two stages to the process, and two corresponding sections in the Template (the second section is repeated to take account of there being two 6-montly reviews):</a:t>
            </a:r>
            <a:endParaRPr lang="en-GB" sz="1200" kern="100" dirty="0">
              <a:effectLst/>
              <a:latin typeface="+mj-lt"/>
              <a:ea typeface="Calibri" panose="020F0502020204030204" pitchFamily="34" charset="0"/>
              <a:cs typeface="Times New Roman" panose="02020603050405020304" pitchFamily="18" charset="0"/>
            </a:endParaRPr>
          </a:p>
          <a:p>
            <a:pPr>
              <a:lnSpc>
                <a:spcPct val="107000"/>
              </a:lnSpc>
              <a:spcAft>
                <a:spcPts val="800"/>
              </a:spcAft>
            </a:pPr>
            <a:r>
              <a:rPr lang="en-GB" sz="1200" kern="100" dirty="0">
                <a:effectLst/>
                <a:latin typeface="+mj-lt"/>
                <a:ea typeface="Arial" panose="020B0604020202020204" pitchFamily="34" charset="0"/>
                <a:cs typeface="Times New Roman" panose="02020603050405020304" pitchFamily="18" charset="0"/>
              </a:rPr>
              <a:t> </a:t>
            </a:r>
            <a:endParaRPr lang="en-GB" sz="1200" kern="100" dirty="0">
              <a:effectLst/>
              <a:latin typeface="+mj-lt"/>
              <a:ea typeface="Calibri" panose="020F0502020204030204" pitchFamily="34" charset="0"/>
              <a:cs typeface="Times New Roman" panose="02020603050405020304" pitchFamily="18" charset="0"/>
            </a:endParaRPr>
          </a:p>
          <a:p>
            <a:pPr marL="342900" lvl="0" indent="-342900">
              <a:lnSpc>
                <a:spcPct val="107000"/>
              </a:lnSpc>
              <a:buFont typeface="Aptos" panose="020B0004020202020204" pitchFamily="34" charset="0"/>
              <a:buChar char="-"/>
            </a:pPr>
            <a:r>
              <a:rPr lang="en-GB" sz="1200" b="1" kern="100" dirty="0">
                <a:effectLst/>
                <a:latin typeface="+mj-lt"/>
                <a:ea typeface="Arial" panose="020B0604020202020204" pitchFamily="34" charset="0"/>
                <a:cs typeface="Times New Roman" panose="02020603050405020304" pitchFamily="18" charset="0"/>
              </a:rPr>
              <a:t>Strategic self-assessment and objective setting</a:t>
            </a:r>
            <a:r>
              <a:rPr lang="en-GB" sz="1200" kern="100" dirty="0">
                <a:effectLst/>
                <a:latin typeface="+mj-lt"/>
                <a:ea typeface="Arial" panose="020B0604020202020204" pitchFamily="34" charset="0"/>
                <a:cs typeface="Times New Roman" panose="02020603050405020304" pitchFamily="18" charset="0"/>
              </a:rPr>
              <a:t> - to be completed annually in September/ October to feed into planning rounds </a:t>
            </a:r>
            <a:endParaRPr lang="en-GB" sz="1200" kern="100" dirty="0">
              <a:effectLst/>
              <a:latin typeface="+mj-lt"/>
              <a:ea typeface="Calibri" panose="020F0502020204030204" pitchFamily="34" charset="0"/>
              <a:cs typeface="Times New Roman" panose="02020603050405020304" pitchFamily="18" charset="0"/>
            </a:endParaRPr>
          </a:p>
          <a:p>
            <a:pPr marL="457200">
              <a:lnSpc>
                <a:spcPct val="107000"/>
              </a:lnSpc>
            </a:pPr>
            <a:r>
              <a:rPr lang="en-GB" sz="1200" kern="100" dirty="0">
                <a:effectLst/>
                <a:latin typeface="+mj-lt"/>
                <a:ea typeface="Arial" panose="020B0604020202020204" pitchFamily="34" charset="0"/>
                <a:cs typeface="Times New Roman" panose="02020603050405020304" pitchFamily="18" charset="0"/>
              </a:rPr>
              <a:t> </a:t>
            </a:r>
            <a:endParaRPr lang="en-GB" sz="1200" kern="100" dirty="0">
              <a:effectLst/>
              <a:latin typeface="+mj-lt"/>
              <a:ea typeface="Calibri" panose="020F0502020204030204" pitchFamily="34" charset="0"/>
              <a:cs typeface="Times New Roman" panose="02020603050405020304" pitchFamily="18" charset="0"/>
            </a:endParaRPr>
          </a:p>
          <a:p>
            <a:pPr marL="342900" lvl="0" indent="-342900">
              <a:lnSpc>
                <a:spcPct val="107000"/>
              </a:lnSpc>
              <a:spcAft>
                <a:spcPts val="800"/>
              </a:spcAft>
              <a:buFont typeface="Aptos" panose="020B0004020202020204" pitchFamily="34" charset="0"/>
              <a:buChar char="-"/>
            </a:pPr>
            <a:r>
              <a:rPr lang="en-GB" sz="1200" b="1" kern="100" dirty="0">
                <a:effectLst/>
                <a:latin typeface="+mj-lt"/>
                <a:ea typeface="Arial" panose="020B0604020202020204" pitchFamily="34" charset="0"/>
                <a:cs typeface="Times New Roman" panose="02020603050405020304" pitchFamily="18" charset="0"/>
              </a:rPr>
              <a:t>Review of progress and learning</a:t>
            </a:r>
            <a:r>
              <a:rPr lang="en-GB" sz="1200" kern="100" dirty="0">
                <a:effectLst/>
                <a:latin typeface="+mj-lt"/>
                <a:ea typeface="Arial" panose="020B0604020202020204" pitchFamily="34" charset="0"/>
                <a:cs typeface="Times New Roman" panose="02020603050405020304" pitchFamily="18" charset="0"/>
              </a:rPr>
              <a:t> - to be completed six monthly in March/April and September/ October   </a:t>
            </a:r>
          </a:p>
          <a:p>
            <a:pPr marL="0" lvl="0" indent="0">
              <a:lnSpc>
                <a:spcPct val="107000"/>
              </a:lnSpc>
              <a:spcAft>
                <a:spcPts val="800"/>
              </a:spcAft>
              <a:buFont typeface="Aptos" panose="020B0004020202020204" pitchFamily="34" charset="0"/>
              <a:buNone/>
            </a:pPr>
            <a:endParaRPr lang="en-GB" sz="1200" kern="100" dirty="0">
              <a:effectLst/>
              <a:latin typeface="+mj-lt"/>
              <a:cs typeface="Times New Roman" panose="02020603050405020304" pitchFamily="18" charset="0"/>
            </a:endParaRPr>
          </a:p>
          <a:p>
            <a:pPr>
              <a:lnSpc>
                <a:spcPct val="107000"/>
              </a:lnSpc>
              <a:spcAft>
                <a:spcPts val="800"/>
              </a:spcAft>
            </a:pPr>
            <a:r>
              <a:rPr lang="en-GB" sz="1200" b="1" dirty="0">
                <a:effectLst/>
                <a:latin typeface="+mj-lt"/>
                <a:ea typeface="Aptos" panose="020B0004020202020204" pitchFamily="34" charset="0"/>
                <a:cs typeface="Times New Roman" panose="02020603050405020304" pitchFamily="18" charset="0"/>
              </a:rPr>
              <a:t>September/ October (annually)</a:t>
            </a:r>
            <a:r>
              <a:rPr lang="en-GB" sz="1200" b="1" kern="100" dirty="0">
                <a:effectLst/>
                <a:latin typeface="+mj-lt"/>
                <a:ea typeface="Aptos" panose="020B0004020202020204" pitchFamily="34" charset="0"/>
                <a:cs typeface="Times New Roman" panose="02020603050405020304" pitchFamily="18" charset="0"/>
              </a:rPr>
              <a:t>: </a:t>
            </a:r>
            <a:r>
              <a:rPr lang="en-GB" sz="1200" b="1" u="sng" kern="100" dirty="0">
                <a:effectLst/>
                <a:latin typeface="+mj-lt"/>
                <a:ea typeface="Calibri" panose="020F0502020204030204" pitchFamily="34" charset="0"/>
                <a:cs typeface="Times New Roman" panose="02020603050405020304" pitchFamily="18" charset="0"/>
              </a:rPr>
              <a:t>STEP 1: Self-Assessment and Strategic Objective Setting </a:t>
            </a:r>
            <a:endParaRPr lang="en-GB" sz="1200" kern="100" dirty="0">
              <a:effectLst/>
              <a:latin typeface="+mj-lt"/>
              <a:ea typeface="Calibri" panose="020F0502020204030204" pitchFamily="34" charset="0"/>
              <a:cs typeface="Times New Roman" panose="02020603050405020304" pitchFamily="18" charset="0"/>
            </a:endParaRPr>
          </a:p>
          <a:p>
            <a:pPr>
              <a:lnSpc>
                <a:spcPct val="107000"/>
              </a:lnSpc>
              <a:spcAft>
                <a:spcPts val="800"/>
              </a:spcAft>
            </a:pPr>
            <a:r>
              <a:rPr lang="en-GB" sz="1200" b="1" kern="100" dirty="0">
                <a:effectLst/>
                <a:latin typeface="+mj-lt"/>
                <a:ea typeface="Calibri" panose="020F0502020204030204" pitchFamily="34" charset="0"/>
                <a:cs typeface="Times New Roman" panose="02020603050405020304" pitchFamily="18" charset="0"/>
              </a:rPr>
              <a:t>What: </a:t>
            </a:r>
            <a:r>
              <a:rPr lang="en-GB" sz="1200" kern="100" dirty="0">
                <a:effectLst/>
                <a:latin typeface="+mj-lt"/>
                <a:ea typeface="Calibri" panose="020F0502020204030204" pitchFamily="34" charset="0"/>
                <a:cs typeface="Times New Roman" panose="02020603050405020304" pitchFamily="18" charset="0"/>
              </a:rPr>
              <a:t>Identify high level commitments for contributing to a reduction in health inequalities and set strategic objectives towards delivery</a:t>
            </a:r>
            <a:r>
              <a:rPr lang="en-GB" sz="1200" b="1" kern="100" dirty="0">
                <a:effectLst/>
                <a:latin typeface="+mj-lt"/>
                <a:ea typeface="Calibri" panose="020F0502020204030204" pitchFamily="34" charset="0"/>
                <a:cs typeface="Times New Roman" panose="02020603050405020304" pitchFamily="18" charset="0"/>
              </a:rPr>
              <a:t>  </a:t>
            </a:r>
            <a:endParaRPr lang="en-GB" sz="1200" kern="100" dirty="0">
              <a:effectLst/>
              <a:latin typeface="+mj-lt"/>
              <a:ea typeface="Calibri" panose="020F0502020204030204" pitchFamily="34" charset="0"/>
              <a:cs typeface="Times New Roman" panose="02020603050405020304" pitchFamily="18" charset="0"/>
            </a:endParaRPr>
          </a:p>
          <a:p>
            <a:pPr>
              <a:lnSpc>
                <a:spcPct val="107000"/>
              </a:lnSpc>
              <a:spcAft>
                <a:spcPts val="800"/>
              </a:spcAft>
            </a:pPr>
            <a:r>
              <a:rPr lang="en-GB" sz="1200" b="1" kern="100" dirty="0">
                <a:effectLst/>
                <a:latin typeface="+mj-lt"/>
                <a:ea typeface="Calibri" panose="020F0502020204030204" pitchFamily="34" charset="0"/>
                <a:cs typeface="Times New Roman" panose="02020603050405020304" pitchFamily="18" charset="0"/>
              </a:rPr>
              <a:t> </a:t>
            </a:r>
            <a:endParaRPr lang="en-GB" sz="1200" kern="100" dirty="0">
              <a:effectLst/>
              <a:latin typeface="+mj-lt"/>
              <a:ea typeface="Calibri" panose="020F0502020204030204" pitchFamily="34" charset="0"/>
              <a:cs typeface="Times New Roman" panose="02020603050405020304" pitchFamily="18" charset="0"/>
            </a:endParaRPr>
          </a:p>
          <a:p>
            <a:pPr>
              <a:lnSpc>
                <a:spcPct val="107000"/>
              </a:lnSpc>
              <a:spcAft>
                <a:spcPts val="800"/>
              </a:spcAft>
            </a:pPr>
            <a:r>
              <a:rPr lang="en-GB" sz="1200" b="1" kern="100" dirty="0">
                <a:effectLst/>
                <a:latin typeface="+mj-lt"/>
                <a:ea typeface="Calibri" panose="020F0502020204030204" pitchFamily="34" charset="0"/>
                <a:cs typeface="Times New Roman" panose="02020603050405020304" pitchFamily="18" charset="0"/>
              </a:rPr>
              <a:t>Who: </a:t>
            </a:r>
            <a:r>
              <a:rPr lang="en-GB" sz="1200" kern="100" dirty="0">
                <a:effectLst/>
                <a:latin typeface="+mj-lt"/>
                <a:ea typeface="Calibri" panose="020F0502020204030204" pitchFamily="34" charset="0"/>
                <a:cs typeface="Times New Roman" panose="02020603050405020304" pitchFamily="18" charset="0"/>
              </a:rPr>
              <a:t>Statutory sector ICS organisations (ICB, GCC, GHFT and GHC) and partnerships (ILPs and CPGs)</a:t>
            </a:r>
          </a:p>
          <a:p>
            <a:pPr>
              <a:lnSpc>
                <a:spcPct val="107000"/>
              </a:lnSpc>
              <a:spcAft>
                <a:spcPts val="800"/>
              </a:spcAft>
            </a:pPr>
            <a:r>
              <a:rPr lang="en-GB" sz="1200" kern="100" dirty="0">
                <a:effectLst/>
                <a:latin typeface="+mj-lt"/>
                <a:ea typeface="Calibri" panose="020F0502020204030204" pitchFamily="34" charset="0"/>
                <a:cs typeface="Times New Roman" panose="02020603050405020304" pitchFamily="18" charset="0"/>
              </a:rPr>
              <a:t> </a:t>
            </a:r>
          </a:p>
          <a:p>
            <a:pPr>
              <a:lnSpc>
                <a:spcPct val="107000"/>
              </a:lnSpc>
              <a:spcAft>
                <a:spcPts val="800"/>
              </a:spcAft>
            </a:pPr>
            <a:r>
              <a:rPr lang="en-GB" sz="1200" b="1" kern="100" dirty="0">
                <a:effectLst/>
                <a:latin typeface="+mj-lt"/>
                <a:ea typeface="Calibri" panose="020F0502020204030204" pitchFamily="34" charset="0"/>
                <a:cs typeface="Times New Roman" panose="02020603050405020304" pitchFamily="18" charset="0"/>
              </a:rPr>
              <a:t>How: </a:t>
            </a:r>
            <a:r>
              <a:rPr lang="en-GB" sz="1200" kern="100" dirty="0">
                <a:effectLst/>
                <a:latin typeface="+mj-lt"/>
                <a:ea typeface="Calibri" panose="020F0502020204030204" pitchFamily="34" charset="0"/>
                <a:cs typeface="Times New Roman" panose="02020603050405020304" pitchFamily="18" charset="0"/>
              </a:rPr>
              <a:t>Recommend using a logic model approach to help describe how your planned activities contribute to system ambitions and high-level shared outcomes. Populate the strategic self-assessment/ objective setting template, ensuring you have identified at least one objective under each of the themes or buckets in the Health Inequalities Framework. </a:t>
            </a:r>
          </a:p>
          <a:p>
            <a:pPr>
              <a:lnSpc>
                <a:spcPct val="107000"/>
              </a:lnSpc>
              <a:spcAft>
                <a:spcPts val="800"/>
              </a:spcAft>
            </a:pPr>
            <a:endParaRPr lang="en-GB" sz="1200" kern="100" dirty="0">
              <a:effectLst/>
              <a:latin typeface="+mj-lt"/>
              <a:ea typeface="Calibri" panose="020F0502020204030204" pitchFamily="34" charset="0"/>
              <a:cs typeface="Times New Roman" panose="02020603050405020304" pitchFamily="18" charset="0"/>
            </a:endParaRPr>
          </a:p>
          <a:p>
            <a:pPr>
              <a:lnSpc>
                <a:spcPct val="107000"/>
              </a:lnSpc>
              <a:spcAft>
                <a:spcPts val="800"/>
              </a:spcAft>
            </a:pPr>
            <a:r>
              <a:rPr lang="en-GB" sz="1200" b="1" kern="100" dirty="0">
                <a:effectLst/>
                <a:latin typeface="+mj-lt"/>
                <a:ea typeface="Calibri" panose="020F0502020204030204" pitchFamily="34" charset="0"/>
                <a:cs typeface="Times New Roman" panose="02020603050405020304" pitchFamily="18" charset="0"/>
              </a:rPr>
              <a:t>Mid-October: </a:t>
            </a:r>
            <a:r>
              <a:rPr lang="en-GB" sz="1200" b="1" u="sng" kern="100" dirty="0">
                <a:effectLst/>
                <a:latin typeface="+mj-lt"/>
                <a:ea typeface="Calibri" panose="020F0502020204030204" pitchFamily="34" charset="0"/>
                <a:cs typeface="Times New Roman" panose="02020603050405020304" pitchFamily="18" charset="0"/>
              </a:rPr>
              <a:t>STEP 2: Submit completed strategic self-assessment/ objective setting template  </a:t>
            </a:r>
            <a:endParaRPr lang="en-GB" sz="1200" kern="100" dirty="0">
              <a:effectLst/>
              <a:latin typeface="+mj-lt"/>
              <a:ea typeface="Calibri" panose="020F0502020204030204" pitchFamily="34" charset="0"/>
              <a:cs typeface="Times New Roman" panose="02020603050405020304" pitchFamily="18" charset="0"/>
            </a:endParaRPr>
          </a:p>
          <a:p>
            <a:pPr>
              <a:lnSpc>
                <a:spcPct val="107000"/>
              </a:lnSpc>
              <a:spcAft>
                <a:spcPts val="800"/>
              </a:spcAft>
            </a:pPr>
            <a:r>
              <a:rPr lang="en-GB" sz="1200" b="1" kern="100" dirty="0">
                <a:effectLst/>
                <a:latin typeface="+mj-lt"/>
                <a:ea typeface="Calibri" panose="020F0502020204030204" pitchFamily="34" charset="0"/>
                <a:cs typeface="Times New Roman" panose="02020603050405020304" pitchFamily="18" charset="0"/>
              </a:rPr>
              <a:t>Where:</a:t>
            </a:r>
            <a:r>
              <a:rPr lang="en-GB" sz="1200" kern="100" dirty="0">
                <a:effectLst/>
                <a:latin typeface="+mj-lt"/>
                <a:ea typeface="Calibri" panose="020F0502020204030204" pitchFamily="34" charset="0"/>
                <a:cs typeface="Times New Roman" panose="02020603050405020304" pitchFamily="18" charset="0"/>
              </a:rPr>
              <a:t> ILPs, CPGs and Organisations to Sarah MacDonald (Health Inequalities Improvement Manger) at </a:t>
            </a:r>
            <a:r>
              <a:rPr lang="en-GB" sz="1200" u="sng" kern="100" dirty="0">
                <a:solidFill>
                  <a:srgbClr val="0563C1"/>
                </a:solidFill>
                <a:effectLst/>
                <a:latin typeface="+mj-lt"/>
                <a:ea typeface="Calibri" panose="020F0502020204030204" pitchFamily="34" charset="0"/>
                <a:cs typeface="Times New Roman" panose="02020603050405020304" pitchFamily="18" charset="0"/>
                <a:hlinkClick r:id="rId3"/>
              </a:rPr>
              <a:t>Sarah.Macdonald32@nhs.net</a:t>
            </a:r>
            <a:r>
              <a:rPr lang="en-GB" sz="1200" kern="100" dirty="0">
                <a:effectLst/>
                <a:latin typeface="+mj-lt"/>
                <a:ea typeface="Calibri" panose="020F0502020204030204" pitchFamily="34" charset="0"/>
                <a:cs typeface="Times New Roman" panose="02020603050405020304" pitchFamily="18" charset="0"/>
              </a:rPr>
              <a:t>. </a:t>
            </a:r>
          </a:p>
          <a:p>
            <a:pPr marL="0" marR="0" lvl="0" indent="0" algn="l" defTabSz="914400" rtl="0" eaLnBrk="1" fontAlgn="auto" latinLnBrk="0" hangingPunct="1">
              <a:lnSpc>
                <a:spcPct val="107000"/>
              </a:lnSpc>
              <a:spcBef>
                <a:spcPts val="0"/>
              </a:spcBef>
              <a:spcAft>
                <a:spcPts val="800"/>
              </a:spcAft>
              <a:buClrTx/>
              <a:buSzTx/>
              <a:buFontTx/>
              <a:buNone/>
              <a:tabLst/>
              <a:defRPr/>
            </a:pPr>
            <a:endParaRPr lang="en-GB" sz="1200" kern="100" dirty="0">
              <a:effectLst/>
              <a:latin typeface="+mj-lt"/>
              <a:ea typeface="Calibri" panose="020F0502020204030204" pitchFamily="34" charset="0"/>
              <a:cs typeface="Times New Roman" panose="02020603050405020304" pitchFamily="18" charset="0"/>
            </a:endParaRPr>
          </a:p>
          <a:p>
            <a:pPr>
              <a:lnSpc>
                <a:spcPct val="107000"/>
              </a:lnSpc>
              <a:spcAft>
                <a:spcPts val="800"/>
              </a:spcAft>
            </a:pPr>
            <a:r>
              <a:rPr lang="en-GB" sz="1200" b="1" dirty="0">
                <a:effectLst/>
                <a:latin typeface="+mj-lt"/>
                <a:ea typeface="Calibri" panose="020F0502020204030204" pitchFamily="34" charset="0"/>
                <a:cs typeface="Times New Roman" panose="02020603050405020304" pitchFamily="18" charset="0"/>
              </a:rPr>
              <a:t>Late October/ early November: </a:t>
            </a:r>
            <a:r>
              <a:rPr lang="en-GB" sz="1200" b="1" u="sng" kern="100" dirty="0">
                <a:effectLst/>
                <a:latin typeface="+mj-lt"/>
                <a:ea typeface="Calibri" panose="020F0502020204030204" pitchFamily="34" charset="0"/>
                <a:cs typeface="Times New Roman" panose="02020603050405020304" pitchFamily="18" charset="0"/>
              </a:rPr>
              <a:t>STEP 3: Review by appropriate Boards to feed into ICB Board paper</a:t>
            </a:r>
            <a:endParaRPr lang="en-GB" sz="1200" kern="100" dirty="0">
              <a:effectLst/>
              <a:latin typeface="+mj-lt"/>
              <a:ea typeface="Calibri" panose="020F0502020204030204" pitchFamily="34" charset="0"/>
              <a:cs typeface="Times New Roman" panose="02020603050405020304" pitchFamily="18" charset="0"/>
            </a:endParaRPr>
          </a:p>
          <a:p>
            <a:pPr>
              <a:lnSpc>
                <a:spcPct val="107000"/>
              </a:lnSpc>
              <a:spcAft>
                <a:spcPts val="800"/>
              </a:spcAft>
            </a:pPr>
            <a:r>
              <a:rPr lang="en-GB" sz="1200" b="1" kern="100" dirty="0">
                <a:effectLst/>
                <a:latin typeface="+mj-lt"/>
                <a:ea typeface="Calibri" panose="020F0502020204030204" pitchFamily="34" charset="0"/>
                <a:cs typeface="Times New Roman" panose="02020603050405020304" pitchFamily="18" charset="0"/>
              </a:rPr>
              <a:t>What:</a:t>
            </a:r>
            <a:r>
              <a:rPr lang="en-GB" sz="1200" kern="100" dirty="0">
                <a:effectLst/>
                <a:latin typeface="+mj-lt"/>
                <a:ea typeface="Calibri" panose="020F0502020204030204" pitchFamily="34" charset="0"/>
                <a:cs typeface="Times New Roman" panose="02020603050405020304" pitchFamily="18" charset="0"/>
              </a:rPr>
              <a:t> ILP, CPG and ICB Health Inequalities leads will review organisational and partnership responses and produce summary reports for peer review and discussion by EAC-I and CPB to identify key themes, risks and recommendations to steer discussion at ICB Board. ICB Health Inequalities Lead to draft ICB Board paper.</a:t>
            </a:r>
          </a:p>
          <a:p>
            <a:pPr marL="0" marR="0" lvl="0" indent="0" algn="l" defTabSz="914400" rtl="0" eaLnBrk="1" fontAlgn="auto" latinLnBrk="0" hangingPunct="1">
              <a:lnSpc>
                <a:spcPct val="107000"/>
              </a:lnSpc>
              <a:spcBef>
                <a:spcPts val="0"/>
              </a:spcBef>
              <a:spcAft>
                <a:spcPts val="800"/>
              </a:spcAft>
              <a:buClrTx/>
              <a:buSzTx/>
              <a:buFontTx/>
              <a:buNone/>
              <a:tabLst/>
              <a:defRPr/>
            </a:pPr>
            <a:endParaRPr lang="en-GB" sz="1200" kern="100" dirty="0">
              <a:effectLst/>
              <a:latin typeface="+mj-lt"/>
              <a:ea typeface="Calibri" panose="020F0502020204030204" pitchFamily="34" charset="0"/>
              <a:cs typeface="Times New Roman" panose="02020603050405020304" pitchFamily="18" charset="0"/>
            </a:endParaRPr>
          </a:p>
          <a:p>
            <a:pPr>
              <a:lnSpc>
                <a:spcPct val="107000"/>
              </a:lnSpc>
              <a:spcAft>
                <a:spcPts val="800"/>
              </a:spcAft>
            </a:pPr>
            <a:r>
              <a:rPr lang="en-GB" sz="1200" b="1" dirty="0">
                <a:effectLst/>
                <a:latin typeface="+mj-lt"/>
                <a:ea typeface="Calibri" panose="020F0502020204030204" pitchFamily="34" charset="0"/>
                <a:cs typeface="Times New Roman" panose="02020603050405020304" pitchFamily="18" charset="0"/>
              </a:rPr>
              <a:t>November: </a:t>
            </a:r>
            <a:r>
              <a:rPr lang="en-GB" sz="1200" b="1" u="sng" kern="100" dirty="0">
                <a:effectLst/>
                <a:latin typeface="+mj-lt"/>
                <a:ea typeface="Calibri" panose="020F0502020204030204" pitchFamily="34" charset="0"/>
                <a:cs typeface="Times New Roman" panose="02020603050405020304" pitchFamily="18" charset="0"/>
              </a:rPr>
              <a:t>STEP 4: Review by ICB Board</a:t>
            </a:r>
            <a:endParaRPr lang="en-GB" sz="1200" kern="100" dirty="0">
              <a:effectLst/>
              <a:latin typeface="+mj-lt"/>
              <a:ea typeface="Calibri" panose="020F0502020204030204" pitchFamily="34" charset="0"/>
              <a:cs typeface="Times New Roman" panose="02020603050405020304" pitchFamily="18" charset="0"/>
            </a:endParaRPr>
          </a:p>
          <a:p>
            <a:pPr>
              <a:lnSpc>
                <a:spcPct val="107000"/>
              </a:lnSpc>
              <a:spcAft>
                <a:spcPts val="800"/>
              </a:spcAft>
            </a:pPr>
            <a:r>
              <a:rPr lang="en-GB" sz="1200" b="1" kern="100" dirty="0">
                <a:effectLst/>
                <a:latin typeface="+mj-lt"/>
                <a:ea typeface="Calibri" panose="020F0502020204030204" pitchFamily="34" charset="0"/>
                <a:cs typeface="Times New Roman" panose="02020603050405020304" pitchFamily="18" charset="0"/>
              </a:rPr>
              <a:t>What: </a:t>
            </a:r>
            <a:r>
              <a:rPr lang="en-GB" sz="1200" kern="100" dirty="0">
                <a:effectLst/>
                <a:latin typeface="+mj-lt"/>
                <a:ea typeface="Calibri" panose="020F0502020204030204" pitchFamily="34" charset="0"/>
                <a:cs typeface="Times New Roman" panose="02020603050405020304" pitchFamily="18" charset="0"/>
              </a:rPr>
              <a:t>ICB Board to provide support and constructive challenge to organisations and partnerships, help to unblock and influence, identify themes and areas that need system level support, and suggest ‘deep dive’ areas</a:t>
            </a:r>
          </a:p>
          <a:p>
            <a:pPr marL="0" marR="0" lvl="0" indent="0" algn="l" defTabSz="914400" rtl="0" eaLnBrk="1" fontAlgn="auto" latinLnBrk="0" hangingPunct="1">
              <a:lnSpc>
                <a:spcPct val="107000"/>
              </a:lnSpc>
              <a:spcBef>
                <a:spcPts val="0"/>
              </a:spcBef>
              <a:spcAft>
                <a:spcPts val="800"/>
              </a:spcAft>
              <a:buClrTx/>
              <a:buSzTx/>
              <a:buFontTx/>
              <a:buNone/>
              <a:tabLst/>
              <a:defRPr/>
            </a:pPr>
            <a:endParaRPr lang="en-GB" sz="1200" kern="100" dirty="0">
              <a:effectLst/>
              <a:latin typeface="+mj-lt"/>
              <a:ea typeface="Calibri" panose="020F0502020204030204" pitchFamily="34" charset="0"/>
              <a:cs typeface="Times New Roman" panose="02020603050405020304" pitchFamily="18" charset="0"/>
            </a:endParaRPr>
          </a:p>
          <a:p>
            <a:pPr>
              <a:lnSpc>
                <a:spcPct val="107000"/>
              </a:lnSpc>
              <a:spcAft>
                <a:spcPts val="800"/>
              </a:spcAft>
            </a:pPr>
            <a:r>
              <a:rPr lang="en-GB" sz="1200" b="1" dirty="0">
                <a:effectLst/>
                <a:latin typeface="+mj-lt"/>
                <a:ea typeface="Calibri" panose="020F0502020204030204" pitchFamily="34" charset="0"/>
                <a:cs typeface="Times New Roman" panose="02020603050405020304" pitchFamily="18" charset="0"/>
              </a:rPr>
              <a:t>March/ April</a:t>
            </a:r>
            <a:r>
              <a:rPr lang="en-GB" sz="1200" b="1" kern="100" dirty="0">
                <a:effectLst/>
                <a:latin typeface="+mj-lt"/>
                <a:ea typeface="Calibri" panose="020F0502020204030204" pitchFamily="34" charset="0"/>
                <a:cs typeface="Times New Roman" panose="02020603050405020304" pitchFamily="18" charset="0"/>
              </a:rPr>
              <a:t>: </a:t>
            </a:r>
            <a:r>
              <a:rPr lang="en-GB" sz="1200" b="1" u="sng" kern="100" dirty="0">
                <a:effectLst/>
                <a:latin typeface="+mj-lt"/>
                <a:ea typeface="Calibri" panose="020F0502020204030204" pitchFamily="34" charset="0"/>
                <a:cs typeface="Times New Roman" panose="02020603050405020304" pitchFamily="18" charset="0"/>
              </a:rPr>
              <a:t>STEP 5: Six monthly reviews</a:t>
            </a:r>
            <a:endParaRPr lang="en-GB" sz="1200" kern="100" dirty="0">
              <a:effectLst/>
              <a:latin typeface="+mj-lt"/>
              <a:ea typeface="Calibri" panose="020F0502020204030204" pitchFamily="34" charset="0"/>
              <a:cs typeface="Times New Roman" panose="02020603050405020304" pitchFamily="18" charset="0"/>
            </a:endParaRPr>
          </a:p>
          <a:p>
            <a:pPr>
              <a:lnSpc>
                <a:spcPct val="107000"/>
              </a:lnSpc>
              <a:spcAft>
                <a:spcPts val="800"/>
              </a:spcAft>
            </a:pPr>
            <a:r>
              <a:rPr lang="en-GB" sz="1200" b="1" kern="100" dirty="0">
                <a:effectLst/>
                <a:latin typeface="+mj-lt"/>
                <a:ea typeface="Calibri" panose="020F0502020204030204" pitchFamily="34" charset="0"/>
                <a:cs typeface="Times New Roman" panose="02020603050405020304" pitchFamily="18" charset="0"/>
              </a:rPr>
              <a:t>What: </a:t>
            </a:r>
            <a:r>
              <a:rPr lang="en-GB" sz="1200" kern="100" dirty="0">
                <a:effectLst/>
                <a:latin typeface="+mj-lt"/>
                <a:ea typeface="Calibri" panose="020F0502020204030204" pitchFamily="34" charset="0"/>
                <a:cs typeface="Times New Roman" panose="02020603050405020304" pitchFamily="18" charset="0"/>
              </a:rPr>
              <a:t>Use the process and peer review template to review progress, impacts and challenges against the strategic objectives set in September/ October</a:t>
            </a:r>
            <a:r>
              <a:rPr lang="en-GB" sz="1200" b="1" kern="100" dirty="0">
                <a:effectLst/>
                <a:latin typeface="+mj-lt"/>
                <a:ea typeface="Calibri" panose="020F0502020204030204" pitchFamily="34" charset="0"/>
                <a:cs typeface="Times New Roman" panose="02020603050405020304" pitchFamily="18" charset="0"/>
              </a:rPr>
              <a:t>. </a:t>
            </a:r>
            <a:endParaRPr lang="en-GB" sz="1200" kern="100" dirty="0">
              <a:effectLst/>
              <a:latin typeface="+mj-lt"/>
              <a:ea typeface="Calibri" panose="020F0502020204030204" pitchFamily="34" charset="0"/>
              <a:cs typeface="Times New Roman" panose="02020603050405020304" pitchFamily="18" charset="0"/>
            </a:endParaRPr>
          </a:p>
          <a:p>
            <a:pPr>
              <a:lnSpc>
                <a:spcPct val="107000"/>
              </a:lnSpc>
              <a:spcAft>
                <a:spcPts val="800"/>
              </a:spcAft>
            </a:pPr>
            <a:r>
              <a:rPr lang="en-GB" sz="1200" kern="100" dirty="0">
                <a:effectLst/>
                <a:latin typeface="+mj-lt"/>
                <a:ea typeface="Calibri" panose="020F0502020204030204" pitchFamily="34" charset="0"/>
                <a:cs typeface="Times New Roman" panose="02020603050405020304" pitchFamily="18" charset="0"/>
              </a:rPr>
              <a:t>Tweak/ add to strategic objectives if necessary.   </a:t>
            </a:r>
          </a:p>
          <a:p>
            <a:pPr>
              <a:lnSpc>
                <a:spcPct val="107000"/>
              </a:lnSpc>
              <a:spcAft>
                <a:spcPts val="800"/>
              </a:spcAft>
            </a:pPr>
            <a:r>
              <a:rPr lang="en-GB" sz="1200" b="1" kern="100" dirty="0">
                <a:effectLst/>
                <a:latin typeface="+mj-lt"/>
                <a:ea typeface="Calibri" panose="020F0502020204030204" pitchFamily="34" charset="0"/>
                <a:cs typeface="Times New Roman" panose="02020603050405020304" pitchFamily="18" charset="0"/>
              </a:rPr>
              <a:t>Who: </a:t>
            </a:r>
            <a:r>
              <a:rPr lang="en-GB" sz="1200" kern="100" dirty="0">
                <a:effectLst/>
                <a:latin typeface="+mj-lt"/>
                <a:ea typeface="Calibri" panose="020F0502020204030204" pitchFamily="34" charset="0"/>
                <a:cs typeface="Times New Roman" panose="02020603050405020304" pitchFamily="18" charset="0"/>
              </a:rPr>
              <a:t>Statutory sector ICS organisations (ICB, GCC, GHFT and GHC) and partnerships (ILPs and CPGs).</a:t>
            </a:r>
          </a:p>
          <a:p>
            <a:pPr>
              <a:lnSpc>
                <a:spcPct val="107000"/>
              </a:lnSpc>
              <a:spcAft>
                <a:spcPts val="800"/>
              </a:spcAft>
            </a:pPr>
            <a:r>
              <a:rPr lang="en-GB" sz="1200" b="1" kern="100" dirty="0">
                <a:effectLst/>
                <a:latin typeface="+mj-lt"/>
                <a:ea typeface="Calibri" panose="020F0502020204030204" pitchFamily="34" charset="0"/>
                <a:cs typeface="Times New Roman" panose="02020603050405020304" pitchFamily="18" charset="0"/>
              </a:rPr>
              <a:t>Where:</a:t>
            </a:r>
            <a:r>
              <a:rPr lang="en-GB" sz="1200" kern="100" dirty="0">
                <a:effectLst/>
                <a:latin typeface="+mj-lt"/>
                <a:ea typeface="Calibri" panose="020F0502020204030204" pitchFamily="34" charset="0"/>
                <a:cs typeface="Times New Roman" panose="02020603050405020304" pitchFamily="18" charset="0"/>
              </a:rPr>
              <a:t> ILPs, CPGs and Organisations to Sarah MacDonald (Health Inequalities Improvement Manger) at </a:t>
            </a:r>
            <a:r>
              <a:rPr lang="en-GB" sz="1200" u="sng" kern="100" dirty="0">
                <a:solidFill>
                  <a:srgbClr val="0563C1"/>
                </a:solidFill>
                <a:effectLst/>
                <a:latin typeface="+mj-lt"/>
                <a:ea typeface="Calibri" panose="020F0502020204030204" pitchFamily="34" charset="0"/>
                <a:cs typeface="Times New Roman" panose="02020603050405020304" pitchFamily="18" charset="0"/>
                <a:hlinkClick r:id="rId3"/>
              </a:rPr>
              <a:t>Sarah.Macdonald32@nhs.net</a:t>
            </a:r>
            <a:r>
              <a:rPr lang="en-GB" sz="1200" kern="100" dirty="0">
                <a:effectLst/>
                <a:latin typeface="+mj-lt"/>
                <a:ea typeface="Calibri" panose="020F0502020204030204" pitchFamily="34" charset="0"/>
                <a:cs typeface="Times New Roman" panose="02020603050405020304" pitchFamily="18" charset="0"/>
              </a:rPr>
              <a:t>. </a:t>
            </a:r>
          </a:p>
          <a:p>
            <a:pPr marL="0" marR="0" lvl="0" indent="0" algn="l" defTabSz="914400" rtl="0" eaLnBrk="1" fontAlgn="auto" latinLnBrk="0" hangingPunct="1">
              <a:lnSpc>
                <a:spcPct val="107000"/>
              </a:lnSpc>
              <a:spcBef>
                <a:spcPts val="0"/>
              </a:spcBef>
              <a:spcAft>
                <a:spcPts val="800"/>
              </a:spcAft>
              <a:buClrTx/>
              <a:buSzTx/>
              <a:buFontTx/>
              <a:buNone/>
              <a:tabLst/>
              <a:defRPr/>
            </a:pPr>
            <a:endParaRPr lang="en-GB" sz="1200" kern="100" dirty="0">
              <a:effectLst/>
              <a:latin typeface="+mj-lt"/>
              <a:ea typeface="Calibri" panose="020F0502020204030204" pitchFamily="34" charset="0"/>
              <a:cs typeface="Times New Roman" panose="02020603050405020304" pitchFamily="18" charset="0"/>
            </a:endParaRPr>
          </a:p>
          <a:p>
            <a:pPr>
              <a:lnSpc>
                <a:spcPct val="107000"/>
              </a:lnSpc>
              <a:spcAft>
                <a:spcPts val="800"/>
              </a:spcAft>
            </a:pPr>
            <a:r>
              <a:rPr lang="en-GB" sz="1200" b="1" dirty="0">
                <a:effectLst/>
                <a:latin typeface="+mj-lt"/>
                <a:ea typeface="Calibri" panose="020F0502020204030204" pitchFamily="34" charset="0"/>
                <a:cs typeface="Times New Roman" panose="02020603050405020304" pitchFamily="18" charset="0"/>
              </a:rPr>
              <a:t>Mid-April</a:t>
            </a:r>
            <a:r>
              <a:rPr lang="en-GB" sz="1200" b="1" kern="100" dirty="0">
                <a:effectLst/>
                <a:latin typeface="+mj-lt"/>
                <a:ea typeface="Calibri" panose="020F0502020204030204" pitchFamily="34" charset="0"/>
                <a:cs typeface="Times New Roman" panose="02020603050405020304" pitchFamily="18" charset="0"/>
              </a:rPr>
              <a:t>: </a:t>
            </a:r>
            <a:r>
              <a:rPr lang="en-GB" sz="1200" b="1" u="sng" kern="100" dirty="0">
                <a:effectLst/>
                <a:latin typeface="+mj-lt"/>
                <a:ea typeface="Calibri" panose="020F0502020204030204" pitchFamily="34" charset="0"/>
                <a:cs typeface="Times New Roman" panose="02020603050405020304" pitchFamily="18" charset="0"/>
              </a:rPr>
              <a:t>STEP 6: Submit completed progress and peer review template  </a:t>
            </a:r>
            <a:endParaRPr lang="en-GB" sz="1200" kern="100" dirty="0">
              <a:effectLst/>
              <a:latin typeface="+mj-lt"/>
              <a:ea typeface="Calibri" panose="020F0502020204030204" pitchFamily="34" charset="0"/>
              <a:cs typeface="Times New Roman" panose="02020603050405020304" pitchFamily="18" charset="0"/>
            </a:endParaRPr>
          </a:p>
          <a:p>
            <a:pPr>
              <a:lnSpc>
                <a:spcPct val="107000"/>
              </a:lnSpc>
              <a:spcAft>
                <a:spcPts val="800"/>
              </a:spcAft>
            </a:pPr>
            <a:r>
              <a:rPr lang="en-GB" sz="1200" b="1" kern="100" dirty="0">
                <a:effectLst/>
                <a:latin typeface="+mj-lt"/>
                <a:ea typeface="Calibri" panose="020F0502020204030204" pitchFamily="34" charset="0"/>
                <a:cs typeface="Times New Roman" panose="02020603050405020304" pitchFamily="18" charset="0"/>
              </a:rPr>
              <a:t>Where:</a:t>
            </a:r>
            <a:r>
              <a:rPr lang="en-GB" sz="1200" kern="100" dirty="0">
                <a:effectLst/>
                <a:latin typeface="+mj-lt"/>
                <a:ea typeface="Calibri" panose="020F0502020204030204" pitchFamily="34" charset="0"/>
                <a:cs typeface="Times New Roman" panose="02020603050405020304" pitchFamily="18" charset="0"/>
              </a:rPr>
              <a:t> ILPs, CPGs and Organisations to Sarah MacDonald (Health Inequalities Improvement Manger) at </a:t>
            </a:r>
            <a:r>
              <a:rPr lang="en-GB" sz="1200" u="sng" kern="100" dirty="0">
                <a:solidFill>
                  <a:srgbClr val="0563C1"/>
                </a:solidFill>
                <a:effectLst/>
                <a:latin typeface="+mj-lt"/>
                <a:ea typeface="Calibri" panose="020F0502020204030204" pitchFamily="34" charset="0"/>
                <a:cs typeface="Times New Roman" panose="02020603050405020304" pitchFamily="18" charset="0"/>
                <a:hlinkClick r:id="rId3"/>
              </a:rPr>
              <a:t>Sarah.Macdonald32@nhs.net</a:t>
            </a:r>
            <a:r>
              <a:rPr lang="en-GB" sz="1200" kern="100" dirty="0">
                <a:effectLst/>
                <a:latin typeface="+mj-lt"/>
                <a:ea typeface="Calibri" panose="020F0502020204030204" pitchFamily="34" charset="0"/>
                <a:cs typeface="Times New Roman" panose="02020603050405020304" pitchFamily="18" charset="0"/>
              </a:rPr>
              <a:t>. </a:t>
            </a:r>
          </a:p>
          <a:p>
            <a:pPr marL="0" marR="0" lvl="0" indent="0" algn="l" defTabSz="914400" rtl="0" eaLnBrk="1" fontAlgn="auto" latinLnBrk="0" hangingPunct="1">
              <a:lnSpc>
                <a:spcPct val="107000"/>
              </a:lnSpc>
              <a:spcBef>
                <a:spcPts val="0"/>
              </a:spcBef>
              <a:spcAft>
                <a:spcPts val="800"/>
              </a:spcAft>
              <a:buClrTx/>
              <a:buSzTx/>
              <a:buFontTx/>
              <a:buNone/>
              <a:tabLst/>
              <a:defRPr/>
            </a:pPr>
            <a:endParaRPr lang="en-GB" sz="1200" kern="100" dirty="0">
              <a:effectLst/>
              <a:latin typeface="+mj-lt"/>
              <a:ea typeface="Calibri" panose="020F0502020204030204" pitchFamily="34" charset="0"/>
              <a:cs typeface="Times New Roman" panose="02020603050405020304" pitchFamily="18" charset="0"/>
            </a:endParaRPr>
          </a:p>
          <a:p>
            <a:pPr>
              <a:lnSpc>
                <a:spcPct val="107000"/>
              </a:lnSpc>
              <a:spcAft>
                <a:spcPts val="800"/>
              </a:spcAft>
            </a:pPr>
            <a:r>
              <a:rPr lang="en-GB" sz="1200" b="0" kern="100" dirty="0">
                <a:effectLst/>
                <a:latin typeface="+mj-lt"/>
                <a:ea typeface="Calibri" panose="020F0502020204030204" pitchFamily="34" charset="0"/>
                <a:cs typeface="Times New Roman" panose="02020603050405020304" pitchFamily="18" charset="0"/>
              </a:rPr>
              <a:t>Steps 3 and 4 will be repeated with a review by the ICB Board in May.</a:t>
            </a:r>
          </a:p>
          <a:p>
            <a:pPr>
              <a:lnSpc>
                <a:spcPct val="107000"/>
              </a:lnSpc>
              <a:spcAft>
                <a:spcPts val="800"/>
              </a:spcAft>
            </a:pPr>
            <a:r>
              <a:rPr lang="en-GB" sz="1200" b="0" kern="100" dirty="0">
                <a:effectLst/>
                <a:latin typeface="+mj-lt"/>
                <a:ea typeface="Calibri" panose="020F0502020204030204" pitchFamily="34" charset="0"/>
                <a:cs typeface="Times New Roman" panose="02020603050405020304" pitchFamily="18" charset="0"/>
              </a:rPr>
              <a:t> </a:t>
            </a:r>
          </a:p>
          <a:p>
            <a:pPr>
              <a:lnSpc>
                <a:spcPct val="107000"/>
              </a:lnSpc>
              <a:spcAft>
                <a:spcPts val="800"/>
              </a:spcAft>
            </a:pPr>
            <a:r>
              <a:rPr lang="en-GB" sz="1200" b="0" kern="100" dirty="0">
                <a:effectLst/>
                <a:latin typeface="+mj-lt"/>
                <a:ea typeface="Calibri" panose="020F0502020204030204" pitchFamily="34" charset="0"/>
                <a:cs typeface="Times New Roman" panose="02020603050405020304" pitchFamily="18" charset="0"/>
              </a:rPr>
              <a:t>The process will be repeated each year as follows:</a:t>
            </a:r>
          </a:p>
          <a:p>
            <a:pPr>
              <a:lnSpc>
                <a:spcPct val="107000"/>
              </a:lnSpc>
              <a:spcAft>
                <a:spcPts val="800"/>
              </a:spcAft>
            </a:pPr>
            <a:r>
              <a:rPr lang="en-GB" sz="1200" b="0" kern="100" dirty="0">
                <a:effectLst/>
                <a:latin typeface="+mj-lt"/>
                <a:ea typeface="Calibri" panose="020F0502020204030204" pitchFamily="34" charset="0"/>
                <a:cs typeface="Times New Roman" panose="02020603050405020304" pitchFamily="18" charset="0"/>
              </a:rPr>
              <a:t> </a:t>
            </a:r>
          </a:p>
          <a:p>
            <a:pPr marL="342900" lvl="0" indent="-342900">
              <a:lnSpc>
                <a:spcPct val="107000"/>
              </a:lnSpc>
              <a:spcAft>
                <a:spcPts val="800"/>
              </a:spcAft>
              <a:buFont typeface="Symbol" panose="05050102010706020507" pitchFamily="18" charset="2"/>
              <a:buChar char=""/>
            </a:pPr>
            <a:r>
              <a:rPr lang="en-GB" sz="1200" b="0" kern="100" dirty="0">
                <a:effectLst/>
                <a:latin typeface="+mj-lt"/>
                <a:ea typeface="Calibri" panose="020F0502020204030204" pitchFamily="34" charset="0"/>
                <a:cs typeface="Times New Roman" panose="02020603050405020304" pitchFamily="18" charset="0"/>
              </a:rPr>
              <a:t>Sept/ Oct – Objective setting and review of previous six months progress and impact </a:t>
            </a:r>
          </a:p>
          <a:p>
            <a:pPr>
              <a:lnSpc>
                <a:spcPct val="107000"/>
              </a:lnSpc>
              <a:spcAft>
                <a:spcPts val="800"/>
              </a:spcAft>
            </a:pPr>
            <a:r>
              <a:rPr lang="en-GB" sz="1200" b="0" kern="100" dirty="0">
                <a:effectLst/>
                <a:latin typeface="+mj-lt"/>
                <a:ea typeface="Calibri" panose="020F0502020204030204" pitchFamily="34" charset="0"/>
                <a:cs typeface="Times New Roman" panose="02020603050405020304" pitchFamily="18" charset="0"/>
              </a:rPr>
              <a:t> </a:t>
            </a:r>
          </a:p>
          <a:p>
            <a:pPr marL="342900" lvl="0" indent="-342900">
              <a:lnSpc>
                <a:spcPct val="107000"/>
              </a:lnSpc>
              <a:spcAft>
                <a:spcPts val="800"/>
              </a:spcAft>
              <a:buFont typeface="Symbol" panose="05050102010706020507" pitchFamily="18" charset="2"/>
              <a:buChar char=""/>
            </a:pPr>
            <a:r>
              <a:rPr lang="en-GB" sz="1200" b="0" kern="100" dirty="0">
                <a:effectLst/>
                <a:latin typeface="+mj-lt"/>
                <a:ea typeface="Calibri" panose="020F0502020204030204" pitchFamily="34" charset="0"/>
                <a:cs typeface="Times New Roman" panose="02020603050405020304" pitchFamily="18" charset="0"/>
              </a:rPr>
              <a:t>March/ April – Review of previous six months progress</a:t>
            </a:r>
          </a:p>
          <a:p>
            <a:pPr marL="0" marR="0" lvl="0" indent="0" algn="l" defTabSz="914400" rtl="0" eaLnBrk="1" fontAlgn="auto" latinLnBrk="0" hangingPunct="1">
              <a:lnSpc>
                <a:spcPct val="107000"/>
              </a:lnSpc>
              <a:spcBef>
                <a:spcPts val="0"/>
              </a:spcBef>
              <a:spcAft>
                <a:spcPts val="800"/>
              </a:spcAft>
              <a:buClrTx/>
              <a:buSzTx/>
              <a:buFontTx/>
              <a:buNone/>
              <a:tabLst/>
              <a:defRPr/>
            </a:pPr>
            <a:endParaRPr lang="en-GB" sz="1800" kern="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endParaRPr lang="en-GB" sz="1800" kern="1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Footer Placeholder 3"/>
          <p:cNvSpPr>
            <a:spLocks noGrp="1"/>
          </p:cNvSpPr>
          <p:nvPr>
            <p:ph type="ftr" sz="quarter" idx="4"/>
          </p:nvPr>
        </p:nvSpPr>
        <p:spPr/>
        <p:txBody>
          <a:bodyPr/>
          <a:lstStyle/>
          <a:p>
            <a:endParaRPr lang="en-GB" dirty="0"/>
          </a:p>
        </p:txBody>
      </p:sp>
      <p:sp>
        <p:nvSpPr>
          <p:cNvPr id="5" name="Slide Number Placeholder 4"/>
          <p:cNvSpPr>
            <a:spLocks noGrp="1"/>
          </p:cNvSpPr>
          <p:nvPr>
            <p:ph type="sldNum" sz="quarter" idx="5"/>
          </p:nvPr>
        </p:nvSpPr>
        <p:spPr/>
        <p:txBody>
          <a:bodyPr/>
          <a:lstStyle/>
          <a:p>
            <a:fld id="{2E221B35-D793-4D7D-8A63-DA4D5D3C070D}" type="slidenum">
              <a:rPr lang="en-GB" smtClean="0"/>
              <a:pPr/>
              <a:t>6</a:t>
            </a:fld>
            <a:endParaRPr lang="en-GB" dirty="0"/>
          </a:p>
        </p:txBody>
      </p:sp>
    </p:spTree>
    <p:extLst>
      <p:ext uri="{BB962C8B-B14F-4D97-AF65-F5344CB8AC3E}">
        <p14:creationId xmlns:p14="http://schemas.microsoft.com/office/powerpoint/2010/main" val="411705802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05000"/>
              </a:lnSpc>
            </a:pPr>
            <a:r>
              <a:rPr lang="en-GB" sz="1200" i="0" dirty="0">
                <a:latin typeface="+mj-lt"/>
                <a:ea typeface="Times New Roman" panose="02020603050405020304" pitchFamily="18" charset="0"/>
                <a:cs typeface="Calibri" panose="020F0502020204030204" pitchFamily="34" charset="0"/>
              </a:rPr>
              <a:t>We have developed a user guide to support you in completing the strategic planning and review process. This includes:</a:t>
            </a:r>
          </a:p>
          <a:p>
            <a:pPr marL="285750" indent="-285750">
              <a:lnSpc>
                <a:spcPct val="105000"/>
              </a:lnSpc>
              <a:buFont typeface="Arial" panose="020B0604020202020204" pitchFamily="34" charset="0"/>
              <a:buChar char="•"/>
            </a:pPr>
            <a:r>
              <a:rPr lang="en-GB" sz="1200" i="0" dirty="0">
                <a:latin typeface="+mj-lt"/>
                <a:ea typeface="Times New Roman" panose="02020603050405020304" pitchFamily="18" charset="0"/>
                <a:cs typeface="Calibri" panose="020F0502020204030204" pitchFamily="34" charset="0"/>
              </a:rPr>
              <a:t>A flow diagram setting out the steps in the process.</a:t>
            </a:r>
          </a:p>
          <a:p>
            <a:pPr marL="285750" indent="-285750">
              <a:lnSpc>
                <a:spcPct val="105000"/>
              </a:lnSpc>
              <a:buFont typeface="Arial" panose="020B0604020202020204" pitchFamily="34" charset="0"/>
              <a:buChar char="•"/>
            </a:pPr>
            <a:r>
              <a:rPr lang="en-GB" sz="1200" i="0" dirty="0">
                <a:latin typeface="+mj-lt"/>
                <a:ea typeface="Times New Roman" panose="02020603050405020304" pitchFamily="18" charset="0"/>
                <a:cs typeface="Calibri" panose="020F0502020204030204" pitchFamily="34" charset="0"/>
              </a:rPr>
              <a:t>A logic model (optional) to help you to describe how your planned activities contribute to system ambitions and high-level shared outcomes relating to health inequalities. </a:t>
            </a:r>
          </a:p>
          <a:p>
            <a:pPr marL="285750" indent="-285750">
              <a:lnSpc>
                <a:spcPct val="105000"/>
              </a:lnSpc>
              <a:buFont typeface="Arial" panose="020B0604020202020204" pitchFamily="34" charset="0"/>
              <a:buChar char="•"/>
            </a:pPr>
            <a:r>
              <a:rPr lang="en-GB" sz="1200" i="0" dirty="0">
                <a:latin typeface="+mj-lt"/>
                <a:ea typeface="Times New Roman" panose="02020603050405020304" pitchFamily="18" charset="0"/>
                <a:cs typeface="Calibri" panose="020F0502020204030204" pitchFamily="34" charset="0"/>
              </a:rPr>
              <a:t>FAQs e.g. </a:t>
            </a:r>
          </a:p>
          <a:p>
            <a:pPr marL="285750" indent="-285750">
              <a:lnSpc>
                <a:spcPct val="105000"/>
              </a:lnSpc>
              <a:buFont typeface="Arial" panose="020B0604020202020204" pitchFamily="34" charset="0"/>
              <a:buChar char="•"/>
            </a:pPr>
            <a:r>
              <a:rPr lang="en-GB" sz="1200" b="1" i="1" kern="100" dirty="0">
                <a:effectLst/>
                <a:latin typeface="+mj-lt"/>
                <a:ea typeface="Arial" panose="020B0604020202020204" pitchFamily="34" charset="0"/>
                <a:cs typeface="Times New Roman" panose="02020603050405020304" pitchFamily="18" charset="0"/>
              </a:rPr>
              <a:t>What is the role of the VCSE sector in the self-assessment and peer review process?</a:t>
            </a:r>
            <a:endParaRPr lang="en-GB" sz="1200" kern="100" dirty="0">
              <a:effectLst/>
              <a:latin typeface="+mj-lt"/>
              <a:ea typeface="Calibri" panose="020F0502020204030204" pitchFamily="34" charset="0"/>
              <a:cs typeface="Times New Roman" panose="02020603050405020304" pitchFamily="18" charset="0"/>
            </a:endParaRPr>
          </a:p>
          <a:p>
            <a:pPr marL="285750" marR="0" lvl="0" indent="-285750" algn="l" defTabSz="914400" rtl="0" eaLnBrk="1" fontAlgn="auto" latinLnBrk="0" hangingPunct="1">
              <a:lnSpc>
                <a:spcPct val="105000"/>
              </a:lnSpc>
              <a:spcBef>
                <a:spcPts val="0"/>
              </a:spcBef>
              <a:spcAft>
                <a:spcPts val="0"/>
              </a:spcAft>
              <a:buClrTx/>
              <a:buSzTx/>
              <a:buFont typeface="Arial" panose="020B0604020202020204" pitchFamily="34" charset="0"/>
              <a:buChar char="•"/>
              <a:tabLst/>
              <a:defRPr/>
            </a:pPr>
            <a:r>
              <a:rPr lang="en-GB" sz="1200" b="1" i="1" kern="100" dirty="0">
                <a:effectLst/>
                <a:latin typeface="+mj-lt"/>
                <a:ea typeface="Arial" panose="020B0604020202020204" pitchFamily="34" charset="0"/>
                <a:cs typeface="Times New Roman" panose="02020603050405020304" pitchFamily="18" charset="0"/>
              </a:rPr>
              <a:t>How will the voice of the VCSE sector be fed in / integrated into the overall picture of Gloucestershire’s approach to tacking health inequalities? </a:t>
            </a:r>
          </a:p>
          <a:p>
            <a:pPr marL="0" marR="0" lvl="0" indent="0" algn="l" defTabSz="914400" rtl="0" eaLnBrk="1" fontAlgn="auto" latinLnBrk="0" hangingPunct="1">
              <a:lnSpc>
                <a:spcPct val="105000"/>
              </a:lnSpc>
              <a:spcBef>
                <a:spcPts val="0"/>
              </a:spcBef>
              <a:spcAft>
                <a:spcPts val="0"/>
              </a:spcAft>
              <a:buClrTx/>
              <a:buSzTx/>
              <a:buFont typeface="Arial" panose="020B0604020202020204" pitchFamily="34" charset="0"/>
              <a:buNone/>
              <a:tabLst/>
              <a:defRPr/>
            </a:pPr>
            <a:r>
              <a:rPr lang="en-GB" sz="1200" kern="100" dirty="0">
                <a:effectLst/>
                <a:latin typeface="+mj-lt"/>
                <a:ea typeface="Arial" panose="020B0604020202020204" pitchFamily="34" charset="0"/>
                <a:cs typeface="Times New Roman" panose="02020603050405020304" pitchFamily="18" charset="0"/>
              </a:rPr>
              <a:t>There are no expectations on VCSE organisations (or District Councils) to complete the Template. The self-assessment and review processes are aimed at public sector organisations who have a statutory duty around health inequalities, to help them to get their own house in order; it is not intended to burden VCSE organisations with bureaucracy. </a:t>
            </a:r>
          </a:p>
          <a:p>
            <a:pPr marL="0" marR="0" lvl="0" indent="0" algn="l" defTabSz="914400" rtl="0" eaLnBrk="1" fontAlgn="auto" latinLnBrk="0" hangingPunct="1">
              <a:lnSpc>
                <a:spcPct val="105000"/>
              </a:lnSpc>
              <a:spcBef>
                <a:spcPts val="0"/>
              </a:spcBef>
              <a:spcAft>
                <a:spcPts val="0"/>
              </a:spcAft>
              <a:buClrTx/>
              <a:buSzTx/>
              <a:buFont typeface="Arial" panose="020B0604020202020204" pitchFamily="34" charset="0"/>
              <a:buNone/>
              <a:tabLst/>
              <a:defRPr/>
            </a:pPr>
            <a:endParaRPr lang="en-GB" sz="1200" kern="100" dirty="0">
              <a:effectLst/>
              <a:latin typeface="+mj-lt"/>
              <a:ea typeface="Arial" panose="020B0604020202020204" pitchFamily="34" charset="0"/>
              <a:cs typeface="Times New Roman" panose="02020603050405020304" pitchFamily="18" charset="0"/>
            </a:endParaRPr>
          </a:p>
          <a:p>
            <a:pPr marL="0" marR="0" lvl="0" indent="0" algn="l" defTabSz="914400" rtl="0" eaLnBrk="1" fontAlgn="auto" latinLnBrk="0" hangingPunct="1">
              <a:lnSpc>
                <a:spcPct val="105000"/>
              </a:lnSpc>
              <a:spcBef>
                <a:spcPts val="0"/>
              </a:spcBef>
              <a:spcAft>
                <a:spcPts val="0"/>
              </a:spcAft>
              <a:buClrTx/>
              <a:buSzTx/>
              <a:buFont typeface="Arial" panose="020B0604020202020204" pitchFamily="34" charset="0"/>
              <a:buNone/>
              <a:tabLst/>
              <a:defRPr/>
            </a:pPr>
            <a:r>
              <a:rPr lang="en-GB" sz="1200" kern="100" dirty="0">
                <a:effectLst/>
                <a:latin typeface="+mj-lt"/>
                <a:ea typeface="Arial" panose="020B0604020202020204" pitchFamily="34" charset="0"/>
                <a:cs typeface="Times New Roman" panose="02020603050405020304" pitchFamily="18" charset="0"/>
              </a:rPr>
              <a:t>The work that VCSE organisations are doing in partnership with statutory organisations will feed into the self-assessment and peer review process via the Templates completed by these organisations, ILPs and CPGs. </a:t>
            </a:r>
          </a:p>
          <a:p>
            <a:pPr marL="0" marR="0" lvl="0" indent="0" algn="l" defTabSz="914400" rtl="0" eaLnBrk="1" fontAlgn="auto" latinLnBrk="0" hangingPunct="1">
              <a:lnSpc>
                <a:spcPct val="105000"/>
              </a:lnSpc>
              <a:spcBef>
                <a:spcPts val="0"/>
              </a:spcBef>
              <a:spcAft>
                <a:spcPts val="0"/>
              </a:spcAft>
              <a:buClrTx/>
              <a:buSzTx/>
              <a:buFont typeface="Arial" panose="020B0604020202020204" pitchFamily="34" charset="0"/>
              <a:buNone/>
              <a:tabLst/>
              <a:defRPr/>
            </a:pPr>
            <a:endParaRPr lang="en-GB" sz="1200" kern="100" dirty="0">
              <a:effectLst/>
              <a:latin typeface="+mj-lt"/>
              <a:ea typeface="Arial" panose="020B0604020202020204" pitchFamily="34" charset="0"/>
              <a:cs typeface="Times New Roman" panose="02020603050405020304" pitchFamily="18" charset="0"/>
            </a:endParaRPr>
          </a:p>
          <a:p>
            <a:pPr marL="0" marR="0" lvl="0" indent="0" algn="l" defTabSz="914400" rtl="0" eaLnBrk="1" fontAlgn="auto" latinLnBrk="0" hangingPunct="1">
              <a:lnSpc>
                <a:spcPct val="105000"/>
              </a:lnSpc>
              <a:spcBef>
                <a:spcPts val="0"/>
              </a:spcBef>
              <a:spcAft>
                <a:spcPts val="0"/>
              </a:spcAft>
              <a:buClrTx/>
              <a:buSzTx/>
              <a:buFont typeface="Arial" panose="020B0604020202020204" pitchFamily="34" charset="0"/>
              <a:buNone/>
              <a:tabLst/>
              <a:defRPr/>
            </a:pPr>
            <a:r>
              <a:rPr lang="en-GB" sz="1200" kern="100" dirty="0">
                <a:effectLst/>
                <a:latin typeface="+mj-lt"/>
                <a:ea typeface="Arial" panose="020B0604020202020204" pitchFamily="34" charset="0"/>
                <a:cs typeface="Times New Roman" panose="02020603050405020304" pitchFamily="18" charset="0"/>
              </a:rPr>
              <a:t>VCSE organisations will also be invited to be part of a wider community of practice, which will be an opportunity to highlight key pieces of work, share good practice and learn from one another about what is working well, key challenges and opportunities. More information on this will be circulated in the early Autumn. </a:t>
            </a:r>
            <a:endParaRPr lang="en-GB" sz="1200" i="0" dirty="0">
              <a:latin typeface="+mj-lt"/>
              <a:ea typeface="Times New Roman" panose="02020603050405020304" pitchFamily="18" charset="0"/>
              <a:cs typeface="Calibri" panose="020F0502020204030204" pitchFamily="34" charset="0"/>
            </a:endParaRPr>
          </a:p>
          <a:p>
            <a:pPr>
              <a:lnSpc>
                <a:spcPct val="105000"/>
              </a:lnSpc>
            </a:pPr>
            <a:endParaRPr lang="en-GB" sz="1800" i="1" dirty="0">
              <a:latin typeface="Arial Nova" panose="020B0504020202020204" pitchFamily="34" charset="0"/>
              <a:ea typeface="Times New Roman" panose="02020603050405020304" pitchFamily="18" charset="0"/>
              <a:cs typeface="Calibri" panose="020F0502020204030204" pitchFamily="34" charset="0"/>
            </a:endParaRPr>
          </a:p>
        </p:txBody>
      </p:sp>
      <p:sp>
        <p:nvSpPr>
          <p:cNvPr id="4" name="Footer Placeholder 3"/>
          <p:cNvSpPr>
            <a:spLocks noGrp="1"/>
          </p:cNvSpPr>
          <p:nvPr>
            <p:ph type="ftr" sz="quarter" idx="4"/>
          </p:nvPr>
        </p:nvSpPr>
        <p:spPr/>
        <p:txBody>
          <a:bodyPr/>
          <a:lstStyle/>
          <a:p>
            <a:endParaRPr lang="en-GB" dirty="0"/>
          </a:p>
        </p:txBody>
      </p:sp>
      <p:sp>
        <p:nvSpPr>
          <p:cNvPr id="5" name="Slide Number Placeholder 4"/>
          <p:cNvSpPr>
            <a:spLocks noGrp="1"/>
          </p:cNvSpPr>
          <p:nvPr>
            <p:ph type="sldNum" sz="quarter" idx="5"/>
          </p:nvPr>
        </p:nvSpPr>
        <p:spPr/>
        <p:txBody>
          <a:bodyPr/>
          <a:lstStyle/>
          <a:p>
            <a:fld id="{2E221B35-D793-4D7D-8A63-DA4D5D3C070D}" type="slidenum">
              <a:rPr lang="en-GB" smtClean="0"/>
              <a:pPr/>
              <a:t>7</a:t>
            </a:fld>
            <a:endParaRPr lang="en-GB" dirty="0"/>
          </a:p>
        </p:txBody>
      </p:sp>
    </p:spTree>
    <p:extLst>
      <p:ext uri="{BB962C8B-B14F-4D97-AF65-F5344CB8AC3E}">
        <p14:creationId xmlns:p14="http://schemas.microsoft.com/office/powerpoint/2010/main" val="270442384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05000"/>
              </a:lnSpc>
            </a:pPr>
            <a:r>
              <a:rPr lang="en-GB" sz="1200" i="0" dirty="0">
                <a:latin typeface="Arial Nova" panose="020B0504020202020204" pitchFamily="34" charset="0"/>
                <a:ea typeface="Times New Roman" panose="02020603050405020304" pitchFamily="18" charset="0"/>
                <a:cs typeface="Calibri" panose="020F0502020204030204" pitchFamily="34" charset="0"/>
              </a:rPr>
              <a:t>In summary, this is a relatively simple bit of reframing for organisations/ partnerships to add some ambition and sustainability and a way to track overall outcomes over time.</a:t>
            </a:r>
          </a:p>
          <a:p>
            <a:pPr>
              <a:lnSpc>
                <a:spcPct val="105000"/>
              </a:lnSpc>
            </a:pPr>
            <a:endParaRPr lang="en-GB" sz="1200" i="0" dirty="0">
              <a:latin typeface="Arial Nova" panose="020B0504020202020204" pitchFamily="34" charset="0"/>
              <a:ea typeface="Times New Roman" panose="02020603050405020304" pitchFamily="18" charset="0"/>
              <a:cs typeface="Calibri" panose="020F0502020204030204" pitchFamily="34" charset="0"/>
            </a:endParaRPr>
          </a:p>
          <a:p>
            <a:pPr>
              <a:lnSpc>
                <a:spcPct val="105000"/>
              </a:lnSpc>
            </a:pPr>
            <a:r>
              <a:rPr lang="en-GB" sz="1200" i="0" dirty="0">
                <a:latin typeface="Arial Nova" panose="020B0504020202020204" pitchFamily="34" charset="0"/>
                <a:ea typeface="Times New Roman" panose="02020603050405020304" pitchFamily="18" charset="0"/>
                <a:cs typeface="Calibri" panose="020F0502020204030204" pitchFamily="34" charset="0"/>
              </a:rPr>
              <a:t>We sought feedback at the ICS leadership event in June and from EAC- I (plus others) to help firm up before implementation.</a:t>
            </a:r>
          </a:p>
          <a:p>
            <a:pPr>
              <a:lnSpc>
                <a:spcPct val="105000"/>
              </a:lnSpc>
            </a:pPr>
            <a:endParaRPr lang="en-GB" sz="1800" i="0" dirty="0">
              <a:latin typeface="Arial Nova" panose="020B0504020202020204" pitchFamily="34" charset="0"/>
              <a:ea typeface="Times New Roman" panose="02020603050405020304" pitchFamily="18" charset="0"/>
              <a:cs typeface="Calibri" panose="020F0502020204030204" pitchFamily="34" charset="0"/>
            </a:endParaRPr>
          </a:p>
        </p:txBody>
      </p:sp>
      <p:sp>
        <p:nvSpPr>
          <p:cNvPr id="4" name="Footer Placeholder 3"/>
          <p:cNvSpPr>
            <a:spLocks noGrp="1"/>
          </p:cNvSpPr>
          <p:nvPr>
            <p:ph type="ftr" sz="quarter" idx="4"/>
          </p:nvPr>
        </p:nvSpPr>
        <p:spPr/>
        <p:txBody>
          <a:bodyPr/>
          <a:lstStyle/>
          <a:p>
            <a:endParaRPr lang="en-GB" dirty="0"/>
          </a:p>
        </p:txBody>
      </p:sp>
      <p:sp>
        <p:nvSpPr>
          <p:cNvPr id="5" name="Slide Number Placeholder 4"/>
          <p:cNvSpPr>
            <a:spLocks noGrp="1"/>
          </p:cNvSpPr>
          <p:nvPr>
            <p:ph type="sldNum" sz="quarter" idx="5"/>
          </p:nvPr>
        </p:nvSpPr>
        <p:spPr/>
        <p:txBody>
          <a:bodyPr/>
          <a:lstStyle/>
          <a:p>
            <a:fld id="{2E221B35-D793-4D7D-8A63-DA4D5D3C070D}" type="slidenum">
              <a:rPr lang="en-GB" smtClean="0"/>
              <a:pPr/>
              <a:t>8</a:t>
            </a:fld>
            <a:endParaRPr lang="en-GB" dirty="0"/>
          </a:p>
        </p:txBody>
      </p:sp>
    </p:spTree>
    <p:extLst>
      <p:ext uri="{BB962C8B-B14F-4D97-AF65-F5344CB8AC3E}">
        <p14:creationId xmlns:p14="http://schemas.microsoft.com/office/powerpoint/2010/main" val="16907027"/>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bg>
      <p:bgPr>
        <a:solidFill>
          <a:schemeClr val="bg1"/>
        </a:solidFill>
        <a:effectLst/>
      </p:bgPr>
    </p:bg>
    <p:spTree>
      <p:nvGrpSpPr>
        <p:cNvPr id="1" name=""/>
        <p:cNvGrpSpPr/>
        <p:nvPr/>
      </p:nvGrpSpPr>
      <p:grpSpPr>
        <a:xfrm>
          <a:off x="0" y="0"/>
          <a:ext cx="0" cy="0"/>
          <a:chOff x="0" y="0"/>
          <a:chExt cx="0" cy="0"/>
        </a:xfrm>
      </p:grpSpPr>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rcRect/>
          <a:stretch/>
        </p:blipFill>
        <p:spPr>
          <a:xfrm>
            <a:off x="0" y="0"/>
            <a:ext cx="9144000" cy="6858000"/>
          </a:xfrm>
          <a:prstGeom prst="rect">
            <a:avLst/>
          </a:prstGeom>
        </p:spPr>
      </p:pic>
      <p:sp>
        <p:nvSpPr>
          <p:cNvPr id="2" name="Title 1"/>
          <p:cNvSpPr>
            <a:spLocks noGrp="1"/>
          </p:cNvSpPr>
          <p:nvPr>
            <p:ph type="ctrTitle" hasCustomPrompt="1"/>
          </p:nvPr>
        </p:nvSpPr>
        <p:spPr>
          <a:xfrm>
            <a:off x="685800" y="2130425"/>
            <a:ext cx="7772400" cy="1470025"/>
          </a:xfrm>
        </p:spPr>
        <p:txBody>
          <a:bodyPr>
            <a:normAutofit/>
          </a:bodyPr>
          <a:lstStyle>
            <a:lvl1pPr algn="ctr">
              <a:defRPr sz="3200">
                <a:solidFill>
                  <a:schemeClr val="bg1"/>
                </a:solidFill>
              </a:defRPr>
            </a:lvl1pPr>
          </a:lstStyle>
          <a:p>
            <a:r>
              <a:rPr lang="en-GB" dirty="0"/>
              <a:t>PRESENTATION TITLE</a:t>
            </a:r>
          </a:p>
        </p:txBody>
      </p:sp>
      <p:sp>
        <p:nvSpPr>
          <p:cNvPr id="3" name="Subtitle 2"/>
          <p:cNvSpPr>
            <a:spLocks noGrp="1"/>
          </p:cNvSpPr>
          <p:nvPr>
            <p:ph type="subTitle" idx="1" hasCustomPrompt="1"/>
          </p:nvPr>
        </p:nvSpPr>
        <p:spPr>
          <a:xfrm>
            <a:off x="1371600" y="3429000"/>
            <a:ext cx="6400800" cy="533400"/>
          </a:xfrm>
        </p:spPr>
        <p:txBody>
          <a:bodyPr/>
          <a:lstStyle>
            <a:lvl1pPr marL="0" indent="0" algn="ctr">
              <a:buNone/>
              <a:defRPr>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Your name/title</a:t>
            </a:r>
          </a:p>
        </p:txBody>
      </p:sp>
      <p:sp>
        <p:nvSpPr>
          <p:cNvPr id="7" name="Text Placeholder 6"/>
          <p:cNvSpPr>
            <a:spLocks noGrp="1"/>
          </p:cNvSpPr>
          <p:nvPr>
            <p:ph type="body" sz="quarter" idx="10" hasCustomPrompt="1"/>
          </p:nvPr>
        </p:nvSpPr>
        <p:spPr>
          <a:xfrm>
            <a:off x="1371600" y="3886200"/>
            <a:ext cx="6400800" cy="533400"/>
          </a:xfrm>
        </p:spPr>
        <p:txBody>
          <a:bodyPr/>
          <a:lstStyle>
            <a:lvl1pPr algn="ctr">
              <a:buNone/>
              <a:defRPr>
                <a:solidFill>
                  <a:schemeClr val="bg1"/>
                </a:solidFill>
              </a:defRPr>
            </a:lvl1pPr>
          </a:lstStyle>
          <a:p>
            <a:pPr lvl="0"/>
            <a:r>
              <a:rPr lang="en-US" dirty="0"/>
              <a:t>Date</a:t>
            </a:r>
          </a:p>
        </p:txBody>
      </p:sp>
    </p:spTree>
    <p:extLst>
      <p:ext uri="{BB962C8B-B14F-4D97-AF65-F5344CB8AC3E}">
        <p14:creationId xmlns:p14="http://schemas.microsoft.com/office/powerpoint/2010/main" val="139854153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Title and Content">
    <p:spTree>
      <p:nvGrpSpPr>
        <p:cNvPr id="1" name=""/>
        <p:cNvGrpSpPr/>
        <p:nvPr/>
      </p:nvGrpSpPr>
      <p:grpSpPr>
        <a:xfrm>
          <a:off x="0" y="0"/>
          <a:ext cx="0" cy="0"/>
          <a:chOff x="0" y="0"/>
          <a:chExt cx="0" cy="0"/>
        </a:xfrm>
      </p:grpSpPr>
      <p:pic>
        <p:nvPicPr>
          <p:cNvPr id="6" name="Picture 5"/>
          <p:cNvPicPr>
            <a:picLocks noChangeAspect="1"/>
          </p:cNvPicPr>
          <p:nvPr userDrawn="1"/>
        </p:nvPicPr>
        <p:blipFill>
          <a:blip r:embed="rId2" cstate="print">
            <a:extLst>
              <a:ext uri="{28A0092B-C50C-407E-A947-70E740481C1C}">
                <a14:useLocalDpi xmlns:a14="http://schemas.microsoft.com/office/drawing/2010/main" val="0"/>
              </a:ext>
            </a:extLst>
          </a:blip>
          <a:srcRect/>
          <a:stretch/>
        </p:blipFill>
        <p:spPr>
          <a:xfrm>
            <a:off x="0" y="0"/>
            <a:ext cx="9144000" cy="6858000"/>
          </a:xfrm>
          <a:prstGeom prst="rect">
            <a:avLst/>
          </a:prstGeom>
        </p:spPr>
      </p:pic>
      <p:sp>
        <p:nvSpPr>
          <p:cNvPr id="3" name="Content Placeholder 2"/>
          <p:cNvSpPr>
            <a:spLocks noGrp="1"/>
          </p:cNvSpPr>
          <p:nvPr>
            <p:ph idx="1" hasCustomPrompt="1"/>
          </p:nvPr>
        </p:nvSpPr>
        <p:spPr>
          <a:xfrm>
            <a:off x="107504" y="1340768"/>
            <a:ext cx="8856984" cy="4752528"/>
          </a:xfrm>
        </p:spPr>
        <p:txBody>
          <a:bodyPr/>
          <a:lstStyle>
            <a:lvl1pPr>
              <a:buNone/>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5" name="Title 4"/>
          <p:cNvSpPr>
            <a:spLocks noGrp="1"/>
          </p:cNvSpPr>
          <p:nvPr>
            <p:ph type="title"/>
          </p:nvPr>
        </p:nvSpPr>
        <p:spPr/>
        <p:txBody>
          <a:bodyPr/>
          <a:lstStyle/>
          <a:p>
            <a:r>
              <a:rPr lang="en-GB"/>
              <a:t>Click to edit Master title style</a:t>
            </a:r>
            <a:endParaRPr lang="en-US"/>
          </a:p>
        </p:txBody>
      </p:sp>
      <p:sp>
        <p:nvSpPr>
          <p:cNvPr id="8" name="Slide Number Placeholder 7"/>
          <p:cNvSpPr>
            <a:spLocks noGrp="1"/>
          </p:cNvSpPr>
          <p:nvPr>
            <p:ph type="sldNum" sz="quarter" idx="10"/>
          </p:nvPr>
        </p:nvSpPr>
        <p:spPr/>
        <p:txBody>
          <a:bodyPr/>
          <a:lstStyle/>
          <a:p>
            <a:fld id="{A6C719F5-27D9-AE4E-A696-60AA9607DDE4}" type="slidenum">
              <a:rPr lang="en-US" smtClean="0"/>
              <a:pPr/>
              <a:t>‹#›</a:t>
            </a:fld>
            <a:endParaRPr lang="en-US" dirty="0"/>
          </a:p>
        </p:txBody>
      </p:sp>
    </p:spTree>
    <p:extLst>
      <p:ext uri="{BB962C8B-B14F-4D97-AF65-F5344CB8AC3E}">
        <p14:creationId xmlns:p14="http://schemas.microsoft.com/office/powerpoint/2010/main" val="4018817345"/>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07504" y="-4727"/>
            <a:ext cx="8928992" cy="1143000"/>
          </a:xfrm>
          <a:prstGeom prst="rect">
            <a:avLst/>
          </a:prstGeom>
        </p:spPr>
        <p:txBody>
          <a:bodyPr vert="horz" lIns="91440" tIns="45720" rIns="91440" bIns="45720" rtlCol="0" anchor="ctr">
            <a:normAutofit/>
          </a:bodyPr>
          <a:lstStyle/>
          <a:p>
            <a:r>
              <a:rPr lang="en-US" dirty="0"/>
              <a:t>Click to edit Master title style</a:t>
            </a:r>
            <a:endParaRPr lang="en-GB" dirty="0"/>
          </a:p>
        </p:txBody>
      </p:sp>
      <p:sp>
        <p:nvSpPr>
          <p:cNvPr id="3" name="Text Placeholder 2"/>
          <p:cNvSpPr>
            <a:spLocks noGrp="1"/>
          </p:cNvSpPr>
          <p:nvPr>
            <p:ph type="body" idx="1"/>
          </p:nvPr>
        </p:nvSpPr>
        <p:spPr>
          <a:xfrm>
            <a:off x="107504" y="1600201"/>
            <a:ext cx="8928992" cy="4349079"/>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6" name="TextBox 5"/>
          <p:cNvSpPr txBox="1"/>
          <p:nvPr userDrawn="1"/>
        </p:nvSpPr>
        <p:spPr>
          <a:xfrm>
            <a:off x="6876256" y="6433591"/>
            <a:ext cx="2088232" cy="307777"/>
          </a:xfrm>
          <a:prstGeom prst="rect">
            <a:avLst/>
          </a:prstGeom>
          <a:noFill/>
        </p:spPr>
        <p:txBody>
          <a:bodyPr wrap="square" rtlCol="0">
            <a:spAutoFit/>
          </a:bodyPr>
          <a:lstStyle/>
          <a:p>
            <a:pPr algn="r"/>
            <a:fld id="{C5484094-8486-4ADB-9297-87EA727E9842}" type="slidenum">
              <a:rPr lang="en-GB" sz="1400" smtClean="0">
                <a:solidFill>
                  <a:schemeClr val="bg1"/>
                </a:solidFill>
              </a:rPr>
              <a:pPr algn="r"/>
              <a:t>‹#›</a:t>
            </a:fld>
            <a:endParaRPr lang="en-GB" sz="1400" dirty="0">
              <a:solidFill>
                <a:schemeClr val="bg1"/>
              </a:solidFill>
            </a:endParaRPr>
          </a:p>
        </p:txBody>
      </p:sp>
      <p:sp>
        <p:nvSpPr>
          <p:cNvPr id="16" name="Slide Number Placeholder 15"/>
          <p:cNvSpPr>
            <a:spLocks noGrp="1"/>
          </p:cNvSpPr>
          <p:nvPr>
            <p:ph type="sldNum" sz="quarter" idx="4"/>
          </p:nvPr>
        </p:nvSpPr>
        <p:spPr>
          <a:xfrm>
            <a:off x="6934200" y="6416675"/>
            <a:ext cx="2133600" cy="365125"/>
          </a:xfrm>
          <a:prstGeom prst="rect">
            <a:avLst/>
          </a:prstGeom>
        </p:spPr>
        <p:txBody>
          <a:bodyPr vert="horz" lIns="91440" tIns="45720" rIns="91440" bIns="45720" rtlCol="0" anchor="ctr"/>
          <a:lstStyle>
            <a:lvl1pPr algn="r">
              <a:defRPr sz="1200">
                <a:solidFill>
                  <a:srgbClr val="FFFFFF"/>
                </a:solidFill>
              </a:defRPr>
            </a:lvl1pPr>
          </a:lstStyle>
          <a:p>
            <a:fld id="{A6C719F5-27D9-AE4E-A696-60AA9607DDE4}" type="slidenum">
              <a:rPr lang="en-US" smtClean="0"/>
              <a:pPr/>
              <a:t>‹#›</a:t>
            </a:fld>
            <a:endParaRPr lang="en-US" dirty="0"/>
          </a:p>
        </p:txBody>
      </p:sp>
    </p:spTree>
    <p:extLst>
      <p:ext uri="{BB962C8B-B14F-4D97-AF65-F5344CB8AC3E}">
        <p14:creationId xmlns:p14="http://schemas.microsoft.com/office/powerpoint/2010/main" val="1467622204"/>
      </p:ext>
    </p:extLst>
  </p:cSld>
  <p:clrMap bg1="lt1" tx1="dk1" bg2="lt2" tx2="dk2" accent1="accent1" accent2="accent2" accent3="accent3" accent4="accent4" accent5="accent5" accent6="accent6" hlink="hlink" folHlink="folHlink"/>
  <p:sldLayoutIdLst>
    <p:sldLayoutId id="2147483722" r:id="rId1"/>
    <p:sldLayoutId id="2147483723" r:id="rId2"/>
  </p:sldLayoutIdLst>
  <p:hf hdr="0" ftr="0" dt="0"/>
  <p:txStyles>
    <p:titleStyle>
      <a:lvl1pPr algn="l" defTabSz="914400" rtl="0" eaLnBrk="1" latinLnBrk="0" hangingPunct="1">
        <a:spcBef>
          <a:spcPct val="0"/>
        </a:spcBef>
        <a:buNone/>
        <a:defRPr sz="2400" b="1" kern="1200">
          <a:solidFill>
            <a:srgbClr val="0070C0"/>
          </a:solidFill>
          <a:latin typeface="Arial" panose="020B0604020202020204" pitchFamily="34" charset="0"/>
          <a:ea typeface="+mj-ea"/>
          <a:cs typeface="Arial" panose="020B0604020202020204" pitchFamily="34" charset="0"/>
        </a:defRPr>
      </a:lvl1pPr>
    </p:titleStyle>
    <p:bodyStyle>
      <a:lvl1pPr marL="342900" indent="-342900" algn="l" defTabSz="914400" rtl="0" eaLnBrk="1" latinLnBrk="0" hangingPunct="1">
        <a:spcBef>
          <a:spcPct val="200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1pPr>
      <a:lvl2pPr marL="742950" indent="-285750" algn="l" defTabSz="914400" rtl="0" eaLnBrk="1" latinLnBrk="0" hangingPunct="1">
        <a:spcBef>
          <a:spcPct val="200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spcBef>
          <a:spcPct val="200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spcBef>
          <a:spcPct val="200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 Id="rId9" Type="http://schemas.openxmlformats.org/officeDocument/2006/relationships/image" Target="../media/image5.png"/></Relationships>
</file>

<file path=ppt/slides/_rels/slide4.xml.rels><?xml version="1.0" encoding="UTF-8" standalone="yes"?>
<Relationships xmlns="http://schemas.openxmlformats.org/package/2006/relationships"><Relationship Id="rId8" Type="http://schemas.openxmlformats.org/officeDocument/2006/relationships/diagramData" Target="../diagrams/data3.xml"/><Relationship Id="rId13" Type="http://schemas.openxmlformats.org/officeDocument/2006/relationships/diagramData" Target="../diagrams/data4.xml"/><Relationship Id="rId3" Type="http://schemas.openxmlformats.org/officeDocument/2006/relationships/diagramData" Target="../diagrams/data2.xml"/><Relationship Id="rId7" Type="http://schemas.microsoft.com/office/2007/relationships/diagramDrawing" Target="../diagrams/drawing2.xml"/><Relationship Id="rId12" Type="http://schemas.microsoft.com/office/2007/relationships/diagramDrawing" Target="../diagrams/drawing3.xml"/><Relationship Id="rId17" Type="http://schemas.microsoft.com/office/2007/relationships/diagramDrawing" Target="../diagrams/drawing4.xml"/><Relationship Id="rId2" Type="http://schemas.openxmlformats.org/officeDocument/2006/relationships/notesSlide" Target="../notesSlides/notesSlide4.xml"/><Relationship Id="rId16" Type="http://schemas.openxmlformats.org/officeDocument/2006/relationships/diagramColors" Target="../diagrams/colors4.xml"/><Relationship Id="rId1" Type="http://schemas.openxmlformats.org/officeDocument/2006/relationships/slideLayout" Target="../slideLayouts/slideLayout2.xml"/><Relationship Id="rId6" Type="http://schemas.openxmlformats.org/officeDocument/2006/relationships/diagramColors" Target="../diagrams/colors2.xml"/><Relationship Id="rId11" Type="http://schemas.openxmlformats.org/officeDocument/2006/relationships/diagramColors" Target="../diagrams/colors3.xml"/><Relationship Id="rId5" Type="http://schemas.openxmlformats.org/officeDocument/2006/relationships/diagramQuickStyle" Target="../diagrams/quickStyle2.xml"/><Relationship Id="rId15" Type="http://schemas.openxmlformats.org/officeDocument/2006/relationships/diagramQuickStyle" Target="../diagrams/quickStyle4.xml"/><Relationship Id="rId10" Type="http://schemas.openxmlformats.org/officeDocument/2006/relationships/diagramQuickStyle" Target="../diagrams/quickStyle3.xml"/><Relationship Id="rId4" Type="http://schemas.openxmlformats.org/officeDocument/2006/relationships/diagramLayout" Target="../diagrams/layout2.xml"/><Relationship Id="rId9" Type="http://schemas.openxmlformats.org/officeDocument/2006/relationships/diagramLayout" Target="../diagrams/layout3.xml"/><Relationship Id="rId14" Type="http://schemas.openxmlformats.org/officeDocument/2006/relationships/diagramLayout" Target="../diagrams/layout4.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lang="en-US" dirty="0"/>
              <a:t>One Gloucestershire’s approach to tackling health inequalities</a:t>
            </a:r>
          </a:p>
        </p:txBody>
      </p:sp>
      <p:sp>
        <p:nvSpPr>
          <p:cNvPr id="6" name="Text Placeholder 5"/>
          <p:cNvSpPr>
            <a:spLocks noGrp="1"/>
          </p:cNvSpPr>
          <p:nvPr>
            <p:ph type="body" sz="quarter" idx="10"/>
          </p:nvPr>
        </p:nvSpPr>
        <p:spPr/>
        <p:txBody>
          <a:bodyPr>
            <a:normAutofit/>
          </a:bodyPr>
          <a:lstStyle/>
          <a:p>
            <a:r>
              <a:rPr lang="en-US" sz="2800" dirty="0"/>
              <a:t>September 2024</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07504" y="714268"/>
            <a:ext cx="8822067" cy="1130556"/>
          </a:xfrm>
          <a:effectLst>
            <a:glow rad="228600">
              <a:schemeClr val="accent1">
                <a:satMod val="175000"/>
                <a:alpha val="40000"/>
              </a:schemeClr>
            </a:glow>
            <a:outerShdw blurRad="40000" dist="20000" dir="5400000" rotWithShape="0">
              <a:srgbClr val="000000">
                <a:alpha val="38000"/>
              </a:srgbClr>
            </a:outerShdw>
          </a:effectLst>
        </p:spPr>
        <p:style>
          <a:lnRef idx="1">
            <a:schemeClr val="dk1"/>
          </a:lnRef>
          <a:fillRef idx="2">
            <a:schemeClr val="dk1"/>
          </a:fillRef>
          <a:effectRef idx="1">
            <a:schemeClr val="dk1"/>
          </a:effectRef>
          <a:fontRef idx="minor">
            <a:schemeClr val="dk1"/>
          </a:fontRef>
        </p:style>
        <p:txBody>
          <a:bodyPr>
            <a:noAutofit/>
          </a:bodyPr>
          <a:lstStyle/>
          <a:p>
            <a:pPr marL="0" indent="0" algn="ctr">
              <a:spcBef>
                <a:spcPts val="1200"/>
              </a:spcBef>
            </a:pPr>
            <a:r>
              <a:rPr lang="en-US" sz="2000" dirty="0">
                <a:latin typeface="Arial" panose="020B0604020202020204" pitchFamily="34" charset="0"/>
                <a:cs typeface="Arial" panose="020B0604020202020204" pitchFamily="34" charset="0"/>
              </a:rPr>
              <a:t>Health inequalities are differences in health status, access to care, treatment, and outcomes between individuals and across populations that are systematic, avoidable, predictable, and unjust.</a:t>
            </a:r>
          </a:p>
          <a:p>
            <a:pPr marL="0" indent="0" algn="ctr">
              <a:spcBef>
                <a:spcPts val="1200"/>
              </a:spcBef>
            </a:pPr>
            <a:endParaRPr lang="en-US" sz="1600" dirty="0"/>
          </a:p>
          <a:p>
            <a:pPr marL="0" indent="0" algn="ctr">
              <a:spcBef>
                <a:spcPts val="1200"/>
              </a:spcBef>
            </a:pPr>
            <a:endParaRPr lang="en-US" sz="1600" dirty="0"/>
          </a:p>
          <a:p>
            <a:pPr>
              <a:spcBef>
                <a:spcPts val="1200"/>
              </a:spcBef>
              <a:buFont typeface="Arial" panose="020B0604020202020204" pitchFamily="34" charset="0"/>
              <a:buChar char="•"/>
            </a:pPr>
            <a:endParaRPr lang="en-US" sz="1600" dirty="0"/>
          </a:p>
          <a:p>
            <a:pPr>
              <a:spcBef>
                <a:spcPts val="1200"/>
              </a:spcBef>
              <a:buFont typeface="Arial" panose="020B0604020202020204" pitchFamily="34" charset="0"/>
              <a:buChar char="•"/>
            </a:pPr>
            <a:endParaRPr lang="en-US" sz="1600" dirty="0"/>
          </a:p>
          <a:p>
            <a:pPr>
              <a:spcBef>
                <a:spcPts val="1200"/>
              </a:spcBef>
              <a:buFont typeface="Arial" panose="020B0604020202020204" pitchFamily="34" charset="0"/>
              <a:buChar char="•"/>
            </a:pPr>
            <a:endParaRPr lang="en-US" sz="1600" dirty="0"/>
          </a:p>
          <a:p>
            <a:pPr>
              <a:spcBef>
                <a:spcPts val="1200"/>
              </a:spcBef>
              <a:buFont typeface="Arial" panose="020B0604020202020204" pitchFamily="34" charset="0"/>
              <a:buChar char="•"/>
            </a:pPr>
            <a:endParaRPr lang="en-US" sz="1600" dirty="0"/>
          </a:p>
          <a:p>
            <a:pPr>
              <a:spcBef>
                <a:spcPts val="1200"/>
              </a:spcBef>
              <a:buFont typeface="Arial" panose="020B0604020202020204" pitchFamily="34" charset="0"/>
              <a:buChar char="•"/>
            </a:pPr>
            <a:endParaRPr lang="en-US" sz="1600" dirty="0"/>
          </a:p>
          <a:p>
            <a:pPr>
              <a:spcBef>
                <a:spcPts val="1200"/>
              </a:spcBef>
              <a:buFont typeface="Arial" panose="020B0604020202020204" pitchFamily="34" charset="0"/>
              <a:buChar char="•"/>
            </a:pPr>
            <a:endParaRPr lang="en-US" sz="1600" dirty="0"/>
          </a:p>
          <a:p>
            <a:pPr>
              <a:spcBef>
                <a:spcPts val="1200"/>
              </a:spcBef>
              <a:buFont typeface="Arial" panose="020B0604020202020204" pitchFamily="34" charset="0"/>
              <a:buChar char="•"/>
            </a:pPr>
            <a:endParaRPr lang="en-US" sz="1600" dirty="0"/>
          </a:p>
          <a:p>
            <a:pPr>
              <a:spcBef>
                <a:spcPts val="1200"/>
              </a:spcBef>
              <a:buFont typeface="Arial" panose="020B0604020202020204" pitchFamily="34" charset="0"/>
              <a:buChar char="•"/>
            </a:pPr>
            <a:endParaRPr lang="en-US" sz="1600" dirty="0"/>
          </a:p>
        </p:txBody>
      </p:sp>
      <p:sp>
        <p:nvSpPr>
          <p:cNvPr id="3" name="Title 2"/>
          <p:cNvSpPr>
            <a:spLocks noGrp="1"/>
          </p:cNvSpPr>
          <p:nvPr>
            <p:ph type="title"/>
          </p:nvPr>
        </p:nvSpPr>
        <p:spPr>
          <a:xfrm>
            <a:off x="107504" y="24943"/>
            <a:ext cx="8960296" cy="638111"/>
          </a:xfrm>
        </p:spPr>
        <p:txBody>
          <a:bodyPr>
            <a:normAutofit/>
          </a:bodyPr>
          <a:lstStyle/>
          <a:p>
            <a:r>
              <a:rPr lang="en-US" dirty="0"/>
              <a:t>What are health inequalities? </a:t>
            </a:r>
          </a:p>
        </p:txBody>
      </p:sp>
      <p:sp>
        <p:nvSpPr>
          <p:cNvPr id="4" name="Slide Number Placeholder 3"/>
          <p:cNvSpPr>
            <a:spLocks noGrp="1"/>
          </p:cNvSpPr>
          <p:nvPr>
            <p:ph type="sldNum" sz="quarter" idx="10"/>
          </p:nvPr>
        </p:nvSpPr>
        <p:spPr/>
        <p:txBody>
          <a:bodyPr/>
          <a:lstStyle/>
          <a:p>
            <a:fld id="{A6C719F5-27D9-AE4E-A696-60AA9607DDE4}" type="slidenum">
              <a:rPr lang="en-US" smtClean="0"/>
              <a:pPr/>
              <a:t>1</a:t>
            </a:fld>
            <a:endParaRPr lang="en-US" dirty="0"/>
          </a:p>
        </p:txBody>
      </p:sp>
      <p:pic>
        <p:nvPicPr>
          <p:cNvPr id="9" name="Picture 8" descr="Venn diagram showing overlap between the protected characteristics, socio-economic deprivation, inclusion health and vulnerable groups and geography in being drivers of health inequalities.">
            <a:extLst>
              <a:ext uri="{FF2B5EF4-FFF2-40B4-BE49-F238E27FC236}">
                <a16:creationId xmlns:a16="http://schemas.microsoft.com/office/drawing/2014/main" id="{6208B86C-4EFD-F8B6-F233-579B3F96C09D}"/>
              </a:ext>
            </a:extLst>
          </p:cNvPr>
          <p:cNvPicPr>
            <a:picLocks noChangeAspect="1"/>
          </p:cNvPicPr>
          <p:nvPr/>
        </p:nvPicPr>
        <p:blipFill>
          <a:blip r:embed="rId3"/>
          <a:stretch>
            <a:fillRect/>
          </a:stretch>
        </p:blipFill>
        <p:spPr>
          <a:xfrm>
            <a:off x="608804" y="2132856"/>
            <a:ext cx="3909733" cy="3621194"/>
          </a:xfrm>
          <a:prstGeom prst="rect">
            <a:avLst/>
          </a:prstGeom>
        </p:spPr>
      </p:pic>
      <p:sp>
        <p:nvSpPr>
          <p:cNvPr id="22" name="TextBox 21">
            <a:extLst>
              <a:ext uri="{FF2B5EF4-FFF2-40B4-BE49-F238E27FC236}">
                <a16:creationId xmlns:a16="http://schemas.microsoft.com/office/drawing/2014/main" id="{4956555C-6EC4-429B-15A8-842F40C0656C}"/>
              </a:ext>
            </a:extLst>
          </p:cNvPr>
          <p:cNvSpPr txBox="1"/>
          <p:nvPr/>
        </p:nvSpPr>
        <p:spPr>
          <a:xfrm>
            <a:off x="4572000" y="1992897"/>
            <a:ext cx="4499992" cy="4708981"/>
          </a:xfrm>
          <a:prstGeom prst="rect">
            <a:avLst/>
          </a:prstGeom>
          <a:noFill/>
        </p:spPr>
        <p:txBody>
          <a:bodyPr wrap="square" rtlCol="0">
            <a:spAutoFit/>
          </a:bodyPr>
          <a:lstStyle/>
          <a:p>
            <a:endParaRPr lang="en-GB" sz="1600" dirty="0">
              <a:latin typeface="Arial" panose="020B0604020202020204" pitchFamily="34" charset="0"/>
              <a:cs typeface="Arial" panose="020B0604020202020204" pitchFamily="34" charset="0"/>
            </a:endParaRPr>
          </a:p>
          <a:p>
            <a:r>
              <a:rPr lang="en-GB" sz="1600" b="1" dirty="0">
                <a:latin typeface="Arial" panose="020B0604020202020204" pitchFamily="34" charset="0"/>
                <a:cs typeface="Arial" panose="020B0604020202020204" pitchFamily="34" charset="0"/>
              </a:rPr>
              <a:t>Inequalities in what?</a:t>
            </a:r>
          </a:p>
          <a:p>
            <a:pPr marL="285750" indent="-285750">
              <a:buFont typeface="Arial" panose="020B0604020202020204" pitchFamily="34" charset="0"/>
              <a:buChar char="•"/>
            </a:pPr>
            <a:endParaRPr lang="en-GB" sz="1600"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GB" sz="1600" b="1" dirty="0">
                <a:latin typeface="Arial" panose="020B0604020202020204" pitchFamily="34" charset="0"/>
                <a:cs typeface="Arial" panose="020B0604020202020204" pitchFamily="34" charset="0"/>
              </a:rPr>
              <a:t>Experience</a:t>
            </a:r>
            <a:r>
              <a:rPr lang="en-GB" sz="1600" dirty="0">
                <a:latin typeface="Arial" panose="020B0604020202020204" pitchFamily="34" charset="0"/>
                <a:cs typeface="Arial" panose="020B0604020202020204" pitchFamily="34" charset="0"/>
              </a:rPr>
              <a:t> and quality of care </a:t>
            </a:r>
          </a:p>
          <a:p>
            <a:pPr marL="285750" indent="-285750">
              <a:buFont typeface="Arial" panose="020B0604020202020204" pitchFamily="34" charset="0"/>
              <a:buChar char="•"/>
            </a:pPr>
            <a:r>
              <a:rPr lang="en-GB" sz="1600" b="1" dirty="0">
                <a:latin typeface="Arial" panose="020B0604020202020204" pitchFamily="34" charset="0"/>
                <a:cs typeface="Arial" panose="020B0604020202020204" pitchFamily="34" charset="0"/>
              </a:rPr>
              <a:t>Access</a:t>
            </a:r>
            <a:r>
              <a:rPr lang="en-GB" sz="1600" dirty="0">
                <a:latin typeface="Arial" panose="020B0604020202020204" pitchFamily="34" charset="0"/>
                <a:cs typeface="Arial" panose="020B0604020202020204" pitchFamily="34" charset="0"/>
              </a:rPr>
              <a:t> to care </a:t>
            </a:r>
          </a:p>
          <a:p>
            <a:pPr marL="285750" indent="-285750">
              <a:buFont typeface="Arial" panose="020B0604020202020204" pitchFamily="34" charset="0"/>
              <a:buChar char="•"/>
            </a:pPr>
            <a:r>
              <a:rPr lang="en-GB" sz="1600" b="1" dirty="0">
                <a:latin typeface="Arial" panose="020B0604020202020204" pitchFamily="34" charset="0"/>
                <a:cs typeface="Arial" panose="020B0604020202020204" pitchFamily="34" charset="0"/>
              </a:rPr>
              <a:t>Outcomes</a:t>
            </a:r>
            <a:r>
              <a:rPr lang="en-GB" sz="1600" dirty="0">
                <a:latin typeface="Arial" panose="020B0604020202020204" pitchFamily="34" charset="0"/>
                <a:cs typeface="Arial" panose="020B0604020202020204" pitchFamily="34" charset="0"/>
              </a:rPr>
              <a:t> </a:t>
            </a:r>
          </a:p>
          <a:p>
            <a:pPr marL="285750" indent="-285750">
              <a:buFont typeface="Arial" panose="020B0604020202020204" pitchFamily="34" charset="0"/>
              <a:buChar char="•"/>
            </a:pPr>
            <a:r>
              <a:rPr lang="en-GB" sz="1600" dirty="0">
                <a:latin typeface="Arial" panose="020B0604020202020204" pitchFamily="34" charset="0"/>
                <a:cs typeface="Arial" panose="020B0604020202020204" pitchFamily="34" charset="0"/>
              </a:rPr>
              <a:t>Behaviours </a:t>
            </a:r>
          </a:p>
          <a:p>
            <a:pPr marL="285750" indent="-285750">
              <a:buFont typeface="Arial" panose="020B0604020202020204" pitchFamily="34" charset="0"/>
              <a:buChar char="•"/>
            </a:pPr>
            <a:r>
              <a:rPr lang="en-GB" sz="1600" dirty="0">
                <a:latin typeface="Arial" panose="020B0604020202020204" pitchFamily="34" charset="0"/>
                <a:cs typeface="Arial" panose="020B0604020202020204" pitchFamily="34" charset="0"/>
              </a:rPr>
              <a:t>Social conditions</a:t>
            </a:r>
          </a:p>
          <a:p>
            <a:endParaRPr lang="en-GB" sz="1600" dirty="0">
              <a:latin typeface="Arial" panose="020B0604020202020204" pitchFamily="34" charset="0"/>
              <a:cs typeface="Arial" panose="020B0604020202020204" pitchFamily="34" charset="0"/>
            </a:endParaRPr>
          </a:p>
          <a:p>
            <a:r>
              <a:rPr lang="en-GB" sz="1600" b="1" dirty="0">
                <a:latin typeface="Arial" panose="020B0604020202020204" pitchFamily="34" charset="0"/>
                <a:cs typeface="Arial" panose="020B0604020202020204" pitchFamily="34" charset="0"/>
              </a:rPr>
              <a:t>Inequalities between whom?</a:t>
            </a:r>
          </a:p>
          <a:p>
            <a:endParaRPr lang="en-GB" sz="1600" b="1"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GB" sz="1600" dirty="0">
                <a:latin typeface="Arial" panose="020B0604020202020204" pitchFamily="34" charset="0"/>
                <a:cs typeface="Arial" panose="020B0604020202020204" pitchFamily="34" charset="0"/>
              </a:rPr>
              <a:t>Protected characteristics </a:t>
            </a:r>
          </a:p>
          <a:p>
            <a:pPr marL="285750" indent="-285750">
              <a:buFont typeface="Arial" panose="020B0604020202020204" pitchFamily="34" charset="0"/>
              <a:buChar char="•"/>
            </a:pPr>
            <a:r>
              <a:rPr lang="en-GB" sz="1600" dirty="0">
                <a:latin typeface="Arial" panose="020B0604020202020204" pitchFamily="34" charset="0"/>
                <a:cs typeface="Arial" panose="020B0604020202020204" pitchFamily="34" charset="0"/>
              </a:rPr>
              <a:t>Socio-economic groups </a:t>
            </a:r>
          </a:p>
          <a:p>
            <a:pPr marL="285750" indent="-285750">
              <a:buFont typeface="Arial" panose="020B0604020202020204" pitchFamily="34" charset="0"/>
              <a:buChar char="•"/>
            </a:pPr>
            <a:r>
              <a:rPr lang="en-GB" sz="1600" dirty="0">
                <a:latin typeface="Arial" panose="020B0604020202020204" pitchFamily="34" charset="0"/>
                <a:cs typeface="Arial" panose="020B0604020202020204" pitchFamily="34" charset="0"/>
              </a:rPr>
              <a:t>Inclusion groups </a:t>
            </a:r>
          </a:p>
          <a:p>
            <a:pPr marL="285750" indent="-285750">
              <a:buFont typeface="Arial" panose="020B0604020202020204" pitchFamily="34" charset="0"/>
              <a:buChar char="•"/>
            </a:pPr>
            <a:r>
              <a:rPr lang="en-GB" sz="1600" dirty="0">
                <a:latin typeface="Arial" panose="020B0604020202020204" pitchFamily="34" charset="0"/>
                <a:cs typeface="Arial" panose="020B0604020202020204" pitchFamily="34" charset="0"/>
              </a:rPr>
              <a:t>Geography</a:t>
            </a:r>
          </a:p>
          <a:p>
            <a:pPr marL="285750" indent="-285750">
              <a:buFont typeface="Arial" panose="020B0604020202020204" pitchFamily="34" charset="0"/>
              <a:buChar char="•"/>
            </a:pPr>
            <a:endParaRPr lang="en-GB" sz="1400" dirty="0">
              <a:latin typeface="Arial" panose="020B0604020202020204" pitchFamily="34" charset="0"/>
              <a:cs typeface="Arial" panose="020B0604020202020204" pitchFamily="34" charset="0"/>
            </a:endParaRPr>
          </a:p>
          <a:p>
            <a:endParaRPr lang="en-GB" sz="1400"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endParaRPr lang="en-GB" sz="1400" dirty="0">
              <a:latin typeface="Arial" panose="020B0604020202020204" pitchFamily="34" charset="0"/>
              <a:cs typeface="Arial" panose="020B0604020202020204" pitchFamily="34" charset="0"/>
            </a:endParaRPr>
          </a:p>
          <a:p>
            <a:endParaRPr lang="en-GB" dirty="0"/>
          </a:p>
        </p:txBody>
      </p:sp>
    </p:spTree>
    <p:extLst>
      <p:ext uri="{BB962C8B-B14F-4D97-AF65-F5344CB8AC3E}">
        <p14:creationId xmlns:p14="http://schemas.microsoft.com/office/powerpoint/2010/main" val="107951200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43508" y="582777"/>
            <a:ext cx="8856984" cy="5328592"/>
          </a:xfrm>
        </p:spPr>
        <p:txBody>
          <a:bodyPr>
            <a:noAutofit/>
          </a:bodyPr>
          <a:lstStyle/>
          <a:p>
            <a:pPr marL="171450" indent="-171450">
              <a:spcAft>
                <a:spcPts val="1200"/>
              </a:spcAft>
              <a:buFont typeface="Arial" panose="020B0604020202020204" pitchFamily="34" charset="0"/>
              <a:buChar char="•"/>
            </a:pPr>
            <a:r>
              <a:rPr lang="en-US" sz="1400" dirty="0"/>
              <a:t>Tackling inequalities in outcomes, experience and access, and working towards health equity is one of the fundamental purposes of Integrated Care Systems.</a:t>
            </a:r>
          </a:p>
          <a:p>
            <a:pPr marL="171450" indent="-171450">
              <a:spcAft>
                <a:spcPts val="1200"/>
              </a:spcAft>
              <a:buFont typeface="Arial" panose="020B0604020202020204" pitchFamily="34" charset="0"/>
              <a:buChar char="•"/>
            </a:pPr>
            <a:r>
              <a:rPr lang="en-US" sz="1400" dirty="0"/>
              <a:t>Achieving health equity runs through organisational visions, values and objectives, and filters down into policies, procedures and business as usual.</a:t>
            </a:r>
          </a:p>
        </p:txBody>
      </p:sp>
      <p:sp>
        <p:nvSpPr>
          <p:cNvPr id="3" name="Title 2"/>
          <p:cNvSpPr>
            <a:spLocks noGrp="1"/>
          </p:cNvSpPr>
          <p:nvPr>
            <p:ph type="title"/>
          </p:nvPr>
        </p:nvSpPr>
        <p:spPr>
          <a:xfrm>
            <a:off x="179512" y="-4727"/>
            <a:ext cx="8888288" cy="551463"/>
          </a:xfrm>
        </p:spPr>
        <p:txBody>
          <a:bodyPr>
            <a:normAutofit/>
          </a:bodyPr>
          <a:lstStyle/>
          <a:p>
            <a:r>
              <a:rPr lang="en-US" sz="2200" dirty="0"/>
              <a:t>Tackling health inequalities in Gloucestershire: our commitments</a:t>
            </a:r>
          </a:p>
        </p:txBody>
      </p:sp>
      <p:sp>
        <p:nvSpPr>
          <p:cNvPr id="4" name="Slide Number Placeholder 3"/>
          <p:cNvSpPr>
            <a:spLocks noGrp="1"/>
          </p:cNvSpPr>
          <p:nvPr>
            <p:ph type="sldNum" sz="quarter" idx="10"/>
          </p:nvPr>
        </p:nvSpPr>
        <p:spPr/>
        <p:txBody>
          <a:bodyPr/>
          <a:lstStyle/>
          <a:p>
            <a:fld id="{A6C719F5-27D9-AE4E-A696-60AA9607DDE4}" type="slidenum">
              <a:rPr lang="en-US" smtClean="0"/>
              <a:pPr/>
              <a:t>2</a:t>
            </a:fld>
            <a:endParaRPr lang="en-US" dirty="0"/>
          </a:p>
        </p:txBody>
      </p:sp>
      <p:graphicFrame>
        <p:nvGraphicFramePr>
          <p:cNvPr id="7" name="Diagram 6" descr="Infographic stating our strategies and our system commitments. Our strategies include the One Glos ICS integrated care strategy, the One Glos operational plan, the One Glos joint forward plan and the Glos Joint Health and Wellbeing Strategy. Our system commitments include improving outcomes, tackling inequalities, enhancing productivity and helping the NHS to support broader socio-economic development.">
            <a:extLst>
              <a:ext uri="{FF2B5EF4-FFF2-40B4-BE49-F238E27FC236}">
                <a16:creationId xmlns:a16="http://schemas.microsoft.com/office/drawing/2014/main" id="{0D688D8E-4DB0-E85F-C0B7-37F9C3A8B544}"/>
              </a:ext>
            </a:extLst>
          </p:cNvPr>
          <p:cNvGraphicFramePr/>
          <p:nvPr>
            <p:extLst>
              <p:ext uri="{D42A27DB-BD31-4B8C-83A1-F6EECF244321}">
                <p14:modId xmlns:p14="http://schemas.microsoft.com/office/powerpoint/2010/main" val="1886084571"/>
              </p:ext>
            </p:extLst>
          </p:nvPr>
        </p:nvGraphicFramePr>
        <p:xfrm>
          <a:off x="592675" y="1835101"/>
          <a:ext cx="8061962" cy="329320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14" name="Picture 13" descr="Infographic of NHS's Core20 plus 5 initative to reduce healthcare inequalities.">
            <a:extLst>
              <a:ext uri="{FF2B5EF4-FFF2-40B4-BE49-F238E27FC236}">
                <a16:creationId xmlns:a16="http://schemas.microsoft.com/office/drawing/2014/main" id="{4736273B-E5CE-DBE6-9F2B-A7181A92C07E}"/>
              </a:ext>
            </a:extLst>
          </p:cNvPr>
          <p:cNvPicPr>
            <a:picLocks noChangeAspect="1"/>
          </p:cNvPicPr>
          <p:nvPr/>
        </p:nvPicPr>
        <p:blipFill>
          <a:blip r:embed="rId8"/>
          <a:stretch>
            <a:fillRect/>
          </a:stretch>
        </p:blipFill>
        <p:spPr>
          <a:xfrm>
            <a:off x="5311357" y="4648384"/>
            <a:ext cx="3516208" cy="1970463"/>
          </a:xfrm>
          <a:prstGeom prst="rect">
            <a:avLst/>
          </a:prstGeom>
        </p:spPr>
      </p:pic>
      <p:pic>
        <p:nvPicPr>
          <p:cNvPr id="15" name="Picture 14" descr="Infographic for components of the Population Intervention Triangle. Components include community-centred interventions, service-based interventions and Civic-level interventions.">
            <a:extLst>
              <a:ext uri="{FF2B5EF4-FFF2-40B4-BE49-F238E27FC236}">
                <a16:creationId xmlns:a16="http://schemas.microsoft.com/office/drawing/2014/main" id="{A513115A-BAB4-27A7-BA4E-583B02B08D26}"/>
              </a:ext>
            </a:extLst>
          </p:cNvPr>
          <p:cNvPicPr>
            <a:picLocks noChangeAspect="1"/>
          </p:cNvPicPr>
          <p:nvPr/>
        </p:nvPicPr>
        <p:blipFill>
          <a:blip r:embed="rId9"/>
          <a:stretch>
            <a:fillRect/>
          </a:stretch>
        </p:blipFill>
        <p:spPr>
          <a:xfrm>
            <a:off x="1979712" y="4566469"/>
            <a:ext cx="3158717" cy="2052378"/>
          </a:xfrm>
          <a:prstGeom prst="rect">
            <a:avLst/>
          </a:prstGeom>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DA974DA7-B76F-08E2-CFA1-7C9EED589E7C}"/>
              </a:ext>
            </a:extLst>
          </p:cNvPr>
          <p:cNvSpPr>
            <a:spLocks noGrp="1"/>
          </p:cNvSpPr>
          <p:nvPr>
            <p:ph type="title"/>
          </p:nvPr>
        </p:nvSpPr>
        <p:spPr>
          <a:xfrm>
            <a:off x="0" y="-4727"/>
            <a:ext cx="9144000" cy="764111"/>
          </a:xfrm>
        </p:spPr>
        <p:txBody>
          <a:bodyPr>
            <a:normAutofit/>
          </a:bodyPr>
          <a:lstStyle/>
          <a:p>
            <a:pPr algn="ctr"/>
            <a:r>
              <a:rPr lang="en-GB" sz="2100" dirty="0"/>
              <a:t>A framework for tackling health inequalities in Gloucestershire</a:t>
            </a:r>
          </a:p>
        </p:txBody>
      </p:sp>
      <p:sp>
        <p:nvSpPr>
          <p:cNvPr id="4" name="Slide Number Placeholder 3">
            <a:extLst>
              <a:ext uri="{FF2B5EF4-FFF2-40B4-BE49-F238E27FC236}">
                <a16:creationId xmlns:a16="http://schemas.microsoft.com/office/drawing/2014/main" id="{FEB3560B-DE9A-62BE-2838-1F55213C7DA3}"/>
              </a:ext>
            </a:extLst>
          </p:cNvPr>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6C719F5-27D9-AE4E-A696-60AA9607DDE4}" type="slidenum">
              <a:rPr kumimoji="0" lang="en-US" sz="1200" b="0" i="0" u="none" strike="noStrike" kern="1200" cap="none" spc="0" normalizeH="0" baseline="0" noProof="0" smtClean="0">
                <a:ln>
                  <a:noFill/>
                </a:ln>
                <a:solidFill>
                  <a:srgbClr val="FFFFFF"/>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US" sz="1200" b="0" i="0" u="none" strike="noStrike" kern="1200" cap="none" spc="0" normalizeH="0" baseline="0" noProof="0" dirty="0">
              <a:ln>
                <a:noFill/>
              </a:ln>
              <a:solidFill>
                <a:srgbClr val="FFFFFF"/>
              </a:solidFill>
              <a:effectLst/>
              <a:uLnTx/>
              <a:uFillTx/>
              <a:latin typeface="Calibri"/>
              <a:ea typeface="+mn-ea"/>
              <a:cs typeface="+mn-cs"/>
            </a:endParaRPr>
          </a:p>
        </p:txBody>
      </p:sp>
      <p:graphicFrame>
        <p:nvGraphicFramePr>
          <p:cNvPr id="16" name="Diagram 15" descr="Theme one of the Framework is Contributory activity. This includes: community building, VCS infrastructure, engagement with communities, universal offers, creating social value.">
            <a:extLst>
              <a:ext uri="{FF2B5EF4-FFF2-40B4-BE49-F238E27FC236}">
                <a16:creationId xmlns:a16="http://schemas.microsoft.com/office/drawing/2014/main" id="{2E785456-6428-896F-0EA9-E71A2AB01E5C}"/>
              </a:ext>
            </a:extLst>
          </p:cNvPr>
          <p:cNvGraphicFramePr/>
          <p:nvPr>
            <p:extLst>
              <p:ext uri="{D42A27DB-BD31-4B8C-83A1-F6EECF244321}">
                <p14:modId xmlns:p14="http://schemas.microsoft.com/office/powerpoint/2010/main" val="2356446848"/>
              </p:ext>
            </p:extLst>
          </p:nvPr>
        </p:nvGraphicFramePr>
        <p:xfrm>
          <a:off x="416257" y="1412776"/>
          <a:ext cx="2692428" cy="377116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Rectangle 5">
            <a:extLst>
              <a:ext uri="{FF2B5EF4-FFF2-40B4-BE49-F238E27FC236}">
                <a16:creationId xmlns:a16="http://schemas.microsoft.com/office/drawing/2014/main" id="{2416B186-7A3D-BA9F-97AC-33EDAD0C9316}"/>
              </a:ext>
            </a:extLst>
          </p:cNvPr>
          <p:cNvSpPr/>
          <p:nvPr/>
        </p:nvSpPr>
        <p:spPr>
          <a:xfrm>
            <a:off x="416257" y="836712"/>
            <a:ext cx="2592288" cy="715011"/>
          </a:xfrm>
          <a:prstGeom prst="rect">
            <a:avLst/>
          </a:prstGeom>
          <a:ln/>
          <a:scene3d>
            <a:camera prst="orthographicFront"/>
            <a:lightRig rig="threePt" dir="t"/>
          </a:scene3d>
          <a:sp3d>
            <a:bevelT w="165100" prst="coolSlant"/>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600" b="0" i="0" u="none" strike="noStrike" kern="1200" cap="none" spc="0" normalizeH="0" baseline="0" noProof="0" dirty="0">
                <a:ln>
                  <a:noFill/>
                </a:ln>
                <a:solidFill>
                  <a:prstClr val="black"/>
                </a:solidFill>
                <a:effectLst/>
                <a:uLnTx/>
                <a:uFillTx/>
                <a:latin typeface="Calibri"/>
                <a:ea typeface="+mn-ea"/>
                <a:cs typeface="+mn-cs"/>
              </a:rPr>
              <a:t>A. Contributory activity</a:t>
            </a:r>
          </a:p>
        </p:txBody>
      </p:sp>
      <p:graphicFrame>
        <p:nvGraphicFramePr>
          <p:cNvPr id="17" name="Diagram 16" descr="Theme B covers: Projects to target health creation, projects supporting specific groups or places over medium to long term, initiatives to promote access to existing services and focuses on ICS exemplar themes.">
            <a:extLst>
              <a:ext uri="{FF2B5EF4-FFF2-40B4-BE49-F238E27FC236}">
                <a16:creationId xmlns:a16="http://schemas.microsoft.com/office/drawing/2014/main" id="{49949328-E209-D436-9290-D90E9A14899F}"/>
              </a:ext>
            </a:extLst>
          </p:cNvPr>
          <p:cNvGraphicFramePr/>
          <p:nvPr>
            <p:extLst>
              <p:ext uri="{D42A27DB-BD31-4B8C-83A1-F6EECF244321}">
                <p14:modId xmlns:p14="http://schemas.microsoft.com/office/powerpoint/2010/main" val="649099271"/>
              </p:ext>
            </p:extLst>
          </p:nvPr>
        </p:nvGraphicFramePr>
        <p:xfrm>
          <a:off x="3274639" y="1628800"/>
          <a:ext cx="2592288" cy="3331094"/>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graphicFrame>
        <p:nvGraphicFramePr>
          <p:cNvPr id="18" name="Diagram 17" descr="Theme C covers data collection and quality, data analysis, adjustment and redesign of service deliver to recognise inequalities, adjustments to decision making processes and workforce development.">
            <a:extLst>
              <a:ext uri="{FF2B5EF4-FFF2-40B4-BE49-F238E27FC236}">
                <a16:creationId xmlns:a16="http://schemas.microsoft.com/office/drawing/2014/main" id="{DF64F3B9-252D-A353-B1C1-E26DCF07A490}"/>
              </a:ext>
            </a:extLst>
          </p:cNvPr>
          <p:cNvGraphicFramePr/>
          <p:nvPr>
            <p:extLst>
              <p:ext uri="{D42A27DB-BD31-4B8C-83A1-F6EECF244321}">
                <p14:modId xmlns:p14="http://schemas.microsoft.com/office/powerpoint/2010/main" val="1397297870"/>
              </p:ext>
            </p:extLst>
          </p:nvPr>
        </p:nvGraphicFramePr>
        <p:xfrm>
          <a:off x="6134238" y="1628800"/>
          <a:ext cx="2592288" cy="3255029"/>
        </p:xfrm>
        <a:graphic>
          <a:graphicData uri="http://schemas.openxmlformats.org/drawingml/2006/diagram">
            <dgm:relIds xmlns:dgm="http://schemas.openxmlformats.org/drawingml/2006/diagram" xmlns:r="http://schemas.openxmlformats.org/officeDocument/2006/relationships" r:dm="rId13" r:lo="rId14" r:qs="rId15" r:cs="rId16"/>
          </a:graphicData>
        </a:graphic>
      </p:graphicFrame>
      <p:sp>
        <p:nvSpPr>
          <p:cNvPr id="9" name="Rectangle 8">
            <a:extLst>
              <a:ext uri="{FF2B5EF4-FFF2-40B4-BE49-F238E27FC236}">
                <a16:creationId xmlns:a16="http://schemas.microsoft.com/office/drawing/2014/main" id="{216C7E45-60C8-297B-235D-8ABB052BC81E}"/>
              </a:ext>
            </a:extLst>
          </p:cNvPr>
          <p:cNvSpPr/>
          <p:nvPr/>
        </p:nvSpPr>
        <p:spPr>
          <a:xfrm>
            <a:off x="3274639" y="836712"/>
            <a:ext cx="2592288" cy="720080"/>
          </a:xfrm>
          <a:prstGeom prst="rect">
            <a:avLst/>
          </a:prstGeom>
          <a:ln/>
          <a:scene3d>
            <a:camera prst="orthographicFront"/>
            <a:lightRig rig="threePt" dir="t"/>
          </a:scene3d>
          <a:sp3d>
            <a:bevelT w="165100" prst="coolSlant"/>
          </a:sp3d>
        </p:spPr>
        <p:style>
          <a:lnRef idx="2">
            <a:schemeClr val="accent3">
              <a:shade val="15000"/>
            </a:schemeClr>
          </a:lnRef>
          <a:fillRef idx="1">
            <a:schemeClr val="accent3"/>
          </a:fillRef>
          <a:effectRef idx="0">
            <a:schemeClr val="accent3"/>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600" b="0" i="0" u="none" strike="noStrike" kern="1200" cap="none" spc="0" normalizeH="0" baseline="0" noProof="0" dirty="0">
                <a:ln>
                  <a:noFill/>
                </a:ln>
                <a:solidFill>
                  <a:prstClr val="black"/>
                </a:solidFill>
                <a:effectLst/>
                <a:uLnTx/>
                <a:uFillTx/>
                <a:latin typeface="Calibri"/>
                <a:ea typeface="+mn-ea"/>
                <a:cs typeface="+mn-cs"/>
              </a:rPr>
              <a:t>B. Targeted interventions to improve health &amp; remove barriers</a:t>
            </a:r>
          </a:p>
        </p:txBody>
      </p:sp>
      <p:sp>
        <p:nvSpPr>
          <p:cNvPr id="10" name="Rectangle 9">
            <a:extLst>
              <a:ext uri="{FF2B5EF4-FFF2-40B4-BE49-F238E27FC236}">
                <a16:creationId xmlns:a16="http://schemas.microsoft.com/office/drawing/2014/main" id="{DC871823-3623-72A9-FE7F-70361A9F12D5}"/>
              </a:ext>
            </a:extLst>
          </p:cNvPr>
          <p:cNvSpPr/>
          <p:nvPr/>
        </p:nvSpPr>
        <p:spPr>
          <a:xfrm>
            <a:off x="6134238" y="836713"/>
            <a:ext cx="2592288" cy="720079"/>
          </a:xfrm>
          <a:prstGeom prst="rect">
            <a:avLst/>
          </a:prstGeom>
          <a:ln/>
          <a:scene3d>
            <a:camera prst="orthographicFront"/>
            <a:lightRig rig="threePt" dir="t"/>
          </a:scene3d>
          <a:sp3d>
            <a:bevelT w="165100" prst="coolSlant"/>
          </a:sp3d>
        </p:spPr>
        <p:style>
          <a:lnRef idx="2">
            <a:schemeClr val="accent4">
              <a:shade val="15000"/>
            </a:schemeClr>
          </a:lnRef>
          <a:fillRef idx="1">
            <a:schemeClr val="accent4"/>
          </a:fillRef>
          <a:effectRef idx="0">
            <a:schemeClr val="accent4"/>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600" b="0" i="0" u="none" strike="noStrike" kern="1200" cap="none" spc="0" normalizeH="0" baseline="0" noProof="0" dirty="0">
                <a:ln>
                  <a:noFill/>
                </a:ln>
                <a:solidFill>
                  <a:prstClr val="black"/>
                </a:solidFill>
                <a:effectLst/>
                <a:uLnTx/>
                <a:uFillTx/>
                <a:latin typeface="Calibri"/>
                <a:ea typeface="+mn-ea"/>
                <a:cs typeface="+mn-cs"/>
              </a:rPr>
              <a:t>C. Improving the equity of mainstream service delivery</a:t>
            </a:r>
          </a:p>
        </p:txBody>
      </p:sp>
      <p:grpSp>
        <p:nvGrpSpPr>
          <p:cNvPr id="7" name="Group 6" descr="Across the three themes, data is used to better understand target interventions and evaluate the impact. What is working, where and with whom?">
            <a:extLst>
              <a:ext uri="{FF2B5EF4-FFF2-40B4-BE49-F238E27FC236}">
                <a16:creationId xmlns:a16="http://schemas.microsoft.com/office/drawing/2014/main" id="{3B13CD9A-838B-820B-14CE-B244C70E7685}"/>
              </a:ext>
            </a:extLst>
          </p:cNvPr>
          <p:cNvGrpSpPr/>
          <p:nvPr/>
        </p:nvGrpSpPr>
        <p:grpSpPr>
          <a:xfrm>
            <a:off x="281199" y="5095966"/>
            <a:ext cx="8475006" cy="781306"/>
            <a:chOff x="251520" y="4974033"/>
            <a:chExt cx="8475006" cy="781306"/>
          </a:xfrm>
        </p:grpSpPr>
        <p:sp>
          <p:nvSpPr>
            <p:cNvPr id="2" name="Arrow: Left-Right 1">
              <a:extLst>
                <a:ext uri="{FF2B5EF4-FFF2-40B4-BE49-F238E27FC236}">
                  <a16:creationId xmlns:a16="http://schemas.microsoft.com/office/drawing/2014/main" id="{CAC6D653-8FEE-7A32-F21B-5AF413BF65C8}"/>
                </a:ext>
              </a:extLst>
            </p:cNvPr>
            <p:cNvSpPr/>
            <p:nvPr/>
          </p:nvSpPr>
          <p:spPr>
            <a:xfrm>
              <a:off x="251520" y="4974033"/>
              <a:ext cx="8475006" cy="781306"/>
            </a:xfrm>
            <a:prstGeom prst="leftRightArrow">
              <a:avLst/>
            </a:prstGeom>
            <a:solidFill>
              <a:schemeClr val="accent6">
                <a:lumMod val="60000"/>
                <a:lumOff val="40000"/>
              </a:schemeClr>
            </a:solidFill>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11" name="Rectangle 10">
              <a:extLst>
                <a:ext uri="{FF2B5EF4-FFF2-40B4-BE49-F238E27FC236}">
                  <a16:creationId xmlns:a16="http://schemas.microsoft.com/office/drawing/2014/main" id="{3B224D45-A9D1-3CE3-CA54-5801150AEF50}"/>
                </a:ext>
              </a:extLst>
            </p:cNvPr>
            <p:cNvSpPr/>
            <p:nvPr/>
          </p:nvSpPr>
          <p:spPr>
            <a:xfrm>
              <a:off x="989738" y="5062009"/>
              <a:ext cx="6998569" cy="576063"/>
            </a:xfrm>
            <a:prstGeom prst="rect">
              <a:avLst/>
            </a:prstGeom>
            <a:solidFill>
              <a:schemeClr val="accent6">
                <a:lumMod val="60000"/>
                <a:lumOff val="40000"/>
              </a:schemeClr>
            </a:solidFill>
            <a:ln>
              <a:solidFill>
                <a:schemeClr val="accent6">
                  <a:lumMod val="60000"/>
                  <a:lumOff val="40000"/>
                </a:schemeClr>
              </a:solidFill>
            </a:ln>
            <a:effectLst>
              <a:innerShdw blurRad="63500" dist="50800">
                <a:prstClr val="black">
                  <a:alpha val="50000"/>
                </a:prstClr>
              </a:innerShdw>
            </a:effectLst>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dirty="0">
                  <a:ln>
                    <a:noFill/>
                  </a:ln>
                  <a:solidFill>
                    <a:prstClr val="black"/>
                  </a:solidFill>
                  <a:effectLst/>
                  <a:uLnTx/>
                  <a:uFillTx/>
                  <a:latin typeface="Calibri"/>
                  <a:ea typeface="+mn-ea"/>
                  <a:cs typeface="+mn-cs"/>
                </a:rPr>
                <a:t>Using data to better target interventions (e.g. through population health management approaches); understanding &amp; evaluating impact – what is working, where and with whom?</a:t>
              </a:r>
            </a:p>
          </p:txBody>
        </p:sp>
      </p:grpSp>
    </p:spTree>
    <p:extLst>
      <p:ext uri="{BB962C8B-B14F-4D97-AF65-F5344CB8AC3E}">
        <p14:creationId xmlns:p14="http://schemas.microsoft.com/office/powerpoint/2010/main" val="229483698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DA974DA7-B76F-08E2-CFA1-7C9EED589E7C}"/>
              </a:ext>
            </a:extLst>
          </p:cNvPr>
          <p:cNvSpPr>
            <a:spLocks noGrp="1"/>
          </p:cNvSpPr>
          <p:nvPr>
            <p:ph type="title"/>
          </p:nvPr>
        </p:nvSpPr>
        <p:spPr>
          <a:xfrm>
            <a:off x="107504" y="139289"/>
            <a:ext cx="8928992" cy="841439"/>
          </a:xfrm>
        </p:spPr>
        <p:txBody>
          <a:bodyPr/>
          <a:lstStyle/>
          <a:p>
            <a:pPr algn="ctr"/>
            <a:r>
              <a:rPr lang="en-GB" dirty="0"/>
              <a:t>What are we currently doing to tackling health inequalities?</a:t>
            </a:r>
          </a:p>
        </p:txBody>
      </p:sp>
      <p:sp>
        <p:nvSpPr>
          <p:cNvPr id="4" name="Slide Number Placeholder 3">
            <a:extLst>
              <a:ext uri="{FF2B5EF4-FFF2-40B4-BE49-F238E27FC236}">
                <a16:creationId xmlns:a16="http://schemas.microsoft.com/office/drawing/2014/main" id="{FEB3560B-DE9A-62BE-2838-1F55213C7DA3}"/>
              </a:ext>
            </a:extLst>
          </p:cNvPr>
          <p:cNvSpPr>
            <a:spLocks noGrp="1"/>
          </p:cNvSpPr>
          <p:nvPr>
            <p:ph type="sldNum" sz="quarter" idx="10"/>
          </p:nvPr>
        </p:nvSpPr>
        <p:spPr/>
        <p:txBody>
          <a:bodyPr/>
          <a:lstStyle/>
          <a:p>
            <a:fld id="{A6C719F5-27D9-AE4E-A696-60AA9607DDE4}" type="slidenum">
              <a:rPr lang="en-US" smtClean="0"/>
              <a:pPr/>
              <a:t>4</a:t>
            </a:fld>
            <a:endParaRPr lang="en-US" dirty="0"/>
          </a:p>
        </p:txBody>
      </p:sp>
      <p:sp>
        <p:nvSpPr>
          <p:cNvPr id="5" name="Flowchart: Process 4">
            <a:extLst>
              <a:ext uri="{FF2B5EF4-FFF2-40B4-BE49-F238E27FC236}">
                <a16:creationId xmlns:a16="http://schemas.microsoft.com/office/drawing/2014/main" id="{6D810FEB-21C5-B977-9F96-4A4AC02C53BF}"/>
              </a:ext>
            </a:extLst>
          </p:cNvPr>
          <p:cNvSpPr/>
          <p:nvPr/>
        </p:nvSpPr>
        <p:spPr>
          <a:xfrm>
            <a:off x="251520" y="1412777"/>
            <a:ext cx="2808312" cy="3033633"/>
          </a:xfrm>
          <a:prstGeom prst="flowChartProcess">
            <a:avLst/>
          </a:prstGeom>
          <a:solidFill>
            <a:schemeClr val="accent5">
              <a:lumMod val="40000"/>
              <a:lumOff val="60000"/>
            </a:schemeClr>
          </a:solidFill>
          <a:ln>
            <a:solidFill>
              <a:schemeClr val="accent5">
                <a:lumMod val="40000"/>
                <a:lumOff val="60000"/>
              </a:schemeClr>
            </a:solid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marL="285750" lvl="0" indent="-285750" algn="l">
              <a:buFont typeface="Arial" panose="020B0604020202020204" pitchFamily="34" charset="0"/>
              <a:buChar char="•"/>
            </a:pPr>
            <a:r>
              <a:rPr lang="en-GB" sz="1400" dirty="0">
                <a:solidFill>
                  <a:schemeClr val="tx1"/>
                </a:solidFill>
              </a:rPr>
              <a:t>Community building/development</a:t>
            </a:r>
          </a:p>
          <a:p>
            <a:pPr marL="285750" lvl="0" indent="-285750" algn="l">
              <a:buFont typeface="Arial" panose="020B0604020202020204" pitchFamily="34" charset="0"/>
              <a:buChar char="•"/>
            </a:pPr>
            <a:endParaRPr lang="en-GB" sz="600" dirty="0">
              <a:solidFill>
                <a:schemeClr val="tx1"/>
              </a:solidFill>
            </a:endParaRPr>
          </a:p>
          <a:p>
            <a:pPr marL="285750" lvl="0" indent="-285750" algn="l">
              <a:buFont typeface="Arial" panose="020B0604020202020204" pitchFamily="34" charset="0"/>
              <a:buChar char="•"/>
            </a:pPr>
            <a:r>
              <a:rPr lang="en-GB" sz="1400" dirty="0">
                <a:solidFill>
                  <a:schemeClr val="tx1"/>
                </a:solidFill>
              </a:rPr>
              <a:t>Establishment of Gloucestershire Race Collective as a racially minoritized infrastructure organisation</a:t>
            </a:r>
          </a:p>
          <a:p>
            <a:pPr marL="285750" lvl="0" indent="-285750" algn="l">
              <a:buFont typeface="Arial" panose="020B0604020202020204" pitchFamily="34" charset="0"/>
              <a:buChar char="•"/>
            </a:pPr>
            <a:endParaRPr lang="en-GB" sz="600" dirty="0">
              <a:solidFill>
                <a:schemeClr val="tx1"/>
              </a:solidFill>
            </a:endParaRPr>
          </a:p>
          <a:p>
            <a:pPr marL="285750" lvl="0" indent="-285750" algn="l">
              <a:buFont typeface="Arial" panose="020B0604020202020204" pitchFamily="34" charset="0"/>
              <a:buChar char="•"/>
            </a:pPr>
            <a:r>
              <a:rPr lang="en-GB" sz="1400" dirty="0">
                <a:solidFill>
                  <a:schemeClr val="tx1"/>
                </a:solidFill>
              </a:rPr>
              <a:t>Friendship Café core funding</a:t>
            </a:r>
          </a:p>
          <a:p>
            <a:pPr marL="285750" lvl="0" indent="-285750" algn="l">
              <a:buFont typeface="Arial" panose="020B0604020202020204" pitchFamily="34" charset="0"/>
              <a:buChar char="•"/>
            </a:pPr>
            <a:endParaRPr lang="en-GB" sz="600" dirty="0">
              <a:solidFill>
                <a:schemeClr val="tx1"/>
              </a:solidFill>
            </a:endParaRPr>
          </a:p>
          <a:p>
            <a:pPr marL="285750" lvl="0" indent="-285750" algn="l">
              <a:buFont typeface="Arial" panose="020B0604020202020204" pitchFamily="34" charset="0"/>
              <a:buChar char="•"/>
            </a:pPr>
            <a:r>
              <a:rPr lang="en-GB" sz="1400" dirty="0">
                <a:solidFill>
                  <a:schemeClr val="tx1"/>
                </a:solidFill>
              </a:rPr>
              <a:t>Gloucester Community Building Collective</a:t>
            </a:r>
          </a:p>
          <a:p>
            <a:pPr marL="285750" lvl="0" indent="-285750" algn="l">
              <a:buFont typeface="Arial" panose="020B0604020202020204" pitchFamily="34" charset="0"/>
              <a:buChar char="•"/>
            </a:pPr>
            <a:endParaRPr lang="en-GB" sz="600" dirty="0">
              <a:solidFill>
                <a:schemeClr val="tx1"/>
              </a:solidFill>
            </a:endParaRPr>
          </a:p>
          <a:p>
            <a:pPr marL="285750" lvl="0" indent="-285750" algn="l">
              <a:buFont typeface="Arial" panose="020B0604020202020204" pitchFamily="34" charset="0"/>
              <a:buChar char="•"/>
            </a:pPr>
            <a:r>
              <a:rPr lang="en-GB" sz="1400" dirty="0">
                <a:solidFill>
                  <a:schemeClr val="tx1"/>
                </a:solidFill>
              </a:rPr>
              <a:t>Workplace health and wellbeing. </a:t>
            </a:r>
          </a:p>
        </p:txBody>
      </p:sp>
      <p:sp>
        <p:nvSpPr>
          <p:cNvPr id="6" name="Rectangle 5">
            <a:extLst>
              <a:ext uri="{FF2B5EF4-FFF2-40B4-BE49-F238E27FC236}">
                <a16:creationId xmlns:a16="http://schemas.microsoft.com/office/drawing/2014/main" id="{2416B186-7A3D-BA9F-97AC-33EDAD0C9316}"/>
              </a:ext>
            </a:extLst>
          </p:cNvPr>
          <p:cNvSpPr/>
          <p:nvPr/>
        </p:nvSpPr>
        <p:spPr>
          <a:xfrm>
            <a:off x="251520" y="1110750"/>
            <a:ext cx="2808312" cy="374033"/>
          </a:xfrm>
          <a:prstGeom prst="rect">
            <a:avLst/>
          </a:prstGeom>
          <a:solidFill>
            <a:schemeClr val="accent5">
              <a:lumMod val="60000"/>
              <a:lumOff val="40000"/>
            </a:schemeClr>
          </a:solidFill>
          <a:ln>
            <a:solidFill>
              <a:schemeClr val="accent5">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b="1" dirty="0">
                <a:solidFill>
                  <a:schemeClr val="tx1"/>
                </a:solidFill>
              </a:rPr>
              <a:t>A. Contributory activity</a:t>
            </a:r>
          </a:p>
        </p:txBody>
      </p:sp>
      <p:sp>
        <p:nvSpPr>
          <p:cNvPr id="7" name="Flowchart: Process 6">
            <a:extLst>
              <a:ext uri="{FF2B5EF4-FFF2-40B4-BE49-F238E27FC236}">
                <a16:creationId xmlns:a16="http://schemas.microsoft.com/office/drawing/2014/main" id="{74BF3D41-B443-ADB6-D40D-0CEBAE190672}"/>
              </a:ext>
            </a:extLst>
          </p:cNvPr>
          <p:cNvSpPr/>
          <p:nvPr/>
        </p:nvSpPr>
        <p:spPr>
          <a:xfrm>
            <a:off x="3192879" y="1484784"/>
            <a:ext cx="2725334" cy="2961625"/>
          </a:xfrm>
          <a:prstGeom prst="flowChartProcess">
            <a:avLst/>
          </a:prstGeom>
          <a:solidFill>
            <a:schemeClr val="accent3">
              <a:lumMod val="40000"/>
              <a:lumOff val="60000"/>
            </a:schemeClr>
          </a:solidFill>
          <a:ln>
            <a:solidFill>
              <a:schemeClr val="accent3">
                <a:lumMod val="40000"/>
                <a:lumOff val="60000"/>
              </a:schemeClr>
            </a:solid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marL="285750" lvl="0" indent="-285750">
              <a:buFont typeface="Arial" panose="020B0604020202020204" pitchFamily="34" charset="0"/>
              <a:buChar char="•"/>
            </a:pPr>
            <a:endParaRPr lang="en-GB" sz="900" dirty="0">
              <a:solidFill>
                <a:schemeClr val="tx1"/>
              </a:solidFill>
            </a:endParaRPr>
          </a:p>
          <a:p>
            <a:pPr marL="285750" indent="-285750">
              <a:buFont typeface="Arial" panose="020B0604020202020204" pitchFamily="34" charset="0"/>
              <a:buChar char="•"/>
            </a:pPr>
            <a:r>
              <a:rPr lang="en-GB" sz="1400" dirty="0">
                <a:solidFill>
                  <a:schemeClr val="tx1"/>
                </a:solidFill>
              </a:rPr>
              <a:t>Inner City Gloucester PCN recruitment of a Polish, Czech and Slovak speaking stop smoking advisor.</a:t>
            </a:r>
          </a:p>
          <a:p>
            <a:pPr marL="285750" indent="-285750">
              <a:buFont typeface="Arial" panose="020B0604020202020204" pitchFamily="34" charset="0"/>
              <a:buChar char="•"/>
            </a:pPr>
            <a:endParaRPr lang="en-GB" sz="600" dirty="0">
              <a:solidFill>
                <a:schemeClr val="tx1"/>
              </a:solidFill>
            </a:endParaRPr>
          </a:p>
          <a:p>
            <a:pPr marL="285750" indent="-285750">
              <a:buFont typeface="Arial" panose="020B0604020202020204" pitchFamily="34" charset="0"/>
              <a:buChar char="•"/>
            </a:pPr>
            <a:r>
              <a:rPr lang="en-GB" sz="1400" dirty="0">
                <a:solidFill>
                  <a:schemeClr val="tx1"/>
                </a:solidFill>
              </a:rPr>
              <a:t>Targeted cancer awareness raising sessions.</a:t>
            </a:r>
          </a:p>
          <a:p>
            <a:endParaRPr lang="en-GB" sz="600" dirty="0">
              <a:solidFill>
                <a:schemeClr val="tx1"/>
              </a:solidFill>
            </a:endParaRPr>
          </a:p>
          <a:p>
            <a:pPr marL="285750" indent="-285750">
              <a:buFont typeface="Arial" panose="020B0604020202020204" pitchFamily="34" charset="0"/>
              <a:buChar char="•"/>
            </a:pPr>
            <a:r>
              <a:rPr lang="en-GB" sz="1400" dirty="0">
                <a:solidFill>
                  <a:schemeClr val="tx1"/>
                </a:solidFill>
              </a:rPr>
              <a:t>West Cheltenham Health Inequalities project.</a:t>
            </a:r>
          </a:p>
          <a:p>
            <a:pPr marL="285750" indent="-285750">
              <a:buFont typeface="Arial" panose="020B0604020202020204" pitchFamily="34" charset="0"/>
              <a:buChar char="•"/>
            </a:pPr>
            <a:endParaRPr lang="en-GB" sz="600" dirty="0">
              <a:solidFill>
                <a:schemeClr val="tx1"/>
              </a:solidFill>
            </a:endParaRPr>
          </a:p>
          <a:p>
            <a:pPr marL="285750" indent="-285750">
              <a:buFont typeface="Arial" panose="020B0604020202020204" pitchFamily="34" charset="0"/>
              <a:buChar char="•"/>
            </a:pPr>
            <a:r>
              <a:rPr lang="en-GB" sz="1400" dirty="0">
                <a:solidFill>
                  <a:schemeClr val="tx1"/>
                </a:solidFill>
              </a:rPr>
              <a:t>Forest of Dean pre-diabetes Kickstart sessions. </a:t>
            </a:r>
          </a:p>
          <a:p>
            <a:endParaRPr lang="en-GB" sz="800" dirty="0">
              <a:solidFill>
                <a:schemeClr val="tx1"/>
              </a:solidFill>
            </a:endParaRPr>
          </a:p>
        </p:txBody>
      </p:sp>
      <p:sp>
        <p:nvSpPr>
          <p:cNvPr id="8" name="Flowchart: Process 7">
            <a:extLst>
              <a:ext uri="{FF2B5EF4-FFF2-40B4-BE49-F238E27FC236}">
                <a16:creationId xmlns:a16="http://schemas.microsoft.com/office/drawing/2014/main" id="{4912F770-2786-D4AF-DA69-832378D9E46A}"/>
              </a:ext>
            </a:extLst>
          </p:cNvPr>
          <p:cNvSpPr/>
          <p:nvPr/>
        </p:nvSpPr>
        <p:spPr>
          <a:xfrm>
            <a:off x="6134238" y="1556793"/>
            <a:ext cx="2808312" cy="2889618"/>
          </a:xfrm>
          <a:prstGeom prst="flowChartProcess">
            <a:avLst/>
          </a:prstGeom>
          <a:solidFill>
            <a:schemeClr val="accent4">
              <a:lumMod val="40000"/>
              <a:lumOff val="60000"/>
            </a:schemeClr>
          </a:solidFill>
          <a:ln>
            <a:solidFill>
              <a:schemeClr val="accent4">
                <a:lumMod val="40000"/>
                <a:lumOff val="60000"/>
              </a:schemeClr>
            </a:solid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marL="285750" lvl="0" indent="-285750" algn="l">
              <a:buFont typeface="Arial" panose="020B0604020202020204" pitchFamily="34" charset="0"/>
              <a:buChar char="•"/>
            </a:pPr>
            <a:r>
              <a:rPr lang="en-GB" sz="1400" dirty="0">
                <a:solidFill>
                  <a:schemeClr val="tx1"/>
                </a:solidFill>
              </a:rPr>
              <a:t>Linked health and social care data set</a:t>
            </a:r>
          </a:p>
          <a:p>
            <a:pPr lvl="0" algn="l"/>
            <a:endParaRPr lang="en-GB" sz="600" dirty="0">
              <a:solidFill>
                <a:schemeClr val="tx1"/>
              </a:solidFill>
            </a:endParaRPr>
          </a:p>
          <a:p>
            <a:pPr marL="285750" lvl="0" indent="-285750" algn="l">
              <a:buFont typeface="Arial" panose="020B0604020202020204" pitchFamily="34" charset="0"/>
              <a:buChar char="•"/>
            </a:pPr>
            <a:r>
              <a:rPr lang="en-GB" sz="1400" dirty="0">
                <a:solidFill>
                  <a:schemeClr val="tx1"/>
                </a:solidFill>
              </a:rPr>
              <a:t>Review of waiting &amp; treatment lists: elective &amp; cancer pathways</a:t>
            </a:r>
          </a:p>
          <a:p>
            <a:pPr marL="285750" lvl="0" indent="-285750" algn="l">
              <a:buFont typeface="Arial" panose="020B0604020202020204" pitchFamily="34" charset="0"/>
              <a:buChar char="•"/>
            </a:pPr>
            <a:endParaRPr lang="en-GB" sz="600" dirty="0">
              <a:solidFill>
                <a:schemeClr val="tx1"/>
              </a:solidFill>
            </a:endParaRPr>
          </a:p>
          <a:p>
            <a:pPr marL="285750" lvl="0" indent="-285750" algn="l">
              <a:buFont typeface="Arial" panose="020B0604020202020204" pitchFamily="34" charset="0"/>
              <a:buChar char="•"/>
            </a:pPr>
            <a:r>
              <a:rPr lang="en-GB" sz="1400" dirty="0">
                <a:solidFill>
                  <a:schemeClr val="tx1"/>
                </a:solidFill>
              </a:rPr>
              <a:t>Digital Hubs</a:t>
            </a:r>
          </a:p>
          <a:p>
            <a:pPr marL="285750" lvl="0" indent="-285750" algn="l">
              <a:buFont typeface="Arial" panose="020B0604020202020204" pitchFamily="34" charset="0"/>
              <a:buChar char="•"/>
            </a:pPr>
            <a:endParaRPr lang="en-GB" sz="600" dirty="0">
              <a:solidFill>
                <a:schemeClr val="tx1"/>
              </a:solidFill>
            </a:endParaRPr>
          </a:p>
          <a:p>
            <a:pPr marL="285750" lvl="0" indent="-285750" algn="l">
              <a:buFont typeface="Arial" panose="020B0604020202020204" pitchFamily="34" charset="0"/>
              <a:buChar char="•"/>
            </a:pPr>
            <a:r>
              <a:rPr lang="en-GB" sz="1400" dirty="0">
                <a:solidFill>
                  <a:schemeClr val="tx1"/>
                </a:solidFill>
              </a:rPr>
              <a:t>Workforce Race Equality Standard data</a:t>
            </a:r>
          </a:p>
          <a:p>
            <a:pPr marL="285750" lvl="0" indent="-285750" algn="l">
              <a:buFont typeface="Arial" panose="020B0604020202020204" pitchFamily="34" charset="0"/>
              <a:buChar char="•"/>
            </a:pPr>
            <a:endParaRPr lang="en-GB" sz="600" dirty="0">
              <a:solidFill>
                <a:schemeClr val="tx1"/>
              </a:solidFill>
            </a:endParaRPr>
          </a:p>
          <a:p>
            <a:pPr marL="285750" lvl="0" indent="-285750" algn="l">
              <a:buFont typeface="Arial" panose="020B0604020202020204" pitchFamily="34" charset="0"/>
              <a:buChar char="•"/>
            </a:pPr>
            <a:r>
              <a:rPr lang="en-GB" sz="1400" dirty="0">
                <a:solidFill>
                  <a:schemeClr val="tx1"/>
                </a:solidFill>
              </a:rPr>
              <a:t>Prevention and Health Inequalities Hub</a:t>
            </a:r>
          </a:p>
          <a:p>
            <a:pPr marL="285750" lvl="0" indent="-285750" algn="l">
              <a:buFont typeface="Arial" panose="020B0604020202020204" pitchFamily="34" charset="0"/>
              <a:buChar char="•"/>
            </a:pPr>
            <a:endParaRPr lang="en-GB" sz="600" dirty="0">
              <a:solidFill>
                <a:schemeClr val="tx1"/>
              </a:solidFill>
            </a:endParaRPr>
          </a:p>
          <a:p>
            <a:pPr marL="285750" lvl="0" indent="-285750" algn="l">
              <a:buFont typeface="Arial" panose="020B0604020202020204" pitchFamily="34" charset="0"/>
              <a:buChar char="•"/>
            </a:pPr>
            <a:r>
              <a:rPr lang="en-GB" sz="1400" dirty="0">
                <a:solidFill>
                  <a:schemeClr val="tx1"/>
                </a:solidFill>
              </a:rPr>
              <a:t>Proportionate universalism approach to service design</a:t>
            </a:r>
            <a:endParaRPr lang="en-GB" sz="900" dirty="0">
              <a:solidFill>
                <a:schemeClr val="tx1"/>
              </a:solidFill>
            </a:endParaRPr>
          </a:p>
        </p:txBody>
      </p:sp>
      <p:sp>
        <p:nvSpPr>
          <p:cNvPr id="9" name="Rectangle 8">
            <a:extLst>
              <a:ext uri="{FF2B5EF4-FFF2-40B4-BE49-F238E27FC236}">
                <a16:creationId xmlns:a16="http://schemas.microsoft.com/office/drawing/2014/main" id="{216C7E45-60C8-297B-235D-8ABB052BC81E}"/>
              </a:ext>
            </a:extLst>
          </p:cNvPr>
          <p:cNvSpPr/>
          <p:nvPr/>
        </p:nvSpPr>
        <p:spPr>
          <a:xfrm>
            <a:off x="3192878" y="1108589"/>
            <a:ext cx="2725335" cy="440555"/>
          </a:xfrm>
          <a:prstGeom prst="rect">
            <a:avLst/>
          </a:prstGeom>
          <a:solidFill>
            <a:schemeClr val="accent3">
              <a:lumMod val="60000"/>
              <a:lumOff val="40000"/>
            </a:schemeClr>
          </a:solidFill>
          <a:ln>
            <a:solidFill>
              <a:schemeClr val="accent3">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b="1" dirty="0">
                <a:solidFill>
                  <a:schemeClr val="tx1"/>
                </a:solidFill>
              </a:rPr>
              <a:t>B. Targeted interventions to improve health and remove barriers</a:t>
            </a:r>
          </a:p>
        </p:txBody>
      </p:sp>
      <p:sp>
        <p:nvSpPr>
          <p:cNvPr id="10" name="Rectangle 9">
            <a:extLst>
              <a:ext uri="{FF2B5EF4-FFF2-40B4-BE49-F238E27FC236}">
                <a16:creationId xmlns:a16="http://schemas.microsoft.com/office/drawing/2014/main" id="{DC871823-3623-72A9-FE7F-70361A9F12D5}"/>
              </a:ext>
            </a:extLst>
          </p:cNvPr>
          <p:cNvSpPr/>
          <p:nvPr/>
        </p:nvSpPr>
        <p:spPr>
          <a:xfrm>
            <a:off x="6134238" y="1116237"/>
            <a:ext cx="2808312" cy="432907"/>
          </a:xfrm>
          <a:prstGeom prst="rect">
            <a:avLst/>
          </a:prstGeom>
          <a:solidFill>
            <a:schemeClr val="accent4">
              <a:lumMod val="60000"/>
              <a:lumOff val="40000"/>
            </a:schemeClr>
          </a:solidFill>
          <a:ln>
            <a:solidFill>
              <a:schemeClr val="accent4">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b="1" dirty="0">
                <a:solidFill>
                  <a:schemeClr val="tx1"/>
                </a:solidFill>
              </a:rPr>
              <a:t>C. Improving the equity of mainstream service delivery</a:t>
            </a:r>
          </a:p>
        </p:txBody>
      </p:sp>
      <p:sp>
        <p:nvSpPr>
          <p:cNvPr id="11" name="Rectangle 10">
            <a:extLst>
              <a:ext uri="{FF2B5EF4-FFF2-40B4-BE49-F238E27FC236}">
                <a16:creationId xmlns:a16="http://schemas.microsoft.com/office/drawing/2014/main" id="{3B224D45-A9D1-3CE3-CA54-5801150AEF50}"/>
              </a:ext>
            </a:extLst>
          </p:cNvPr>
          <p:cNvSpPr/>
          <p:nvPr/>
        </p:nvSpPr>
        <p:spPr>
          <a:xfrm>
            <a:off x="2148763" y="5282232"/>
            <a:ext cx="4680520" cy="1243112"/>
          </a:xfrm>
          <a:prstGeom prst="rect">
            <a:avLst/>
          </a:prstGeom>
          <a:solidFill>
            <a:schemeClr val="accent6">
              <a:lumMod val="60000"/>
              <a:lumOff val="40000"/>
            </a:schemeClr>
          </a:solidFill>
          <a:ln>
            <a:solidFill>
              <a:schemeClr val="accent6">
                <a:lumMod val="60000"/>
                <a:lumOff val="40000"/>
              </a:schemeClr>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marL="285750" indent="-285750">
              <a:buFont typeface="Arial" panose="020B0604020202020204" pitchFamily="34" charset="0"/>
              <a:buChar char="•"/>
            </a:pPr>
            <a:r>
              <a:rPr lang="en-GB" sz="1400" dirty="0">
                <a:solidFill>
                  <a:schemeClr val="tx1"/>
                </a:solidFill>
              </a:rPr>
              <a:t>Joint Strategic Needs Assessment (JSNA)</a:t>
            </a:r>
          </a:p>
          <a:p>
            <a:pPr marL="285750" indent="-285750">
              <a:buFont typeface="Arial" panose="020B0604020202020204" pitchFamily="34" charset="0"/>
              <a:buChar char="•"/>
            </a:pPr>
            <a:endParaRPr lang="en-GB" sz="600" dirty="0">
              <a:solidFill>
                <a:schemeClr val="tx1"/>
              </a:solidFill>
            </a:endParaRPr>
          </a:p>
          <a:p>
            <a:pPr marL="285750" indent="-285750">
              <a:buFont typeface="Arial" panose="020B0604020202020204" pitchFamily="34" charset="0"/>
              <a:buChar char="•"/>
            </a:pPr>
            <a:r>
              <a:rPr lang="en-GB" sz="1400" dirty="0">
                <a:solidFill>
                  <a:schemeClr val="tx1"/>
                </a:solidFill>
              </a:rPr>
              <a:t>Reporting dashboards &amp; outcomes frameworks</a:t>
            </a:r>
          </a:p>
          <a:p>
            <a:pPr marL="285750" indent="-285750">
              <a:buFont typeface="Arial" panose="020B0604020202020204" pitchFamily="34" charset="0"/>
              <a:buChar char="•"/>
            </a:pPr>
            <a:endParaRPr lang="en-GB" sz="600" dirty="0">
              <a:solidFill>
                <a:schemeClr val="tx1"/>
              </a:solidFill>
            </a:endParaRPr>
          </a:p>
          <a:p>
            <a:pPr marL="285750" indent="-285750">
              <a:buFont typeface="Arial" panose="020B0604020202020204" pitchFamily="34" charset="0"/>
              <a:buChar char="•"/>
            </a:pPr>
            <a:r>
              <a:rPr lang="en-GB" sz="1400" dirty="0">
                <a:solidFill>
                  <a:schemeClr val="tx1"/>
                </a:solidFill>
              </a:rPr>
              <a:t>Insights, feedback, case studies, storytelling. </a:t>
            </a:r>
          </a:p>
        </p:txBody>
      </p:sp>
      <p:sp>
        <p:nvSpPr>
          <p:cNvPr id="2" name="Arrow: Left-Right 1" descr="Across the three themes, data is used to better target interventions, understand and evaluate impact.&#10;">
            <a:extLst>
              <a:ext uri="{FF2B5EF4-FFF2-40B4-BE49-F238E27FC236}">
                <a16:creationId xmlns:a16="http://schemas.microsoft.com/office/drawing/2014/main" id="{ECFE855E-ED13-9D8D-E7FC-F4792636BAB4}"/>
              </a:ext>
            </a:extLst>
          </p:cNvPr>
          <p:cNvSpPr/>
          <p:nvPr/>
        </p:nvSpPr>
        <p:spPr>
          <a:xfrm>
            <a:off x="318042" y="4514189"/>
            <a:ext cx="8475006" cy="715011"/>
          </a:xfrm>
          <a:prstGeom prst="leftRightArrow">
            <a:avLst/>
          </a:prstGeom>
          <a:solidFill>
            <a:schemeClr val="accent6">
              <a:lumMod val="40000"/>
              <a:lumOff val="60000"/>
            </a:schemeClr>
          </a:solidFill>
        </p:spPr>
        <p:style>
          <a:lnRef idx="2">
            <a:schemeClr val="accent6"/>
          </a:lnRef>
          <a:fillRef idx="1">
            <a:schemeClr val="lt1"/>
          </a:fillRef>
          <a:effectRef idx="0">
            <a:schemeClr val="accent6"/>
          </a:effectRef>
          <a:fontRef idx="minor">
            <a:schemeClr val="dk1"/>
          </a:fontRef>
        </p:style>
        <p:txBody>
          <a:bodyPr rtlCol="0" anchor="ctr"/>
          <a:lstStyle/>
          <a:p>
            <a:pPr algn="ctr"/>
            <a:endParaRPr lang="en-GB" sz="1000" dirty="0"/>
          </a:p>
        </p:txBody>
      </p:sp>
      <p:sp>
        <p:nvSpPr>
          <p:cNvPr id="12" name="Rectangle 11">
            <a:extLst>
              <a:ext uri="{FF2B5EF4-FFF2-40B4-BE49-F238E27FC236}">
                <a16:creationId xmlns:a16="http://schemas.microsoft.com/office/drawing/2014/main" id="{EFB8EBA7-4CD9-24B7-DC3F-B59EEEE8E4D1}"/>
              </a:ext>
            </a:extLst>
          </p:cNvPr>
          <p:cNvSpPr/>
          <p:nvPr/>
        </p:nvSpPr>
        <p:spPr>
          <a:xfrm>
            <a:off x="1072715" y="4720059"/>
            <a:ext cx="6998569" cy="365125"/>
          </a:xfrm>
          <a:prstGeom prst="rect">
            <a:avLst/>
          </a:prstGeom>
          <a:solidFill>
            <a:schemeClr val="accent6">
              <a:lumMod val="60000"/>
              <a:lumOff val="40000"/>
            </a:schemeClr>
          </a:solidFill>
          <a:ln>
            <a:solidFill>
              <a:schemeClr val="accent6">
                <a:lumMod val="60000"/>
                <a:lumOff val="40000"/>
              </a:schemeClr>
            </a:solidFill>
          </a:ln>
          <a:effectLst>
            <a:innerShdw blurRad="63500" dist="50800">
              <a:prstClr val="black">
                <a:alpha val="50000"/>
              </a:prstClr>
            </a:innerShdw>
          </a:effectLst>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GB" sz="1400" dirty="0">
                <a:solidFill>
                  <a:schemeClr val="tx1"/>
                </a:solidFill>
              </a:rPr>
              <a:t>Using data to better target interventions (e.g. through population health management approaches); understanding &amp; evaluating impact – what is working, where and with whom?</a:t>
            </a:r>
          </a:p>
        </p:txBody>
      </p:sp>
    </p:spTree>
    <p:extLst>
      <p:ext uri="{BB962C8B-B14F-4D97-AF65-F5344CB8AC3E}">
        <p14:creationId xmlns:p14="http://schemas.microsoft.com/office/powerpoint/2010/main" val="169925814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E02CC3E7-3B7C-BCF6-3EA0-FC1578786432}"/>
              </a:ext>
            </a:extLst>
          </p:cNvPr>
          <p:cNvSpPr>
            <a:spLocks noGrp="1"/>
          </p:cNvSpPr>
          <p:nvPr>
            <p:ph type="sldNum" sz="quarter" idx="10"/>
          </p:nvPr>
        </p:nvSpPr>
        <p:spPr/>
        <p:txBody>
          <a:bodyPr/>
          <a:lstStyle/>
          <a:p>
            <a:fld id="{A6C719F5-27D9-AE4E-A696-60AA9607DDE4}" type="slidenum">
              <a:rPr lang="en-US" smtClean="0"/>
              <a:pPr/>
              <a:t>5</a:t>
            </a:fld>
            <a:endParaRPr lang="en-US" dirty="0"/>
          </a:p>
        </p:txBody>
      </p:sp>
      <p:sp>
        <p:nvSpPr>
          <p:cNvPr id="5" name="Title 2">
            <a:extLst>
              <a:ext uri="{FF2B5EF4-FFF2-40B4-BE49-F238E27FC236}">
                <a16:creationId xmlns:a16="http://schemas.microsoft.com/office/drawing/2014/main" id="{C5E9901B-2137-D8C3-1540-4AA0AFCBBF89}"/>
              </a:ext>
            </a:extLst>
          </p:cNvPr>
          <p:cNvSpPr>
            <a:spLocks noGrp="1"/>
          </p:cNvSpPr>
          <p:nvPr>
            <p:ph type="title"/>
          </p:nvPr>
        </p:nvSpPr>
        <p:spPr>
          <a:xfrm>
            <a:off x="199272" y="260648"/>
            <a:ext cx="8856984" cy="841440"/>
          </a:xfrm>
        </p:spPr>
        <p:txBody>
          <a:bodyPr/>
          <a:lstStyle/>
          <a:p>
            <a:r>
              <a:rPr lang="en-GB" dirty="0"/>
              <a:t>Collective monitoring of overall outcomes </a:t>
            </a:r>
          </a:p>
        </p:txBody>
      </p:sp>
      <p:pic>
        <p:nvPicPr>
          <p:cNvPr id="6" name="Picture 5" descr="Screengrab of the Framework Template">
            <a:extLst>
              <a:ext uri="{FF2B5EF4-FFF2-40B4-BE49-F238E27FC236}">
                <a16:creationId xmlns:a16="http://schemas.microsoft.com/office/drawing/2014/main" id="{38065A2E-8C60-3C0C-FF6F-D713309D1545}"/>
              </a:ext>
            </a:extLst>
          </p:cNvPr>
          <p:cNvPicPr>
            <a:picLocks noChangeAspect="1"/>
          </p:cNvPicPr>
          <p:nvPr/>
        </p:nvPicPr>
        <p:blipFill>
          <a:blip r:embed="rId3"/>
          <a:stretch>
            <a:fillRect/>
          </a:stretch>
        </p:blipFill>
        <p:spPr>
          <a:xfrm>
            <a:off x="4283968" y="2042872"/>
            <a:ext cx="4666009" cy="2772256"/>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7" name="TextBox 6">
            <a:extLst>
              <a:ext uri="{FF2B5EF4-FFF2-40B4-BE49-F238E27FC236}">
                <a16:creationId xmlns:a16="http://schemas.microsoft.com/office/drawing/2014/main" id="{73BBBD38-6331-1993-601E-46501B9692BE}"/>
              </a:ext>
            </a:extLst>
          </p:cNvPr>
          <p:cNvSpPr txBox="1"/>
          <p:nvPr/>
        </p:nvSpPr>
        <p:spPr>
          <a:xfrm>
            <a:off x="323528" y="1102088"/>
            <a:ext cx="3960440" cy="4801314"/>
          </a:xfrm>
          <a:prstGeom prst="rect">
            <a:avLst/>
          </a:prstGeom>
          <a:noFill/>
        </p:spPr>
        <p:txBody>
          <a:bodyPr wrap="square" rtlCol="0">
            <a:spAutoFit/>
          </a:bodyPr>
          <a:lstStyle/>
          <a:p>
            <a:r>
              <a:rPr lang="en-GB" u="sng" dirty="0"/>
              <a:t>Purpose</a:t>
            </a:r>
          </a:p>
          <a:p>
            <a:pPr marL="285750" indent="-285750">
              <a:buFont typeface="Arial" panose="020B0604020202020204" pitchFamily="34" charset="0"/>
              <a:buChar char="•"/>
            </a:pPr>
            <a:endParaRPr lang="en-GB" dirty="0"/>
          </a:p>
          <a:p>
            <a:pPr marL="285750" indent="-285750">
              <a:buFont typeface="Arial" panose="020B0604020202020204" pitchFamily="34" charset="0"/>
              <a:buChar char="•"/>
            </a:pPr>
            <a:r>
              <a:rPr lang="en-GB" dirty="0"/>
              <a:t>Assess and understand contribution to the wider system approach for addressing health inequalities. </a:t>
            </a:r>
          </a:p>
          <a:p>
            <a:endParaRPr lang="en-GB" dirty="0"/>
          </a:p>
          <a:p>
            <a:pPr marL="285750" indent="-285750">
              <a:buFont typeface="Arial" panose="020B0604020202020204" pitchFamily="34" charset="0"/>
              <a:buChar char="•"/>
            </a:pPr>
            <a:r>
              <a:rPr lang="en-GB" dirty="0"/>
              <a:t>Reflect on progress in operationalising the Health Inequalities Framework.</a:t>
            </a:r>
          </a:p>
          <a:p>
            <a:endParaRPr lang="en-GB" dirty="0"/>
          </a:p>
          <a:p>
            <a:pPr marL="285750" indent="-285750">
              <a:buFont typeface="Arial" panose="020B0604020202020204" pitchFamily="34" charset="0"/>
              <a:buChar char="•"/>
            </a:pPr>
            <a:r>
              <a:rPr lang="en-GB" dirty="0"/>
              <a:t>Provide assurance to Board that each part of the system is contributing to the Heath Inequalities Framework.</a:t>
            </a:r>
          </a:p>
          <a:p>
            <a:endParaRPr lang="en-GB" dirty="0"/>
          </a:p>
          <a:p>
            <a:pPr marL="285750" indent="-285750">
              <a:buFont typeface="Arial" panose="020B0604020202020204" pitchFamily="34" charset="0"/>
              <a:buChar char="•"/>
            </a:pPr>
            <a:r>
              <a:rPr lang="en-GB" dirty="0"/>
              <a:t>Identify where progress is being made and where there are opportunities to stretch further. </a:t>
            </a:r>
          </a:p>
        </p:txBody>
      </p:sp>
    </p:spTree>
    <p:extLst>
      <p:ext uri="{BB962C8B-B14F-4D97-AF65-F5344CB8AC3E}">
        <p14:creationId xmlns:p14="http://schemas.microsoft.com/office/powerpoint/2010/main" val="289620098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descr="Flowchart. Step 1 - self-assessment and strategic objective setting. Step 2 - submit completed strategic self assessment setting template. Step 3 - review appropriate Boards to feed into ICB Board paper. Step 4 - review by ICB Board. Step 5 - Six monthly reviews. Step 6 - Submit completed progress and peer review template">
            <a:extLst>
              <a:ext uri="{FF2B5EF4-FFF2-40B4-BE49-F238E27FC236}">
                <a16:creationId xmlns:a16="http://schemas.microsoft.com/office/drawing/2014/main" id="{275D2848-FF29-6AD9-3588-7547CF79A9E9}"/>
              </a:ext>
            </a:extLst>
          </p:cNvPr>
          <p:cNvPicPr>
            <a:picLocks noGrp="1" noChangeAspect="1"/>
          </p:cNvPicPr>
          <p:nvPr>
            <p:ph idx="1"/>
          </p:nvPr>
        </p:nvPicPr>
        <p:blipFill>
          <a:blip r:embed="rId3"/>
          <a:stretch>
            <a:fillRect/>
          </a:stretch>
        </p:blipFill>
        <p:spPr>
          <a:xfrm>
            <a:off x="702315" y="1067029"/>
            <a:ext cx="7739370" cy="4723942"/>
          </a:xfrm>
        </p:spPr>
      </p:pic>
      <p:sp>
        <p:nvSpPr>
          <p:cNvPr id="3" name="Title 2">
            <a:extLst>
              <a:ext uri="{FF2B5EF4-FFF2-40B4-BE49-F238E27FC236}">
                <a16:creationId xmlns:a16="http://schemas.microsoft.com/office/drawing/2014/main" id="{D511C4A1-7F71-4CE8-67A3-2D76F4E5ED84}"/>
              </a:ext>
            </a:extLst>
          </p:cNvPr>
          <p:cNvSpPr>
            <a:spLocks noGrp="1"/>
          </p:cNvSpPr>
          <p:nvPr>
            <p:ph type="title"/>
          </p:nvPr>
        </p:nvSpPr>
        <p:spPr/>
        <p:txBody>
          <a:bodyPr/>
          <a:lstStyle/>
          <a:p>
            <a:r>
              <a:rPr lang="en-GB" dirty="0"/>
              <a:t>Health inequalities strategic planning and review process</a:t>
            </a:r>
          </a:p>
        </p:txBody>
      </p:sp>
      <p:sp>
        <p:nvSpPr>
          <p:cNvPr id="4" name="Slide Number Placeholder 3">
            <a:extLst>
              <a:ext uri="{FF2B5EF4-FFF2-40B4-BE49-F238E27FC236}">
                <a16:creationId xmlns:a16="http://schemas.microsoft.com/office/drawing/2014/main" id="{76E45126-93C9-A7C2-BB19-01EF8392C620}"/>
              </a:ext>
            </a:extLst>
          </p:cNvPr>
          <p:cNvSpPr>
            <a:spLocks noGrp="1"/>
          </p:cNvSpPr>
          <p:nvPr>
            <p:ph type="sldNum" sz="quarter" idx="10"/>
          </p:nvPr>
        </p:nvSpPr>
        <p:spPr/>
        <p:txBody>
          <a:bodyPr/>
          <a:lstStyle/>
          <a:p>
            <a:fld id="{A6C719F5-27D9-AE4E-A696-60AA9607DDE4}" type="slidenum">
              <a:rPr lang="en-US" smtClean="0"/>
              <a:pPr/>
              <a:t>6</a:t>
            </a:fld>
            <a:endParaRPr lang="en-US" dirty="0"/>
          </a:p>
        </p:txBody>
      </p:sp>
    </p:spTree>
    <p:extLst>
      <p:ext uri="{BB962C8B-B14F-4D97-AF65-F5344CB8AC3E}">
        <p14:creationId xmlns:p14="http://schemas.microsoft.com/office/powerpoint/2010/main" val="357047941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Content Placeholder 10" descr="Screen grab of the Health Inequalities strategic planning and review process flow chart.">
            <a:extLst>
              <a:ext uri="{FF2B5EF4-FFF2-40B4-BE49-F238E27FC236}">
                <a16:creationId xmlns:a16="http://schemas.microsoft.com/office/drawing/2014/main" id="{9E1B2F2C-972F-D006-BF1A-F25CB9E8282A}"/>
              </a:ext>
            </a:extLst>
          </p:cNvPr>
          <p:cNvPicPr>
            <a:picLocks noGrp="1" noChangeAspect="1"/>
          </p:cNvPicPr>
          <p:nvPr>
            <p:ph idx="1"/>
          </p:nvPr>
        </p:nvPicPr>
        <p:blipFill>
          <a:blip r:embed="rId3"/>
          <a:stretch>
            <a:fillRect/>
          </a:stretch>
        </p:blipFill>
        <p:spPr>
          <a:xfrm>
            <a:off x="4572000" y="1093137"/>
            <a:ext cx="4229317" cy="3911801"/>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5" name="Title 4">
            <a:extLst>
              <a:ext uri="{FF2B5EF4-FFF2-40B4-BE49-F238E27FC236}">
                <a16:creationId xmlns:a16="http://schemas.microsoft.com/office/drawing/2014/main" id="{971EEE0D-49C7-788F-D901-E4944572CA85}"/>
              </a:ext>
            </a:extLst>
          </p:cNvPr>
          <p:cNvSpPr>
            <a:spLocks noGrp="1"/>
          </p:cNvSpPr>
          <p:nvPr>
            <p:ph type="title"/>
          </p:nvPr>
        </p:nvSpPr>
        <p:spPr/>
        <p:txBody>
          <a:bodyPr/>
          <a:lstStyle/>
          <a:p>
            <a:r>
              <a:rPr lang="en-GB" dirty="0"/>
              <a:t>Support for using the strategic planning and review process</a:t>
            </a:r>
          </a:p>
        </p:txBody>
      </p:sp>
      <p:sp>
        <p:nvSpPr>
          <p:cNvPr id="4" name="Slide Number Placeholder 3">
            <a:extLst>
              <a:ext uri="{FF2B5EF4-FFF2-40B4-BE49-F238E27FC236}">
                <a16:creationId xmlns:a16="http://schemas.microsoft.com/office/drawing/2014/main" id="{E02CC3E7-3B7C-BCF6-3EA0-FC1578786432}"/>
              </a:ext>
            </a:extLst>
          </p:cNvPr>
          <p:cNvSpPr>
            <a:spLocks noGrp="1"/>
          </p:cNvSpPr>
          <p:nvPr>
            <p:ph type="sldNum" sz="quarter" idx="10"/>
          </p:nvPr>
        </p:nvSpPr>
        <p:spPr/>
        <p:txBody>
          <a:bodyPr/>
          <a:lstStyle/>
          <a:p>
            <a:fld id="{A6C719F5-27D9-AE4E-A696-60AA9607DDE4}" type="slidenum">
              <a:rPr lang="en-US" smtClean="0"/>
              <a:pPr/>
              <a:t>7</a:t>
            </a:fld>
            <a:endParaRPr lang="en-US" dirty="0"/>
          </a:p>
        </p:txBody>
      </p:sp>
      <p:pic>
        <p:nvPicPr>
          <p:cNvPr id="3" name="Picture 2" descr="Screengrab of the Health Inequalities Strategic Planning and Review Tool User Guide">
            <a:extLst>
              <a:ext uri="{FF2B5EF4-FFF2-40B4-BE49-F238E27FC236}">
                <a16:creationId xmlns:a16="http://schemas.microsoft.com/office/drawing/2014/main" id="{46CC1C7E-1BC9-DE6A-AA8E-DDF78AF2B521}"/>
              </a:ext>
            </a:extLst>
          </p:cNvPr>
          <p:cNvPicPr>
            <a:picLocks noChangeAspect="1"/>
          </p:cNvPicPr>
          <p:nvPr/>
        </p:nvPicPr>
        <p:blipFill>
          <a:blip r:embed="rId4"/>
          <a:stretch>
            <a:fillRect/>
          </a:stretch>
        </p:blipFill>
        <p:spPr>
          <a:xfrm>
            <a:off x="323528" y="1370758"/>
            <a:ext cx="3623041" cy="3024336"/>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9" name="Picture 8" descr="Screengrab of the One Gloucestershire Health Inequalities Programme Planning Tool.">
            <a:extLst>
              <a:ext uri="{FF2B5EF4-FFF2-40B4-BE49-F238E27FC236}">
                <a16:creationId xmlns:a16="http://schemas.microsoft.com/office/drawing/2014/main" id="{1C78A707-BB2C-F18D-507B-F96334A731F6}"/>
              </a:ext>
            </a:extLst>
          </p:cNvPr>
          <p:cNvPicPr>
            <a:picLocks noChangeAspect="1"/>
          </p:cNvPicPr>
          <p:nvPr/>
        </p:nvPicPr>
        <p:blipFill>
          <a:blip r:embed="rId5"/>
          <a:stretch>
            <a:fillRect/>
          </a:stretch>
        </p:blipFill>
        <p:spPr>
          <a:xfrm>
            <a:off x="3170911" y="3933056"/>
            <a:ext cx="3917777" cy="2233061"/>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1026" name="Picture 2" descr="Life Insurance FAQS — Life Insurance Cover">
            <a:extLst>
              <a:ext uri="{FF2B5EF4-FFF2-40B4-BE49-F238E27FC236}">
                <a16:creationId xmlns:a16="http://schemas.microsoft.com/office/drawing/2014/main" id="{142139E0-11E7-097C-6FF6-638F67E326F2}"/>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67544" y="3335282"/>
            <a:ext cx="3076995" cy="283083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7396754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E02CC3E7-3B7C-BCF6-3EA0-FC1578786432}"/>
              </a:ext>
            </a:extLst>
          </p:cNvPr>
          <p:cNvSpPr>
            <a:spLocks noGrp="1"/>
          </p:cNvSpPr>
          <p:nvPr>
            <p:ph type="sldNum" sz="quarter" idx="10"/>
          </p:nvPr>
        </p:nvSpPr>
        <p:spPr/>
        <p:txBody>
          <a:bodyPr/>
          <a:lstStyle/>
          <a:p>
            <a:fld id="{A6C719F5-27D9-AE4E-A696-60AA9607DDE4}" type="slidenum">
              <a:rPr lang="en-US" smtClean="0"/>
              <a:pPr/>
              <a:t>8</a:t>
            </a:fld>
            <a:endParaRPr lang="en-US" dirty="0"/>
          </a:p>
        </p:txBody>
      </p:sp>
      <p:sp>
        <p:nvSpPr>
          <p:cNvPr id="5" name="Title 2">
            <a:extLst>
              <a:ext uri="{FF2B5EF4-FFF2-40B4-BE49-F238E27FC236}">
                <a16:creationId xmlns:a16="http://schemas.microsoft.com/office/drawing/2014/main" id="{C5E9901B-2137-D8C3-1540-4AA0AFCBBF89}"/>
              </a:ext>
            </a:extLst>
          </p:cNvPr>
          <p:cNvSpPr>
            <a:spLocks noGrp="1"/>
          </p:cNvSpPr>
          <p:nvPr>
            <p:ph type="title"/>
          </p:nvPr>
        </p:nvSpPr>
        <p:spPr>
          <a:xfrm>
            <a:off x="179512" y="-4727"/>
            <a:ext cx="8856984" cy="841440"/>
          </a:xfrm>
        </p:spPr>
        <p:txBody>
          <a:bodyPr/>
          <a:lstStyle/>
          <a:p>
            <a:r>
              <a:rPr lang="en-GB" dirty="0"/>
              <a:t>Health inequalities: our approach</a:t>
            </a:r>
          </a:p>
        </p:txBody>
      </p:sp>
      <p:sp>
        <p:nvSpPr>
          <p:cNvPr id="2" name="TextBox 1">
            <a:extLst>
              <a:ext uri="{FF2B5EF4-FFF2-40B4-BE49-F238E27FC236}">
                <a16:creationId xmlns:a16="http://schemas.microsoft.com/office/drawing/2014/main" id="{A6988ACD-3A2A-4594-A98A-AF257C06A2E7}"/>
              </a:ext>
            </a:extLst>
          </p:cNvPr>
          <p:cNvSpPr txBox="1"/>
          <p:nvPr/>
        </p:nvSpPr>
        <p:spPr>
          <a:xfrm>
            <a:off x="395536" y="980728"/>
            <a:ext cx="8280920" cy="4308872"/>
          </a:xfrm>
          <a:prstGeom prst="rect">
            <a:avLst/>
          </a:prstGeom>
          <a:noFill/>
        </p:spPr>
        <p:txBody>
          <a:bodyPr wrap="square" rtlCol="0">
            <a:spAutoFit/>
          </a:bodyPr>
          <a:lstStyle/>
          <a:p>
            <a:pPr marL="285750" indent="-285750">
              <a:buFont typeface="Arial" panose="020B0604020202020204" pitchFamily="34" charset="0"/>
              <a:buChar char="•"/>
            </a:pPr>
            <a:r>
              <a:rPr lang="en-GB" sz="2000" dirty="0">
                <a:latin typeface="Arial" panose="020B0604020202020204" pitchFamily="34" charset="0"/>
                <a:cs typeface="Arial" panose="020B0604020202020204" pitchFamily="34" charset="0"/>
              </a:rPr>
              <a:t>No additional programme boards, project groups or meetings</a:t>
            </a:r>
          </a:p>
          <a:p>
            <a:pPr marL="285750" indent="-285750">
              <a:buFont typeface="Arial" panose="020B0604020202020204" pitchFamily="34" charset="0"/>
              <a:buChar char="•"/>
            </a:pPr>
            <a:endParaRPr lang="en-GB" sz="2000"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GB" sz="2000" dirty="0">
                <a:latin typeface="Arial" panose="020B0604020202020204" pitchFamily="34" charset="0"/>
                <a:cs typeface="Arial" panose="020B0604020202020204" pitchFamily="34" charset="0"/>
              </a:rPr>
              <a:t>A shared framework to pull together the sum of our parts</a:t>
            </a:r>
          </a:p>
          <a:p>
            <a:pPr marL="285750" indent="-285750">
              <a:buFont typeface="Arial" panose="020B0604020202020204" pitchFamily="34" charset="0"/>
              <a:buChar char="•"/>
            </a:pPr>
            <a:endParaRPr lang="en-GB" sz="2000"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GB" sz="2000" dirty="0">
                <a:latin typeface="Arial" panose="020B0604020202020204" pitchFamily="34" charset="0"/>
                <a:cs typeface="Arial" panose="020B0604020202020204" pitchFamily="34" charset="0"/>
              </a:rPr>
              <a:t>Collective monitoring of overall outcomes </a:t>
            </a:r>
          </a:p>
          <a:p>
            <a:pPr marL="285750" indent="-285750">
              <a:buFont typeface="Arial" panose="020B0604020202020204" pitchFamily="34" charset="0"/>
              <a:buChar char="•"/>
            </a:pPr>
            <a:endParaRPr lang="en-GB" sz="2000"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GB" sz="2000" dirty="0">
                <a:latin typeface="Arial" panose="020B0604020202020204" pitchFamily="34" charset="0"/>
                <a:cs typeface="Arial" panose="020B0604020202020204" pitchFamily="34" charset="0"/>
              </a:rPr>
              <a:t>With review, challenge and encouragement to ensure ambition</a:t>
            </a:r>
          </a:p>
          <a:p>
            <a:pPr marL="285750" indent="-285750">
              <a:buFont typeface="Arial" panose="020B0604020202020204" pitchFamily="34" charset="0"/>
              <a:buChar char="•"/>
            </a:pPr>
            <a:endParaRPr lang="en-GB" sz="2000"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GB" sz="2000" dirty="0">
                <a:latin typeface="Arial" panose="020B0604020202020204" pitchFamily="34" charset="0"/>
                <a:cs typeface="Arial" panose="020B0604020202020204" pitchFamily="34" charset="0"/>
              </a:rPr>
              <a:t>Development of a Community of Practice to share good practice, learning</a:t>
            </a:r>
            <a:r>
              <a:rPr lang="en-GB" sz="2000">
                <a:latin typeface="Arial" panose="020B0604020202020204" pitchFamily="34" charset="0"/>
                <a:cs typeface="Arial" panose="020B0604020202020204" pitchFamily="34" charset="0"/>
              </a:rPr>
              <a:t>, and </a:t>
            </a:r>
            <a:r>
              <a:rPr lang="en-GB" sz="2000" dirty="0">
                <a:latin typeface="Arial" panose="020B0604020202020204" pitchFamily="34" charset="0"/>
                <a:cs typeface="Arial" panose="020B0604020202020204" pitchFamily="34" charset="0"/>
              </a:rPr>
              <a:t>highlight </a:t>
            </a:r>
            <a:r>
              <a:rPr lang="en-GB" sz="2000">
                <a:latin typeface="Arial" panose="020B0604020202020204" pitchFamily="34" charset="0"/>
                <a:cs typeface="Arial" panose="020B0604020202020204" pitchFamily="34" charset="0"/>
              </a:rPr>
              <a:t>key pieces of work. </a:t>
            </a:r>
            <a:endParaRPr lang="en-GB" sz="2000" dirty="0">
              <a:latin typeface="Arial" panose="020B0604020202020204" pitchFamily="34" charset="0"/>
              <a:cs typeface="Arial" panose="020B0604020202020204" pitchFamily="34" charset="0"/>
            </a:endParaRPr>
          </a:p>
          <a:p>
            <a:endParaRPr lang="en-GB" sz="2000" dirty="0">
              <a:latin typeface="Arial" panose="020B0604020202020204" pitchFamily="34" charset="0"/>
              <a:cs typeface="Arial" panose="020B0604020202020204" pitchFamily="34" charset="0"/>
            </a:endParaRPr>
          </a:p>
          <a:p>
            <a:endParaRPr lang="en-GB" dirty="0"/>
          </a:p>
          <a:p>
            <a:endParaRPr lang="en-GB" dirty="0"/>
          </a:p>
          <a:p>
            <a:endParaRPr lang="en-GB" dirty="0"/>
          </a:p>
        </p:txBody>
      </p:sp>
    </p:spTree>
    <p:extLst>
      <p:ext uri="{BB962C8B-B14F-4D97-AF65-F5344CB8AC3E}">
        <p14:creationId xmlns:p14="http://schemas.microsoft.com/office/powerpoint/2010/main" val="2222017127"/>
      </p:ext>
    </p:extLst>
  </p:cSld>
  <p:clrMapOvr>
    <a:masterClrMapping/>
  </p:clrMapOvr>
</p:sld>
</file>

<file path=ppt/theme/theme1.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F5DC32FFC3CE3941ADA4A6CFCBA12809" ma:contentTypeVersion="13" ma:contentTypeDescription="Create a new document." ma:contentTypeScope="" ma:versionID="c667de534c16abd95ae8f176f9f82a8b">
  <xsd:schema xmlns:xsd="http://www.w3.org/2001/XMLSchema" xmlns:xs="http://www.w3.org/2001/XMLSchema" xmlns:p="http://schemas.microsoft.com/office/2006/metadata/properties" xmlns:ns2="31123b40-6dc6-4ff6-b94e-a8efd3ddbb8d" xmlns:ns3="69fbd81d-9fd2-4e3e-a410-19e2d7e34764" targetNamespace="http://schemas.microsoft.com/office/2006/metadata/properties" ma:root="true" ma:fieldsID="734dd02c735adb4585655f93e15c224a" ns2:_="" ns3:_="">
    <xsd:import namespace="31123b40-6dc6-4ff6-b94e-a8efd3ddbb8d"/>
    <xsd:import namespace="69fbd81d-9fd2-4e3e-a410-19e2d7e34764"/>
    <xsd:element name="properties">
      <xsd:complexType>
        <xsd:sequence>
          <xsd:element name="documentManagement">
            <xsd:complexType>
              <xsd:all>
                <xsd:element ref="ns2:MediaServiceMetadata" minOccurs="0"/>
                <xsd:element ref="ns2:MediaServiceFastMetadata" minOccurs="0"/>
                <xsd:element ref="ns2:MediaServiceObjectDetectorVersions" minOccurs="0"/>
                <xsd:element ref="ns2:MediaServiceDateTaken" minOccurs="0"/>
                <xsd:element ref="ns2:MediaServiceGenerationTime" minOccurs="0"/>
                <xsd:element ref="ns2:MediaServiceEventHashCode" minOccurs="0"/>
                <xsd:element ref="ns2:MediaLengthInSeconds" minOccurs="0"/>
                <xsd:element ref="ns2:MediaServiceSearchProperties" minOccurs="0"/>
                <xsd:element ref="ns3:SharedWithUsers" minOccurs="0"/>
                <xsd:element ref="ns3:SharedWithDetails" minOccurs="0"/>
                <xsd:element ref="ns2:lcf76f155ced4ddcb4097134ff3c332f" minOccurs="0"/>
                <xsd:element ref="ns3:TaxCatchAl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31123b40-6dc6-4ff6-b94e-a8efd3ddbb8d"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bjectDetectorVersions" ma:index="10" nillable="true" ma:displayName="MediaServiceObjectDetectorVersions" ma:hidden="true" ma:indexed="true" ma:internalName="MediaServiceObjectDetectorVersions" ma:readOnly="true">
      <xsd:simpleType>
        <xsd:restriction base="dms:Text"/>
      </xsd:simpleType>
    </xsd:element>
    <xsd:element name="MediaServiceDateTaken" ma:index="11" nillable="true" ma:displayName="MediaServiceDateTaken" ma:hidden="true" ma:indexed="true" ma:internalName="MediaServiceDateTaken" ma:readOnly="true">
      <xsd:simpleType>
        <xsd:restriction base="dms:Text"/>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LengthInSeconds" ma:index="14" nillable="true" ma:displayName="MediaLengthInSeconds" ma:hidden="true" ma:internalName="MediaLengthInSeconds" ma:readOnly="true">
      <xsd:simpleType>
        <xsd:restriction base="dms:Unknown"/>
      </xsd:simpleType>
    </xsd:element>
    <xsd:element name="MediaServiceSearchProperties" ma:index="15" nillable="true" ma:displayName="MediaServiceSearchProperties" ma:hidden="true" ma:internalName="MediaServiceSearchProperties" ma:readOnly="true">
      <xsd:simpleType>
        <xsd:restriction base="dms:Note"/>
      </xsd:simpleType>
    </xsd:element>
    <xsd:element name="lcf76f155ced4ddcb4097134ff3c332f" ma:index="19" nillable="true" ma:taxonomy="true" ma:internalName="lcf76f155ced4ddcb4097134ff3c332f" ma:taxonomyFieldName="MediaServiceImageTags" ma:displayName="Image Tags" ma:readOnly="false" ma:fieldId="{5cf76f15-5ced-4ddc-b409-7134ff3c332f}" ma:taxonomyMulti="true" ma:sspId="3dc966fa-4138-4b9c-b0e4-0cfe5a192035" ma:termSetId="09814cd3-568e-fe90-9814-8d621ff8fb84" ma:anchorId="fba54fb3-c3e1-fe81-a776-ca4b69148c4d"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69fbd81d-9fd2-4e3e-a410-19e2d7e34764" elementFormDefault="qualified">
    <xsd:import namespace="http://schemas.microsoft.com/office/2006/documentManagement/types"/>
    <xsd:import namespace="http://schemas.microsoft.com/office/infopath/2007/PartnerControls"/>
    <xsd:element name="SharedWithUsers" ma:index="16"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7" nillable="true" ma:displayName="Shared With Details" ma:internalName="SharedWithDetails" ma:readOnly="true">
      <xsd:simpleType>
        <xsd:restriction base="dms:Note">
          <xsd:maxLength value="255"/>
        </xsd:restriction>
      </xsd:simpleType>
    </xsd:element>
    <xsd:element name="TaxCatchAll" ma:index="20" nillable="true" ma:displayName="Taxonomy Catch All Column" ma:hidden="true" ma:list="{6ea2e45d-7982-4e37-84dc-0adaac24222c}" ma:internalName="TaxCatchAll" ma:showField="CatchAllData" ma:web="69fbd81d-9fd2-4e3e-a410-19e2d7e34764">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TaxCatchAll xmlns="69fbd81d-9fd2-4e3e-a410-19e2d7e34764" xsi:nil="true"/>
    <lcf76f155ced4ddcb4097134ff3c332f xmlns="31123b40-6dc6-4ff6-b94e-a8efd3ddbb8d">
      <Terms xmlns="http://schemas.microsoft.com/office/infopath/2007/PartnerControls"/>
    </lcf76f155ced4ddcb4097134ff3c332f>
  </documentManagement>
</p:properties>
</file>

<file path=customXml/itemProps1.xml><?xml version="1.0" encoding="utf-8"?>
<ds:datastoreItem xmlns:ds="http://schemas.openxmlformats.org/officeDocument/2006/customXml" ds:itemID="{0E05E6AA-39A9-4416-A2B6-CAA7C8AA6B6B}">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31123b40-6dc6-4ff6-b94e-a8efd3ddbb8d"/>
    <ds:schemaRef ds:uri="69fbd81d-9fd2-4e3e-a410-19e2d7e34764"/>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C74AD01F-37A2-4736-8D3D-9C63B8B2CFDA}">
  <ds:schemaRefs>
    <ds:schemaRef ds:uri="http://schemas.microsoft.com/sharepoint/v3/contenttype/forms"/>
  </ds:schemaRefs>
</ds:datastoreItem>
</file>

<file path=customXml/itemProps3.xml><?xml version="1.0" encoding="utf-8"?>
<ds:datastoreItem xmlns:ds="http://schemas.openxmlformats.org/officeDocument/2006/customXml" ds:itemID="{589C2086-F174-470A-97C0-574D546BD169}">
  <ds:schemaRefs>
    <ds:schemaRef ds:uri="http://purl.org/dc/elements/1.1/"/>
    <ds:schemaRef ds:uri="http://www.w3.org/XML/1998/namespace"/>
    <ds:schemaRef ds:uri="http://schemas.microsoft.com/office/2006/documentManagement/types"/>
    <ds:schemaRef ds:uri="http://purl.org/dc/terms/"/>
    <ds:schemaRef ds:uri="http://schemas.microsoft.com/office/infopath/2007/PartnerControls"/>
    <ds:schemaRef ds:uri="69fbd81d-9fd2-4e3e-a410-19e2d7e34764"/>
    <ds:schemaRef ds:uri="http://purl.org/dc/dcmitype/"/>
    <ds:schemaRef ds:uri="http://schemas.microsoft.com/office/2006/metadata/properties"/>
    <ds:schemaRef ds:uri="http://schemas.openxmlformats.org/package/2006/metadata/core-properties"/>
    <ds:schemaRef ds:uri="31123b40-6dc6-4ff6-b94e-a8efd3ddbb8d"/>
  </ds:schemaRefs>
</ds:datastoreItem>
</file>

<file path=docProps/app.xml><?xml version="1.0" encoding="utf-8"?>
<Properties xmlns="http://schemas.openxmlformats.org/officeDocument/2006/extended-properties" xmlns:vt="http://schemas.openxmlformats.org/officeDocument/2006/docPropsVTypes">
  <Template>OneGlos</Template>
  <TotalTime>11607</TotalTime>
  <Words>4188</Words>
  <Application>Microsoft Office PowerPoint</Application>
  <PresentationFormat>On-screen Show (4:3)</PresentationFormat>
  <Paragraphs>306</Paragraphs>
  <Slides>9</Slides>
  <Notes>9</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9</vt:i4>
      </vt:variant>
    </vt:vector>
  </HeadingPairs>
  <TitlesOfParts>
    <vt:vector size="16" baseType="lpstr">
      <vt:lpstr>Aptos</vt:lpstr>
      <vt:lpstr>Arial</vt:lpstr>
      <vt:lpstr>Arial Nova</vt:lpstr>
      <vt:lpstr>Calibri</vt:lpstr>
      <vt:lpstr>Segoe UI</vt:lpstr>
      <vt:lpstr>Symbol</vt:lpstr>
      <vt:lpstr>1_Office Theme</vt:lpstr>
      <vt:lpstr>One Gloucestershire’s approach to tackling health inequalities</vt:lpstr>
      <vt:lpstr>What are health inequalities? </vt:lpstr>
      <vt:lpstr>Tackling health inequalities in Gloucestershire: our commitments</vt:lpstr>
      <vt:lpstr>A framework for tackling health inequalities in Gloucestershire</vt:lpstr>
      <vt:lpstr>What are we currently doing to tackling health inequalities?</vt:lpstr>
      <vt:lpstr>Collective monitoring of overall outcomes </vt:lpstr>
      <vt:lpstr>Health inequalities strategic planning and review process</vt:lpstr>
      <vt:lpstr>Support for using the strategic planning and review process</vt:lpstr>
      <vt:lpstr>Health inequalities: our approach</vt:lpstr>
    </vt:vector>
  </TitlesOfParts>
  <Company>Gloucestershire NHS Trusts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Jiaming Green</dc:creator>
  <cp:lastModifiedBy>MARSHALL, Darcy</cp:lastModifiedBy>
  <cp:revision>199</cp:revision>
  <cp:lastPrinted>2024-08-23T16:48:21Z</cp:lastPrinted>
  <dcterms:created xsi:type="dcterms:W3CDTF">2021-07-23T13:18:30Z</dcterms:created>
  <dcterms:modified xsi:type="dcterms:W3CDTF">2024-09-16T15:47:53Z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0x010100F5DC32FFC3CE3941ADA4A6CFCBA12809</vt:lpwstr>
  </property>
  <property fmtid="{D5CDD505-2E9C-101B-9397-08002B2CF9AE}" pid="3" name="MediaServiceImageTags">
    <vt:lpwstr/>
  </property>
</Properties>
</file>