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DDBD6B-C4E2-41ED-BB75-3888D6095982}" v="3" dt="2025-03-18T15:35:22.3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45CBA-CDF5-47B7-8087-BA47173E1A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9DD0C12-5B0E-4C89-889E-B657451D45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8EC076-BF7B-4613-8AF8-5328748875F1}"/>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5" name="Footer Placeholder 4">
            <a:extLst>
              <a:ext uri="{FF2B5EF4-FFF2-40B4-BE49-F238E27FC236}">
                <a16:creationId xmlns:a16="http://schemas.microsoft.com/office/drawing/2014/main" id="{4539B627-EEDB-47D7-86AE-042DE607EA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ECE8E0-2465-49D3-8798-2A80154E3B1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95002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524C2-7769-45D7-88AE-E253119A438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E71DEF-EB2C-4B80-B1B8-C5A7C0AC04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095580-79C2-4136-8844-204999AAA16C}"/>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5" name="Footer Placeholder 4">
            <a:extLst>
              <a:ext uri="{FF2B5EF4-FFF2-40B4-BE49-F238E27FC236}">
                <a16:creationId xmlns:a16="http://schemas.microsoft.com/office/drawing/2014/main" id="{103FD06A-6495-4206-81A2-3B34093D28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FFCA4C-FBA9-4946-88C6-88611094109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4064013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AFB585-5AC4-43C9-8C66-29C4C3E5E7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CBB458-9D7C-4217-AB3B-6477C02804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D6B10C-7843-454E-A500-076DB3EE94FA}"/>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5" name="Footer Placeholder 4">
            <a:extLst>
              <a:ext uri="{FF2B5EF4-FFF2-40B4-BE49-F238E27FC236}">
                <a16:creationId xmlns:a16="http://schemas.microsoft.com/office/drawing/2014/main" id="{13D11DEC-1A75-42F0-94E5-37D28A4717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EE1BC7-8F8F-4925-BCEA-BA76FF780D8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05633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19D6-9A5D-4CFB-BEA3-CA9AB5BAB7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162B87-1B46-4BF9-8DCA-AB7C056D741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BACF86-766F-4701-A5E6-890CE18C3567}"/>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5" name="Footer Placeholder 4">
            <a:extLst>
              <a:ext uri="{FF2B5EF4-FFF2-40B4-BE49-F238E27FC236}">
                <a16:creationId xmlns:a16="http://schemas.microsoft.com/office/drawing/2014/main" id="{67D09715-0BDA-415C-9743-C67FD87206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F58BF5-BDCA-40C7-8651-438C12AE836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83257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1699C-57C2-49B6-A0BC-2D1DAA82E6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400BE1-70DD-4C8B-913E-8B559029B0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DFC43A1-271C-4764-ADF6-94FFD4FFD622}"/>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5" name="Footer Placeholder 4">
            <a:extLst>
              <a:ext uri="{FF2B5EF4-FFF2-40B4-BE49-F238E27FC236}">
                <a16:creationId xmlns:a16="http://schemas.microsoft.com/office/drawing/2014/main" id="{71174479-CA21-4DEE-90FF-ADF8C9CDBB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261EFF-6BC7-44B8-8408-6F006ED4E458}"/>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140343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8C924-0D1D-4381-ADF4-C470805E4F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25FF03-D475-4795-9A5C-0F93D9E394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A78C8D-6D0B-49A6-95F6-3A888AC0EED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B1961B4-1D08-4604-8420-246A62523830}"/>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6" name="Footer Placeholder 5">
            <a:extLst>
              <a:ext uri="{FF2B5EF4-FFF2-40B4-BE49-F238E27FC236}">
                <a16:creationId xmlns:a16="http://schemas.microsoft.com/office/drawing/2014/main" id="{49B24EDB-11FB-4775-B66F-074C930F91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10B61F-5E9E-4673-930F-43D620EF430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41234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233C-D633-42B3-A354-2AA3E851AF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B407CD-B436-4696-B714-E3C99CC32F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9E8512-32DA-464E-A9AB-482807E916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E20213A-F9F6-4150-9064-9B481E4B97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EA42CD-8C3A-425B-87E8-D8B398DD747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FA8380-47B1-4943-8E2E-077F872A09EE}"/>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8" name="Footer Placeholder 7">
            <a:extLst>
              <a:ext uri="{FF2B5EF4-FFF2-40B4-BE49-F238E27FC236}">
                <a16:creationId xmlns:a16="http://schemas.microsoft.com/office/drawing/2014/main" id="{62E15F26-EC04-4DC7-A772-448611F000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6021D75-699C-45D0-89DB-A5D6252670F4}"/>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61357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608D9-9C46-410E-8184-0F886AF451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666F777-4537-4B09-A8AC-F4AE614F9D3F}"/>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4" name="Footer Placeholder 3">
            <a:extLst>
              <a:ext uri="{FF2B5EF4-FFF2-40B4-BE49-F238E27FC236}">
                <a16:creationId xmlns:a16="http://schemas.microsoft.com/office/drawing/2014/main" id="{3DE99A7F-CAAB-4803-8885-4F73AD5978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1A0126-126A-40F3-87E7-A15CC9EE4893}"/>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79274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A71B7D-1709-4FD5-9E78-2E95EE282491}"/>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3" name="Footer Placeholder 2">
            <a:extLst>
              <a:ext uri="{FF2B5EF4-FFF2-40B4-BE49-F238E27FC236}">
                <a16:creationId xmlns:a16="http://schemas.microsoft.com/office/drawing/2014/main" id="{2DD10157-477E-4989-9522-0A5B46F2CE5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97B9B2-6317-474B-910A-EABA9ACEB0A1}"/>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28751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45CAD-E658-44C4-BCBF-F5DA2A5C1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A30873-FD89-4D22-856C-E9335A4B07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12E0AA-DE96-4B9E-A158-9A6BFEA48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6B3119-5C63-4A62-9AE3-5B92ADE8DC75}"/>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6" name="Footer Placeholder 5">
            <a:extLst>
              <a:ext uri="{FF2B5EF4-FFF2-40B4-BE49-F238E27FC236}">
                <a16:creationId xmlns:a16="http://schemas.microsoft.com/office/drawing/2014/main" id="{F6454C22-A133-4D20-BCA7-86AE72E85A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D290EC-9835-4617-AF3B-448820DF9D9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74446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95046-3B44-4308-B3CD-648AB59BCC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F1F2D5-3807-4D41-B74A-3AAE92402F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0CE8AA-8B60-46D0-9EC6-360545EDA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E83B263-EF0A-4564-9A4D-8C486B647EFF}"/>
              </a:ext>
            </a:extLst>
          </p:cNvPr>
          <p:cNvSpPr>
            <a:spLocks noGrp="1"/>
          </p:cNvSpPr>
          <p:nvPr>
            <p:ph type="dt" sz="half" idx="10"/>
          </p:nvPr>
        </p:nvSpPr>
        <p:spPr/>
        <p:txBody>
          <a:bodyPr/>
          <a:lstStyle/>
          <a:p>
            <a:fld id="{C1D861ED-1ADF-4320-8CF1-003394B36D2F}" type="datetimeFigureOut">
              <a:rPr lang="en-GB" smtClean="0"/>
              <a:t>19/03/2025</a:t>
            </a:fld>
            <a:endParaRPr lang="en-GB"/>
          </a:p>
        </p:txBody>
      </p:sp>
      <p:sp>
        <p:nvSpPr>
          <p:cNvPr id="6" name="Footer Placeholder 5">
            <a:extLst>
              <a:ext uri="{FF2B5EF4-FFF2-40B4-BE49-F238E27FC236}">
                <a16:creationId xmlns:a16="http://schemas.microsoft.com/office/drawing/2014/main" id="{08131D2A-4540-4B3F-9966-62EC1CA26F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6D6ED6-3DD3-4F85-8B1D-5962549700B6}"/>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486262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15ACF2-C090-4BEC-8FD8-32BBDF2A30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D01AED-7CAE-4ABC-A899-3E9ADA2EDB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A900E2-C5BA-4B41-89AF-BF5791682D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861ED-1ADF-4320-8CF1-003394B36D2F}" type="datetimeFigureOut">
              <a:rPr lang="en-GB" smtClean="0"/>
              <a:t>19/03/2025</a:t>
            </a:fld>
            <a:endParaRPr lang="en-GB"/>
          </a:p>
        </p:txBody>
      </p:sp>
      <p:sp>
        <p:nvSpPr>
          <p:cNvPr id="5" name="Footer Placeholder 4">
            <a:extLst>
              <a:ext uri="{FF2B5EF4-FFF2-40B4-BE49-F238E27FC236}">
                <a16:creationId xmlns:a16="http://schemas.microsoft.com/office/drawing/2014/main" id="{C65D03CA-4488-40DE-9675-4E9118EB1B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7148066-3F4F-475D-AC0C-ECE61E1AD9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2DA70-3EC8-4287-9EC6-5337BBD17291}" type="slidenum">
              <a:rPr lang="en-GB" smtClean="0"/>
              <a:t>‹#›</a:t>
            </a:fld>
            <a:endParaRPr lang="en-GB"/>
          </a:p>
        </p:txBody>
      </p:sp>
    </p:spTree>
    <p:extLst>
      <p:ext uri="{BB962C8B-B14F-4D97-AF65-F5344CB8AC3E}">
        <p14:creationId xmlns:p14="http://schemas.microsoft.com/office/powerpoint/2010/main" val="1720693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afelives.org.uk/wp-content/uploads/Safe-Later-Lives-Older-people-and-domestic-abuse-Spotlight.pdf" TargetMode="External"/><Relationship Id="rId2" Type="http://schemas.openxmlformats.org/officeDocument/2006/relationships/hyperlink" Target="https://www.gdass.org.uk/" TargetMode="External"/><Relationship Id="rId1" Type="http://schemas.openxmlformats.org/officeDocument/2006/relationships/slideLayout" Target="../slideLayouts/slideLayout1.xml"/><Relationship Id="rId5" Type="http://schemas.openxmlformats.org/officeDocument/2006/relationships/hyperlink" Target="https://gloucestershirecarershub.co.uk/" TargetMode="External"/><Relationship Id="rId4" Type="http://schemas.openxmlformats.org/officeDocument/2006/relationships/hyperlink" Target="https://www.gloucestershire.gov.uk/media/21wppq0s/domestic_abuse_-_adass___lga_sept159c36.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ABBB44F-65F3-4CBC-8429-08877AD1BE9C}"/>
              </a:ext>
            </a:extLst>
          </p:cNvPr>
          <p:cNvGrpSpPr/>
          <p:nvPr/>
        </p:nvGrpSpPr>
        <p:grpSpPr>
          <a:xfrm>
            <a:off x="323517" y="261578"/>
            <a:ext cx="11544966" cy="6345700"/>
            <a:chOff x="323517" y="261578"/>
            <a:chExt cx="11544966" cy="6073234"/>
          </a:xfrm>
        </p:grpSpPr>
        <p:sp>
          <p:nvSpPr>
            <p:cNvPr id="5" name="Down Arrow Callout 5">
              <a:extLst>
                <a:ext uri="{FF2B5EF4-FFF2-40B4-BE49-F238E27FC236}">
                  <a16:creationId xmlns:a16="http://schemas.microsoft.com/office/drawing/2014/main" id="{EBBE552A-B687-4B79-B0D9-FD4C9855AD3F}"/>
                </a:ext>
              </a:extLst>
            </p:cNvPr>
            <p:cNvSpPr/>
            <p:nvPr/>
          </p:nvSpPr>
          <p:spPr>
            <a:xfrm>
              <a:off x="328523" y="567465"/>
              <a:ext cx="2714664" cy="1074821"/>
            </a:xfrm>
            <a:prstGeom prst="downArrow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a:t>Pen picture of  cases</a:t>
              </a:r>
            </a:p>
          </p:txBody>
        </p:sp>
        <p:sp>
          <p:nvSpPr>
            <p:cNvPr id="6" name="Down Arrow Callout 6">
              <a:extLst>
                <a:ext uri="{FF2B5EF4-FFF2-40B4-BE49-F238E27FC236}">
                  <a16:creationId xmlns:a16="http://schemas.microsoft.com/office/drawing/2014/main" id="{BF9C0964-DE38-473A-88EC-C0FF6887FBB8}"/>
                </a:ext>
              </a:extLst>
            </p:cNvPr>
            <p:cNvSpPr/>
            <p:nvPr/>
          </p:nvSpPr>
          <p:spPr>
            <a:xfrm>
              <a:off x="3253355" y="567464"/>
              <a:ext cx="2694344" cy="107482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a:t>Areas of note and good practice</a:t>
              </a:r>
            </a:p>
          </p:txBody>
        </p:sp>
        <p:sp>
          <p:nvSpPr>
            <p:cNvPr id="7" name="Down Arrow Callout 7">
              <a:extLst>
                <a:ext uri="{FF2B5EF4-FFF2-40B4-BE49-F238E27FC236}">
                  <a16:creationId xmlns:a16="http://schemas.microsoft.com/office/drawing/2014/main" id="{E22D84BC-6201-491F-8386-9AE5B17E670C}"/>
                </a:ext>
              </a:extLst>
            </p:cNvPr>
            <p:cNvSpPr/>
            <p:nvPr/>
          </p:nvSpPr>
          <p:spPr>
            <a:xfrm>
              <a:off x="6096907" y="567465"/>
              <a:ext cx="2806104" cy="1074821"/>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a:t>Learning points</a:t>
              </a:r>
            </a:p>
          </p:txBody>
        </p:sp>
        <p:sp>
          <p:nvSpPr>
            <p:cNvPr id="8" name="Down Arrow Callout 8">
              <a:extLst>
                <a:ext uri="{FF2B5EF4-FFF2-40B4-BE49-F238E27FC236}">
                  <a16:creationId xmlns:a16="http://schemas.microsoft.com/office/drawing/2014/main" id="{36D595A8-7C37-4669-AB60-2F972CB03BE3}"/>
                </a:ext>
              </a:extLst>
            </p:cNvPr>
            <p:cNvSpPr/>
            <p:nvPr/>
          </p:nvSpPr>
          <p:spPr>
            <a:xfrm>
              <a:off x="9062379" y="557765"/>
              <a:ext cx="2806104" cy="1084521"/>
            </a:xfrm>
            <a:prstGeom prst="downArrow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a:t>Checklist</a:t>
              </a:r>
            </a:p>
          </p:txBody>
        </p:sp>
        <p:sp>
          <p:nvSpPr>
            <p:cNvPr id="9" name="Rounded Rectangle 9">
              <a:extLst>
                <a:ext uri="{FF2B5EF4-FFF2-40B4-BE49-F238E27FC236}">
                  <a16:creationId xmlns:a16="http://schemas.microsoft.com/office/drawing/2014/main" id="{1E857EDE-E224-4DAE-867B-BAA777CF9D56}"/>
                </a:ext>
              </a:extLst>
            </p:cNvPr>
            <p:cNvSpPr/>
            <p:nvPr/>
          </p:nvSpPr>
          <p:spPr>
            <a:xfrm>
              <a:off x="323517" y="1648615"/>
              <a:ext cx="2745143" cy="4686197"/>
            </a:xfrm>
            <a:prstGeom prst="roundRect">
              <a:avLst>
                <a:gd name="adj" fmla="val 7520"/>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marL="171450" indent="-171450">
                <a:buFont typeface="Arial" panose="020B0604020202020204" pitchFamily="34" charset="0"/>
                <a:buChar char="•"/>
              </a:pPr>
              <a:r>
                <a:rPr lang="en-GB" sz="1200" dirty="0">
                  <a:solidFill>
                    <a:schemeClr val="tx1"/>
                  </a:solidFill>
                  <a:latin typeface="Calibri"/>
                  <a:ea typeface="Calibri"/>
                  <a:cs typeface="Calibri"/>
                </a:rPr>
                <a:t>85yr old woman, mainly independent with low support needs, carer for her husband who has dementia. Reported domestic abuse by her husband including attempts of strangulation, further disclosed a history of domestic abuse.  </a:t>
              </a:r>
              <a:endParaRPr lang="en-GB" sz="1200" dirty="0">
                <a:solidFill>
                  <a:schemeClr val="tx1"/>
                </a:solidFill>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r>
                <a:rPr lang="en-GB" sz="1200" dirty="0">
                  <a:solidFill>
                    <a:schemeClr val="tx1"/>
                  </a:solidFill>
                  <a:latin typeface="Calibri"/>
                  <a:ea typeface="Calibri"/>
                  <a:cs typeface="Calibri"/>
                </a:rPr>
                <a:t>78yr old white British man, has dementia, lives at home with his wife who is his main carer.  Daughter raised concerns for mother due to him hitting her whilst she cares for him. Carer retaliated during an incident, health deteriorated and admitted to hospital where disclosures were made. Carer stress was a noted factor. </a:t>
              </a:r>
              <a:endParaRPr lang="en-GB" sz="1200" dirty="0">
                <a:solidFill>
                  <a:schemeClr val="tx1"/>
                </a:solidFill>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r>
                <a:rPr lang="en-GB" sz="1200" dirty="0">
                  <a:solidFill>
                    <a:schemeClr val="tx1"/>
                  </a:solidFill>
                  <a:latin typeface="Calibri"/>
                  <a:ea typeface="Calibri"/>
                  <a:cs typeface="Calibri"/>
                </a:rPr>
                <a:t>93 yr white British woman, residing in care home with her husband, both have dementia at varying levels. Staff witnessed husband hitting her hard in the face, but also witnessed distress from both when separated.  </a:t>
              </a:r>
            </a:p>
          </p:txBody>
        </p:sp>
        <p:sp>
          <p:nvSpPr>
            <p:cNvPr id="10" name="Rounded Rectangle 10">
              <a:extLst>
                <a:ext uri="{FF2B5EF4-FFF2-40B4-BE49-F238E27FC236}">
                  <a16:creationId xmlns:a16="http://schemas.microsoft.com/office/drawing/2014/main" id="{83B62DD4-C5D1-4BD5-A4ED-3F2988234AB5}"/>
                </a:ext>
              </a:extLst>
            </p:cNvPr>
            <p:cNvSpPr/>
            <p:nvPr/>
          </p:nvSpPr>
          <p:spPr>
            <a:xfrm>
              <a:off x="3253356" y="1658315"/>
              <a:ext cx="2836583" cy="4676497"/>
            </a:xfrm>
            <a:prstGeom prst="roundRect">
              <a:avLst>
                <a:gd name="adj" fmla="val 7520"/>
              </a:avLst>
            </a:prstGeom>
          </p:spPr>
          <p:style>
            <a:lnRef idx="1">
              <a:schemeClr val="accent6"/>
            </a:lnRef>
            <a:fillRef idx="2">
              <a:schemeClr val="accent6"/>
            </a:fillRef>
            <a:effectRef idx="1">
              <a:schemeClr val="accent6"/>
            </a:effectRef>
            <a:fontRef idx="minor">
              <a:schemeClr val="dk1"/>
            </a:fontRef>
          </p:style>
          <p:txBody>
            <a:bodyPr lIns="91440" tIns="45720" rIns="91440" bIns="45720" rtlCol="0" anchor="t"/>
            <a:lstStyle/>
            <a:p>
              <a:pPr marL="171450" indent="-171450">
                <a:buFont typeface="Arial" panose="020B0604020202020204" pitchFamily="34" charset="0"/>
                <a:buChar char="•"/>
              </a:pPr>
              <a:endParaRPr lang="en-GB" sz="1200" dirty="0">
                <a:latin typeface="Calibri"/>
                <a:ea typeface="Calibri"/>
                <a:cs typeface="Calibri"/>
              </a:endParaRPr>
            </a:p>
            <a:p>
              <a:pPr marL="171450" indent="-171450">
                <a:buFont typeface="Arial" panose="020B0604020202020204" pitchFamily="34" charset="0"/>
                <a:buChar char="•"/>
              </a:pPr>
              <a:r>
                <a:rPr lang="en-GB" sz="1200" dirty="0">
                  <a:latin typeface="Calibri"/>
                  <a:ea typeface="Calibri"/>
                  <a:cs typeface="Calibri"/>
                </a:rPr>
                <a:t>Quick responses through the safeguarding team, proceeded as non statutory enquiry with understanding of duty to carer.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Calibri"/>
                  <a:cs typeface="Calibri"/>
                </a:rPr>
                <a:t>Understanding of GDASS, IDVA and using a safe space to talk.  </a:t>
              </a:r>
              <a:endParaRPr lang="en-GB" sz="1200" dirty="0">
                <a:latin typeface="Calibri"/>
                <a:ea typeface="Calibri"/>
                <a:cs typeface="Calibri"/>
              </a:endParaRPr>
            </a:p>
            <a:p>
              <a:pPr marL="171450" indent="-171450">
                <a:buFont typeface="Arial" panose="020B0604020202020204" pitchFamily="34" charset="0"/>
                <a:buChar char="•"/>
              </a:pPr>
              <a:endParaRPr lang="en-GB" sz="1200" dirty="0">
                <a:latin typeface="Calibri"/>
                <a:ea typeface="Calibri"/>
                <a:cs typeface="Calibri"/>
              </a:endParaRPr>
            </a:p>
            <a:p>
              <a:pPr marL="171450" indent="-171450">
                <a:buFont typeface="Arial" panose="020B0604020202020204" pitchFamily="34" charset="0"/>
                <a:buChar char="•"/>
              </a:pPr>
              <a:r>
                <a:rPr lang="en-GB" sz="1200" dirty="0">
                  <a:latin typeface="Calibri"/>
                  <a:ea typeface="Calibri"/>
                  <a:cs typeface="Calibri"/>
                </a:rPr>
                <a:t>Hospital admission supported information gathering and risk assessment.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Calibri"/>
                  <a:cs typeface="Calibri"/>
                </a:rPr>
                <a:t>Person centred response to balance level of risk and quality of life, the person’s wishes were considered central.</a:t>
              </a:r>
            </a:p>
            <a:p>
              <a:pPr marL="171450" indent="-171450">
                <a:buFont typeface="Arial" panose="020B0604020202020204" pitchFamily="34" charset="0"/>
                <a:buChar char="•"/>
              </a:pPr>
              <a:endParaRPr lang="en-GB" sz="1200" dirty="0">
                <a:latin typeface="Calibri"/>
                <a:ea typeface="Calibri"/>
                <a:cs typeface="Calibri"/>
              </a:endParaRPr>
            </a:p>
            <a:p>
              <a:pPr marL="171450" indent="-171450">
                <a:buFont typeface="Arial" panose="020B0604020202020204" pitchFamily="34" charset="0"/>
                <a:buChar char="•"/>
              </a:pPr>
              <a:r>
                <a:rPr lang="en-GB" sz="1200" dirty="0">
                  <a:latin typeface="Calibri"/>
                  <a:ea typeface="Calibri"/>
                  <a:cs typeface="Calibri"/>
                </a:rPr>
                <a:t>Human rights and right to a family life was considered</a:t>
              </a:r>
            </a:p>
            <a:p>
              <a:pPr marL="171450" indent="-171450">
                <a:buFont typeface="Arial" panose="020B0604020202020204" pitchFamily="34" charset="0"/>
                <a:buChar char="•"/>
              </a:pPr>
              <a:r>
                <a:rPr lang="en-GB" sz="1200" dirty="0">
                  <a:latin typeface="Calibri"/>
                  <a:ea typeface="Calibri"/>
                  <a:cs typeface="Calibri"/>
                </a:rPr>
                <a:t>Prompt contact to raise concerns by the care provider, immediate protections implemented. </a:t>
              </a:r>
            </a:p>
            <a:p>
              <a:pPr marL="171450" indent="-171450">
                <a:buFont typeface="Arial" panose="020B0604020202020204" pitchFamily="34" charset="0"/>
                <a:buChar char="•"/>
              </a:pPr>
              <a:r>
                <a:rPr lang="en-GB" sz="1200" dirty="0">
                  <a:latin typeface="Calibri"/>
                  <a:ea typeface="Calibri"/>
                  <a:cs typeface="Calibri"/>
                </a:rPr>
                <a:t>Appropriate agencies involved to reduce risk such as the Positive behaviour Team</a:t>
              </a:r>
            </a:p>
            <a:p>
              <a:pPr>
                <a:spcAft>
                  <a:spcPts val="0"/>
                </a:spcAft>
              </a:pPr>
              <a:endParaRPr lang="en-GB" sz="1200" dirty="0">
                <a:latin typeface="Calibri" panose="020F0502020204030204" pitchFamily="34" charset="0"/>
                <a:ea typeface="Calibri" panose="020F0502020204030204" pitchFamily="34" charset="0"/>
                <a:cs typeface="Calibri"/>
              </a:endParaRPr>
            </a:p>
            <a:p>
              <a:pPr marL="171450" indent="-171450">
                <a:buFont typeface="Arial" panose="020B0604020202020204" pitchFamily="34" charset="0"/>
                <a:buChar char="•"/>
              </a:pPr>
              <a:endParaRPr lang="en-GB" sz="1200" dirty="0">
                <a:latin typeface="Calibri"/>
                <a:ea typeface="Calibri"/>
                <a:cs typeface="Calibri"/>
              </a:endParaRPr>
            </a:p>
          </p:txBody>
        </p:sp>
        <p:sp>
          <p:nvSpPr>
            <p:cNvPr id="11" name="Rounded Rectangle 11">
              <a:extLst>
                <a:ext uri="{FF2B5EF4-FFF2-40B4-BE49-F238E27FC236}">
                  <a16:creationId xmlns:a16="http://schemas.microsoft.com/office/drawing/2014/main" id="{7BF4F08C-3937-41A8-BE99-78D3B35A8552}"/>
                </a:ext>
              </a:extLst>
            </p:cNvPr>
            <p:cNvSpPr/>
            <p:nvPr/>
          </p:nvSpPr>
          <p:spPr>
            <a:xfrm>
              <a:off x="6107068" y="1638915"/>
              <a:ext cx="2856903" cy="4695897"/>
            </a:xfrm>
            <a:prstGeom prst="roundRect">
              <a:avLst>
                <a:gd name="adj" fmla="val 7520"/>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t"/>
            <a:lstStyle/>
            <a:p>
              <a:pPr marL="171450" indent="-171450">
                <a:buFont typeface="Arial" panose="020B0604020202020204" pitchFamily="34" charset="0"/>
                <a:buChar char="•"/>
              </a:pPr>
              <a:endParaRPr lang="en-GB" sz="1200" dirty="0">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endParaRPr lang="en-GB" sz="1200" dirty="0">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rPr>
                <a:t>To consider the level of risk from the person of concern at early stages.   </a:t>
              </a:r>
            </a:p>
            <a:p>
              <a:pPr marL="171450" indent="-171450">
                <a:buFont typeface="Arial" panose="020B0604020202020204" pitchFamily="34" charset="0"/>
                <a:buChar char="•"/>
              </a:pPr>
              <a:r>
                <a:rPr lang="en-GB" sz="1200" dirty="0">
                  <a:latin typeface="Calibri"/>
                  <a:ea typeface="Calibri"/>
                  <a:cs typeface="Calibri"/>
                </a:rPr>
                <a:t>Safeguarding recommendations to include assessments for the source of risk. Including carers assessment, care needs assessment. </a:t>
              </a:r>
            </a:p>
            <a:p>
              <a:pPr marL="171450" indent="-171450">
                <a:buFont typeface="Arial" panose="020B0604020202020204" pitchFamily="34" charset="0"/>
                <a:buChar char="•"/>
              </a:pPr>
              <a:r>
                <a:rPr lang="en-GB" sz="1200" dirty="0">
                  <a:latin typeface="Calibri"/>
                  <a:ea typeface="Calibri"/>
                  <a:cs typeface="Calibri"/>
                </a:rPr>
                <a:t>Assessments should run in parallel for both carer and cared for person.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Calibri"/>
                  <a:cs typeface="Calibri"/>
                </a:rPr>
                <a:t>Establish ongoing support before closing safeguarding.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Calibri"/>
                  <a:cs typeface="Calibri"/>
                </a:rPr>
                <a:t>Use of GP appointments to start conversations.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Calibri"/>
                  <a:ea typeface="Calibri"/>
                  <a:cs typeface="Calibri"/>
                </a:rPr>
                <a:t>Has the person had time to disclose information.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alibri"/>
                <a:ea typeface="Calibri"/>
                <a:cs typeface="Calibri"/>
              </a:endParaRPr>
            </a:p>
            <a:p>
              <a:r>
                <a:rPr lang="en-GB" sz="1200" dirty="0">
                  <a:latin typeface="Calibri"/>
                  <a:ea typeface="Calibri"/>
                  <a:cs typeface="Calibri"/>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To carefully consider who is at risk and proceed with appropriate framework for statutory or non statutory S42.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p>
            <a:p>
              <a:pPr marL="171450" indent="-171450">
                <a:buFont typeface="Arial" panose="020B0604020202020204" pitchFamily="34" charset="0"/>
                <a:buChar char="•"/>
              </a:pPr>
              <a:r>
                <a:rPr lang="en-GB" sz="1200" dirty="0"/>
                <a:t>Consideration of reporting to police, physical assault.  </a:t>
              </a:r>
            </a:p>
            <a:p>
              <a:endParaRPr lang="en-GB" sz="1400" dirty="0">
                <a:ea typeface="Calibri" panose="020F0502020204030204"/>
                <a:cs typeface="Calibri" panose="020F0502020204030204"/>
              </a:endParaRPr>
            </a:p>
            <a:p>
              <a:endParaRPr lang="en-GB" sz="1400" dirty="0">
                <a:ea typeface="Calibri" panose="020F0502020204030204"/>
                <a:cs typeface="Calibri" panose="020F0502020204030204"/>
              </a:endParaRPr>
            </a:p>
          </p:txBody>
        </p:sp>
        <p:sp>
          <p:nvSpPr>
            <p:cNvPr id="12" name="Rounded Rectangle 12">
              <a:extLst>
                <a:ext uri="{FF2B5EF4-FFF2-40B4-BE49-F238E27FC236}">
                  <a16:creationId xmlns:a16="http://schemas.microsoft.com/office/drawing/2014/main" id="{4D339CC9-66CB-4ED0-BB22-86AB40861723}"/>
                </a:ext>
              </a:extLst>
            </p:cNvPr>
            <p:cNvSpPr/>
            <p:nvPr/>
          </p:nvSpPr>
          <p:spPr>
            <a:xfrm>
              <a:off x="9062380" y="1658315"/>
              <a:ext cx="2806103" cy="4676497"/>
            </a:xfrm>
            <a:prstGeom prst="roundRect">
              <a:avLst>
                <a:gd name="adj" fmla="val 7520"/>
              </a:avLst>
            </a:prstGeom>
          </p:spPr>
          <p:style>
            <a:lnRef idx="1">
              <a:schemeClr val="accent2"/>
            </a:lnRef>
            <a:fillRef idx="2">
              <a:schemeClr val="accent2"/>
            </a:fillRef>
            <a:effectRef idx="1">
              <a:schemeClr val="accent2"/>
            </a:effectRef>
            <a:fontRef idx="minor">
              <a:schemeClr val="dk1"/>
            </a:fontRef>
          </p:style>
          <p:txBody>
            <a:bodyPr lIns="91440" tIns="45720" rIns="91440" bIns="45720" rtlCol="0" anchor="ctr"/>
            <a:lstStyle/>
            <a:p>
              <a:pPr marL="171450" indent="-171450">
                <a:buFont typeface="Arial" panose="020B0604020202020204" pitchFamily="34" charset="0"/>
                <a:buChar char="•"/>
              </a:pPr>
              <a:endParaRPr lang="en-GB" sz="1200" dirty="0">
                <a:latin typeface="Calibri" panose="020F0502020204030204" pitchFamily="34" charset="0"/>
                <a:ea typeface="Calibri" panose="020F0502020204030204" pitchFamily="34" charset="0"/>
                <a:cs typeface="Calibri"/>
              </a:endParaRPr>
            </a:p>
            <a:p>
              <a:pPr marL="171450" indent="-171450">
                <a:buFont typeface="Arial" panose="020B0604020202020204" pitchFamily="34" charset="0"/>
                <a:buChar char="•"/>
              </a:pPr>
              <a:r>
                <a:rPr lang="en-GB" sz="1200" dirty="0">
                  <a:latin typeface="Calibri"/>
                  <a:ea typeface="Calibri"/>
                  <a:cs typeface="Calibri"/>
                </a:rPr>
                <a:t>Consider an MDT discussion/meeting on closure when risk remains?</a:t>
              </a:r>
            </a:p>
            <a:p>
              <a:pPr marL="171450" indent="-171450">
                <a:buFont typeface="Arial" panose="020B0604020202020204" pitchFamily="34" charset="0"/>
                <a:buChar char="•"/>
              </a:pPr>
              <a:r>
                <a:rPr lang="en-GB" sz="1200" dirty="0">
                  <a:latin typeface="Calibri"/>
                  <a:ea typeface="Calibri"/>
                  <a:cs typeface="Calibri"/>
                </a:rPr>
                <a:t>GDASS contact for advice and safety planning </a:t>
              </a:r>
              <a:r>
                <a:rPr lang="en-GB" sz="1200" dirty="0">
                  <a:latin typeface="Calibri"/>
                  <a:ea typeface="Calibri"/>
                  <a:cs typeface="Calibri"/>
                  <a:hlinkClick r:id="rId2"/>
                </a:rPr>
                <a:t>https://www.gdass.org.uk/</a:t>
              </a:r>
              <a:endParaRPr lang="en-GB" sz="1200" dirty="0">
                <a:latin typeface="Calibri"/>
                <a:ea typeface="Calibri"/>
                <a:cs typeface="Calibri"/>
              </a:endParaRPr>
            </a:p>
            <a:p>
              <a:pPr marL="171450" indent="-171450">
                <a:buFont typeface="Arial" panose="020B0604020202020204" pitchFamily="34" charset="0"/>
                <a:buChar char="•"/>
              </a:pPr>
              <a:endParaRPr lang="en-GB" sz="1200" dirty="0">
                <a:latin typeface="Calibri"/>
                <a:ea typeface="Calibri"/>
                <a:cs typeface="Calibri"/>
              </a:endParaRPr>
            </a:p>
            <a:p>
              <a:pPr marL="171450" indent="-171450">
                <a:buFont typeface="Arial" panose="020B0604020202020204" pitchFamily="34" charset="0"/>
                <a:buChar char="•"/>
              </a:pPr>
              <a:r>
                <a:rPr lang="en-GB" sz="1200" dirty="0">
                  <a:latin typeface="Calibri"/>
                  <a:ea typeface="Calibri"/>
                  <a:cs typeface="Calibri"/>
                </a:rPr>
                <a:t>Awareness of older people and domestic abuse –Safe Lives </a:t>
              </a:r>
              <a:r>
                <a:rPr lang="en-GB" sz="1200" dirty="0">
                  <a:latin typeface="Calibri"/>
                  <a:ea typeface="Calibri"/>
                  <a:cs typeface="Calibri"/>
                  <a:hlinkClick r:id="rId3"/>
                </a:rPr>
                <a:t>https://safelives.org.uk/wp-content/uploads/Safe-Later-Lives-Older-people-and-domestic-abuse-Spotlight.pdf</a:t>
              </a:r>
              <a:endParaRPr lang="en-GB" sz="1200" dirty="0">
                <a:latin typeface="Calibri"/>
                <a:ea typeface="Calibri"/>
                <a:cs typeface="Calibri"/>
              </a:endParaRPr>
            </a:p>
            <a:p>
              <a:pPr marL="171450" indent="-171450">
                <a:buFont typeface="Arial" panose="020B0604020202020204" pitchFamily="34" charset="0"/>
                <a:buChar char="•"/>
              </a:pPr>
              <a:endParaRPr lang="en-GB" sz="1200" dirty="0">
                <a:latin typeface="Calibri"/>
                <a:ea typeface="Calibri"/>
                <a:cs typeface="Calibri"/>
              </a:endParaRPr>
            </a:p>
            <a:p>
              <a:pPr marL="171450" indent="-171450">
                <a:buFont typeface="Arial" panose="020B0604020202020204" pitchFamily="34" charset="0"/>
                <a:buChar char="•"/>
              </a:pPr>
              <a:r>
                <a:rPr lang="en-GB" sz="1200" dirty="0">
                  <a:latin typeface="Calibri"/>
                  <a:ea typeface="Calibri"/>
                  <a:cs typeface="Calibri"/>
                </a:rPr>
                <a:t>Adult Safeguarding and Domestic Abuse – ADASS guidance  </a:t>
              </a:r>
              <a:r>
                <a:rPr lang="en-GB" sz="1200" dirty="0">
                  <a:hlinkClick r:id="rId4"/>
                </a:rPr>
                <a:t>domestic_abuse_-_adass___lga_sept159c36.pdf</a:t>
              </a:r>
              <a:endParaRPr lang="en-GB" sz="1200" dirty="0">
                <a:latin typeface="Calibri"/>
                <a:ea typeface="Calibri"/>
                <a:cs typeface="Calibri"/>
              </a:endParaRPr>
            </a:p>
            <a:p>
              <a:pPr marL="171450" indent="-171450">
                <a:buFont typeface="Arial" panose="020B0604020202020204" pitchFamily="34" charset="0"/>
                <a:buChar char="•"/>
              </a:pPr>
              <a:endParaRPr lang="en-GB" sz="1200" dirty="0">
                <a:latin typeface="Calibri"/>
                <a:ea typeface="Calibri"/>
                <a:cs typeface="Calibri"/>
              </a:endParaRPr>
            </a:p>
            <a:p>
              <a:pPr marL="171450" indent="-171450">
                <a:buFont typeface="Arial" panose="020B0604020202020204" pitchFamily="34" charset="0"/>
                <a:buChar char="•"/>
              </a:pPr>
              <a:r>
                <a:rPr lang="en-GB" sz="1200" dirty="0">
                  <a:latin typeface="Calibri"/>
                  <a:ea typeface="Calibri"/>
                  <a:cs typeface="Calibri"/>
                </a:rPr>
                <a:t>Consideration of the impact on the carer and how they can continue in their role safely.</a:t>
              </a:r>
              <a:r>
                <a:rPr lang="en-GB" sz="1200" dirty="0">
                  <a:hlinkClick r:id="rId5"/>
                </a:rPr>
                <a:t> Home - Gloucestershire Carers Hub</a:t>
              </a:r>
              <a:endParaRPr lang="en-GB" sz="1200" dirty="0">
                <a:latin typeface="Calibri"/>
                <a:ea typeface="Calibri"/>
                <a:cs typeface="Calibri"/>
              </a:endParaRPr>
            </a:p>
            <a:p>
              <a:pPr marL="171450" indent="-171450">
                <a:buFont typeface="Arial" panose="020B0604020202020204" pitchFamily="34" charset="0"/>
                <a:buChar char="•"/>
              </a:pPr>
              <a:endParaRPr lang="en-GB" sz="1200" dirty="0">
                <a:latin typeface="Calibri"/>
                <a:ea typeface="Calibri"/>
                <a:cs typeface="Calibri"/>
              </a:endParaRPr>
            </a:p>
            <a:p>
              <a:endParaRPr lang="en-GB" sz="1200" dirty="0">
                <a:latin typeface="Calibri" panose="020F0502020204030204" pitchFamily="34" charset="0"/>
                <a:ea typeface="Calibri" panose="020F0502020204030204" pitchFamily="34" charset="0"/>
                <a:cs typeface="Calibri"/>
              </a:endParaRPr>
            </a:p>
            <a:p>
              <a:pPr marL="171450" indent="-171450">
                <a:buFont typeface="Arial" panose="020B0604020202020204" pitchFamily="34" charset="0"/>
                <a:buChar char="•"/>
              </a:pPr>
              <a:endParaRPr lang="en-GB" sz="1200" dirty="0">
                <a:latin typeface="Calibri" panose="020F0502020204030204" pitchFamily="34" charset="0"/>
                <a:ea typeface="Calibri" panose="020F0502020204030204" pitchFamily="34" charset="0"/>
                <a:cs typeface="Calibri"/>
              </a:endParaRPr>
            </a:p>
            <a:p>
              <a:endParaRPr lang="en-GB" sz="1100" dirty="0">
                <a:latin typeface="Calibri" panose="020F0502020204030204" pitchFamily="34" charset="0"/>
                <a:ea typeface="Calibri" panose="020F0502020204030204" pitchFamily="34" charset="0"/>
                <a:cs typeface="Calibri"/>
              </a:endParaRPr>
            </a:p>
          </p:txBody>
        </p:sp>
        <p:sp>
          <p:nvSpPr>
            <p:cNvPr id="13" name="Rectangle 12">
              <a:extLst>
                <a:ext uri="{FF2B5EF4-FFF2-40B4-BE49-F238E27FC236}">
                  <a16:creationId xmlns:a16="http://schemas.microsoft.com/office/drawing/2014/main" id="{A6F9684C-2DFC-4D28-A903-46A3EA48422E}"/>
                </a:ext>
              </a:extLst>
            </p:cNvPr>
            <p:cNvSpPr/>
            <p:nvPr/>
          </p:nvSpPr>
          <p:spPr>
            <a:xfrm>
              <a:off x="348843" y="261578"/>
              <a:ext cx="11519640" cy="381985"/>
            </a:xfrm>
            <a:prstGeom prst="rect">
              <a:avLst/>
            </a:prstGeom>
            <a:noFill/>
          </p:spPr>
          <p:txBody>
            <a:bodyPr wrap="square" lIns="91440" tIns="45720" rIns="91440" bIns="45720" anchor="t">
              <a:spAutoFit/>
            </a:bodyPr>
            <a:lstStyle/>
            <a:p>
              <a:pPr algn="ctr"/>
              <a:r>
                <a:rPr lang="en-US" sz="2000" b="1" dirty="0">
                  <a:ln w="12700">
                    <a:solidFill>
                      <a:schemeClr val="tx2">
                        <a:lumMod val="75000"/>
                      </a:schemeClr>
                    </a:solidFill>
                    <a:prstDash val="solid"/>
                  </a:ln>
                  <a:solidFill>
                    <a:srgbClr val="7030A0"/>
                  </a:solidFill>
                </a:rPr>
                <a:t>GSAB Audit Group - LEARNING ON A PAGE – Domestic Abuse</a:t>
              </a:r>
            </a:p>
          </p:txBody>
        </p:sp>
      </p:grpSp>
    </p:spTree>
    <p:extLst>
      <p:ext uri="{BB962C8B-B14F-4D97-AF65-F5344CB8AC3E}">
        <p14:creationId xmlns:p14="http://schemas.microsoft.com/office/powerpoint/2010/main" val="296261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d21fcf3e-7a17-449a-872a-f744ea913a2e">62PP52PSRRZC-918016154-1135</_dlc_DocId>
    <_dlc_DocIdUrl xmlns="d21fcf3e-7a17-449a-872a-f744ea913a2e">
      <Url>https://gloucestershirecc.sharepoint.com/sites/MGSABAG/_layouts/15/DocIdRedir.aspx?ID=62PP52PSRRZC-918016154-1135</Url>
      <Description>62PP52PSRRZC-918016154-1135</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F2D7E7987BC1044CB5F0328C82268015" ma:contentTypeVersion="6" ma:contentTypeDescription="Create a new document." ma:contentTypeScope="" ma:versionID="ccb6954f91ec17a72df3bfd2a156355b">
  <xsd:schema xmlns:xsd="http://www.w3.org/2001/XMLSchema" xmlns:xs="http://www.w3.org/2001/XMLSchema" xmlns:p="http://schemas.microsoft.com/office/2006/metadata/properties" xmlns:ns2="d21fcf3e-7a17-449a-872a-f744ea913a2e" xmlns:ns3="3cc861f0-856c-461c-8ae3-ce1e68938fdd" targetNamespace="http://schemas.microsoft.com/office/2006/metadata/properties" ma:root="true" ma:fieldsID="32ae461971a7a451c646254f97f1983d" ns2:_="" ns3:_="">
    <xsd:import namespace="d21fcf3e-7a17-449a-872a-f744ea913a2e"/>
    <xsd:import namespace="3cc861f0-856c-461c-8ae3-ce1e68938fd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1fcf3e-7a17-449a-872a-f744ea913a2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c861f0-856c-461c-8ae3-ce1e68938fd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15F0904-59CC-45B8-BF2F-CC2619A6850A}">
  <ds:schemaRefs>
    <ds:schemaRef ds:uri="http://schemas.microsoft.com/sharepoint/events"/>
  </ds:schemaRefs>
</ds:datastoreItem>
</file>

<file path=customXml/itemProps2.xml><?xml version="1.0" encoding="utf-8"?>
<ds:datastoreItem xmlns:ds="http://schemas.openxmlformats.org/officeDocument/2006/customXml" ds:itemID="{079B2E06-1BEE-4DC6-B7A7-3BFC302BAECB}">
  <ds:schemaRefs>
    <ds:schemaRef ds:uri="http://schemas.microsoft.com/sharepoint/v3/contenttype/forms"/>
  </ds:schemaRefs>
</ds:datastoreItem>
</file>

<file path=customXml/itemProps3.xml><?xml version="1.0" encoding="utf-8"?>
<ds:datastoreItem xmlns:ds="http://schemas.openxmlformats.org/officeDocument/2006/customXml" ds:itemID="{02C16183-176B-40AE-AA2D-D47334A4D777}">
  <ds:schemaRefs>
    <ds:schemaRef ds:uri="http://schemas.microsoft.com/office/2006/documentManagement/types"/>
    <ds:schemaRef ds:uri="http://schemas.openxmlformats.org/package/2006/metadata/core-properties"/>
    <ds:schemaRef ds:uri="http://schemas.microsoft.com/office/2006/metadata/properties"/>
    <ds:schemaRef ds:uri="http://purl.org/dc/dcmitype/"/>
    <ds:schemaRef ds:uri="http://purl.org/dc/elements/1.1/"/>
    <ds:schemaRef ds:uri="http://purl.org/dc/terms/"/>
    <ds:schemaRef ds:uri="http://www.w3.org/XML/1998/namespace"/>
    <ds:schemaRef ds:uri="3cc861f0-856c-461c-8ae3-ce1e68938fdd"/>
    <ds:schemaRef ds:uri="http://schemas.microsoft.com/office/infopath/2007/PartnerControls"/>
    <ds:schemaRef ds:uri="d21fcf3e-7a17-449a-872a-f744ea913a2e"/>
  </ds:schemaRefs>
</ds:datastoreItem>
</file>

<file path=customXml/itemProps4.xml><?xml version="1.0" encoding="utf-8"?>
<ds:datastoreItem xmlns:ds="http://schemas.openxmlformats.org/officeDocument/2006/customXml" ds:itemID="{512E27B1-6654-4548-9F24-0F02B741835E}">
  <ds:schemaRefs>
    <ds:schemaRef ds:uri="3cc861f0-856c-461c-8ae3-ce1e68938fdd"/>
    <ds:schemaRef ds:uri="d21fcf3e-7a17-449a-872a-f744ea913a2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317</TotalTime>
  <Words>455</Words>
  <Application>Microsoft Office PowerPoint</Application>
  <PresentationFormat>Widescreen</PresentationFormat>
  <Paragraphs>42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Thummler Ann</dc:creator>
  <cp:lastModifiedBy>RILEY, Tracey</cp:lastModifiedBy>
  <cp:revision>3</cp:revision>
  <dcterms:created xsi:type="dcterms:W3CDTF">2023-06-19T13:51:14Z</dcterms:created>
  <dcterms:modified xsi:type="dcterms:W3CDTF">2025-03-19T12:50:07Z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0x010100F2D7E7987BC1044CB5F0328C82268015</vt:lpwstr>
  </property>
  <property fmtid="{D5CDD505-2E9C-101B-9397-08002B2CF9AE}" pid="3" name="Order">
    <vt:r8>12600</vt:r8>
  </property>
  <property fmtid="{D5CDD505-2E9C-101B-9397-08002B2CF9AE}" pid="4" name="_dlc_DocIdItemGuid">
    <vt:lpwstr>566f1975-5da0-47aa-a355-01b6686f7587</vt:lpwstr>
  </property>
</Properties>
</file>