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04" autoAdjust="0"/>
    <p:restoredTop sz="94660"/>
  </p:normalViewPr>
  <p:slideViewPr>
    <p:cSldViewPr snapToGrid="0">
      <p:cViewPr varScale="1">
        <p:scale>
          <a:sx n="64" d="100"/>
          <a:sy n="64" d="100"/>
        </p:scale>
        <p:origin x="496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E7C6C8-22B9-4A49-B7A9-AAD77871949C}" type="datetimeFigureOut">
              <a:rPr lang="en-GB" smtClean="0"/>
              <a:t>17/05/2023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26A815-BAB0-494C-892A-F717AB6F3BE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4899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E7C6C8-22B9-4A49-B7A9-AAD77871949C}" type="datetimeFigureOut">
              <a:rPr lang="en-GB" smtClean="0"/>
              <a:t>17/05/2023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26A815-BAB0-494C-892A-F717AB6F3BE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909148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E7C6C8-22B9-4A49-B7A9-AAD77871949C}" type="datetimeFigureOut">
              <a:rPr lang="en-GB" smtClean="0"/>
              <a:t>17/05/2023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26A815-BAB0-494C-892A-F717AB6F3BE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550710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E7C6C8-22B9-4A49-B7A9-AAD77871949C}" type="datetimeFigureOut">
              <a:rPr lang="en-GB" smtClean="0"/>
              <a:t>17/05/2023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26A815-BAB0-494C-892A-F717AB6F3BE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764600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E7C6C8-22B9-4A49-B7A9-AAD77871949C}" type="datetimeFigureOut">
              <a:rPr lang="en-GB" smtClean="0"/>
              <a:t>17/05/2023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26A815-BAB0-494C-892A-F717AB6F3BE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55927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E7C6C8-22B9-4A49-B7A9-AAD77871949C}" type="datetimeFigureOut">
              <a:rPr lang="en-GB" smtClean="0"/>
              <a:t>17/05/2023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26A815-BAB0-494C-892A-F717AB6F3BE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63336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E7C6C8-22B9-4A49-B7A9-AAD77871949C}" type="datetimeFigureOut">
              <a:rPr lang="en-GB" smtClean="0"/>
              <a:t>17/05/2023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26A815-BAB0-494C-892A-F717AB6F3BE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581122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E7C6C8-22B9-4A49-B7A9-AAD77871949C}" type="datetimeFigureOut">
              <a:rPr lang="en-GB" smtClean="0"/>
              <a:t>17/05/2023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26A815-BAB0-494C-892A-F717AB6F3BE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276843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E7C6C8-22B9-4A49-B7A9-AAD77871949C}" type="datetimeFigureOut">
              <a:rPr lang="en-GB" smtClean="0"/>
              <a:t>17/05/2023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26A815-BAB0-494C-892A-F717AB6F3BE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875046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E7C6C8-22B9-4A49-B7A9-AAD77871949C}" type="datetimeFigureOut">
              <a:rPr lang="en-GB" smtClean="0"/>
              <a:t>17/05/2023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26A815-BAB0-494C-892A-F717AB6F3BE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78302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E7C6C8-22B9-4A49-B7A9-AAD77871949C}" type="datetimeFigureOut">
              <a:rPr lang="en-GB" smtClean="0"/>
              <a:t>17/05/2023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26A815-BAB0-494C-892A-F717AB6F3BE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574232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E7C6C8-22B9-4A49-B7A9-AAD77871949C}" type="datetimeFigureOut">
              <a:rPr lang="en-GB" smtClean="0"/>
              <a:t>17/05/2023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26A815-BAB0-494C-892A-F717AB6F3BE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22574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own Arrow Callout 5"/>
          <p:cNvSpPr/>
          <p:nvPr/>
        </p:nvSpPr>
        <p:spPr>
          <a:xfrm>
            <a:off x="348843" y="1042753"/>
            <a:ext cx="2806104" cy="1074821"/>
          </a:xfrm>
          <a:prstGeom prst="downArrowCallou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Pen picture of 3 cases</a:t>
            </a:r>
          </a:p>
        </p:txBody>
      </p:sp>
      <p:sp>
        <p:nvSpPr>
          <p:cNvPr id="7" name="Down Arrow Callout 6"/>
          <p:cNvSpPr/>
          <p:nvPr/>
        </p:nvSpPr>
        <p:spPr>
          <a:xfrm>
            <a:off x="3253355" y="1042752"/>
            <a:ext cx="2806104" cy="1074821"/>
          </a:xfrm>
          <a:prstGeom prst="downArrowCallou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Areas of note and good practice</a:t>
            </a:r>
          </a:p>
        </p:txBody>
      </p:sp>
      <p:sp>
        <p:nvSpPr>
          <p:cNvPr id="8" name="Down Arrow Callout 7"/>
          <p:cNvSpPr/>
          <p:nvPr/>
        </p:nvSpPr>
        <p:spPr>
          <a:xfrm>
            <a:off x="6157867" y="1042753"/>
            <a:ext cx="2806104" cy="1074821"/>
          </a:xfrm>
          <a:prstGeom prst="downArrowCallou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Learning points</a:t>
            </a:r>
          </a:p>
        </p:txBody>
      </p:sp>
      <p:sp>
        <p:nvSpPr>
          <p:cNvPr id="9" name="Down Arrow Callout 8"/>
          <p:cNvSpPr/>
          <p:nvPr/>
        </p:nvSpPr>
        <p:spPr>
          <a:xfrm>
            <a:off x="9062379" y="1042752"/>
            <a:ext cx="2806104" cy="1074821"/>
          </a:xfrm>
          <a:prstGeom prst="downArrowCallou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Checklist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323517" y="2133602"/>
            <a:ext cx="2806103" cy="4201210"/>
          </a:xfrm>
          <a:prstGeom prst="roundRect">
            <a:avLst>
              <a:gd name="adj" fmla="val 7520"/>
            </a:avLst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GB" sz="1200" dirty="0">
                <a:solidFill>
                  <a:schemeClr val="tx1"/>
                </a:solidFill>
              </a:rPr>
              <a:t>1.  The adult has a severe learning disability and was receiving 2-1 support from carers 24 hours a day.</a:t>
            </a:r>
          </a:p>
          <a:p>
            <a:r>
              <a:rPr lang="en-GB" sz="1200" dirty="0">
                <a:solidFill>
                  <a:schemeClr val="tx1"/>
                </a:solidFill>
              </a:rPr>
              <a:t>There were concerns raised by a housing provider that the adult’s placement was breaking down due to pressure placed on staff by the adult’s parent.</a:t>
            </a:r>
          </a:p>
          <a:p>
            <a:endParaRPr lang="en-GB" sz="1200" dirty="0">
              <a:solidFill>
                <a:schemeClr val="tx1"/>
              </a:solidFill>
            </a:endParaRPr>
          </a:p>
          <a:p>
            <a:pPr lvl="0"/>
            <a:r>
              <a:rPr lang="en-GB" sz="1200" dirty="0">
                <a:solidFill>
                  <a:schemeClr val="tx1"/>
                </a:solidFill>
              </a:rPr>
              <a:t>2. The alleged abuse in relation to the adult was sexual exploitation and the concern was raised by the Police.</a:t>
            </a:r>
          </a:p>
          <a:p>
            <a:pPr lvl="0"/>
            <a:r>
              <a:rPr lang="en-GB" sz="1200" dirty="0">
                <a:solidFill>
                  <a:schemeClr val="tx1"/>
                </a:solidFill>
              </a:rPr>
              <a:t>The adult lacked mental capacity to use social media.</a:t>
            </a:r>
          </a:p>
          <a:p>
            <a:endParaRPr lang="en-GB" sz="1200" dirty="0">
              <a:solidFill>
                <a:schemeClr val="tx1"/>
              </a:solidFill>
            </a:endParaRPr>
          </a:p>
          <a:p>
            <a:r>
              <a:rPr lang="en-GB" sz="1200" dirty="0">
                <a:solidFill>
                  <a:schemeClr val="tx1"/>
                </a:solidFill>
              </a:rPr>
              <a:t>3. The adult had a learning disability and lacked mental capacity to consent to a safeguarding enquiry about their money going missing from </a:t>
            </a:r>
            <a:r>
              <a:rPr lang="en-GB" sz="1200">
                <a:solidFill>
                  <a:schemeClr val="tx1"/>
                </a:solidFill>
              </a:rPr>
              <a:t>a provider’s </a:t>
            </a:r>
            <a:r>
              <a:rPr lang="en-GB" sz="1200" dirty="0">
                <a:solidFill>
                  <a:schemeClr val="tx1"/>
                </a:solidFill>
              </a:rPr>
              <a:t>safe storage.</a:t>
            </a:r>
          </a:p>
          <a:p>
            <a:pPr>
              <a:spcAft>
                <a:spcPts val="0"/>
              </a:spcAft>
            </a:pPr>
            <a:endParaRPr lang="en-GB" sz="12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sp>
        <p:nvSpPr>
          <p:cNvPr id="11" name="Rounded Rectangle 10"/>
          <p:cNvSpPr/>
          <p:nvPr/>
        </p:nvSpPr>
        <p:spPr>
          <a:xfrm>
            <a:off x="3253356" y="2133602"/>
            <a:ext cx="2806103" cy="4201210"/>
          </a:xfrm>
          <a:prstGeom prst="roundRect">
            <a:avLst>
              <a:gd name="adj" fmla="val 7520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t"/>
          <a:lstStyle/>
          <a:p>
            <a:pPr>
              <a:spcAft>
                <a:spcPts val="0"/>
              </a:spcAft>
            </a:pPr>
            <a:r>
              <a:rPr lang="en-GB" sz="1200" dirty="0">
                <a:latin typeface="Calibri" panose="020F0502020204030204" pitchFamily="34" charset="0"/>
                <a:ea typeface="Calibri" panose="020F0502020204030204" pitchFamily="34" charset="0"/>
              </a:rPr>
              <a:t>Cases were complex with different legal frameworks needed to support the adult. This is challenging for the adults, their families and for professionals</a:t>
            </a:r>
          </a:p>
          <a:p>
            <a:pPr>
              <a:spcAft>
                <a:spcPts val="0"/>
              </a:spcAft>
            </a:pPr>
            <a:endParaRPr lang="en-GB" sz="12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r>
              <a:rPr lang="en-GB" sz="1200" dirty="0">
                <a:latin typeface="Calibri" panose="020F0502020204030204" pitchFamily="34" charset="0"/>
                <a:ea typeface="Calibri" panose="020F0502020204030204" pitchFamily="34" charset="0"/>
              </a:rPr>
              <a:t>Communication between professionals was variable leaving the safeguarding enquiry at risk of drift. Good and regular communication is essential in supporting the safeguarding process and protecting the adult at risk</a:t>
            </a:r>
          </a:p>
          <a:p>
            <a:pPr>
              <a:spcAft>
                <a:spcPts val="0"/>
              </a:spcAft>
            </a:pPr>
            <a:endParaRPr lang="en-GB" sz="12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>
              <a:spcAft>
                <a:spcPts val="0"/>
              </a:spcAft>
            </a:pPr>
            <a:r>
              <a:rPr lang="en-GB" sz="1200" dirty="0">
                <a:latin typeface="Calibri" panose="020F0502020204030204" pitchFamily="34" charset="0"/>
                <a:ea typeface="Calibri" panose="020F0502020204030204" pitchFamily="34" charset="0"/>
              </a:rPr>
              <a:t>Recommendations made for the safeguarding enquires were comprehensive </a:t>
            </a:r>
          </a:p>
          <a:p>
            <a:pPr>
              <a:spcAft>
                <a:spcPts val="0"/>
              </a:spcAft>
            </a:pPr>
            <a:endParaRPr lang="en-GB" sz="12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>
              <a:spcAft>
                <a:spcPts val="0"/>
              </a:spcAft>
            </a:pPr>
            <a:r>
              <a:rPr lang="en-GB" sz="1200" dirty="0">
                <a:latin typeface="Calibri" panose="020F0502020204030204" pitchFamily="34" charset="0"/>
                <a:ea typeface="Calibri" panose="020F0502020204030204" pitchFamily="34" charset="0"/>
              </a:rPr>
              <a:t>People with Learning Disabilities are vulnerable to potential abuse. Professionals need to ensure the adult has adequate support in the safeguarding enquiry so their voice is heard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6157868" y="2133602"/>
            <a:ext cx="2806103" cy="4201210"/>
          </a:xfrm>
          <a:prstGeom prst="roundRect">
            <a:avLst>
              <a:gd name="adj" fmla="val 7520"/>
            </a:avLst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t"/>
          <a:lstStyle/>
          <a:p>
            <a:pPr marL="285750" indent="-28575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GB" sz="1200" dirty="0">
                <a:latin typeface="Calibri" panose="020F0502020204030204" pitchFamily="34" charset="0"/>
                <a:ea typeface="Calibri" panose="020F0502020204030204" pitchFamily="34" charset="0"/>
              </a:rPr>
              <a:t>The Mental Capacity Act and Best Interests Processes should be used when an adult lacks capacity to make a specific decision</a:t>
            </a:r>
          </a:p>
          <a:p>
            <a:pPr marL="285750" indent="-28575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GB" sz="1200" dirty="0">
                <a:latin typeface="Calibri" panose="020F0502020204030204" pitchFamily="34" charset="0"/>
                <a:ea typeface="Calibri" panose="020F0502020204030204" pitchFamily="34" charset="0"/>
              </a:rPr>
              <a:t>Always try to involve the adult in the safeguarding process</a:t>
            </a:r>
          </a:p>
          <a:p>
            <a:pPr marL="285750" indent="-28575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GB" sz="1200" dirty="0">
                <a:latin typeface="Calibri" panose="020F0502020204030204" pitchFamily="34" charset="0"/>
                <a:ea typeface="Calibri" panose="020F0502020204030204" pitchFamily="34" charset="0"/>
              </a:rPr>
              <a:t>Assess if the adult needs an independent advocate to ensure their voice and wishes are heard</a:t>
            </a:r>
          </a:p>
          <a:p>
            <a:pPr marL="285750" indent="-28575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GB" sz="1200" dirty="0">
                <a:latin typeface="Calibri" panose="020F0502020204030204" pitchFamily="34" charset="0"/>
                <a:ea typeface="Calibri" panose="020F0502020204030204" pitchFamily="34" charset="0"/>
              </a:rPr>
              <a:t>At age 18 years of age, parents no longer have parental responsibility and their decision making powers for the adult change</a:t>
            </a:r>
          </a:p>
          <a:p>
            <a:pPr marL="285750" indent="-28575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GB" sz="1200" dirty="0">
                <a:latin typeface="Calibri" panose="020F0502020204030204" pitchFamily="34" charset="0"/>
                <a:ea typeface="Calibri" panose="020F0502020204030204" pitchFamily="34" charset="0"/>
              </a:rPr>
              <a:t>Concerns can be seen in isolation rather than patterns. Risks might be underestimated</a:t>
            </a:r>
            <a:r>
              <a:rPr lang="en-GB" sz="1400" dirty="0">
                <a:latin typeface="Calibri" panose="020F0502020204030204" pitchFamily="34" charset="0"/>
                <a:ea typeface="Calibri" panose="020F0502020204030204" pitchFamily="34" charset="0"/>
              </a:rPr>
              <a:t>.</a:t>
            </a:r>
          </a:p>
          <a:p>
            <a:pPr marL="285750" indent="-28575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GB" sz="1200" dirty="0">
                <a:latin typeface="Calibri" panose="020F0502020204030204" pitchFamily="34" charset="0"/>
                <a:ea typeface="Calibri" panose="020F0502020204030204" pitchFamily="34" charset="0"/>
              </a:rPr>
              <a:t>Providers undertaking a section 42 (Care Act 2014) enquiry should complete the provider form in full and keep regular contact with GCC safeguarding team</a:t>
            </a:r>
          </a:p>
          <a:p>
            <a:endParaRPr lang="en-GB" sz="1400" dirty="0"/>
          </a:p>
        </p:txBody>
      </p:sp>
      <p:sp>
        <p:nvSpPr>
          <p:cNvPr id="13" name="Rounded Rectangle 12"/>
          <p:cNvSpPr/>
          <p:nvPr/>
        </p:nvSpPr>
        <p:spPr>
          <a:xfrm>
            <a:off x="9062380" y="2133602"/>
            <a:ext cx="2806103" cy="4201210"/>
          </a:xfrm>
          <a:prstGeom prst="roundRect">
            <a:avLst>
              <a:gd name="adj" fmla="val 7520"/>
            </a:avLst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marL="171450" lvl="0" indent="-17145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GB" sz="1100" dirty="0">
                <a:latin typeface="Calibri" panose="020F0502020204030204" pitchFamily="34" charset="0"/>
                <a:ea typeface="Calibri" panose="020F0502020204030204" pitchFamily="34" charset="0"/>
              </a:rPr>
              <a:t>Does the adult need a Mental Capacity Assessment regarding he decision at hand?</a:t>
            </a:r>
          </a:p>
          <a:p>
            <a:pPr marL="171450" lvl="0" indent="-171450"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en-GB" sz="11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171450" lvl="0" indent="-17145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GB" sz="1100" dirty="0">
                <a:latin typeface="Calibri" panose="020F0502020204030204" pitchFamily="34" charset="0"/>
                <a:ea typeface="Calibri" panose="020F0502020204030204" pitchFamily="34" charset="0"/>
              </a:rPr>
              <a:t>Have you followed the Best Interests Process?</a:t>
            </a:r>
          </a:p>
          <a:p>
            <a:pPr marL="171450" lvl="0" indent="-171450"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en-GB" sz="11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171450" lvl="0" indent="-17145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GB" sz="1100" dirty="0">
                <a:latin typeface="Calibri" panose="020F0502020204030204" pitchFamily="34" charset="0"/>
                <a:ea typeface="Calibri" panose="020F0502020204030204" pitchFamily="34" charset="0"/>
              </a:rPr>
              <a:t>Have you considered advocacy, does the adult need an independent advocate?</a:t>
            </a:r>
          </a:p>
          <a:p>
            <a:pPr marL="171450" lvl="0" indent="-171450"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en-GB" sz="11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171450" lvl="0" indent="-17145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GB" sz="1100" dirty="0">
                <a:latin typeface="Calibri" panose="020F0502020204030204" pitchFamily="34" charset="0"/>
                <a:ea typeface="Calibri" panose="020F0502020204030204" pitchFamily="34" charset="0"/>
              </a:rPr>
              <a:t>Have you followed the Making Safeguarding Personal principles?</a:t>
            </a:r>
          </a:p>
          <a:p>
            <a:pPr marL="171450" lvl="0" indent="-171450"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en-GB" sz="11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171450" lvl="0" indent="-17145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GB" sz="1100" dirty="0">
                <a:latin typeface="Calibri" panose="020F0502020204030204" pitchFamily="34" charset="0"/>
                <a:ea typeface="Calibri" panose="020F0502020204030204" pitchFamily="34" charset="0"/>
              </a:rPr>
              <a:t>Do you need to involve other people to support the safeguarding process?</a:t>
            </a:r>
          </a:p>
          <a:p>
            <a:pPr marL="171450" lvl="0" indent="-171450"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en-GB" sz="11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171450" lvl="0" indent="-17145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GB" sz="1100" dirty="0">
                <a:latin typeface="Calibri" panose="020F0502020204030204" pitchFamily="34" charset="0"/>
                <a:ea typeface="Calibri" panose="020F0502020204030204" pitchFamily="34" charset="0"/>
              </a:rPr>
              <a:t>Are you communicating with people involved – has everyone got the whole picture?</a:t>
            </a:r>
          </a:p>
          <a:p>
            <a:pPr marL="171450" lvl="0" indent="-171450"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en-GB" sz="11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171450" lvl="0" indent="-17145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GB" sz="1100" dirty="0">
                <a:latin typeface="Calibri" panose="020F0502020204030204" pitchFamily="34" charset="0"/>
                <a:ea typeface="Calibri" panose="020F0502020204030204" pitchFamily="34" charset="0"/>
              </a:rPr>
              <a:t>Have there been previous concerns of a similar nature, does something different need to happen this time to protect the adult?</a:t>
            </a:r>
          </a:p>
        </p:txBody>
      </p:sp>
      <p:sp>
        <p:nvSpPr>
          <p:cNvPr id="17" name="Rectangle 16"/>
          <p:cNvSpPr/>
          <p:nvPr/>
        </p:nvSpPr>
        <p:spPr>
          <a:xfrm>
            <a:off x="348843" y="261578"/>
            <a:ext cx="11519640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800" b="1" dirty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solidFill>
                  <a:srgbClr val="7030A0"/>
                </a:solidFill>
              </a:rPr>
              <a:t>GSAB Safeguarding Audit Group - LEARNING ON A PAGE   </a:t>
            </a:r>
            <a:r>
              <a:rPr lang="en-US" sz="2000" b="1" dirty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solidFill>
                  <a:srgbClr val="7030A0"/>
                </a:solidFill>
              </a:rPr>
              <a:t>May 2023</a:t>
            </a:r>
          </a:p>
        </p:txBody>
      </p:sp>
    </p:spTree>
    <p:extLst>
      <p:ext uri="{BB962C8B-B14F-4D97-AF65-F5344CB8AC3E}">
        <p14:creationId xmlns:p14="http://schemas.microsoft.com/office/powerpoint/2010/main" val="41188469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187</TotalTime>
  <Words>430</Words>
  <Application>Microsoft Office PowerPoint</Application>
  <PresentationFormat>Widescreen</PresentationFormat>
  <Paragraphs>38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Stewart Lucy</dc:creator>
  <cp:lastModifiedBy>Thummler Ann</cp:lastModifiedBy>
  <cp:revision>29</cp:revision>
  <dcterms:created xsi:type="dcterms:W3CDTF">2018-11-19T09:50:55Z</dcterms:created>
  <dcterms:modified xsi:type="dcterms:W3CDTF">2023-05-17T08:49:53Z</dcterms:modified>
</cp:coreProperties>
</file>