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7" r:id="rId4"/>
    <p:sldId id="268" r:id="rId5"/>
    <p:sldId id="266" r:id="rId6"/>
    <p:sldId id="269" r:id="rId7"/>
    <p:sldId id="271" r:id="rId8"/>
    <p:sldId id="272"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cdop@gloucestershire.gov.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cdop@gloucestershire.gov.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cdop@gloucestershire.gov.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AA6F-F3E7-44A9-9319-A429D5066550}"/>
              </a:ext>
            </a:extLst>
          </p:cNvPr>
          <p:cNvSpPr>
            <a:spLocks noGrp="1"/>
          </p:cNvSpPr>
          <p:nvPr>
            <p:ph type="ctrTitle"/>
          </p:nvPr>
        </p:nvSpPr>
        <p:spPr>
          <a:xfrm>
            <a:off x="897623" y="2004969"/>
            <a:ext cx="8669996" cy="1929467"/>
          </a:xfrm>
        </p:spPr>
        <p:txBody>
          <a:bodyPr/>
          <a:lstStyle/>
          <a:p>
            <a:pPr algn="ctr"/>
            <a:r>
              <a:rPr lang="en-GB"/>
              <a:t>Child Death Review Process Reporting Forms</a:t>
            </a:r>
            <a:endParaRPr lang="en-GB" dirty="0"/>
          </a:p>
        </p:txBody>
      </p:sp>
      <p:pic>
        <p:nvPicPr>
          <p:cNvPr id="3" name="Picture 2">
            <a:extLst>
              <a:ext uri="{FF2B5EF4-FFF2-40B4-BE49-F238E27FC236}">
                <a16:creationId xmlns:a16="http://schemas.microsoft.com/office/drawing/2014/main" id="{F297E40B-E9F9-40F1-808E-897C9C33620B}"/>
              </a:ext>
            </a:extLst>
          </p:cNvPr>
          <p:cNvPicPr>
            <a:picLocks noChangeAspect="1"/>
          </p:cNvPicPr>
          <p:nvPr/>
        </p:nvPicPr>
        <p:blipFill>
          <a:blip r:embed="rId2"/>
          <a:stretch>
            <a:fillRect/>
          </a:stretch>
        </p:blipFill>
        <p:spPr>
          <a:xfrm>
            <a:off x="3477539" y="4236264"/>
            <a:ext cx="3527267" cy="2287034"/>
          </a:xfrm>
          <a:prstGeom prst="rect">
            <a:avLst/>
          </a:prstGeom>
        </p:spPr>
      </p:pic>
      <p:pic>
        <p:nvPicPr>
          <p:cNvPr id="5" name="Picture 4">
            <a:extLst>
              <a:ext uri="{FF2B5EF4-FFF2-40B4-BE49-F238E27FC236}">
                <a16:creationId xmlns:a16="http://schemas.microsoft.com/office/drawing/2014/main" id="{48A9E126-1912-A398-1561-D0E3A496C81D}"/>
              </a:ext>
            </a:extLst>
          </p:cNvPr>
          <p:cNvPicPr>
            <a:picLocks noChangeAspect="1"/>
          </p:cNvPicPr>
          <p:nvPr/>
        </p:nvPicPr>
        <p:blipFill>
          <a:blip r:embed="rId3"/>
          <a:stretch>
            <a:fillRect/>
          </a:stretch>
        </p:blipFill>
        <p:spPr>
          <a:xfrm>
            <a:off x="2898140" y="704160"/>
            <a:ext cx="5524500" cy="1300809"/>
          </a:xfrm>
          <a:prstGeom prst="rect">
            <a:avLst/>
          </a:prstGeom>
        </p:spPr>
      </p:pic>
    </p:spTree>
    <p:extLst>
      <p:ext uri="{BB962C8B-B14F-4D97-AF65-F5344CB8AC3E}">
        <p14:creationId xmlns:p14="http://schemas.microsoft.com/office/powerpoint/2010/main" val="1428975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0C53F-6526-442E-AB00-A559F996F487}"/>
              </a:ext>
            </a:extLst>
          </p:cNvPr>
          <p:cNvSpPr>
            <a:spLocks noGrp="1"/>
          </p:cNvSpPr>
          <p:nvPr>
            <p:ph type="title"/>
          </p:nvPr>
        </p:nvSpPr>
        <p:spPr/>
        <p:txBody>
          <a:bodyPr/>
          <a:lstStyle/>
          <a:p>
            <a:pPr algn="ctr"/>
            <a:r>
              <a:rPr lang="en-GB" dirty="0"/>
              <a:t>Contact details for the CDRT</a:t>
            </a:r>
          </a:p>
        </p:txBody>
      </p:sp>
      <p:sp>
        <p:nvSpPr>
          <p:cNvPr id="3" name="Content Placeholder 2">
            <a:extLst>
              <a:ext uri="{FF2B5EF4-FFF2-40B4-BE49-F238E27FC236}">
                <a16:creationId xmlns:a16="http://schemas.microsoft.com/office/drawing/2014/main" id="{51868C25-4875-42FE-B862-C868D10E48C5}"/>
              </a:ext>
            </a:extLst>
          </p:cNvPr>
          <p:cNvSpPr>
            <a:spLocks noGrp="1"/>
          </p:cNvSpPr>
          <p:nvPr>
            <p:ph idx="1"/>
          </p:nvPr>
        </p:nvSpPr>
        <p:spPr>
          <a:xfrm>
            <a:off x="677334" y="4040189"/>
            <a:ext cx="8596668" cy="1009331"/>
          </a:xfrm>
        </p:spPr>
        <p:txBody>
          <a:bodyPr>
            <a:normAutofit/>
          </a:bodyPr>
          <a:lstStyle/>
          <a:p>
            <a:pPr marL="0" indent="0">
              <a:buNone/>
            </a:pPr>
            <a:r>
              <a:rPr lang="en-GB" sz="4400" dirty="0"/>
              <a:t>		</a:t>
            </a:r>
            <a:r>
              <a:rPr lang="en-GB" sz="4400" dirty="0">
                <a:hlinkClick r:id="rId2"/>
              </a:rPr>
              <a:t>cdop@gloucestershire.gov.uk</a:t>
            </a:r>
            <a:endParaRPr lang="en-GB" sz="4400" dirty="0"/>
          </a:p>
          <a:p>
            <a:pPr marL="0" indent="0">
              <a:buNone/>
            </a:pPr>
            <a:endParaRPr lang="en-GB" sz="2400" b="1" u="sng" dirty="0"/>
          </a:p>
        </p:txBody>
      </p:sp>
      <p:sp>
        <p:nvSpPr>
          <p:cNvPr id="4" name="TextBox 3">
            <a:extLst>
              <a:ext uri="{FF2B5EF4-FFF2-40B4-BE49-F238E27FC236}">
                <a16:creationId xmlns:a16="http://schemas.microsoft.com/office/drawing/2014/main" id="{61A07423-2DDC-714B-78D7-66A436AA8686}"/>
              </a:ext>
            </a:extLst>
          </p:cNvPr>
          <p:cNvSpPr txBox="1"/>
          <p:nvPr/>
        </p:nvSpPr>
        <p:spPr>
          <a:xfrm>
            <a:off x="1097280" y="1818640"/>
            <a:ext cx="7874000" cy="1754326"/>
          </a:xfrm>
          <a:prstGeom prst="rect">
            <a:avLst/>
          </a:prstGeom>
          <a:noFill/>
        </p:spPr>
        <p:txBody>
          <a:bodyPr wrap="square" rtlCol="0">
            <a:spAutoFit/>
          </a:bodyPr>
          <a:lstStyle/>
          <a:p>
            <a:r>
              <a:rPr lang="en-GB" sz="3600" dirty="0"/>
              <a:t>For all questions or queries regarding child death’s and process please contact the Team via email - </a:t>
            </a:r>
          </a:p>
        </p:txBody>
      </p:sp>
    </p:spTree>
    <p:extLst>
      <p:ext uri="{BB962C8B-B14F-4D97-AF65-F5344CB8AC3E}">
        <p14:creationId xmlns:p14="http://schemas.microsoft.com/office/powerpoint/2010/main" val="3828515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7E541-ECB4-4A1F-9084-4D7125078C3E}"/>
              </a:ext>
            </a:extLst>
          </p:cNvPr>
          <p:cNvSpPr>
            <a:spLocks noGrp="1"/>
          </p:cNvSpPr>
          <p:nvPr>
            <p:ph type="title"/>
          </p:nvPr>
        </p:nvSpPr>
        <p:spPr/>
        <p:txBody>
          <a:bodyPr/>
          <a:lstStyle/>
          <a:p>
            <a:pPr algn="ctr"/>
            <a:r>
              <a:rPr lang="en-GB" dirty="0"/>
              <a:t>Reporting Form </a:t>
            </a:r>
          </a:p>
        </p:txBody>
      </p:sp>
      <p:sp>
        <p:nvSpPr>
          <p:cNvPr id="3" name="Content Placeholder 2">
            <a:extLst>
              <a:ext uri="{FF2B5EF4-FFF2-40B4-BE49-F238E27FC236}">
                <a16:creationId xmlns:a16="http://schemas.microsoft.com/office/drawing/2014/main" id="{86A2AD69-C70A-4EF9-94B4-F2EFBAAB1255}"/>
              </a:ext>
            </a:extLst>
          </p:cNvPr>
          <p:cNvSpPr>
            <a:spLocks noGrp="1"/>
          </p:cNvSpPr>
          <p:nvPr>
            <p:ph idx="1"/>
          </p:nvPr>
        </p:nvSpPr>
        <p:spPr>
          <a:xfrm>
            <a:off x="677334" y="1530221"/>
            <a:ext cx="8596668" cy="4511142"/>
          </a:xfrm>
        </p:spPr>
        <p:txBody>
          <a:bodyPr>
            <a:normAutofit fontScale="92500" lnSpcReduction="10000"/>
          </a:bodyPr>
          <a:lstStyle/>
          <a:p>
            <a:pPr marL="0" indent="0">
              <a:buNone/>
            </a:pPr>
            <a:r>
              <a:rPr lang="en-GB" dirty="0"/>
              <a:t>If you have been identified as a professional involved in the child’s life you will receive a request for information from the CDRT via an email from </a:t>
            </a:r>
            <a:r>
              <a:rPr lang="en-GB" dirty="0" err="1"/>
              <a:t>Holistix</a:t>
            </a:r>
            <a:r>
              <a:rPr lang="en-GB" dirty="0"/>
              <a:t> </a:t>
            </a:r>
            <a:r>
              <a:rPr lang="en-GB" dirty="0" err="1"/>
              <a:t>eCDOP</a:t>
            </a:r>
            <a:r>
              <a:rPr lang="en-GB" dirty="0"/>
              <a:t>.</a:t>
            </a:r>
          </a:p>
          <a:p>
            <a:pPr marL="0" indent="0">
              <a:buNone/>
            </a:pPr>
            <a:r>
              <a:rPr lang="en-GB" dirty="0"/>
              <a:t>This is a Statutory requirement and you are expected to complete the form within the timescale (21 days).  You will receive automatic reminders until the form is completed and you may be contacted by the SRC directly to assist you in completing the form.</a:t>
            </a:r>
          </a:p>
          <a:p>
            <a:pPr marL="0" indent="0">
              <a:buNone/>
            </a:pPr>
            <a:r>
              <a:rPr lang="en-GB" dirty="0"/>
              <a:t>The Reporting Form will contain different sections depending on the category of death (SUDI, Infection, Trauma).  You may not know the answers to all questions in the form. You are not expected to know everything about other professional involvement.  Only complete what you know as an agency, your own involvement and multi agency working.</a:t>
            </a:r>
          </a:p>
          <a:p>
            <a:pPr marL="0" indent="0">
              <a:buNone/>
            </a:pPr>
            <a:r>
              <a:rPr lang="en-GB" dirty="0"/>
              <a:t>If you feel you are unable to do this for any reason please talk to your manager and if you still have an issue contact the CDRT and let them know.  They will be able to support and advise you further.</a:t>
            </a:r>
          </a:p>
          <a:p>
            <a:pPr marL="0" indent="0">
              <a:buNone/>
            </a:pPr>
            <a:r>
              <a:rPr lang="en-GB" dirty="0"/>
              <a:t>Once all Reporting Forms have been received they will be consolidated into one form.  This is where any areas not known by you will be provided from the other agencies forms.</a:t>
            </a:r>
          </a:p>
        </p:txBody>
      </p:sp>
    </p:spTree>
    <p:extLst>
      <p:ext uri="{BB962C8B-B14F-4D97-AF65-F5344CB8AC3E}">
        <p14:creationId xmlns:p14="http://schemas.microsoft.com/office/powerpoint/2010/main" val="3589020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CB5FA-31F1-4684-8A29-16D6640C7933}"/>
              </a:ext>
            </a:extLst>
          </p:cNvPr>
          <p:cNvSpPr>
            <a:spLocks noGrp="1"/>
          </p:cNvSpPr>
          <p:nvPr>
            <p:ph type="title"/>
          </p:nvPr>
        </p:nvSpPr>
        <p:spPr/>
        <p:txBody>
          <a:bodyPr/>
          <a:lstStyle/>
          <a:p>
            <a:pPr algn="ctr"/>
            <a:r>
              <a:rPr lang="en-GB" dirty="0"/>
              <a:t>Reporting Form</a:t>
            </a:r>
          </a:p>
        </p:txBody>
      </p:sp>
      <p:sp>
        <p:nvSpPr>
          <p:cNvPr id="3" name="Content Placeholder 2">
            <a:extLst>
              <a:ext uri="{FF2B5EF4-FFF2-40B4-BE49-F238E27FC236}">
                <a16:creationId xmlns:a16="http://schemas.microsoft.com/office/drawing/2014/main" id="{6A4949FB-CD8F-437A-AE44-4359F883571C}"/>
              </a:ext>
            </a:extLst>
          </p:cNvPr>
          <p:cNvSpPr>
            <a:spLocks noGrp="1"/>
          </p:cNvSpPr>
          <p:nvPr>
            <p:ph idx="1"/>
          </p:nvPr>
        </p:nvSpPr>
        <p:spPr/>
        <p:txBody>
          <a:bodyPr/>
          <a:lstStyle/>
          <a:p>
            <a:pPr marL="0" indent="0">
              <a:buNone/>
            </a:pPr>
            <a:r>
              <a:rPr lang="en-GB" dirty="0"/>
              <a:t>If you have not been involved in the Child Death Process previously or have only received this request on older cases from our Bristol colleagues you will receive an email from </a:t>
            </a:r>
            <a:r>
              <a:rPr lang="en-GB" dirty="0" err="1"/>
              <a:t>Holistix</a:t>
            </a:r>
            <a:r>
              <a:rPr lang="en-GB" dirty="0"/>
              <a:t> </a:t>
            </a:r>
            <a:r>
              <a:rPr lang="en-GB" dirty="0" err="1"/>
              <a:t>eCDOP</a:t>
            </a:r>
            <a:r>
              <a:rPr lang="en-GB" dirty="0"/>
              <a:t> Gloucester asking you to confirm your login details and change your password. </a:t>
            </a:r>
            <a:r>
              <a:rPr lang="en-GB" u="sng" dirty="0"/>
              <a:t>You will not be able to complete the Reporting Form until you have done this. </a:t>
            </a:r>
          </a:p>
          <a:p>
            <a:pPr marL="0" indent="0">
              <a:buNone/>
            </a:pPr>
            <a:endParaRPr lang="en-GB" dirty="0"/>
          </a:p>
          <a:p>
            <a:pPr marL="0" indent="0">
              <a:buNone/>
            </a:pPr>
            <a:r>
              <a:rPr lang="en-GB" u="sng" dirty="0"/>
              <a:t>Older cases and old links</a:t>
            </a:r>
          </a:p>
          <a:p>
            <a:pPr marL="0" indent="0">
              <a:buNone/>
            </a:pPr>
            <a:r>
              <a:rPr lang="en-GB" dirty="0"/>
              <a:t>Bristol and Gloucestershire sites are now independent of each other – any old links (in old emails) you may have for Gloucestershire cases will not work if they have CMAU in them.  You will need to request the updated link via </a:t>
            </a:r>
            <a:r>
              <a:rPr lang="en-GB" dirty="0">
                <a:hlinkClick r:id="rId2"/>
              </a:rPr>
              <a:t>cdop@gloucestershire.gov.uk</a:t>
            </a:r>
            <a:r>
              <a:rPr lang="en-GB" dirty="0"/>
              <a:t> . Please include the four digit case reference number</a:t>
            </a:r>
          </a:p>
          <a:p>
            <a:pPr marL="0" indent="0">
              <a:buNone/>
            </a:pPr>
            <a:endParaRPr lang="en-GB" dirty="0"/>
          </a:p>
          <a:p>
            <a:pPr marL="0" indent="0">
              <a:buNone/>
            </a:pPr>
            <a:endParaRPr lang="en-GB" u="sng" dirty="0"/>
          </a:p>
          <a:p>
            <a:pPr marL="0" indent="0">
              <a:buNone/>
            </a:pPr>
            <a:endParaRPr lang="en-GB" u="sng" dirty="0"/>
          </a:p>
        </p:txBody>
      </p:sp>
    </p:spTree>
    <p:extLst>
      <p:ext uri="{BB962C8B-B14F-4D97-AF65-F5344CB8AC3E}">
        <p14:creationId xmlns:p14="http://schemas.microsoft.com/office/powerpoint/2010/main" val="335284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546E-B945-41BB-A041-72AA475F7720}"/>
              </a:ext>
            </a:extLst>
          </p:cNvPr>
          <p:cNvSpPr>
            <a:spLocks noGrp="1"/>
          </p:cNvSpPr>
          <p:nvPr>
            <p:ph type="title"/>
          </p:nvPr>
        </p:nvSpPr>
        <p:spPr/>
        <p:txBody>
          <a:bodyPr/>
          <a:lstStyle/>
          <a:p>
            <a:pPr algn="ctr"/>
            <a:r>
              <a:rPr lang="en-GB" dirty="0"/>
              <a:t>Reporting Form</a:t>
            </a:r>
          </a:p>
        </p:txBody>
      </p:sp>
      <p:pic>
        <p:nvPicPr>
          <p:cNvPr id="4" name="Content Placeholder 3">
            <a:extLst>
              <a:ext uri="{FF2B5EF4-FFF2-40B4-BE49-F238E27FC236}">
                <a16:creationId xmlns:a16="http://schemas.microsoft.com/office/drawing/2014/main" id="{05074BB9-49BC-41C3-9935-49ABF523453F}"/>
              </a:ext>
            </a:extLst>
          </p:cNvPr>
          <p:cNvPicPr>
            <a:picLocks noGrp="1" noChangeAspect="1"/>
          </p:cNvPicPr>
          <p:nvPr>
            <p:ph idx="1"/>
          </p:nvPr>
        </p:nvPicPr>
        <p:blipFill>
          <a:blip r:embed="rId2"/>
          <a:stretch>
            <a:fillRect/>
          </a:stretch>
        </p:blipFill>
        <p:spPr>
          <a:xfrm>
            <a:off x="867946" y="1727333"/>
            <a:ext cx="5369519" cy="784144"/>
          </a:xfrm>
          <a:prstGeom prst="rect">
            <a:avLst/>
          </a:prstGeom>
        </p:spPr>
      </p:pic>
      <p:pic>
        <p:nvPicPr>
          <p:cNvPr id="6" name="Picture 5">
            <a:extLst>
              <a:ext uri="{FF2B5EF4-FFF2-40B4-BE49-F238E27FC236}">
                <a16:creationId xmlns:a16="http://schemas.microsoft.com/office/drawing/2014/main" id="{636CEE3B-2A9C-413E-ACEF-BAD19F8515A6}"/>
              </a:ext>
            </a:extLst>
          </p:cNvPr>
          <p:cNvPicPr>
            <a:picLocks noChangeAspect="1"/>
          </p:cNvPicPr>
          <p:nvPr/>
        </p:nvPicPr>
        <p:blipFill>
          <a:blip r:embed="rId3"/>
          <a:stretch>
            <a:fillRect/>
          </a:stretch>
        </p:blipFill>
        <p:spPr>
          <a:xfrm>
            <a:off x="867946" y="2818651"/>
            <a:ext cx="5748144" cy="3036340"/>
          </a:xfrm>
          <a:prstGeom prst="rect">
            <a:avLst/>
          </a:prstGeom>
        </p:spPr>
      </p:pic>
      <p:sp>
        <p:nvSpPr>
          <p:cNvPr id="7" name="TextBox 6">
            <a:extLst>
              <a:ext uri="{FF2B5EF4-FFF2-40B4-BE49-F238E27FC236}">
                <a16:creationId xmlns:a16="http://schemas.microsoft.com/office/drawing/2014/main" id="{CBB15095-7483-4493-80F4-B3EA85D01AF7}"/>
              </a:ext>
            </a:extLst>
          </p:cNvPr>
          <p:cNvSpPr txBox="1"/>
          <p:nvPr/>
        </p:nvSpPr>
        <p:spPr>
          <a:xfrm>
            <a:off x="6811347" y="3111960"/>
            <a:ext cx="3321697" cy="1477328"/>
          </a:xfrm>
          <a:prstGeom prst="rect">
            <a:avLst/>
          </a:prstGeom>
          <a:noFill/>
        </p:spPr>
        <p:txBody>
          <a:bodyPr wrap="square" rtlCol="0">
            <a:spAutoFit/>
          </a:bodyPr>
          <a:lstStyle/>
          <a:p>
            <a:r>
              <a:rPr lang="en-GB" dirty="0"/>
              <a:t>This is what the email will look like.  The link to the Reporting Form is the blue button at the bottom of the email</a:t>
            </a:r>
          </a:p>
        </p:txBody>
      </p:sp>
      <p:cxnSp>
        <p:nvCxnSpPr>
          <p:cNvPr id="8" name="Straight Arrow Connector 7">
            <a:extLst>
              <a:ext uri="{FF2B5EF4-FFF2-40B4-BE49-F238E27FC236}">
                <a16:creationId xmlns:a16="http://schemas.microsoft.com/office/drawing/2014/main" id="{4606FF20-7F40-436E-A1DE-9A4CD1F144BC}"/>
              </a:ext>
            </a:extLst>
          </p:cNvPr>
          <p:cNvCxnSpPr>
            <a:cxnSpLocks/>
          </p:cNvCxnSpPr>
          <p:nvPr/>
        </p:nvCxnSpPr>
        <p:spPr>
          <a:xfrm flipH="1">
            <a:off x="1828800" y="4589288"/>
            <a:ext cx="5458408" cy="1111716"/>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297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D7D79-A9B0-4CDE-8AB0-160E7620EEB3}"/>
              </a:ext>
            </a:extLst>
          </p:cNvPr>
          <p:cNvSpPr>
            <a:spLocks noGrp="1"/>
          </p:cNvSpPr>
          <p:nvPr>
            <p:ph type="title"/>
          </p:nvPr>
        </p:nvSpPr>
        <p:spPr>
          <a:xfrm>
            <a:off x="677334" y="609600"/>
            <a:ext cx="8596668" cy="687355"/>
          </a:xfrm>
        </p:spPr>
        <p:txBody>
          <a:bodyPr/>
          <a:lstStyle/>
          <a:p>
            <a:pPr algn="ctr"/>
            <a:r>
              <a:rPr lang="en-GB" dirty="0"/>
              <a:t>Reporting Form</a:t>
            </a:r>
          </a:p>
        </p:txBody>
      </p:sp>
      <p:sp>
        <p:nvSpPr>
          <p:cNvPr id="6" name="TextBox 5">
            <a:extLst>
              <a:ext uri="{FF2B5EF4-FFF2-40B4-BE49-F238E27FC236}">
                <a16:creationId xmlns:a16="http://schemas.microsoft.com/office/drawing/2014/main" id="{C2EF3110-01E5-4B89-B274-E9BD81CB88C9}"/>
              </a:ext>
            </a:extLst>
          </p:cNvPr>
          <p:cNvSpPr txBox="1"/>
          <p:nvPr/>
        </p:nvSpPr>
        <p:spPr>
          <a:xfrm>
            <a:off x="6578080" y="3331229"/>
            <a:ext cx="1623527" cy="923330"/>
          </a:xfrm>
          <a:prstGeom prst="rect">
            <a:avLst/>
          </a:prstGeom>
          <a:noFill/>
        </p:spPr>
        <p:txBody>
          <a:bodyPr wrap="square" rtlCol="0">
            <a:spAutoFit/>
          </a:bodyPr>
          <a:lstStyle/>
          <a:p>
            <a:r>
              <a:rPr lang="en-GB" dirty="0"/>
              <a:t>NOTE - This is not a real case or child. </a:t>
            </a:r>
          </a:p>
        </p:txBody>
      </p:sp>
      <p:sp>
        <p:nvSpPr>
          <p:cNvPr id="7" name="TextBox 6">
            <a:extLst>
              <a:ext uri="{FF2B5EF4-FFF2-40B4-BE49-F238E27FC236}">
                <a16:creationId xmlns:a16="http://schemas.microsoft.com/office/drawing/2014/main" id="{7A521801-9CB9-4692-BE2F-B9D6781203E7}"/>
              </a:ext>
            </a:extLst>
          </p:cNvPr>
          <p:cNvSpPr txBox="1"/>
          <p:nvPr/>
        </p:nvSpPr>
        <p:spPr>
          <a:xfrm>
            <a:off x="774441" y="1371600"/>
            <a:ext cx="6186196" cy="646331"/>
          </a:xfrm>
          <a:prstGeom prst="rect">
            <a:avLst/>
          </a:prstGeom>
          <a:noFill/>
        </p:spPr>
        <p:txBody>
          <a:bodyPr wrap="square" rtlCol="0">
            <a:spAutoFit/>
          </a:bodyPr>
          <a:lstStyle/>
          <a:p>
            <a:r>
              <a:rPr lang="en-GB" dirty="0"/>
              <a:t>After clicking on the blue button link to Reporting Form you will be taken to this page. </a:t>
            </a:r>
          </a:p>
        </p:txBody>
      </p:sp>
      <p:pic>
        <p:nvPicPr>
          <p:cNvPr id="10" name="Content Placeholder 9">
            <a:extLst>
              <a:ext uri="{FF2B5EF4-FFF2-40B4-BE49-F238E27FC236}">
                <a16:creationId xmlns:a16="http://schemas.microsoft.com/office/drawing/2014/main" id="{CC9A0CD5-E09D-4B1E-89F9-F84F93EE83B5}"/>
              </a:ext>
            </a:extLst>
          </p:cNvPr>
          <p:cNvPicPr>
            <a:picLocks noGrp="1" noChangeAspect="1"/>
          </p:cNvPicPr>
          <p:nvPr>
            <p:ph idx="1"/>
          </p:nvPr>
        </p:nvPicPr>
        <p:blipFill>
          <a:blip r:embed="rId2"/>
          <a:stretch>
            <a:fillRect/>
          </a:stretch>
        </p:blipFill>
        <p:spPr>
          <a:xfrm>
            <a:off x="856285" y="2244563"/>
            <a:ext cx="5239715" cy="388143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45228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0BD24-9164-43FC-B4E7-D9A4888142F2}"/>
              </a:ext>
            </a:extLst>
          </p:cNvPr>
          <p:cNvSpPr>
            <a:spLocks noGrp="1"/>
          </p:cNvSpPr>
          <p:nvPr>
            <p:ph type="title"/>
          </p:nvPr>
        </p:nvSpPr>
        <p:spPr/>
        <p:txBody>
          <a:bodyPr/>
          <a:lstStyle/>
          <a:p>
            <a:pPr algn="ctr"/>
            <a:r>
              <a:rPr lang="en-GB" dirty="0"/>
              <a:t>Reporting Form</a:t>
            </a:r>
          </a:p>
        </p:txBody>
      </p:sp>
      <p:pic>
        <p:nvPicPr>
          <p:cNvPr id="4" name="Content Placeholder 3">
            <a:extLst>
              <a:ext uri="{FF2B5EF4-FFF2-40B4-BE49-F238E27FC236}">
                <a16:creationId xmlns:a16="http://schemas.microsoft.com/office/drawing/2014/main" id="{DA8CCAA3-A4C4-4B00-B56A-AE090DD5899A}"/>
              </a:ext>
            </a:extLst>
          </p:cNvPr>
          <p:cNvPicPr>
            <a:picLocks noGrp="1" noChangeAspect="1"/>
          </p:cNvPicPr>
          <p:nvPr>
            <p:ph idx="1"/>
          </p:nvPr>
        </p:nvPicPr>
        <p:blipFill>
          <a:blip r:embed="rId2"/>
          <a:stretch>
            <a:fillRect/>
          </a:stretch>
        </p:blipFill>
        <p:spPr>
          <a:xfrm>
            <a:off x="3990986" y="1578062"/>
            <a:ext cx="4999082" cy="3881437"/>
          </a:xfrm>
          <a:prstGeom prst="rect">
            <a:avLst/>
          </a:prstGeom>
        </p:spPr>
      </p:pic>
      <p:sp>
        <p:nvSpPr>
          <p:cNvPr id="5" name="TextBox 4">
            <a:extLst>
              <a:ext uri="{FF2B5EF4-FFF2-40B4-BE49-F238E27FC236}">
                <a16:creationId xmlns:a16="http://schemas.microsoft.com/office/drawing/2014/main" id="{B5AC7FD7-4B9B-4618-A3D4-B61D50B0E9F9}"/>
              </a:ext>
            </a:extLst>
          </p:cNvPr>
          <p:cNvSpPr txBox="1"/>
          <p:nvPr/>
        </p:nvSpPr>
        <p:spPr>
          <a:xfrm>
            <a:off x="677334" y="1930400"/>
            <a:ext cx="2661484" cy="3970318"/>
          </a:xfrm>
          <a:prstGeom prst="rect">
            <a:avLst/>
          </a:prstGeom>
          <a:noFill/>
        </p:spPr>
        <p:txBody>
          <a:bodyPr wrap="square" rtlCol="0">
            <a:spAutoFit/>
          </a:bodyPr>
          <a:lstStyle/>
          <a:p>
            <a:r>
              <a:rPr lang="en-GB" dirty="0"/>
              <a:t>Enter as much information as possible. You will need to enter information into every box that has a red star      </a:t>
            </a:r>
            <a:r>
              <a:rPr lang="en-GB" dirty="0">
                <a:solidFill>
                  <a:srgbClr val="FF0000"/>
                </a:solidFill>
              </a:rPr>
              <a:t>You will not be able to complete the form if you leave any of these fields blank.  </a:t>
            </a:r>
            <a:r>
              <a:rPr lang="en-GB" dirty="0"/>
              <a:t>If you do not know the correct information for any of the fields you must put ‘Not known’ or ‘N/A’.  Please do not guess.  </a:t>
            </a:r>
          </a:p>
        </p:txBody>
      </p:sp>
      <p:pic>
        <p:nvPicPr>
          <p:cNvPr id="6" name="Picture 5">
            <a:extLst>
              <a:ext uri="{FF2B5EF4-FFF2-40B4-BE49-F238E27FC236}">
                <a16:creationId xmlns:a16="http://schemas.microsoft.com/office/drawing/2014/main" id="{D0715834-40B6-4C3B-BEC3-0D83B442DD7A}"/>
              </a:ext>
            </a:extLst>
          </p:cNvPr>
          <p:cNvPicPr>
            <a:picLocks noChangeAspect="1"/>
          </p:cNvPicPr>
          <p:nvPr/>
        </p:nvPicPr>
        <p:blipFill>
          <a:blip r:embed="rId3"/>
          <a:stretch>
            <a:fillRect/>
          </a:stretch>
        </p:blipFill>
        <p:spPr>
          <a:xfrm>
            <a:off x="3126126" y="3056077"/>
            <a:ext cx="204303" cy="306355"/>
          </a:xfrm>
          <a:prstGeom prst="rect">
            <a:avLst/>
          </a:prstGeom>
        </p:spPr>
      </p:pic>
    </p:spTree>
    <p:extLst>
      <p:ext uri="{BB962C8B-B14F-4D97-AF65-F5344CB8AC3E}">
        <p14:creationId xmlns:p14="http://schemas.microsoft.com/office/powerpoint/2010/main" val="1161605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D0393-954B-4DCE-92F4-E9C9300039C6}"/>
              </a:ext>
            </a:extLst>
          </p:cNvPr>
          <p:cNvSpPr>
            <a:spLocks noGrp="1"/>
          </p:cNvSpPr>
          <p:nvPr>
            <p:ph type="title"/>
          </p:nvPr>
        </p:nvSpPr>
        <p:spPr/>
        <p:txBody>
          <a:bodyPr/>
          <a:lstStyle/>
          <a:p>
            <a:pPr algn="ctr"/>
            <a:r>
              <a:rPr lang="en-GB" dirty="0"/>
              <a:t>Reporting Form</a:t>
            </a:r>
          </a:p>
        </p:txBody>
      </p:sp>
      <p:pic>
        <p:nvPicPr>
          <p:cNvPr id="4" name="Content Placeholder 3">
            <a:extLst>
              <a:ext uri="{FF2B5EF4-FFF2-40B4-BE49-F238E27FC236}">
                <a16:creationId xmlns:a16="http://schemas.microsoft.com/office/drawing/2014/main" id="{139B5FA9-5F4E-4A1E-A623-82BAF04F796E}"/>
              </a:ext>
            </a:extLst>
          </p:cNvPr>
          <p:cNvPicPr>
            <a:picLocks noGrp="1" noChangeAspect="1"/>
          </p:cNvPicPr>
          <p:nvPr>
            <p:ph idx="1"/>
          </p:nvPr>
        </p:nvPicPr>
        <p:blipFill>
          <a:blip r:embed="rId2"/>
          <a:stretch>
            <a:fillRect/>
          </a:stretch>
        </p:blipFill>
        <p:spPr>
          <a:xfrm>
            <a:off x="2669425" y="2366963"/>
            <a:ext cx="4999082" cy="3881437"/>
          </a:xfrm>
          <a:prstGeom prst="rect">
            <a:avLst/>
          </a:prstGeom>
        </p:spPr>
      </p:pic>
      <p:sp>
        <p:nvSpPr>
          <p:cNvPr id="5" name="TextBox 4">
            <a:extLst>
              <a:ext uri="{FF2B5EF4-FFF2-40B4-BE49-F238E27FC236}">
                <a16:creationId xmlns:a16="http://schemas.microsoft.com/office/drawing/2014/main" id="{73EA79FD-3F45-499F-B3A1-9050AC614A66}"/>
              </a:ext>
            </a:extLst>
          </p:cNvPr>
          <p:cNvSpPr txBox="1"/>
          <p:nvPr/>
        </p:nvSpPr>
        <p:spPr>
          <a:xfrm>
            <a:off x="612397" y="2436569"/>
            <a:ext cx="2332139" cy="1477328"/>
          </a:xfrm>
          <a:prstGeom prst="rect">
            <a:avLst/>
          </a:prstGeom>
          <a:noFill/>
        </p:spPr>
        <p:txBody>
          <a:bodyPr wrap="square" rtlCol="0">
            <a:spAutoFit/>
          </a:bodyPr>
          <a:lstStyle/>
          <a:p>
            <a:r>
              <a:rPr lang="en-GB" dirty="0"/>
              <a:t>Each section </a:t>
            </a:r>
            <a:r>
              <a:rPr lang="en-GB" u="sng" dirty="0"/>
              <a:t>must</a:t>
            </a:r>
            <a:r>
              <a:rPr lang="en-GB" dirty="0"/>
              <a:t> have a green tick before you can finalise the document.</a:t>
            </a:r>
          </a:p>
        </p:txBody>
      </p:sp>
      <p:cxnSp>
        <p:nvCxnSpPr>
          <p:cNvPr id="6" name="Straight Arrow Connector 5">
            <a:extLst>
              <a:ext uri="{FF2B5EF4-FFF2-40B4-BE49-F238E27FC236}">
                <a16:creationId xmlns:a16="http://schemas.microsoft.com/office/drawing/2014/main" id="{CE1D880A-90BF-43D6-BBC2-42DE6C9CCC09}"/>
              </a:ext>
            </a:extLst>
          </p:cNvPr>
          <p:cNvCxnSpPr>
            <a:cxnSpLocks/>
          </p:cNvCxnSpPr>
          <p:nvPr/>
        </p:nvCxnSpPr>
        <p:spPr>
          <a:xfrm>
            <a:off x="1893444" y="3663669"/>
            <a:ext cx="775981" cy="31983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04292B1-56BD-472D-9AC6-3D64ABF5544F}"/>
              </a:ext>
            </a:extLst>
          </p:cNvPr>
          <p:cNvSpPr txBox="1"/>
          <p:nvPr/>
        </p:nvSpPr>
        <p:spPr>
          <a:xfrm>
            <a:off x="7944374" y="2436569"/>
            <a:ext cx="1744910" cy="3108543"/>
          </a:xfrm>
          <a:prstGeom prst="rect">
            <a:avLst/>
          </a:prstGeom>
          <a:noFill/>
        </p:spPr>
        <p:txBody>
          <a:bodyPr wrap="square" rtlCol="0">
            <a:spAutoFit/>
          </a:bodyPr>
          <a:lstStyle/>
          <a:p>
            <a:r>
              <a:rPr lang="en-GB" sz="1400" dirty="0"/>
              <a:t>You can save as draft and come back to the form at a later time.</a:t>
            </a:r>
          </a:p>
          <a:p>
            <a:endParaRPr lang="en-GB" sz="1400" dirty="0"/>
          </a:p>
          <a:p>
            <a:r>
              <a:rPr lang="en-GB" sz="1400" dirty="0"/>
              <a:t>Once you have completed the form you can save as final.</a:t>
            </a:r>
          </a:p>
          <a:p>
            <a:endParaRPr lang="en-GB" sz="1400" dirty="0"/>
          </a:p>
          <a:p>
            <a:r>
              <a:rPr lang="en-GB" sz="1400" dirty="0"/>
              <a:t>The form has an automatic save function but please do not rely on this.  </a:t>
            </a:r>
          </a:p>
        </p:txBody>
      </p:sp>
      <p:cxnSp>
        <p:nvCxnSpPr>
          <p:cNvPr id="12" name="Straight Arrow Connector 11">
            <a:extLst>
              <a:ext uri="{FF2B5EF4-FFF2-40B4-BE49-F238E27FC236}">
                <a16:creationId xmlns:a16="http://schemas.microsoft.com/office/drawing/2014/main" id="{CA25FD88-FC81-4136-B2E3-9C41803B3C36}"/>
              </a:ext>
            </a:extLst>
          </p:cNvPr>
          <p:cNvCxnSpPr>
            <a:cxnSpLocks/>
          </p:cNvCxnSpPr>
          <p:nvPr/>
        </p:nvCxnSpPr>
        <p:spPr>
          <a:xfrm flipH="1">
            <a:off x="6845417" y="3098457"/>
            <a:ext cx="1076751" cy="198416"/>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9597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625B34-B3C5-DF45-D765-292A19A31FD7}"/>
              </a:ext>
            </a:extLst>
          </p:cNvPr>
          <p:cNvSpPr>
            <a:spLocks noGrp="1"/>
          </p:cNvSpPr>
          <p:nvPr>
            <p:ph idx="1"/>
          </p:nvPr>
        </p:nvSpPr>
        <p:spPr>
          <a:xfrm>
            <a:off x="748454" y="1063309"/>
            <a:ext cx="8596668" cy="3880773"/>
          </a:xfrm>
        </p:spPr>
        <p:txBody>
          <a:bodyPr>
            <a:normAutofit fontScale="92500" lnSpcReduction="10000"/>
          </a:bodyPr>
          <a:lstStyle/>
          <a:p>
            <a:pPr marL="0" indent="0">
              <a:buNone/>
            </a:pPr>
            <a:r>
              <a:rPr lang="en-GB" dirty="0"/>
              <a:t>The </a:t>
            </a:r>
            <a:r>
              <a:rPr lang="en-GB" dirty="0" err="1"/>
              <a:t>eCDOP</a:t>
            </a:r>
            <a:r>
              <a:rPr lang="en-GB" dirty="0"/>
              <a:t> administrators can only see your form once it has been completed.</a:t>
            </a:r>
          </a:p>
          <a:p>
            <a:pPr marL="0" indent="0">
              <a:buNone/>
            </a:pPr>
            <a:endParaRPr lang="en-GB" dirty="0"/>
          </a:p>
          <a:p>
            <a:pPr marL="0" indent="0">
              <a:buNone/>
            </a:pPr>
            <a:r>
              <a:rPr lang="en-GB" dirty="0"/>
              <a:t>They cannot see any of your entries whilst the form is in draft or while you are entering into the system.</a:t>
            </a:r>
          </a:p>
          <a:p>
            <a:pPr marL="0" indent="0">
              <a:buNone/>
            </a:pPr>
            <a:endParaRPr lang="en-GB" dirty="0"/>
          </a:p>
          <a:p>
            <a:pPr marL="0" indent="0">
              <a:buNone/>
            </a:pPr>
            <a:r>
              <a:rPr lang="en-GB" dirty="0"/>
              <a:t>If you need help completing the form or do not think you should have received the form please email and let us know before hitting the Child Not Known button.  There may be a reason you have been sent the form (a colleague has left the role, your name was given by a colleague as a supervisor etc.).  We will advise if this has been the case and confirm if you are still required to complete the form.</a:t>
            </a:r>
          </a:p>
          <a:p>
            <a:pPr marL="0" indent="0">
              <a:buNone/>
            </a:pPr>
            <a:endParaRPr lang="en-GB" dirty="0"/>
          </a:p>
          <a:p>
            <a:pPr marL="0" indent="0">
              <a:buNone/>
            </a:pPr>
            <a:r>
              <a:rPr lang="en-GB" sz="3200" dirty="0">
                <a:hlinkClick r:id="rId2"/>
              </a:rPr>
              <a:t>cdop@gloucestershire.gov.uk</a:t>
            </a:r>
            <a:r>
              <a:rPr lang="en-GB" sz="3200" dirty="0"/>
              <a:t> </a:t>
            </a:r>
          </a:p>
          <a:p>
            <a:pPr marL="0" indent="0">
              <a:buNone/>
            </a:pPr>
            <a:endParaRPr lang="en-GB" dirty="0"/>
          </a:p>
        </p:txBody>
      </p:sp>
    </p:spTree>
    <p:extLst>
      <p:ext uri="{BB962C8B-B14F-4D97-AF65-F5344CB8AC3E}">
        <p14:creationId xmlns:p14="http://schemas.microsoft.com/office/powerpoint/2010/main" val="22670802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684</TotalTime>
  <Words>698</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Child Death Review Process Reporting Forms</vt:lpstr>
      <vt:lpstr>Contact details for the CDRT</vt:lpstr>
      <vt:lpstr>Reporting Form </vt:lpstr>
      <vt:lpstr>Reporting Form</vt:lpstr>
      <vt:lpstr>Reporting Form</vt:lpstr>
      <vt:lpstr>Reporting Form</vt:lpstr>
      <vt:lpstr>Reporting Form</vt:lpstr>
      <vt:lpstr>Reporting Form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Death Review Process for Gloucestershire</dc:title>
  <dc:creator>THOMPSON, Sharon</dc:creator>
  <cp:lastModifiedBy>THOMPSON, Sharon</cp:lastModifiedBy>
  <cp:revision>53</cp:revision>
  <dcterms:created xsi:type="dcterms:W3CDTF">2021-09-02T10:56:58Z</dcterms:created>
  <dcterms:modified xsi:type="dcterms:W3CDTF">2022-09-06T09:04:07Z</dcterms:modified>
</cp:coreProperties>
</file>