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1"/>
  </p:notesMasterIdLst>
  <p:sldIdLst>
    <p:sldId id="256" r:id="rId3"/>
    <p:sldId id="258" r:id="rId4"/>
    <p:sldId id="257" r:id="rId5"/>
    <p:sldId id="259" r:id="rId6"/>
    <p:sldId id="260" r:id="rId7"/>
    <p:sldId id="262" r:id="rId8"/>
    <p:sldId id="263"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60922" autoAdjust="0"/>
  </p:normalViewPr>
  <p:slideViewPr>
    <p:cSldViewPr showGuides="1">
      <p:cViewPr varScale="1">
        <p:scale>
          <a:sx n="93" d="100"/>
          <a:sy n="93" d="100"/>
        </p:scale>
        <p:origin x="-8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326AC-5DEA-4A27-AD66-E26A3C588370}" type="datetimeFigureOut">
              <a:rPr lang="en-US" smtClean="0"/>
              <a:pPr/>
              <a:t>10/16/2015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2226D-14A6-4BE0-A78E-DAEDDD128328}" type="slidenum">
              <a:rPr lang="en-US" smtClean="0"/>
              <a:pPr/>
              <a:t>‹#›</a:t>
            </a:fld>
            <a:endParaRPr lang="en-US" dirty="0"/>
          </a:p>
        </p:txBody>
      </p:sp>
    </p:spTree>
    <p:extLst>
      <p:ext uri="{BB962C8B-B14F-4D97-AF65-F5344CB8AC3E}">
        <p14:creationId xmlns:p14="http://schemas.microsoft.com/office/powerpoint/2010/main" xmlns="" val="372626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Stacked, 3-D text at dramatic angle</a:t>
            </a:r>
          </a:p>
          <a:p>
            <a:r>
              <a:rPr lang="en-US" sz="1400" dirty="0" smtClean="0"/>
              <a:t>(Intermediate)</a:t>
            </a:r>
          </a:p>
          <a:p>
            <a:endParaRPr lang="en-US" sz="1400" dirty="0" smtClean="0"/>
          </a:p>
          <a:p>
            <a:endParaRPr lang="en-US" sz="1400" dirty="0" smtClean="0"/>
          </a:p>
          <a:p>
            <a:r>
              <a:rPr lang="en-US" sz="1200" dirty="0" smtClean="0"/>
              <a:t>To</a:t>
            </a:r>
            <a:r>
              <a:rPr lang="en-US" sz="1200" baseline="0" dirty="0" smtClean="0"/>
              <a:t> reproduce the text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select the text. On </a:t>
            </a:r>
            <a:r>
              <a:rPr lang="en-US" sz="1200" i="0" dirty="0" smtClean="0"/>
              <a:t>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dirty="0" smtClean="0"/>
              <a:t>Impact </a:t>
            </a:r>
            <a:r>
              <a:rPr lang="en-US" sz="1200" i="0" baseline="0" dirty="0" smtClean="0"/>
              <a:t>from the </a:t>
            </a:r>
            <a:r>
              <a:rPr lang="en-US" sz="1200" b="1" i="0" baseline="0" dirty="0" smtClean="0"/>
              <a:t>Font</a:t>
            </a:r>
            <a:r>
              <a:rPr lang="en-US" sz="1200" i="0" baseline="0" dirty="0" smtClean="0"/>
              <a:t> list, and then change the font size of each line so that the text is approximately the same width. For example, if you entered “FIRST” on one line, “SECOND” on the next line, and so on (as shown on the slide),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Select the first line of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enter </a:t>
            </a:r>
            <a:r>
              <a:rPr lang="en-US" sz="1200" b="1" i="0" baseline="0" dirty="0" smtClean="0"/>
              <a:t>100</a:t>
            </a:r>
            <a:r>
              <a:rPr lang="en-US" sz="1200" i="0" baseline="0" dirty="0" smtClean="0"/>
              <a:t> in the </a:t>
            </a:r>
            <a:r>
              <a:rPr lang="en-US" sz="1200" b="1" i="0" baseline="0" dirty="0" smtClean="0"/>
              <a:t>Font Size </a:t>
            </a:r>
            <a:r>
              <a:rPr lang="en-US" sz="1200" i="0" baseline="0" dirty="0" smtClean="0"/>
              <a:t>box.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Select the second line of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enter </a:t>
            </a:r>
            <a:r>
              <a:rPr lang="en-US" sz="1200" b="1" i="0" baseline="0" dirty="0" smtClean="0"/>
              <a:t>70</a:t>
            </a:r>
            <a:r>
              <a:rPr lang="en-US" sz="1200" i="0" baseline="0" dirty="0" smtClean="0"/>
              <a:t> in the </a:t>
            </a:r>
            <a:r>
              <a:rPr lang="en-US" sz="1200" b="1" i="0" baseline="0" dirty="0" smtClean="0"/>
              <a:t>Font Size </a:t>
            </a:r>
            <a:r>
              <a:rPr lang="en-US" sz="1200" i="0" baseline="0" dirty="0" smtClean="0"/>
              <a:t>box.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Select the third line of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enter </a:t>
            </a:r>
            <a:r>
              <a:rPr lang="en-US" sz="1200" b="1" i="0" baseline="0" dirty="0" smtClean="0"/>
              <a:t>94</a:t>
            </a:r>
            <a:r>
              <a:rPr lang="en-US" sz="1200" i="0" baseline="0" dirty="0" smtClean="0"/>
              <a:t> in the </a:t>
            </a:r>
            <a:r>
              <a:rPr lang="en-US" sz="1200" b="1" i="0" baseline="0" dirty="0" smtClean="0"/>
              <a:t>Font Size </a:t>
            </a:r>
            <a:r>
              <a:rPr lang="en-US" sz="1200" i="0" baseline="0" dirty="0" smtClean="0"/>
              <a:t>box.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Select the fourth line of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enter </a:t>
            </a:r>
            <a:r>
              <a:rPr lang="en-US" sz="1200" b="1" i="0" baseline="0" dirty="0" smtClean="0"/>
              <a:t>75.5</a:t>
            </a:r>
            <a:r>
              <a:rPr lang="en-US" sz="1200" i="0" baseline="0" dirty="0" smtClean="0"/>
              <a:t> in the </a:t>
            </a:r>
            <a:r>
              <a:rPr lang="en-US" sz="1200" b="1" i="0" baseline="0" dirty="0" smtClean="0"/>
              <a:t>Font Size </a:t>
            </a:r>
            <a:r>
              <a:rPr lang="en-US" sz="1200" i="0" baseline="0" dirty="0" smtClean="0"/>
              <a:t>box. </a:t>
            </a:r>
          </a:p>
          <a:p>
            <a:pPr marL="228600" indent="-228600">
              <a:buFont typeface="+mj-lt"/>
              <a:buAutoNum type="arabicPeriod"/>
            </a:pPr>
            <a:r>
              <a:rPr lang="en-US" sz="1200" dirty="0" smtClean="0"/>
              <a:t>Select</a:t>
            </a:r>
            <a:r>
              <a:rPr lang="en-US" sz="1200" baseline="0" dirty="0" smtClean="0"/>
              <a:t> all of the text. </a:t>
            </a: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 click </a:t>
            </a:r>
            <a:r>
              <a:rPr lang="en-US" sz="1200" b="1" dirty="0" smtClean="0"/>
              <a:t>Character Spacing</a:t>
            </a:r>
            <a:r>
              <a:rPr lang="en-US" sz="1200" dirty="0" smtClean="0"/>
              <a:t>, and then click </a:t>
            </a:r>
            <a:r>
              <a:rPr lang="en-US" sz="1200" b="1" dirty="0" smtClean="0"/>
              <a:t>More Spacing</a:t>
            </a:r>
            <a:r>
              <a:rPr lang="en-US" sz="1200" dirty="0" smtClean="0"/>
              <a:t>. </a:t>
            </a:r>
          </a:p>
          <a:p>
            <a:pPr marL="228600" indent="-228600">
              <a:buFont typeface="+mj-lt"/>
              <a:buAutoNum type="arabicPeriod"/>
            </a:pPr>
            <a:r>
              <a:rPr lang="en-US" sz="1200" dirty="0" smtClean="0"/>
              <a:t>In the </a:t>
            </a:r>
            <a:r>
              <a:rPr lang="en-US" sz="1200" b="1" dirty="0" smtClean="0"/>
              <a:t>Font</a:t>
            </a:r>
            <a:r>
              <a:rPr lang="en-US" sz="1200" dirty="0" smtClean="0"/>
              <a:t> dialog box, on</a:t>
            </a:r>
            <a:r>
              <a:rPr lang="en-US" sz="1200" baseline="0" dirty="0" smtClean="0"/>
              <a:t> the </a:t>
            </a:r>
            <a:r>
              <a:rPr lang="en-US" sz="1200" b="1" baseline="0" dirty="0" smtClean="0"/>
              <a:t>Character </a:t>
            </a:r>
            <a:r>
              <a:rPr lang="en-US" sz="1200" b="1" dirty="0" smtClean="0"/>
              <a:t>Spacing</a:t>
            </a:r>
            <a:r>
              <a:rPr lang="en-US" sz="1200" b="1" baseline="0" dirty="0" smtClean="0"/>
              <a:t> </a:t>
            </a:r>
            <a:r>
              <a:rPr lang="en-US" sz="1200" baseline="0" dirty="0" smtClean="0"/>
              <a:t>tab, in the </a:t>
            </a:r>
            <a:r>
              <a:rPr lang="en-US" sz="1200" b="1" baseline="0" dirty="0" smtClean="0"/>
              <a:t>Spacing</a:t>
            </a:r>
            <a:r>
              <a:rPr lang="en-US" sz="1200" baseline="0" dirty="0" smtClean="0"/>
              <a:t> list, select </a:t>
            </a:r>
            <a:r>
              <a:rPr lang="en-US" sz="1200" b="1" baseline="0" dirty="0" smtClean="0"/>
              <a:t>Expanded</a:t>
            </a:r>
            <a:r>
              <a:rPr lang="en-US" sz="1200" baseline="0" dirty="0" smtClean="0"/>
              <a:t>. In the </a:t>
            </a:r>
            <a:r>
              <a:rPr lang="en-US" sz="1200" b="1" baseline="0" dirty="0" smtClean="0"/>
              <a:t>By</a:t>
            </a:r>
            <a:r>
              <a:rPr lang="en-US" sz="1200" baseline="0" dirty="0" smtClean="0"/>
              <a:t> box, enter </a:t>
            </a:r>
            <a:r>
              <a:rPr lang="en-US" sz="1200" b="1" baseline="0" dirty="0" smtClean="0"/>
              <a:t>2</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a:t>
            </a:r>
            <a:r>
              <a:rPr lang="en-US" sz="1200" i="0" baseline="0" dirty="0" smtClean="0"/>
              <a:t> to center the text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WordArt Styles</a:t>
            </a:r>
            <a:r>
              <a:rPr lang="en-US" sz="1200" i="0" baseline="0" dirty="0" smtClean="0"/>
              <a:t> group, click the </a:t>
            </a:r>
            <a:r>
              <a:rPr lang="en-US" sz="1200" b="1" i="0" baseline="0" dirty="0" smtClean="0"/>
              <a:t>Format Text Effects </a:t>
            </a:r>
            <a:r>
              <a:rPr lang="en-US" sz="1200" i="0" baseline="0" dirty="0" smtClean="0"/>
              <a:t>dialog box launcher. In the </a:t>
            </a:r>
            <a:r>
              <a:rPr lang="en-US" sz="1200" b="1" i="0" baseline="0" dirty="0" smtClean="0"/>
              <a:t>Format Text Effects </a:t>
            </a:r>
            <a:r>
              <a:rPr lang="en-US" sz="1200" i="0" baseline="0" dirty="0" smtClean="0"/>
              <a:t>dialog box, click </a:t>
            </a:r>
            <a:r>
              <a:rPr lang="en-US" sz="1200" b="1" i="0" baseline="0" dirty="0" smtClean="0"/>
              <a:t>Text Fill </a:t>
            </a:r>
            <a:r>
              <a:rPr lang="en-US" sz="1200" i="0" baseline="0" dirty="0" smtClean="0"/>
              <a:t>in the left pane, select </a:t>
            </a:r>
            <a:r>
              <a:rPr lang="en-US" sz="1200" b="1" i="0" baseline="0" dirty="0" smtClean="0"/>
              <a:t>Gradient fill </a:t>
            </a:r>
            <a:r>
              <a:rPr lang="en-US" sz="1200" i="0" baseline="0" dirty="0" smtClean="0"/>
              <a:t>in the right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Type</a:t>
            </a:r>
            <a:r>
              <a:rPr lang="en-US" sz="1200" i="0" baseline="0" dirty="0" smtClean="0"/>
              <a:t> list, select </a:t>
            </a:r>
            <a:r>
              <a:rPr lang="en-US" sz="1200" b="1" i="0" baseline="0" dirty="0" smtClean="0"/>
              <a:t>Radial</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the button next to </a:t>
            </a:r>
            <a:r>
              <a:rPr lang="en-US" sz="1200" b="1" i="0" baseline="0" dirty="0" smtClean="0"/>
              <a:t>Direction</a:t>
            </a:r>
            <a:r>
              <a:rPr lang="en-US" sz="1200" i="0" baseline="0" dirty="0" smtClean="0"/>
              <a:t>, and then click </a:t>
            </a:r>
            <a:r>
              <a:rPr lang="en-US" sz="1200" b="1" i="0" baseline="0" dirty="0" smtClean="0"/>
              <a:t>From Corner </a:t>
            </a:r>
            <a:r>
              <a:rPr lang="en-US" sz="1200" i="0" baseline="0" dirty="0" smtClean="0"/>
              <a:t>(second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Gradient stops</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Add gradient stop</a:t>
            </a:r>
            <a:r>
              <a:rPr lang="en-US" sz="1200" b="0" kern="1200" baseline="0" dirty="0" smtClean="0">
                <a:solidFill>
                  <a:schemeClr val="tx1"/>
                </a:solidFill>
                <a:latin typeface="+mn-lt"/>
                <a:ea typeface="+mn-ea"/>
                <a:cs typeface="+mn-cs"/>
              </a:rPr>
              <a:t> or </a:t>
            </a:r>
            <a:r>
              <a:rPr lang="en-US" sz="1200" b="1" kern="1200" baseline="0" dirty="0" smtClean="0">
                <a:solidFill>
                  <a:schemeClr val="tx1"/>
                </a:solidFill>
                <a:latin typeface="+mn-lt"/>
                <a:ea typeface="+mn-ea"/>
                <a:cs typeface="+mn-cs"/>
              </a:rPr>
              <a:t>Remove gradient stop</a:t>
            </a:r>
            <a:r>
              <a:rPr lang="en-US" sz="1200" b="0" kern="1200" baseline="0" dirty="0" smtClean="0">
                <a:solidFill>
                  <a:schemeClr val="tx1"/>
                </a:solidFill>
                <a:latin typeface="+mn-lt"/>
                <a:ea typeface="+mn-ea"/>
                <a:cs typeface="+mn-cs"/>
              </a:rPr>
              <a:t> until two stops appear in the slider.</a:t>
            </a: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smtClean="0"/>
              <a:t>Also under </a:t>
            </a:r>
            <a:r>
              <a:rPr lang="en-US" sz="1200" b="1" dirty="0" smtClean="0"/>
              <a:t>Gradient stops</a:t>
            </a:r>
            <a:r>
              <a:rPr lang="en-US" sz="1200" dirty="0" smtClean="0"/>
              <a:t>, customize the gradient stops that you added as follows:</a:t>
            </a:r>
          </a:p>
          <a:p>
            <a:pPr marL="685800" lvl="1" indent="-228600">
              <a:buFont typeface="Arial" pitchFamily="34" charset="0"/>
              <a:buChar char="•"/>
              <a:defRPr/>
            </a:pPr>
            <a:r>
              <a:rPr lang="en-US" sz="1200" dirty="0" smtClean="0"/>
              <a:t>Select </a:t>
            </a:r>
            <a:r>
              <a:rPr lang="en-US" sz="1200" b="0" dirty="0" smtClean="0"/>
              <a:t>the first stop in the slider</a:t>
            </a:r>
            <a:r>
              <a:rPr lang="en-US" sz="1200" dirty="0" smtClean="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smtClean="0"/>
              <a:t>In</a:t>
            </a:r>
            <a:r>
              <a:rPr lang="en-US" sz="1200" dirty="0" smtClean="0"/>
              <a:t> the </a:t>
            </a:r>
            <a:r>
              <a:rPr lang="en-US" sz="1200" b="1" dirty="0" smtClean="0"/>
              <a:t>Position</a:t>
            </a:r>
            <a:r>
              <a:rPr lang="en-US" sz="1200" b="1" baseline="0" dirty="0" smtClean="0"/>
              <a:t> </a:t>
            </a:r>
            <a:r>
              <a:rPr lang="en-US" sz="1200" dirty="0" smtClean="0"/>
              <a:t>box, enter</a:t>
            </a:r>
            <a:r>
              <a:rPr lang="en-US" sz="1200" baseline="0" dirty="0" smtClean="0"/>
              <a:t> </a:t>
            </a:r>
            <a:r>
              <a:rPr lang="en-US" sz="1200" b="1" baseline="0" dirty="0" smtClean="0"/>
              <a:t>0</a:t>
            </a:r>
            <a:r>
              <a:rPr lang="en-US" sz="1200" b="1" dirty="0" smtClean="0"/>
              <a:t>%</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White, Background 1, Darker 15%</a:t>
            </a:r>
            <a:r>
              <a:rPr lang="en-US" sz="1200" b="1" baseline="0" dirty="0" smtClean="0"/>
              <a:t> </a:t>
            </a:r>
            <a:r>
              <a:rPr lang="en-US" sz="1200" b="0" baseline="0" dirty="0" smtClean="0"/>
              <a:t>(third row, first option from the left)</a:t>
            </a:r>
            <a:r>
              <a:rPr lang="en-US" sz="1200" b="0" dirty="0" smtClean="0"/>
              <a:t>.</a:t>
            </a:r>
          </a:p>
          <a:p>
            <a:pPr marL="685800" lvl="1" indent="-228600">
              <a:buFont typeface="Arial" pitchFamily="34" charset="0"/>
              <a:buChar char="•"/>
              <a:defRPr/>
            </a:pPr>
            <a:r>
              <a:rPr lang="en-US" sz="1200" i="0" baseline="0" dirty="0" smtClean="0"/>
              <a:t> </a:t>
            </a:r>
            <a:r>
              <a:rPr lang="en-US" sz="1200" dirty="0" smtClean="0"/>
              <a:t>Select </a:t>
            </a:r>
            <a:r>
              <a:rPr lang="en-US" sz="1200" b="0" dirty="0" smtClean="0"/>
              <a:t>the last stop in the slider</a:t>
            </a:r>
            <a:r>
              <a:rPr lang="en-US" sz="1200" dirty="0" smtClean="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smtClean="0"/>
              <a:t>In</a:t>
            </a:r>
            <a:r>
              <a:rPr lang="en-US" sz="1200" dirty="0" smtClean="0"/>
              <a:t> the </a:t>
            </a:r>
            <a:r>
              <a:rPr lang="en-US" sz="1200" b="1" dirty="0" smtClean="0"/>
              <a:t>Position </a:t>
            </a:r>
            <a:r>
              <a:rPr lang="en-US" sz="1200" dirty="0" smtClean="0"/>
              <a:t>box, enter</a:t>
            </a:r>
            <a:r>
              <a:rPr lang="en-US" sz="1200" baseline="0" dirty="0" smtClean="0"/>
              <a:t> </a:t>
            </a:r>
            <a:r>
              <a:rPr lang="en-US" sz="1200" b="1" baseline="0" dirty="0" smtClean="0"/>
              <a:t>100</a:t>
            </a:r>
            <a:r>
              <a:rPr lang="en-US" sz="1200" b="1" dirty="0" smtClean="0"/>
              <a:t>%</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White, Background 1, Darker 50%</a:t>
            </a:r>
            <a:r>
              <a:rPr lang="en-US" sz="1200" b="1" baseline="0" dirty="0" smtClean="0"/>
              <a:t> </a:t>
            </a:r>
            <a:r>
              <a:rPr lang="en-US" sz="1200" b="0" baseline="0" dirty="0" smtClean="0"/>
              <a:t>(sixth row, first option from the left)</a:t>
            </a:r>
            <a:r>
              <a:rPr lang="en-US" sz="1200" b="0" dirty="0" smtClean="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200" i="0" baseline="0" dirty="0" smtClean="0"/>
              <a:t>Also in the </a:t>
            </a:r>
            <a:r>
              <a:rPr lang="en-US" sz="1200" b="1" i="0" baseline="0" dirty="0" smtClean="0"/>
              <a:t>Format Text Effects </a:t>
            </a:r>
            <a:r>
              <a:rPr lang="en-US" sz="1200" i="0" baseline="0" dirty="0" smtClean="0"/>
              <a:t>dialog box, click </a:t>
            </a:r>
            <a:r>
              <a:rPr lang="en-US" sz="1200" b="1" dirty="0" smtClean="0"/>
              <a:t>3-D Rotation </a:t>
            </a:r>
            <a:r>
              <a:rPr lang="en-US" sz="1200" i="0" baseline="0" dirty="0" smtClean="0"/>
              <a:t>in the left pane. In the right pane, </a:t>
            </a:r>
            <a:r>
              <a:rPr lang="en-US" sz="1200" dirty="0" smtClean="0"/>
              <a:t>click</a:t>
            </a:r>
            <a:r>
              <a:rPr lang="en-US" sz="1200" baseline="0" dirty="0" smtClean="0"/>
              <a:t> the button next to </a:t>
            </a:r>
            <a:r>
              <a:rPr lang="en-US" sz="1200" b="1" baseline="0" dirty="0" smtClean="0"/>
              <a:t>Presets</a:t>
            </a:r>
            <a:r>
              <a:rPr lang="en-US" sz="1200" b="0" baseline="0" dirty="0" smtClean="0"/>
              <a:t>, </a:t>
            </a:r>
            <a:r>
              <a:rPr lang="en-US" sz="1200" b="0" dirty="0" smtClean="0"/>
              <a:t>and then under </a:t>
            </a:r>
            <a:r>
              <a:rPr lang="en-US" sz="1200" b="1" dirty="0" smtClean="0"/>
              <a:t>Perspective</a:t>
            </a:r>
            <a:r>
              <a:rPr lang="en-US" sz="1200" b="0" dirty="0" smtClean="0"/>
              <a:t> </a:t>
            </a:r>
            <a:r>
              <a:rPr lang="en-US" sz="1200" dirty="0" smtClean="0"/>
              <a:t>click </a:t>
            </a:r>
            <a:r>
              <a:rPr lang="en-US" sz="1200" b="1" dirty="0" smtClean="0"/>
              <a:t>Perspective Heroic Extreme Left </a:t>
            </a:r>
            <a:r>
              <a:rPr lang="en-US" sz="1200" dirty="0" smtClean="0"/>
              <a:t>(third row, second option from the left).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200" i="0" baseline="0" dirty="0" smtClean="0"/>
              <a:t>Also in the </a:t>
            </a:r>
            <a:r>
              <a:rPr lang="en-US" sz="1200" b="1" i="0" baseline="0" dirty="0" smtClean="0"/>
              <a:t>Format Text Effects </a:t>
            </a:r>
            <a:r>
              <a:rPr lang="en-US" sz="1200" i="0" baseline="0" dirty="0" smtClean="0"/>
              <a:t>dialog box, click </a:t>
            </a:r>
            <a:r>
              <a:rPr lang="en-US" sz="1200" b="1" dirty="0" smtClean="0"/>
              <a:t>3-D Format </a:t>
            </a:r>
            <a:r>
              <a:rPr lang="en-US" sz="1200" i="0" baseline="0" dirty="0" smtClean="0"/>
              <a:t>in the left pane, and then do the following in the right pane: </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Under </a:t>
            </a:r>
            <a:r>
              <a:rPr lang="en-US" sz="1200" b="1" i="0" baseline="0" dirty="0" smtClean="0"/>
              <a:t>Bevel</a:t>
            </a:r>
            <a:r>
              <a:rPr lang="en-US" sz="1200" i="0" baseline="0" dirty="0" smtClean="0"/>
              <a:t>, click the button next to </a:t>
            </a:r>
            <a:r>
              <a:rPr lang="en-US" sz="1200" b="1" i="0" baseline="0" dirty="0" smtClean="0"/>
              <a:t>Top</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Cool Slant </a:t>
            </a:r>
            <a:r>
              <a:rPr lang="en-US" sz="1200" i="0" baseline="0" dirty="0" smtClean="0"/>
              <a:t>(first row, fourth option from the left). </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Under </a:t>
            </a:r>
            <a:r>
              <a:rPr lang="en-US" sz="1200" b="1" i="0" baseline="0" dirty="0" smtClean="0"/>
              <a:t>Depth</a:t>
            </a:r>
            <a:r>
              <a:rPr lang="en-US" sz="1200" i="0" baseline="0" dirty="0" smtClean="0"/>
              <a:t>, in the </a:t>
            </a:r>
            <a:r>
              <a:rPr lang="en-US" sz="1200" b="1" i="0" baseline="0" dirty="0" smtClean="0"/>
              <a:t>Depth</a:t>
            </a:r>
            <a:r>
              <a:rPr lang="en-US" sz="1200" i="0" baseline="0" dirty="0" smtClean="0"/>
              <a:t> box, enter </a:t>
            </a:r>
            <a:r>
              <a:rPr lang="en-US" sz="1200" b="1" i="0" baseline="0" dirty="0" smtClean="0"/>
              <a:t>70 pt</a:t>
            </a:r>
            <a:r>
              <a:rPr lang="en-US" sz="1200" i="0" baseline="0" dirty="0" smtClean="0"/>
              <a:t>. </a:t>
            </a:r>
          </a:p>
          <a:p>
            <a:pPr marL="228600" indent="-228600">
              <a:buFont typeface="+mj-lt"/>
              <a:buAutoNum type="arabicPeriod" startAt="11"/>
            </a:pPr>
            <a:r>
              <a:rPr lang="en-US" sz="1200" i="0" baseline="0" dirty="0" smtClean="0"/>
              <a:t>Also in the </a:t>
            </a:r>
            <a:r>
              <a:rPr lang="en-US" sz="1200" b="1" i="0" baseline="0" dirty="0" smtClean="0"/>
              <a:t>Format Text Effects </a:t>
            </a:r>
            <a:r>
              <a:rPr lang="en-US" sz="1200" i="0" baseline="0" dirty="0" smtClean="0"/>
              <a:t>dialog box, click </a:t>
            </a:r>
            <a:r>
              <a:rPr lang="en-US" sz="1200" b="1" dirty="0" smtClean="0"/>
              <a:t>Shadow</a:t>
            </a:r>
            <a:r>
              <a:rPr lang="en-US" sz="1200" b="1" baseline="0" dirty="0" smtClean="0"/>
              <a:t> </a:t>
            </a:r>
            <a:r>
              <a:rPr lang="en-US" sz="1200" i="0" baseline="0" dirty="0" smtClean="0"/>
              <a:t>in the left pane. In the right pane, </a:t>
            </a:r>
            <a:r>
              <a:rPr lang="en-US" sz="1200" dirty="0" smtClean="0"/>
              <a:t>click</a:t>
            </a:r>
            <a:r>
              <a:rPr lang="en-US" sz="1200" baseline="0" dirty="0" smtClean="0"/>
              <a:t> the button next to </a:t>
            </a:r>
            <a:r>
              <a:rPr lang="en-US" sz="1200" b="1" baseline="0" dirty="0" smtClean="0"/>
              <a:t>Presets</a:t>
            </a:r>
            <a:r>
              <a:rPr lang="en-US" sz="1200" b="0" baseline="0" dirty="0" smtClean="0"/>
              <a:t>, </a:t>
            </a:r>
            <a:r>
              <a:rPr lang="en-US" sz="1200" b="0" dirty="0" smtClean="0"/>
              <a:t>and then under </a:t>
            </a:r>
            <a:r>
              <a:rPr lang="en-US" sz="1200" b="1" dirty="0" smtClean="0"/>
              <a:t>Perspective</a:t>
            </a:r>
            <a:r>
              <a:rPr lang="en-US" sz="1200" b="0" dirty="0" smtClean="0"/>
              <a:t> </a:t>
            </a:r>
            <a:r>
              <a:rPr lang="en-US" sz="1200" dirty="0" smtClean="0"/>
              <a:t>click </a:t>
            </a:r>
            <a:r>
              <a:rPr lang="en-US" sz="1200" b="1" dirty="0" smtClean="0"/>
              <a:t>Perspective Diagonal Upper Right </a:t>
            </a:r>
            <a:r>
              <a:rPr lang="en-US" sz="1200" dirty="0" smtClean="0"/>
              <a:t>(first row, second option from the left). </a:t>
            </a:r>
          </a:p>
          <a:p>
            <a:endParaRPr lang="en-US" sz="1200" dirty="0" smtClean="0"/>
          </a:p>
          <a:p>
            <a:endParaRPr lang="en-US" sz="1200" dirty="0" smtClean="0"/>
          </a:p>
          <a:p>
            <a:r>
              <a:rPr lang="en-US" sz="1200" dirty="0" smtClean="0"/>
              <a:t>To</a:t>
            </a:r>
            <a:r>
              <a:rPr lang="en-US" sz="1200" baseline="0" dirty="0" smtClean="0"/>
              <a:t> reproduce the background on this slide, do the following:</a:t>
            </a:r>
            <a:endParaRPr lang="en-US" sz="120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smtClean="0">
                <a:solidFill>
                  <a:schemeClr val="tx1"/>
                </a:solidFill>
                <a:latin typeface="+mn-lt"/>
                <a:ea typeface="+mn-ea"/>
                <a:cs typeface="+mn-cs"/>
              </a:rPr>
              <a:t>Right-click the slide background</a:t>
            </a:r>
            <a:r>
              <a:rPr lang="en-US" sz="1200" kern="1200" baseline="0" dirty="0" smtClean="0">
                <a:solidFill>
                  <a:schemeClr val="tx1"/>
                </a:solidFill>
                <a:latin typeface="+mn-lt"/>
                <a:ea typeface="+mn-ea"/>
                <a:cs typeface="+mn-cs"/>
              </a:rPr>
              <a:t> area</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 Background</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a:t>
            </a:r>
            <a:r>
              <a:rPr lang="en-US" sz="1200" b="0" kern="1200" baseline="0" dirty="0" smtClean="0">
                <a:solidFill>
                  <a:schemeClr val="tx1"/>
                </a:solidFill>
                <a:latin typeface="+mn-lt"/>
                <a:ea typeface="+mn-ea"/>
                <a:cs typeface="+mn-cs"/>
              </a:rPr>
              <a:t> in the right pane, and then do the following:</a:t>
            </a:r>
            <a:endParaRPr lang="en-US" sz="120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Type</a:t>
            </a:r>
            <a:r>
              <a:rPr lang="en-US" sz="1200" i="0" baseline="0" dirty="0" smtClean="0"/>
              <a:t> list, select </a:t>
            </a:r>
            <a:r>
              <a:rPr lang="en-US" sz="1200" b="1" i="0" baseline="0" dirty="0" smtClean="0"/>
              <a:t>Linear</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the button next to </a:t>
            </a:r>
            <a:r>
              <a:rPr lang="en-US" sz="1200" b="1" i="0" baseline="0" dirty="0" smtClean="0"/>
              <a:t>Direction</a:t>
            </a:r>
            <a:r>
              <a:rPr lang="en-US" sz="1200" i="0" baseline="0" dirty="0" smtClean="0"/>
              <a:t>, and then click </a:t>
            </a:r>
            <a:r>
              <a:rPr lang="en-US" sz="1200" b="1" i="0" baseline="0" dirty="0" smtClean="0"/>
              <a:t>Linear Down </a:t>
            </a:r>
            <a:r>
              <a:rPr lang="en-US" sz="1200" i="0" baseline="0" dirty="0" smtClean="0"/>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Gradient stops</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Add gradient stop</a:t>
            </a:r>
            <a:r>
              <a:rPr lang="en-US" sz="1200" b="0" kern="1200" baseline="0" dirty="0" smtClean="0">
                <a:solidFill>
                  <a:schemeClr val="tx1"/>
                </a:solidFill>
                <a:latin typeface="+mn-lt"/>
                <a:ea typeface="+mn-ea"/>
                <a:cs typeface="+mn-cs"/>
              </a:rPr>
              <a:t> or </a:t>
            </a:r>
            <a:r>
              <a:rPr lang="en-US" sz="1200" b="1" kern="1200" baseline="0" dirty="0" smtClean="0">
                <a:solidFill>
                  <a:schemeClr val="tx1"/>
                </a:solidFill>
                <a:latin typeface="+mn-lt"/>
                <a:ea typeface="+mn-ea"/>
                <a:cs typeface="+mn-cs"/>
              </a:rPr>
              <a:t>Remove gradient stop</a:t>
            </a:r>
            <a:r>
              <a:rPr lang="en-US" sz="1200" b="0" kern="1200" baseline="0" dirty="0" smtClean="0">
                <a:solidFill>
                  <a:schemeClr val="tx1"/>
                </a:solidFill>
                <a:latin typeface="+mn-lt"/>
                <a:ea typeface="+mn-ea"/>
                <a:cs typeface="+mn-cs"/>
              </a:rPr>
              <a:t> until two stops appear in the slider.</a:t>
            </a: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smtClean="0"/>
              <a:t>Also under </a:t>
            </a:r>
            <a:r>
              <a:rPr lang="en-US" sz="1200" b="1" dirty="0" smtClean="0"/>
              <a:t>Gradient stops</a:t>
            </a:r>
            <a:r>
              <a:rPr lang="en-US" sz="1200" dirty="0" smtClean="0"/>
              <a:t>, customize the gradient stops that you added as follows:</a:t>
            </a:r>
          </a:p>
          <a:p>
            <a:pPr marL="685800" lvl="1" indent="-228600">
              <a:buFont typeface="Arial" pitchFamily="34" charset="0"/>
              <a:buChar char="•"/>
              <a:defRPr/>
            </a:pPr>
            <a:r>
              <a:rPr lang="en-US" sz="1200" dirty="0" smtClean="0"/>
              <a:t>Select </a:t>
            </a:r>
            <a:r>
              <a:rPr lang="en-US" sz="1200" b="0" dirty="0" smtClean="0"/>
              <a:t>the first stop in the slider</a:t>
            </a:r>
            <a:r>
              <a:rPr lang="en-US" sz="1200" dirty="0" smtClean="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smtClean="0"/>
              <a:t>In</a:t>
            </a:r>
            <a:r>
              <a:rPr lang="en-US" sz="1200" dirty="0" smtClean="0"/>
              <a:t> the </a:t>
            </a:r>
            <a:r>
              <a:rPr lang="en-US" sz="1200" b="1" dirty="0" smtClean="0"/>
              <a:t>Position </a:t>
            </a:r>
            <a:r>
              <a:rPr lang="en-US" sz="1200" dirty="0" smtClean="0"/>
              <a:t>box, enter</a:t>
            </a:r>
            <a:r>
              <a:rPr lang="en-US" sz="1200" baseline="0" dirty="0" smtClean="0"/>
              <a:t> </a:t>
            </a:r>
            <a:r>
              <a:rPr lang="en-US" sz="1200" b="1" baseline="0" dirty="0" smtClean="0"/>
              <a:t>64</a:t>
            </a:r>
            <a:r>
              <a:rPr lang="en-US" sz="1200" b="1" dirty="0" smtClean="0"/>
              <a:t>%</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 Text 1</a:t>
            </a:r>
            <a:r>
              <a:rPr lang="en-US" sz="1200" b="1" baseline="0" dirty="0" smtClean="0"/>
              <a:t> </a:t>
            </a:r>
            <a:r>
              <a:rPr lang="en-US" sz="1200" b="0" baseline="0" dirty="0" smtClean="0"/>
              <a:t>(first row, second option from the left)</a:t>
            </a:r>
            <a:r>
              <a:rPr lang="en-US" sz="1200" b="0" dirty="0" smtClean="0"/>
              <a:t>.</a:t>
            </a:r>
          </a:p>
          <a:p>
            <a:pPr marL="685800" lvl="1" indent="-228600">
              <a:buFont typeface="Arial" pitchFamily="34" charset="0"/>
              <a:buChar char="•"/>
              <a:defRPr/>
            </a:pPr>
            <a:r>
              <a:rPr lang="en-US" sz="1200" dirty="0" smtClean="0"/>
              <a:t>Select </a:t>
            </a:r>
            <a:r>
              <a:rPr lang="en-US" sz="1200" b="0" dirty="0" smtClean="0"/>
              <a:t>the last stop in the slider</a:t>
            </a:r>
            <a:r>
              <a:rPr lang="en-US" sz="1200" dirty="0" smtClean="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smtClean="0"/>
              <a:t>In</a:t>
            </a:r>
            <a:r>
              <a:rPr lang="en-US" sz="1200" dirty="0" smtClean="0"/>
              <a:t> the </a:t>
            </a:r>
            <a:r>
              <a:rPr lang="en-US" sz="1200" b="1" dirty="0" smtClean="0"/>
              <a:t>Position </a:t>
            </a:r>
            <a:r>
              <a:rPr lang="en-US" sz="1200" dirty="0" smtClean="0"/>
              <a:t>box, enter</a:t>
            </a:r>
            <a:r>
              <a:rPr lang="en-US" sz="1200" baseline="0" dirty="0" smtClean="0"/>
              <a:t> </a:t>
            </a:r>
            <a:r>
              <a:rPr lang="en-US" sz="1200" b="1" baseline="0" dirty="0" smtClean="0"/>
              <a:t>100</a:t>
            </a:r>
            <a:r>
              <a:rPr lang="en-US" sz="1200" b="1" dirty="0" smtClean="0"/>
              <a:t>%</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 Text 1,</a:t>
            </a:r>
            <a:r>
              <a:rPr lang="en-US" sz="1200" b="1" baseline="0" dirty="0" smtClean="0"/>
              <a:t> Lighter 35% </a:t>
            </a:r>
            <a:r>
              <a:rPr lang="en-US" sz="1200" b="0" baseline="0" dirty="0" smtClean="0"/>
              <a:t>(third row, second option from the left)</a:t>
            </a:r>
            <a:r>
              <a:rPr lang="en-US" sz="1200" b="0" dirty="0" smtClean="0"/>
              <a:t>.</a:t>
            </a:r>
          </a:p>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xmlns="" val="31248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29597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33386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364003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226361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394368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39975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7596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89540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285263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31632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pPr/>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16171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pPr/>
              <a:t>10/16/2015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pPr/>
              <a:t>‹#›</a:t>
            </a:fld>
            <a:endParaRPr lang="en-US" dirty="0"/>
          </a:p>
        </p:txBody>
      </p:sp>
    </p:spTree>
    <p:extLst>
      <p:ext uri="{BB962C8B-B14F-4D97-AF65-F5344CB8AC3E}">
        <p14:creationId xmlns:p14="http://schemas.microsoft.com/office/powerpoint/2010/main" xmlns="" val="24192215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tx1"/>
            </a:gs>
            <a:gs pos="100000">
              <a:schemeClr val="tx1">
                <a:lumMod val="65000"/>
                <a:lumOff val="35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3962400" y="332656"/>
            <a:ext cx="4786064" cy="6624736"/>
          </a:xfrm>
          <a:prstGeom prst="rect">
            <a:avLst/>
          </a:prstGeom>
          <a:noFill/>
          <a:scene3d>
            <a:camera prst="perspectiveHeroicExtremeLeftFacing"/>
            <a:lightRig rig="threePt" dir="t"/>
          </a:scene3d>
        </p:spPr>
        <p:txBody>
          <a:bodyPr wrap="square" lIns="0" tIns="0" rIns="0" bIns="0" rtlCol="0" anchor="ctr" anchorCtr="1">
            <a:noAutofit/>
            <a:scene3d>
              <a:camera prst="isometricOffAxis2Left">
                <a:rot lat="600000" lon="1200000" rev="0"/>
              </a:camera>
              <a:lightRig rig="twoPt" dir="t"/>
            </a:scene3d>
            <a:sp3d extrusionH="889000" prstMaterial="matte">
              <a:bevelT w="82550" h="38100" prst="coolSlant"/>
            </a:sp3d>
          </a:bodyPr>
          <a:lstStyle/>
          <a:p>
            <a:pPr algn="ctr">
              <a:lnSpc>
                <a:spcPct val="70000"/>
              </a:lnSpc>
            </a:pPr>
            <a:r>
              <a:rPr lang="en-US" sz="8000" spc="200" dirty="0" smtClean="0">
                <a:gradFill flip="none" rotWithShape="1">
                  <a:gsLst>
                    <a:gs pos="0">
                      <a:schemeClr val="bg1">
                        <a:lumMod val="85000"/>
                      </a:schemeClr>
                    </a:gs>
                    <a:gs pos="100000">
                      <a:schemeClr val="bg1">
                        <a:lumMod val="50000"/>
                      </a:schemeClr>
                    </a:gs>
                  </a:gsLst>
                  <a:path path="circle">
                    <a:fillToRect t="100000" r="100000"/>
                  </a:path>
                  <a:tileRect l="-100000" b="-100000"/>
                </a:gradFill>
                <a:effectLst>
                  <a:outerShdw blurRad="60007" dist="200025" dir="15000000" sy="30000" kx="-1800000" algn="bl" rotWithShape="0">
                    <a:prstClr val="black">
                      <a:alpha val="32000"/>
                    </a:prstClr>
                  </a:outerShdw>
                </a:effectLst>
                <a:latin typeface="Impact" pitchFamily="34" charset="0"/>
              </a:rPr>
              <a:t>SO WHAT WAS  IT REALLY LIKE ON THE FRONT LINE?</a:t>
            </a:r>
            <a:endParaRPr lang="en-US" sz="8000" kern="0" spc="130" dirty="0" smtClean="0">
              <a:gradFill flip="none" rotWithShape="1">
                <a:gsLst>
                  <a:gs pos="0">
                    <a:schemeClr val="bg1">
                      <a:lumMod val="85000"/>
                    </a:schemeClr>
                  </a:gs>
                  <a:gs pos="100000">
                    <a:schemeClr val="bg1">
                      <a:lumMod val="50000"/>
                    </a:schemeClr>
                  </a:gs>
                </a:gsLst>
                <a:path path="circle">
                  <a:fillToRect t="100000" r="100000"/>
                </a:path>
                <a:tileRect l="-100000" b="-100000"/>
              </a:gradFill>
              <a:effectLst>
                <a:outerShdw blurRad="60007" dist="200025" dir="15000000" sy="30000" kx="-1800000" algn="bl" rotWithShape="0">
                  <a:prstClr val="black">
                    <a:alpha val="32000"/>
                  </a:prstClr>
                </a:outerShdw>
              </a:effectLst>
              <a:latin typeface="Impact"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1268760"/>
            <a:ext cx="3528392" cy="4396217"/>
          </a:xfrm>
          <a:prstGeom prst="rect">
            <a:avLst/>
          </a:prstGeom>
        </p:spPr>
      </p:pic>
    </p:spTree>
    <p:extLst>
      <p:ext uri="{BB962C8B-B14F-4D97-AF65-F5344CB8AC3E}">
        <p14:creationId xmlns:p14="http://schemas.microsoft.com/office/powerpoint/2010/main" xmlns="" val="33638447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74" y="0"/>
            <a:ext cx="9144000" cy="6858000"/>
          </a:xfrm>
          <a:prstGeom prst="rect">
            <a:avLst/>
          </a:prstGeom>
        </p:spPr>
      </p:pic>
      <p:sp>
        <p:nvSpPr>
          <p:cNvPr id="3" name="TextBox 2"/>
          <p:cNvSpPr txBox="1"/>
          <p:nvPr/>
        </p:nvSpPr>
        <p:spPr>
          <a:xfrm>
            <a:off x="4572000" y="40556"/>
            <a:ext cx="4104456" cy="2031325"/>
          </a:xfrm>
          <a:prstGeom prst="rect">
            <a:avLst/>
          </a:prstGeom>
          <a:noFill/>
        </p:spPr>
        <p:txBody>
          <a:bodyPr wrap="square" rtlCol="0">
            <a:spAutoFit/>
          </a:bodyPr>
          <a:lstStyle/>
          <a:p>
            <a:r>
              <a:rPr lang="en-GB" b="1" dirty="0" smtClean="0">
                <a:solidFill>
                  <a:srgbClr val="FF0000"/>
                </a:solidFill>
              </a:rPr>
              <a:t>The landscape was </a:t>
            </a:r>
            <a:r>
              <a:rPr lang="en-GB" b="1" dirty="0" smtClean="0">
                <a:solidFill>
                  <a:srgbClr val="FF0000"/>
                </a:solidFill>
              </a:rPr>
              <a:t>unrecognisable </a:t>
            </a:r>
            <a:r>
              <a:rPr lang="en-GB" b="1" dirty="0" smtClean="0">
                <a:solidFill>
                  <a:srgbClr val="FF0000"/>
                </a:solidFill>
              </a:rPr>
              <a:t>with blasted and broken trees, shell craters filled with stagnant water and miles and miles of mud in which you might easily drown. </a:t>
            </a:r>
            <a:r>
              <a:rPr lang="en-GB" b="1" dirty="0" smtClean="0">
                <a:solidFill>
                  <a:srgbClr val="FF0000"/>
                </a:solidFill>
              </a:rPr>
              <a:t> Lines </a:t>
            </a:r>
            <a:r>
              <a:rPr lang="en-GB" b="1" dirty="0" smtClean="0">
                <a:solidFill>
                  <a:srgbClr val="FF0000"/>
                </a:solidFill>
              </a:rPr>
              <a:t>of razor-sharp barbed wire were set up in No </a:t>
            </a:r>
            <a:r>
              <a:rPr lang="en-GB" b="1" dirty="0">
                <a:solidFill>
                  <a:srgbClr val="FF0000"/>
                </a:solidFill>
              </a:rPr>
              <a:t>M</a:t>
            </a:r>
            <a:r>
              <a:rPr lang="en-GB" b="1" dirty="0" smtClean="0">
                <a:solidFill>
                  <a:srgbClr val="FF0000"/>
                </a:solidFill>
              </a:rPr>
              <a:t>an’s </a:t>
            </a:r>
            <a:r>
              <a:rPr lang="en-GB" b="1" dirty="0">
                <a:solidFill>
                  <a:srgbClr val="FF0000"/>
                </a:solidFill>
              </a:rPr>
              <a:t>L</a:t>
            </a:r>
            <a:r>
              <a:rPr lang="en-GB" b="1" dirty="0" smtClean="0">
                <a:solidFill>
                  <a:srgbClr val="FF0000"/>
                </a:solidFill>
              </a:rPr>
              <a:t>and making it impossible to cross with ease.</a:t>
            </a:r>
            <a:endParaRPr lang="en-GB" b="1" dirty="0">
              <a:solidFill>
                <a:srgbClr val="FF0000"/>
              </a:solidFill>
            </a:endParaRPr>
          </a:p>
        </p:txBody>
      </p:sp>
    </p:spTree>
    <p:extLst>
      <p:ext uri="{BB962C8B-B14F-4D97-AF65-F5344CB8AC3E}">
        <p14:creationId xmlns:p14="http://schemas.microsoft.com/office/powerpoint/2010/main" xmlns="" val="225806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55" y="-13302"/>
            <a:ext cx="9144000" cy="6858000"/>
          </a:xfrm>
          <a:prstGeom prst="rect">
            <a:avLst/>
          </a:prstGeom>
        </p:spPr>
      </p:pic>
      <p:sp>
        <p:nvSpPr>
          <p:cNvPr id="4" name="TextBox 3"/>
          <p:cNvSpPr txBox="1"/>
          <p:nvPr/>
        </p:nvSpPr>
        <p:spPr>
          <a:xfrm>
            <a:off x="107504" y="2564904"/>
            <a:ext cx="2232248" cy="4247317"/>
          </a:xfrm>
          <a:prstGeom prst="rect">
            <a:avLst/>
          </a:prstGeom>
          <a:solidFill>
            <a:schemeClr val="bg1"/>
          </a:solidFill>
        </p:spPr>
        <p:txBody>
          <a:bodyPr wrap="square" rtlCol="0">
            <a:spAutoFit/>
          </a:bodyPr>
          <a:lstStyle/>
          <a:p>
            <a:r>
              <a:rPr lang="en-GB" b="1" dirty="0" smtClean="0"/>
              <a:t>Soldiers lived in filthy open trenches that stretched for miles. They were cut deep into the ground and quickly filled up with sludgy rainwater, rats and other unpleasant things! </a:t>
            </a:r>
          </a:p>
          <a:p>
            <a:r>
              <a:rPr lang="en-GB" b="1" dirty="0" smtClean="0"/>
              <a:t>Trenches froze in winter and stank in summer. </a:t>
            </a:r>
            <a:r>
              <a:rPr lang="en-GB" b="1" dirty="0" smtClean="0"/>
              <a:t> Mud </a:t>
            </a:r>
            <a:r>
              <a:rPr lang="en-GB" b="1" dirty="0" smtClean="0"/>
              <a:t>and debris rained down into them with each exploding shell.</a:t>
            </a:r>
            <a:endParaRPr lang="en-GB" b="1" dirty="0"/>
          </a:p>
        </p:txBody>
      </p:sp>
    </p:spTree>
    <p:extLst>
      <p:ext uri="{BB962C8B-B14F-4D97-AF65-F5344CB8AC3E}">
        <p14:creationId xmlns:p14="http://schemas.microsoft.com/office/powerpoint/2010/main" xmlns="" val="397218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2576" y="-243408"/>
            <a:ext cx="10225136" cy="8064896"/>
          </a:xfrm>
          <a:prstGeom prst="rect">
            <a:avLst/>
          </a:prstGeom>
        </p:spPr>
      </p:pic>
      <p:sp>
        <p:nvSpPr>
          <p:cNvPr id="3" name="TextBox 2"/>
          <p:cNvSpPr txBox="1"/>
          <p:nvPr/>
        </p:nvSpPr>
        <p:spPr>
          <a:xfrm>
            <a:off x="0" y="188640"/>
            <a:ext cx="3744416" cy="1754326"/>
          </a:xfrm>
          <a:prstGeom prst="rect">
            <a:avLst/>
          </a:prstGeom>
          <a:noFill/>
        </p:spPr>
        <p:txBody>
          <a:bodyPr wrap="square" rtlCol="0">
            <a:spAutoFit/>
          </a:bodyPr>
          <a:lstStyle/>
          <a:p>
            <a:r>
              <a:rPr lang="en-GB" dirty="0" smtClean="0">
                <a:solidFill>
                  <a:srgbClr val="FF0000"/>
                </a:solidFill>
              </a:rPr>
              <a:t>Even at night, sounds of artillery fire and ‘whizz-bangs’ continued. </a:t>
            </a:r>
            <a:r>
              <a:rPr lang="en-GB" dirty="0" smtClean="0">
                <a:solidFill>
                  <a:srgbClr val="FF0000"/>
                </a:solidFill>
              </a:rPr>
              <a:t> It </a:t>
            </a:r>
            <a:r>
              <a:rPr lang="en-GB" dirty="0" smtClean="0">
                <a:solidFill>
                  <a:srgbClr val="FF0000"/>
                </a:solidFill>
              </a:rPr>
              <a:t>stopped only briefly and resumed at first light. </a:t>
            </a:r>
            <a:r>
              <a:rPr lang="en-GB" dirty="0" smtClean="0">
                <a:solidFill>
                  <a:srgbClr val="FF0000"/>
                </a:solidFill>
              </a:rPr>
              <a:t> Flares </a:t>
            </a:r>
            <a:r>
              <a:rPr lang="en-GB" dirty="0" smtClean="0">
                <a:solidFill>
                  <a:srgbClr val="FF0000"/>
                </a:solidFill>
              </a:rPr>
              <a:t>lit up the darkness like terrible green fireworks. </a:t>
            </a:r>
            <a:r>
              <a:rPr lang="en-GB" dirty="0" smtClean="0">
                <a:solidFill>
                  <a:srgbClr val="FF0000"/>
                </a:solidFill>
              </a:rPr>
              <a:t>  </a:t>
            </a:r>
            <a:r>
              <a:rPr lang="en-GB" dirty="0" smtClean="0">
                <a:solidFill>
                  <a:srgbClr val="FF0000"/>
                </a:solidFill>
              </a:rPr>
              <a:t>A truly dreadful experience.</a:t>
            </a:r>
            <a:endParaRPr lang="en-GB" dirty="0">
              <a:solidFill>
                <a:srgbClr val="FF0000"/>
              </a:solidFill>
            </a:endParaRPr>
          </a:p>
        </p:txBody>
      </p:sp>
    </p:spTree>
    <p:extLst>
      <p:ext uri="{BB962C8B-B14F-4D97-AF65-F5344CB8AC3E}">
        <p14:creationId xmlns:p14="http://schemas.microsoft.com/office/powerpoint/2010/main" xmlns="" val="800999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6505" y="171400"/>
            <a:ext cx="4531486" cy="6497960"/>
          </a:xfrm>
          <a:prstGeom prst="rect">
            <a:avLst/>
          </a:prstGeom>
        </p:spPr>
      </p:pic>
      <p:sp>
        <p:nvSpPr>
          <p:cNvPr id="3" name="TextBox 2"/>
          <p:cNvSpPr txBox="1"/>
          <p:nvPr/>
        </p:nvSpPr>
        <p:spPr>
          <a:xfrm>
            <a:off x="539552" y="1628800"/>
            <a:ext cx="2448272" cy="3139321"/>
          </a:xfrm>
          <a:prstGeom prst="rect">
            <a:avLst/>
          </a:prstGeom>
          <a:noFill/>
        </p:spPr>
        <p:txBody>
          <a:bodyPr wrap="square" rtlCol="0">
            <a:spAutoFit/>
          </a:bodyPr>
          <a:lstStyle/>
          <a:p>
            <a:r>
              <a:rPr lang="en-GB" b="1" dirty="0" smtClean="0"/>
              <a:t>Have a look at this recruitment poster.   </a:t>
            </a:r>
          </a:p>
          <a:p>
            <a:r>
              <a:rPr lang="en-GB" b="1" dirty="0" smtClean="0"/>
              <a:t>   </a:t>
            </a:r>
          </a:p>
          <a:p>
            <a:r>
              <a:rPr lang="en-GB" b="1" dirty="0" smtClean="0"/>
              <a:t>How would you describe the way the soldiers look?</a:t>
            </a:r>
          </a:p>
          <a:p>
            <a:r>
              <a:rPr lang="en-GB" b="1" dirty="0"/>
              <a:t> </a:t>
            </a:r>
            <a:endParaRPr lang="en-GB" b="1" dirty="0" smtClean="0"/>
          </a:p>
          <a:p>
            <a:endParaRPr lang="en-GB" b="1" dirty="0" smtClean="0"/>
          </a:p>
          <a:p>
            <a:r>
              <a:rPr lang="en-GB" b="1" dirty="0" smtClean="0"/>
              <a:t>What does it suggest army life will be like?</a:t>
            </a:r>
          </a:p>
          <a:p>
            <a:endParaRPr lang="en-GB" b="1" dirty="0">
              <a:solidFill>
                <a:srgbClr val="FF0000"/>
              </a:solidFill>
            </a:endParaRPr>
          </a:p>
        </p:txBody>
      </p:sp>
    </p:spTree>
    <p:extLst>
      <p:ext uri="{BB962C8B-B14F-4D97-AF65-F5344CB8AC3E}">
        <p14:creationId xmlns:p14="http://schemas.microsoft.com/office/powerpoint/2010/main" xmlns="" val="935854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4028"/>
            <a:ext cx="9144000" cy="6872028"/>
          </a:xfrm>
          <a:prstGeom prst="rect">
            <a:avLst/>
          </a:prstGeom>
        </p:spPr>
      </p:pic>
      <p:sp>
        <p:nvSpPr>
          <p:cNvPr id="3" name="TextBox 2"/>
          <p:cNvSpPr txBox="1"/>
          <p:nvPr/>
        </p:nvSpPr>
        <p:spPr>
          <a:xfrm>
            <a:off x="251520" y="5733256"/>
            <a:ext cx="2376264" cy="1015663"/>
          </a:xfrm>
          <a:prstGeom prst="rect">
            <a:avLst/>
          </a:prstGeom>
          <a:solidFill>
            <a:schemeClr val="bg1"/>
          </a:solidFill>
        </p:spPr>
        <p:txBody>
          <a:bodyPr wrap="square" rtlCol="0">
            <a:spAutoFit/>
          </a:bodyPr>
          <a:lstStyle/>
          <a:p>
            <a:r>
              <a:rPr lang="en-GB" sz="2000" b="1" dirty="0" smtClean="0">
                <a:solidFill>
                  <a:srgbClr val="FF0000"/>
                </a:solidFill>
              </a:rPr>
              <a:t>How does this image compare to the recruitment poster?</a:t>
            </a:r>
            <a:endParaRPr lang="en-GB" sz="2000" b="1" dirty="0">
              <a:solidFill>
                <a:srgbClr val="FF0000"/>
              </a:solidFill>
            </a:endParaRPr>
          </a:p>
        </p:txBody>
      </p:sp>
    </p:spTree>
    <p:extLst>
      <p:ext uri="{BB962C8B-B14F-4D97-AF65-F5344CB8AC3E}">
        <p14:creationId xmlns:p14="http://schemas.microsoft.com/office/powerpoint/2010/main" xmlns="" val="84939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l="7560" r="24401"/>
          <a:stretch>
            <a:fillRect/>
          </a:stretch>
        </p:blipFill>
        <p:spPr>
          <a:xfrm>
            <a:off x="4716016" y="1412776"/>
            <a:ext cx="4180784" cy="3456384"/>
          </a:xfrm>
          <a:prstGeom prst="rect">
            <a:avLst/>
          </a:prstGeom>
          <a:noFill/>
          <a:ln>
            <a:noFill/>
          </a:ln>
        </p:spPr>
      </p:pic>
      <p:sp>
        <p:nvSpPr>
          <p:cNvPr id="5" name="Rectangle 4"/>
          <p:cNvSpPr/>
          <p:nvPr/>
        </p:nvSpPr>
        <p:spPr>
          <a:xfrm>
            <a:off x="179512" y="116632"/>
            <a:ext cx="4536504" cy="5847755"/>
          </a:xfrm>
          <a:prstGeom prst="rect">
            <a:avLst/>
          </a:prstGeom>
        </p:spPr>
        <p:txBody>
          <a:bodyPr wrap="square">
            <a:spAutoFit/>
          </a:bodyPr>
          <a:lstStyle/>
          <a:p>
            <a:pPr algn="ctr"/>
            <a:r>
              <a:rPr lang="en-GB" sz="2000" b="1" dirty="0">
                <a:solidFill>
                  <a:srgbClr val="C00000"/>
                </a:solidFill>
              </a:rPr>
              <a:t>I Want To Go </a:t>
            </a:r>
            <a:r>
              <a:rPr lang="en-GB" sz="2000" b="1" dirty="0" smtClean="0">
                <a:solidFill>
                  <a:srgbClr val="C00000"/>
                </a:solidFill>
              </a:rPr>
              <a:t>Home</a:t>
            </a:r>
          </a:p>
          <a:p>
            <a:pPr algn="ctr"/>
            <a:endParaRPr lang="en-GB" sz="2000" dirty="0">
              <a:solidFill>
                <a:srgbClr val="C00000"/>
              </a:solidFill>
            </a:endParaRPr>
          </a:p>
          <a:p>
            <a:pPr algn="ctr"/>
            <a:r>
              <a:rPr lang="en-GB" sz="2000" dirty="0">
                <a:solidFill>
                  <a:srgbClr val="C00000"/>
                </a:solidFill>
              </a:rPr>
              <a:t>I want to go home, I want to go home,</a:t>
            </a:r>
          </a:p>
          <a:p>
            <a:pPr algn="ctr"/>
            <a:r>
              <a:rPr lang="en-GB" sz="2000" dirty="0">
                <a:solidFill>
                  <a:srgbClr val="C00000"/>
                </a:solidFill>
              </a:rPr>
              <a:t>I don't want to go in the trenches no more,</a:t>
            </a:r>
            <a:br>
              <a:rPr lang="en-GB" sz="2000" dirty="0">
                <a:solidFill>
                  <a:srgbClr val="C00000"/>
                </a:solidFill>
              </a:rPr>
            </a:br>
            <a:r>
              <a:rPr lang="en-GB" sz="2000" dirty="0">
                <a:solidFill>
                  <a:srgbClr val="C00000"/>
                </a:solidFill>
              </a:rPr>
              <a:t>Where whizz-bang and shrapnel they whistle and roar.</a:t>
            </a:r>
            <a:br>
              <a:rPr lang="en-GB" sz="2000" dirty="0">
                <a:solidFill>
                  <a:srgbClr val="C00000"/>
                </a:solidFill>
              </a:rPr>
            </a:br>
            <a:r>
              <a:rPr lang="en-GB" sz="2000" dirty="0">
                <a:solidFill>
                  <a:srgbClr val="C00000"/>
                </a:solidFill>
              </a:rPr>
              <a:t>Take me over the sea, </a:t>
            </a:r>
            <a:r>
              <a:rPr lang="en-GB" sz="2000" dirty="0" smtClean="0">
                <a:solidFill>
                  <a:srgbClr val="C00000"/>
                </a:solidFill>
              </a:rPr>
              <a:t>                                                        Where the </a:t>
            </a:r>
            <a:r>
              <a:rPr lang="en-GB" sz="2000" dirty="0" err="1">
                <a:solidFill>
                  <a:srgbClr val="C00000"/>
                </a:solidFill>
              </a:rPr>
              <a:t>alleyman</a:t>
            </a:r>
            <a:r>
              <a:rPr lang="en-GB" sz="2000" dirty="0">
                <a:solidFill>
                  <a:srgbClr val="C00000"/>
                </a:solidFill>
              </a:rPr>
              <a:t>* can't get at me;</a:t>
            </a:r>
          </a:p>
          <a:p>
            <a:pPr algn="ctr"/>
            <a:r>
              <a:rPr lang="en-GB" sz="2000" dirty="0">
                <a:solidFill>
                  <a:srgbClr val="C00000"/>
                </a:solidFill>
              </a:rPr>
              <a:t>Oh my, I don't want to die, </a:t>
            </a:r>
            <a:r>
              <a:rPr lang="en-GB" sz="2000" dirty="0" smtClean="0">
                <a:solidFill>
                  <a:srgbClr val="C00000"/>
                </a:solidFill>
              </a:rPr>
              <a:t>                                                 I </a:t>
            </a:r>
            <a:r>
              <a:rPr lang="en-GB" sz="2000" dirty="0">
                <a:solidFill>
                  <a:srgbClr val="C00000"/>
                </a:solidFill>
              </a:rPr>
              <a:t>want to go home.</a:t>
            </a:r>
          </a:p>
          <a:p>
            <a:pPr algn="ctr"/>
            <a:endParaRPr lang="en-GB" dirty="0"/>
          </a:p>
          <a:p>
            <a:endParaRPr lang="en-GB" dirty="0" smtClean="0"/>
          </a:p>
          <a:p>
            <a:r>
              <a:rPr lang="en-GB" dirty="0" smtClean="0"/>
              <a:t>These </a:t>
            </a:r>
            <a:r>
              <a:rPr lang="en-GB" dirty="0"/>
              <a:t>lyrics are from a sad little song in Joan </a:t>
            </a:r>
            <a:r>
              <a:rPr lang="en-GB" dirty="0" err="1"/>
              <a:t>Littlewood’s</a:t>
            </a:r>
            <a:r>
              <a:rPr lang="en-GB" dirty="0"/>
              <a:t> </a:t>
            </a:r>
            <a:r>
              <a:rPr lang="en-GB" dirty="0" smtClean="0"/>
              <a:t>musical </a:t>
            </a:r>
            <a:r>
              <a:rPr lang="en-GB" dirty="0"/>
              <a:t>play ‘</a:t>
            </a:r>
            <a:r>
              <a:rPr lang="en-GB" dirty="0" smtClean="0"/>
              <a:t>Oh! </a:t>
            </a:r>
            <a:r>
              <a:rPr lang="en-GB" dirty="0"/>
              <a:t>What a Lovely </a:t>
            </a:r>
            <a:r>
              <a:rPr lang="en-GB" dirty="0" smtClean="0"/>
              <a:t>War.’   It shows how </a:t>
            </a:r>
            <a:r>
              <a:rPr lang="en-GB" dirty="0"/>
              <a:t>many </a:t>
            </a:r>
            <a:r>
              <a:rPr lang="en-GB" dirty="0" smtClean="0"/>
              <a:t>servicemen </a:t>
            </a:r>
            <a:r>
              <a:rPr lang="en-GB" dirty="0"/>
              <a:t>were feeling at the time.  </a:t>
            </a:r>
            <a:r>
              <a:rPr lang="en-GB" dirty="0" smtClean="0"/>
              <a:t>Watch and listen to it </a:t>
            </a:r>
            <a:r>
              <a:rPr lang="en-GB" dirty="0"/>
              <a:t>at</a:t>
            </a:r>
            <a:r>
              <a:rPr lang="en-GB" dirty="0" smtClean="0"/>
              <a:t>:</a:t>
            </a:r>
          </a:p>
          <a:p>
            <a:endParaRPr lang="en-GB" dirty="0"/>
          </a:p>
          <a:p>
            <a:r>
              <a:rPr lang="en-GB" sz="1400" b="1" dirty="0" smtClean="0">
                <a:solidFill>
                  <a:srgbClr val="002060"/>
                </a:solidFill>
              </a:rPr>
              <a:t>http</a:t>
            </a:r>
            <a:r>
              <a:rPr lang="en-GB" sz="1400" b="1" dirty="0">
                <a:solidFill>
                  <a:srgbClr val="002060"/>
                </a:solidFill>
              </a:rPr>
              <a:t>://www.ww1photos.com/IWantToGoHomeVideo.html</a:t>
            </a:r>
          </a:p>
        </p:txBody>
      </p:sp>
      <p:sp>
        <p:nvSpPr>
          <p:cNvPr id="6" name="Rectangle 5"/>
          <p:cNvSpPr/>
          <p:nvPr/>
        </p:nvSpPr>
        <p:spPr>
          <a:xfrm>
            <a:off x="251520" y="5877272"/>
            <a:ext cx="4572000" cy="830997"/>
          </a:xfrm>
          <a:prstGeom prst="rect">
            <a:avLst/>
          </a:prstGeom>
        </p:spPr>
        <p:txBody>
          <a:bodyPr>
            <a:spAutoFit/>
          </a:bodyPr>
          <a:lstStyle/>
          <a:p>
            <a:r>
              <a:rPr lang="en-GB" sz="1200" dirty="0" smtClean="0"/>
              <a:t>*’</a:t>
            </a:r>
            <a:r>
              <a:rPr lang="en-GB" sz="1200" dirty="0" err="1" smtClean="0"/>
              <a:t>Alleyman</a:t>
            </a:r>
            <a:r>
              <a:rPr lang="en-GB" sz="1200" dirty="0" smtClean="0"/>
              <a:t>’ </a:t>
            </a:r>
            <a:r>
              <a:rPr lang="en-GB" sz="1200" dirty="0"/>
              <a:t>was a nickname for German soldiers used by </a:t>
            </a:r>
            <a:r>
              <a:rPr lang="en-GB" sz="1200" dirty="0" err="1"/>
              <a:t>Tommies</a:t>
            </a:r>
            <a:r>
              <a:rPr lang="en-GB" sz="1200" dirty="0"/>
              <a:t>.  Men serving in France, with little understanding of the French </a:t>
            </a:r>
            <a:r>
              <a:rPr lang="en-GB" sz="1200" dirty="0" smtClean="0"/>
              <a:t>language, </a:t>
            </a:r>
            <a:r>
              <a:rPr lang="en-GB" sz="1200" dirty="0"/>
              <a:t>mispronounced the French word  ‘</a:t>
            </a:r>
            <a:r>
              <a:rPr lang="en-GB" sz="1200" dirty="0" err="1"/>
              <a:t>Allemagne</a:t>
            </a:r>
            <a:r>
              <a:rPr lang="en-GB" sz="1200" dirty="0"/>
              <a:t>’ (meaning Germany) as </a:t>
            </a:r>
            <a:r>
              <a:rPr lang="en-GB" sz="1200" dirty="0" err="1" smtClean="0"/>
              <a:t>Alleyman</a:t>
            </a:r>
            <a:r>
              <a:rPr lang="en-GB" sz="1200" dirty="0" smtClean="0"/>
              <a:t> - </a:t>
            </a:r>
            <a:r>
              <a:rPr lang="en-GB" sz="1200" dirty="0"/>
              <a:t>as you see in the song.</a:t>
            </a:r>
          </a:p>
        </p:txBody>
      </p:sp>
    </p:spTree>
    <p:extLst>
      <p:ext uri="{BB962C8B-B14F-4D97-AF65-F5344CB8AC3E}">
        <p14:creationId xmlns:p14="http://schemas.microsoft.com/office/powerpoint/2010/main" xmlns="" val="3180317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51520" y="620688"/>
            <a:ext cx="4104456" cy="5909310"/>
          </a:xfrm>
          <a:prstGeom prst="rect">
            <a:avLst/>
          </a:prstGeom>
          <a:noFill/>
        </p:spPr>
        <p:txBody>
          <a:bodyPr wrap="square" rtlCol="0">
            <a:spAutoFit/>
          </a:bodyPr>
          <a:lstStyle/>
          <a:p>
            <a:r>
              <a:rPr lang="en-GB" dirty="0"/>
              <a:t>Not everyone was cut out to be a soldier and the terrible experience </a:t>
            </a:r>
            <a:r>
              <a:rPr lang="en-GB" dirty="0" smtClean="0"/>
              <a:t>was </a:t>
            </a:r>
            <a:r>
              <a:rPr lang="en-GB" dirty="0"/>
              <a:t>just too </a:t>
            </a:r>
            <a:r>
              <a:rPr lang="en-GB" dirty="0" smtClean="0"/>
              <a:t>much for some. </a:t>
            </a:r>
            <a:r>
              <a:rPr lang="en-GB" dirty="0" smtClean="0"/>
              <a:t> Many </a:t>
            </a:r>
            <a:r>
              <a:rPr lang="en-GB" dirty="0"/>
              <a:t>young men’s nerves were shattered and they tried to escape</a:t>
            </a:r>
            <a:r>
              <a:rPr lang="en-GB" dirty="0" smtClean="0"/>
              <a:t>.</a:t>
            </a:r>
          </a:p>
          <a:p>
            <a:r>
              <a:rPr lang="en-GB" dirty="0" smtClean="0"/>
              <a:t> </a:t>
            </a:r>
            <a:endParaRPr lang="en-GB" dirty="0"/>
          </a:p>
          <a:p>
            <a:r>
              <a:rPr lang="en-GB" dirty="0"/>
              <a:t>Some tried to deliberately injure themselves so they could be sent home. </a:t>
            </a:r>
            <a:r>
              <a:rPr lang="en-GB" dirty="0" smtClean="0"/>
              <a:t> Some </a:t>
            </a:r>
            <a:r>
              <a:rPr lang="en-GB" dirty="0"/>
              <a:t>simply ran, only to be captured, </a:t>
            </a:r>
            <a:r>
              <a:rPr lang="en-GB" dirty="0" smtClean="0"/>
              <a:t>court-martialled  </a:t>
            </a:r>
            <a:r>
              <a:rPr lang="en-GB" dirty="0"/>
              <a:t>and convicted of desertion of </a:t>
            </a:r>
            <a:r>
              <a:rPr lang="en-GB" dirty="0" smtClean="0"/>
              <a:t>duty. </a:t>
            </a:r>
            <a:r>
              <a:rPr lang="en-GB" dirty="0" smtClean="0"/>
              <a:t> Most </a:t>
            </a:r>
            <a:r>
              <a:rPr lang="en-GB" dirty="0" smtClean="0"/>
              <a:t>were then shot </a:t>
            </a:r>
            <a:r>
              <a:rPr lang="en-GB" dirty="0"/>
              <a:t>for cowardice.</a:t>
            </a:r>
          </a:p>
          <a:p>
            <a:endParaRPr lang="en-GB" dirty="0"/>
          </a:p>
          <a:p>
            <a:r>
              <a:rPr lang="en-GB" dirty="0"/>
              <a:t>This picture is of a </a:t>
            </a:r>
            <a:r>
              <a:rPr lang="en-GB" dirty="0" smtClean="0"/>
              <a:t>memorial entitled ‘SHOT AT DAWN.’ </a:t>
            </a:r>
            <a:r>
              <a:rPr lang="en-GB" dirty="0" smtClean="0"/>
              <a:t> It </a:t>
            </a:r>
            <a:r>
              <a:rPr lang="en-GB" dirty="0" smtClean="0"/>
              <a:t>is dedicated to </a:t>
            </a:r>
            <a:r>
              <a:rPr lang="en-GB" dirty="0"/>
              <a:t>all those men who were killed because they were just too traumatised to serve as soldiers</a:t>
            </a:r>
            <a:r>
              <a:rPr lang="en-GB" dirty="0" smtClean="0"/>
              <a:t>. </a:t>
            </a:r>
            <a:r>
              <a:rPr lang="en-GB" dirty="0" smtClean="0"/>
              <a:t> You </a:t>
            </a:r>
            <a:r>
              <a:rPr lang="en-GB" dirty="0" smtClean="0"/>
              <a:t>can visit it at The National Memorial Arboretum near </a:t>
            </a:r>
            <a:r>
              <a:rPr lang="en-GB" dirty="0" err="1" smtClean="0"/>
              <a:t>Alrewas</a:t>
            </a:r>
            <a:r>
              <a:rPr lang="en-GB" dirty="0" smtClean="0"/>
              <a:t> in Staffordshire.</a:t>
            </a:r>
            <a:endParaRPr lang="en-GB" dirty="0"/>
          </a:p>
          <a:p>
            <a:endParaRPr lang="en-GB" dirty="0"/>
          </a:p>
        </p:txBody>
      </p:sp>
      <p:grpSp>
        <p:nvGrpSpPr>
          <p:cNvPr id="8" name="Group 7"/>
          <p:cNvGrpSpPr/>
          <p:nvPr/>
        </p:nvGrpSpPr>
        <p:grpSpPr>
          <a:xfrm>
            <a:off x="4499992" y="476672"/>
            <a:ext cx="4207209" cy="5893623"/>
            <a:chOff x="4499992" y="476672"/>
            <a:chExt cx="4207209" cy="5893623"/>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9992" y="476672"/>
              <a:ext cx="4207209" cy="5616624"/>
            </a:xfrm>
            <a:prstGeom prst="rect">
              <a:avLst/>
            </a:prstGeom>
            <a:noFill/>
            <a:ln>
              <a:noFill/>
            </a:ln>
          </p:spPr>
        </p:pic>
        <p:sp>
          <p:nvSpPr>
            <p:cNvPr id="7" name="TextBox 6"/>
            <p:cNvSpPr txBox="1"/>
            <p:nvPr/>
          </p:nvSpPr>
          <p:spPr>
            <a:xfrm>
              <a:off x="7164288" y="6093296"/>
              <a:ext cx="1512168" cy="276999"/>
            </a:xfrm>
            <a:prstGeom prst="rect">
              <a:avLst/>
            </a:prstGeom>
            <a:noFill/>
          </p:spPr>
          <p:txBody>
            <a:bodyPr wrap="square" rtlCol="0">
              <a:spAutoFit/>
            </a:bodyPr>
            <a:lstStyle/>
            <a:p>
              <a:r>
                <a:rPr lang="en-GB" sz="1200" dirty="0" smtClean="0"/>
                <a:t>Image: CC3 </a:t>
              </a:r>
              <a:r>
                <a:rPr lang="en-GB" sz="1200" dirty="0" err="1" smtClean="0"/>
                <a:t>Noisette</a:t>
              </a:r>
              <a:endParaRPr lang="en-GB" sz="1200" dirty="0"/>
            </a:p>
          </p:txBody>
        </p:sp>
      </p:grpSp>
    </p:spTree>
    <p:extLst>
      <p:ext uri="{BB962C8B-B14F-4D97-AF65-F5344CB8AC3E}">
        <p14:creationId xmlns:p14="http://schemas.microsoft.com/office/powerpoint/2010/main" xmlns="" val="104520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cked_3-D_text_at_dramatic_ang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D4FAEE-73BE-4E4E-B3AE-16444781F3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Stacked 3-D text at dramatic angle</Template>
  <TotalTime>0</TotalTime>
  <Words>1328</Words>
  <Application>Microsoft Office PowerPoint</Application>
  <PresentationFormat>On-screen Show (4:3)</PresentationFormat>
  <Paragraphs>74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Stacked_3-D_text_at_dramatic_angle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2015-09-29T21:31:39Z</dcterms:created>
  <dcterms:modified xsi:type="dcterms:W3CDTF">2015-10-16T08:52:49Z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TC024243149991</vt:lpwstr>
  </property>
</Properties>
</file>