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5" r:id="rId3"/>
    <p:sldId id="261" r:id="rId4"/>
    <p:sldId id="260" r:id="rId5"/>
    <p:sldId id="262" r:id="rId6"/>
    <p:sldId id="264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87A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380" y="-7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scc.gov.uk\global\DataHub\Requests\Clare%20Medland\DH18640\DH1864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</a:t>
            </a:r>
            <a:r>
              <a:rPr lang="en-US" dirty="0" smtClean="0"/>
              <a:t>Number on Roll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NOR!$A$18</c:f>
              <c:strCache>
                <c:ptCount val="1"/>
                <c:pt idx="0">
                  <c:v>Total NOR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NOR!$B$17:$H$17</c:f>
              <c:strCache>
                <c:ptCount val="7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  <c:pt idx="6">
                  <c:v>22/23</c:v>
                </c:pt>
              </c:strCache>
            </c:strRef>
          </c:cat>
          <c:val>
            <c:numRef>
              <c:f>NOR!$B$18:$H$18</c:f>
              <c:numCache>
                <c:formatCode>General</c:formatCode>
                <c:ptCount val="7"/>
                <c:pt idx="0">
                  <c:v>1074</c:v>
                </c:pt>
                <c:pt idx="1">
                  <c:v>1061</c:v>
                </c:pt>
                <c:pt idx="2">
                  <c:v>1053</c:v>
                </c:pt>
                <c:pt idx="3">
                  <c:v>1025</c:v>
                </c:pt>
                <c:pt idx="4">
                  <c:v>970</c:v>
                </c:pt>
                <c:pt idx="5">
                  <c:v>924</c:v>
                </c:pt>
                <c:pt idx="6">
                  <c:v>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39968"/>
        <c:axId val="128341504"/>
      </c:barChart>
      <c:catAx>
        <c:axId val="12833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341504"/>
        <c:crosses val="autoZero"/>
        <c:auto val="1"/>
        <c:lblAlgn val="ctr"/>
        <c:lblOffset val="100"/>
        <c:noMultiLvlLbl val="0"/>
      </c:catAx>
      <c:valAx>
        <c:axId val="12834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33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NOR!$A$22</c:f>
              <c:strCache>
                <c:ptCount val="1"/>
                <c:pt idx="0">
                  <c:v>Christ Church C of E Primary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NOR!$B$21:$H$21</c:f>
              <c:strCache>
                <c:ptCount val="7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  <c:pt idx="6">
                  <c:v>22/23</c:v>
                </c:pt>
              </c:strCache>
            </c:strRef>
          </c:cat>
          <c:val>
            <c:numRef>
              <c:f>NOR!$B$22:$H$22</c:f>
              <c:numCache>
                <c:formatCode>General</c:formatCode>
                <c:ptCount val="7"/>
                <c:pt idx="0">
                  <c:v>36</c:v>
                </c:pt>
                <c:pt idx="1">
                  <c:v>32</c:v>
                </c:pt>
                <c:pt idx="2">
                  <c:v>34</c:v>
                </c:pt>
                <c:pt idx="3">
                  <c:v>25</c:v>
                </c:pt>
                <c:pt idx="4">
                  <c:v>23</c:v>
                </c:pt>
                <c:pt idx="5">
                  <c:v>21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61888"/>
        <c:axId val="109863680"/>
      </c:barChart>
      <c:catAx>
        <c:axId val="10986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863680"/>
        <c:crosses val="autoZero"/>
        <c:auto val="1"/>
        <c:lblAlgn val="ctr"/>
        <c:lblOffset val="100"/>
        <c:noMultiLvlLbl val="0"/>
      </c:catAx>
      <c:valAx>
        <c:axId val="10986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86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C0F8D-2091-4BD6-932D-E7A6C7EFC17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5706-817A-4C1C-8CE2-9EDB2E81F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8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Secondary information </a:t>
            </a:r>
          </a:p>
          <a:p>
            <a:r>
              <a:rPr lang="en-GB" dirty="0" smtClean="0"/>
              <a:t>including author and date 24pt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 Arial Bold 40pt 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085118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Subheading Arial Regular 40pt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 Arial Bold 40pt 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Secondary information </a:t>
            </a:r>
          </a:p>
          <a:p>
            <a:r>
              <a:rPr lang="en-GB" dirty="0" smtClean="0"/>
              <a:t>including author and date 24pt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085118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Subheading Arial Regular 40pt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 smtClean="0"/>
              <a:t>Header Arial Bold 40pt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757" y="1409413"/>
            <a:ext cx="8218487" cy="3018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Subheading Arial Bold 20pt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6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89"/>
            <a:ext cx="8229600" cy="2990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 smtClean="0"/>
              <a:t>Header Arial Bold 40pt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17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 smtClean="0"/>
              <a:t>Header Arial Bold 40pt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0040"/>
            <a:ext cx="4040188" cy="303195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30040"/>
            <a:ext cx="4041775" cy="303195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 smtClean="0"/>
              <a:t>Header Arial Bold 40pt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4034631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Subheading Arial Bold 20pt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45026" y="902000"/>
            <a:ext cx="4034631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2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 smtClean="0"/>
              <a:t>Header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10760"/>
            <a:ext cx="9144000" cy="732740"/>
          </a:xfrm>
          <a:prstGeom prst="rect">
            <a:avLst/>
          </a:prstGeom>
          <a:solidFill>
            <a:srgbClr val="0A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 Arial Bold 40pt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953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Line copy Arial Regular 20pt.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4539180"/>
            <a:ext cx="1842911" cy="473180"/>
          </a:xfrm>
          <a:prstGeom prst="rect">
            <a:avLst/>
          </a:prstGeom>
        </p:spPr>
      </p:pic>
      <p:pic>
        <p:nvPicPr>
          <p:cNvPr id="20" name="Picture 19" descr="GCC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79" y="4494781"/>
            <a:ext cx="337021" cy="568723"/>
          </a:xfrm>
          <a:prstGeom prst="rect">
            <a:avLst/>
          </a:prstGeom>
        </p:spPr>
      </p:pic>
      <p:pic>
        <p:nvPicPr>
          <p:cNvPr id="25" name="Picture 24" descr="Icons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86" y="4532315"/>
            <a:ext cx="2374861" cy="5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8195" y="1248353"/>
            <a:ext cx="470366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Christ Church C of E Primary School</a:t>
            </a:r>
          </a:p>
          <a:p>
            <a:pPr algn="ctr"/>
            <a:r>
              <a:rPr lang="en-GB" dirty="0" smtClean="0"/>
              <a:t>Consultation Event 13 February 2020</a:t>
            </a:r>
          </a:p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2400" dirty="0" smtClean="0"/>
              <a:t>Clare Medland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Head </a:t>
            </a:r>
            <a:r>
              <a:rPr lang="en-GB" dirty="0"/>
              <a:t>of Commissioning for Learning</a:t>
            </a:r>
          </a:p>
          <a:p>
            <a:pPr algn="ctr"/>
            <a:r>
              <a:rPr lang="en-GB" dirty="0" smtClean="0"/>
              <a:t>Gloucestershire County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2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815" y="866692"/>
            <a:ext cx="75298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Stroud Valley </a:t>
            </a:r>
            <a:r>
              <a:rPr lang="en-GB" sz="2400" b="1" dirty="0" smtClean="0"/>
              <a:t>Area Overview</a:t>
            </a:r>
          </a:p>
          <a:p>
            <a:pPr algn="ctr"/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Twelve primary schools with a capacity of 1,197 places (171 per year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September </a:t>
            </a:r>
            <a:r>
              <a:rPr lang="en-GB" dirty="0" smtClean="0"/>
              <a:t>2018		1,053 </a:t>
            </a:r>
            <a:r>
              <a:rPr lang="en-GB" dirty="0"/>
              <a:t>pupils on roll </a:t>
            </a:r>
            <a:r>
              <a:rPr lang="en-GB" dirty="0" smtClean="0"/>
              <a:t> 	(</a:t>
            </a:r>
            <a:r>
              <a:rPr lang="en-GB" dirty="0"/>
              <a:t>12% surplus)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September </a:t>
            </a:r>
            <a:r>
              <a:rPr lang="en-GB" dirty="0" smtClean="0"/>
              <a:t>2022		   901 </a:t>
            </a:r>
            <a:r>
              <a:rPr lang="en-GB" dirty="0"/>
              <a:t>pupils </a:t>
            </a:r>
            <a:r>
              <a:rPr lang="en-GB" dirty="0" smtClean="0"/>
              <a:t>forecast  	(25% </a:t>
            </a:r>
            <a:r>
              <a:rPr lang="en-GB" dirty="0"/>
              <a:t>surplus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level of surplus places is </a:t>
            </a:r>
            <a:r>
              <a:rPr lang="en-GB" dirty="0" smtClean="0"/>
              <a:t>unsustainable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reduced </a:t>
            </a:r>
            <a:r>
              <a:rPr lang="en-GB" dirty="0" smtClean="0"/>
              <a:t>levels of funding </a:t>
            </a:r>
            <a:r>
              <a:rPr lang="en-GB" dirty="0"/>
              <a:t>from low pupil numbers 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potential impact </a:t>
            </a:r>
            <a:r>
              <a:rPr lang="en-GB" dirty="0" smtClean="0"/>
              <a:t>on educational experience and outcomes </a:t>
            </a:r>
            <a:r>
              <a:rPr lang="en-GB" dirty="0"/>
              <a:t>for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3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815" y="333954"/>
            <a:ext cx="7529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Consultation </a:t>
            </a:r>
            <a:r>
              <a:rPr lang="en-GB" sz="2400" b="1" dirty="0"/>
              <a:t>to </a:t>
            </a:r>
            <a:r>
              <a:rPr lang="en-GB" sz="2400" b="1" dirty="0" smtClean="0"/>
              <a:t>date with </a:t>
            </a:r>
          </a:p>
          <a:p>
            <a:pPr algn="ctr"/>
            <a:r>
              <a:rPr lang="en-GB" sz="2400" b="1" dirty="0" smtClean="0"/>
              <a:t>Headteachers </a:t>
            </a:r>
            <a:r>
              <a:rPr lang="en-GB" sz="2400" b="1" dirty="0"/>
              <a:t>and Governors</a:t>
            </a:r>
          </a:p>
          <a:p>
            <a:pPr algn="ctr"/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June 2019		</a:t>
            </a:r>
            <a:r>
              <a:rPr lang="en-GB" dirty="0"/>
              <a:t>consider options for leadership and governance </a:t>
            </a:r>
            <a:r>
              <a:rPr lang="en-GB" dirty="0" smtClean="0"/>
              <a:t>models</a:t>
            </a:r>
          </a:p>
          <a:p>
            <a:pPr lvl="4"/>
            <a:endParaRPr lang="en-GB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 smtClean="0"/>
              <a:t>October 2019	consider options </a:t>
            </a:r>
            <a:r>
              <a:rPr lang="en-GB" dirty="0"/>
              <a:t>for reorganisation of schools to reduce </a:t>
            </a:r>
            <a:r>
              <a:rPr lang="en-GB" dirty="0" smtClean="0"/>
              <a:t>					surplus </a:t>
            </a:r>
            <a:r>
              <a:rPr lang="en-GB" dirty="0"/>
              <a:t>capacity of </a:t>
            </a:r>
            <a:r>
              <a:rPr lang="en-GB" dirty="0" smtClean="0"/>
              <a:t>places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 smtClean="0"/>
              <a:t>December 2019	 working group discuss options </a:t>
            </a:r>
            <a:r>
              <a:rPr lang="en-GB" dirty="0"/>
              <a:t>for removing </a:t>
            </a:r>
            <a:r>
              <a:rPr lang="en-GB" dirty="0" smtClean="0"/>
              <a:t>surplus						 capacity </a:t>
            </a:r>
            <a:r>
              <a:rPr lang="en-GB" dirty="0"/>
              <a:t>across the area </a:t>
            </a:r>
            <a:endParaRPr lang="en-GB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 smtClean="0"/>
              <a:t>January 2020	 LA and Diocese invited to meet with Christ Church CE 					 Primary to agree the process for current consultation</a:t>
            </a:r>
          </a:p>
        </p:txBody>
      </p:sp>
    </p:spTree>
    <p:extLst>
      <p:ext uri="{BB962C8B-B14F-4D97-AF65-F5344CB8AC3E}">
        <p14:creationId xmlns:p14="http://schemas.microsoft.com/office/powerpoint/2010/main" val="32539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74080"/>
              </p:ext>
            </p:extLst>
          </p:nvPr>
        </p:nvGraphicFramePr>
        <p:xfrm>
          <a:off x="1073426" y="182892"/>
          <a:ext cx="7021006" cy="4166470"/>
        </p:xfrm>
        <a:graphic>
          <a:graphicData uri="http://schemas.openxmlformats.org/drawingml/2006/table">
            <a:tbl>
              <a:tblPr/>
              <a:tblGrid>
                <a:gridCol w="1547578"/>
                <a:gridCol w="557583"/>
                <a:gridCol w="546205"/>
                <a:gridCol w="546205"/>
                <a:gridCol w="546205"/>
                <a:gridCol w="546205"/>
                <a:gridCol w="546205"/>
                <a:gridCol w="546205"/>
                <a:gridCol w="546205"/>
                <a:gridCol w="546205"/>
                <a:gridCol w="546205"/>
              </a:tblGrid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Reception Intake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18/19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19/20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20/21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21/22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22/23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22/23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22/23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Sapperton C of 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Bisley Blue Coat C of E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Brimscombe C of 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Bussage C of 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Chalford Hill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Christ Church C of 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Eastcombe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Oakridge Parochial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Thrupp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Miserden C of 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Cranham C of 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Sheepscombe Primary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65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1197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1053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45" marR="7345" marT="73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Forecast</a:t>
                      </a:r>
                    </a:p>
                  </a:txBody>
                  <a:tcPr marL="7345" marR="7345" marT="7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9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46825"/>
              </p:ext>
            </p:extLst>
          </p:nvPr>
        </p:nvGraphicFramePr>
        <p:xfrm>
          <a:off x="730831" y="3600000"/>
          <a:ext cx="6273800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Academic Year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16/17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17/18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18/19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19/20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20/21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21/22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22/23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 NOR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1074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1061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1053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1025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901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10845617"/>
              </p:ext>
            </p:extLst>
          </p:nvPr>
        </p:nvGraphicFramePr>
        <p:xfrm>
          <a:off x="2286000" y="532737"/>
          <a:ext cx="4789045" cy="294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6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81044"/>
              </p:ext>
            </p:extLst>
          </p:nvPr>
        </p:nvGraphicFramePr>
        <p:xfrm>
          <a:off x="648000" y="3600000"/>
          <a:ext cx="6273800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Academic Year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16/17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17/18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18/19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19/20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20/21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21/22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22/23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Christ Church C of E Primary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55324543"/>
              </p:ext>
            </p:extLst>
          </p:nvPr>
        </p:nvGraphicFramePr>
        <p:xfrm>
          <a:off x="2286000" y="485031"/>
          <a:ext cx="4735002" cy="297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0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ccessCommisioning\1 A Structure\Strategic Place Planning\Stroud Valley area\Christchurch\Stroud Valley 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-103367"/>
            <a:ext cx="6346586" cy="448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c-powerpoint-template">
  <a:themeElements>
    <a:clrScheme name="GCC">
      <a:dk1>
        <a:srgbClr val="0A387A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327</Words>
  <Application>Microsoft Office PowerPoint</Application>
  <PresentationFormat>On-screen Show (16:9)</PresentationFormat>
  <Paragraphs>250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gcc-powerpoint-template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Gloucestershire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Arial Bold 40pt  Subheading Arial Regular 40pt</dc:title>
  <dc:creator>Nigel BOOR</dc:creator>
  <cp:lastModifiedBy>MEDLAND, Clare</cp:lastModifiedBy>
  <cp:revision>22</cp:revision>
  <dcterms:created xsi:type="dcterms:W3CDTF">2017-07-28T10:25:49Z</dcterms:created>
  <dcterms:modified xsi:type="dcterms:W3CDTF">2020-02-12T09:11:17Z</dcterms:modified>
</cp:coreProperties>
</file>