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02" r:id="rId4"/>
    <p:sldId id="304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6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6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4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0FDA-BA0E-405C-8E21-44684FDA3AB3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51C6-F965-4C2D-A23B-4AEA6F58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/>
              <a:t>The Role Of Cycling In Our Economy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384"/>
            <a:ext cx="12192000" cy="737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C124E-238F-40C7-B376-2508151284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57" y="2466861"/>
            <a:ext cx="3352237" cy="789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84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384"/>
            <a:ext cx="12192000" cy="737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A03A2B-CB9E-4EE7-ACE2-C9EDA653EC20}"/>
              </a:ext>
            </a:extLst>
          </p:cNvPr>
          <p:cNvSpPr txBox="1">
            <a:spLocks/>
          </p:cNvSpPr>
          <p:nvPr/>
        </p:nvSpPr>
        <p:spPr>
          <a:xfrm>
            <a:off x="745921" y="434856"/>
            <a:ext cx="10515600" cy="691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Objectives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FBA87-8AB5-4C54-A009-4B8268F6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79" y="344548"/>
            <a:ext cx="9247302" cy="554838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EE52A-8450-4A73-93E2-9F9592E89CCF}"/>
              </a:ext>
            </a:extLst>
          </p:cNvPr>
          <p:cNvSpPr/>
          <p:nvPr/>
        </p:nvSpPr>
        <p:spPr>
          <a:xfrm>
            <a:off x="745921" y="1350661"/>
            <a:ext cx="89825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From the Draft LIS  2019 (to be updated in 2023 as the Gloucestershire Economic Strategy)</a:t>
            </a:r>
          </a:p>
          <a:p>
            <a:endParaRPr lang="en-US" dirty="0">
              <a:solidFill>
                <a:srgbClr val="002060"/>
              </a:solidFill>
              <a:latin typeface="Gotham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We need more young people to build their lives here in Gloucestershire to support our existing industrial strengths, such as advanced engineering, and help us exploit new opportunities – in cyber-tech, </a:t>
            </a:r>
            <a:r>
              <a:rPr lang="en-US" sz="2000" dirty="0" err="1">
                <a:solidFill>
                  <a:srgbClr val="002060"/>
                </a:solidFill>
                <a:latin typeface="Gotham-Light"/>
              </a:rPr>
              <a:t>agri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-tech and green technology in particular.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But currently, over 66% of young people we surveyed plan to leave the county within 5 years. We need to move 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the dial on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We need more 18-40 year-olds with high level qualifications choosing to live and work here.</a:t>
            </a:r>
            <a:endParaRPr lang="en-GB" sz="2000" dirty="0">
              <a:solidFill>
                <a:srgbClr val="002060"/>
              </a:solidFill>
              <a:latin typeface="Gotham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71182-62D0-4B5A-A834-F31D99249219}"/>
              </a:ext>
            </a:extLst>
          </p:cNvPr>
          <p:cNvSpPr txBox="1"/>
          <p:nvPr/>
        </p:nvSpPr>
        <p:spPr>
          <a:xfrm>
            <a:off x="9082727" y="5637229"/>
            <a:ext cx="2205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Gotham-Light"/>
              </a:rPr>
              <a:t>The Forum Gloucester</a:t>
            </a:r>
          </a:p>
        </p:txBody>
      </p:sp>
    </p:spTree>
    <p:extLst>
      <p:ext uri="{BB962C8B-B14F-4D97-AF65-F5344CB8AC3E}">
        <p14:creationId xmlns:p14="http://schemas.microsoft.com/office/powerpoint/2010/main" val="366105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091"/>
            <a:ext cx="12192000" cy="737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A03A2B-CB9E-4EE7-ACE2-C9EDA653EC20}"/>
              </a:ext>
            </a:extLst>
          </p:cNvPr>
          <p:cNvSpPr txBox="1">
            <a:spLocks/>
          </p:cNvSpPr>
          <p:nvPr/>
        </p:nvSpPr>
        <p:spPr>
          <a:xfrm>
            <a:off x="745921" y="434856"/>
            <a:ext cx="10515600" cy="691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Objectives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C663E-768B-4768-8412-305EDDCE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29" y="-9427"/>
            <a:ext cx="8211140" cy="55556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EE52A-8450-4A73-93E2-9F9592E89CCF}"/>
              </a:ext>
            </a:extLst>
          </p:cNvPr>
          <p:cNvSpPr/>
          <p:nvPr/>
        </p:nvSpPr>
        <p:spPr>
          <a:xfrm>
            <a:off x="745921" y="1327361"/>
            <a:ext cx="9764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Gotham-Light"/>
              </a:rPr>
              <a:t>A fundamental element of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the LIS is our desire to 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become a ‘magnet county’, by which we mean:</a:t>
            </a:r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Gotham-Light"/>
            </a:endParaRPr>
          </a:p>
          <a:p>
            <a:r>
              <a:rPr lang="en-GB" sz="2000" dirty="0">
                <a:solidFill>
                  <a:srgbClr val="002060"/>
                </a:solidFill>
                <a:latin typeface="Gotham-Light"/>
              </a:rPr>
              <a:t>Ensuring that the environment,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the arts, heritage and culture, 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creativity and </a:t>
            </a:r>
            <a:r>
              <a:rPr lang="en-GB" sz="2000" b="1" i="1" dirty="0">
                <a:solidFill>
                  <a:srgbClr val="002060"/>
                </a:solidFill>
                <a:latin typeface="Gotham-Light"/>
              </a:rPr>
              <a:t>active living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are central to our vision of a </a:t>
            </a:r>
            <a:r>
              <a:rPr lang="en-GB" sz="2000" b="1" i="1" dirty="0">
                <a:solidFill>
                  <a:srgbClr val="002060"/>
                </a:solidFill>
                <a:latin typeface="Gotham-Light"/>
              </a:rPr>
              <a:t>healthy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, productive county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that </a:t>
            </a:r>
            <a:r>
              <a:rPr lang="en-US" sz="2000" b="1" i="1" dirty="0">
                <a:solidFill>
                  <a:srgbClr val="002060"/>
                </a:solidFill>
                <a:latin typeface="Gotham-Light"/>
              </a:rPr>
              <a:t>attracts and retains young talent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and supports all its residents to live life to the full.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To position Gloucestershire as: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‘</a:t>
            </a:r>
            <a:r>
              <a:rPr lang="en-US" sz="2000" b="1" i="1" dirty="0">
                <a:solidFill>
                  <a:srgbClr val="002060"/>
                </a:solidFill>
                <a:latin typeface="Gotham-Light"/>
              </a:rPr>
              <a:t>the most flexible place to work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’ in the UK so that everyone, young and old, and those currently struggling to get a job, can work in a way that enables them to make their best contribution to society.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the </a:t>
            </a:r>
            <a:r>
              <a:rPr lang="en-US" sz="2000" b="1" i="1" dirty="0">
                <a:solidFill>
                  <a:srgbClr val="002060"/>
                </a:solidFill>
                <a:latin typeface="Gotham-Light"/>
              </a:rPr>
              <a:t>greenest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 place to live and work in England.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-Light"/>
              </a:rPr>
              <a:t>Net Zero by 2050.</a:t>
            </a:r>
            <a:endParaRPr lang="en-GB" sz="2000" dirty="0">
              <a:solidFill>
                <a:srgbClr val="002060"/>
              </a:solidFill>
              <a:latin typeface="Gotham-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4101B-5B20-421F-8E30-37187648D017}"/>
              </a:ext>
            </a:extLst>
          </p:cNvPr>
          <p:cNvSpPr txBox="1"/>
          <p:nvPr/>
        </p:nvSpPr>
        <p:spPr>
          <a:xfrm>
            <a:off x="8757501" y="5637229"/>
            <a:ext cx="2531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Gotham-Light"/>
              </a:rPr>
              <a:t>Cyber Central Cheltenham</a:t>
            </a:r>
          </a:p>
        </p:txBody>
      </p:sp>
    </p:spTree>
    <p:extLst>
      <p:ext uri="{BB962C8B-B14F-4D97-AF65-F5344CB8AC3E}">
        <p14:creationId xmlns:p14="http://schemas.microsoft.com/office/powerpoint/2010/main" val="153764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798"/>
            <a:ext cx="12192000" cy="737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A03A2B-CB9E-4EE7-ACE2-C9EDA653EC20}"/>
              </a:ext>
            </a:extLst>
          </p:cNvPr>
          <p:cNvSpPr txBox="1">
            <a:spLocks/>
          </p:cNvSpPr>
          <p:nvPr/>
        </p:nvSpPr>
        <p:spPr>
          <a:xfrm>
            <a:off x="745921" y="434856"/>
            <a:ext cx="10515600" cy="691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Why Cycling?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EE660-D472-41AD-B1D5-766223C1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08" y="916090"/>
            <a:ext cx="9539944" cy="49846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EE52A-8450-4A73-93E2-9F9592E89CCF}"/>
              </a:ext>
            </a:extLst>
          </p:cNvPr>
          <p:cNvSpPr/>
          <p:nvPr/>
        </p:nvSpPr>
        <p:spPr>
          <a:xfrm>
            <a:off x="745921" y="1425707"/>
            <a:ext cx="9764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Gotham-Light"/>
              </a:rPr>
              <a:t>Essential to attract young talent -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Over 60% of young people surveyed believe that more cycle lanes are needed to help address climate change</a:t>
            </a:r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GB" sz="2000" dirty="0">
                <a:solidFill>
                  <a:srgbClr val="002060"/>
                </a:solidFill>
                <a:latin typeface="Gotham-Light"/>
              </a:rPr>
              <a:t>Attractive to inward investors, particularly in the tech sectors</a:t>
            </a: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GB" sz="2000" dirty="0">
                <a:solidFill>
                  <a:srgbClr val="002060"/>
                </a:solidFill>
                <a:latin typeface="Gotham-Light"/>
              </a:rPr>
              <a:t>Influences Strategic Decision Makers</a:t>
            </a: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In our consultation with 5000 young people for the LIS, the landscape and 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natural environment emerged as important attributes </a:t>
            </a:r>
            <a:r>
              <a:rPr lang="en-US" sz="2000" dirty="0">
                <a:solidFill>
                  <a:srgbClr val="002060"/>
                </a:solidFill>
                <a:latin typeface="Gotham-Light"/>
              </a:rPr>
              <a:t>connecting young people to Gloucestershire, with the word ‘Countryside’ appearing most often in response to what young people like most about living in the county.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Over 58% of those surveyed say that ensuring the environment is well looked after for everyone to enjoy now is ‘very important’ to make Gloucestershire a ‘magnet county’</a:t>
            </a:r>
            <a:r>
              <a:rPr lang="en-GB" sz="2000" dirty="0">
                <a:solidFill>
                  <a:srgbClr val="002060"/>
                </a:solidFill>
                <a:latin typeface="Gotham-Light"/>
              </a:rPr>
              <a:t>.</a:t>
            </a: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4101B-5B20-421F-8E30-37187648D017}"/>
              </a:ext>
            </a:extLst>
          </p:cNvPr>
          <p:cNvSpPr txBox="1"/>
          <p:nvPr/>
        </p:nvSpPr>
        <p:spPr>
          <a:xfrm>
            <a:off x="8771691" y="5807630"/>
            <a:ext cx="298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Gotham-Light"/>
              </a:rPr>
              <a:t>Minster Exchange Cheltenham</a:t>
            </a:r>
          </a:p>
        </p:txBody>
      </p:sp>
    </p:spTree>
    <p:extLst>
      <p:ext uri="{BB962C8B-B14F-4D97-AF65-F5344CB8AC3E}">
        <p14:creationId xmlns:p14="http://schemas.microsoft.com/office/powerpoint/2010/main" val="128759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92DE3-A2BE-4F20-B03C-B651235B3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7" y="1077275"/>
            <a:ext cx="8011582" cy="47573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EE52A-8450-4A73-93E2-9F9592E89CCF}"/>
              </a:ext>
            </a:extLst>
          </p:cNvPr>
          <p:cNvSpPr/>
          <p:nvPr/>
        </p:nvSpPr>
        <p:spPr>
          <a:xfrm>
            <a:off x="745921" y="1790511"/>
            <a:ext cx="9764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Central Gloucestershire City Region (Gloucester – Cheltenham conurbation)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City Regions/density drive Growth and Prosperity 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We need Green Growth, cannot be car driven!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Cycling (and Scootering ?) Infrastructure is key – E-Bikes are the paradigm shift?</a:t>
            </a:r>
          </a:p>
          <a:p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r>
              <a:rPr lang="en-US" sz="2000" dirty="0">
                <a:solidFill>
                  <a:srgbClr val="002060"/>
                </a:solidFill>
                <a:latin typeface="Gotham-Light"/>
              </a:rPr>
              <a:t>Business Opportunities – Our strong AE&amp;M sector, Green Innovation, Mini-Holland </a:t>
            </a:r>
            <a:r>
              <a:rPr lang="en-US" sz="2000" dirty="0" err="1">
                <a:solidFill>
                  <a:srgbClr val="002060"/>
                </a:solidFill>
                <a:latin typeface="Gotham-Light"/>
              </a:rPr>
              <a:t>etc</a:t>
            </a:r>
            <a:endParaRPr lang="en-US" sz="2000" dirty="0">
              <a:solidFill>
                <a:srgbClr val="002060"/>
              </a:solidFill>
              <a:latin typeface="Gotham-Light"/>
            </a:endParaRPr>
          </a:p>
          <a:p>
            <a:endParaRPr lang="en-GB" sz="2000" dirty="0">
              <a:solidFill>
                <a:srgbClr val="002060"/>
              </a:solidFill>
              <a:latin typeface="Gotham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798"/>
            <a:ext cx="12192000" cy="737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A03A2B-CB9E-4EE7-ACE2-C9EDA653EC20}"/>
              </a:ext>
            </a:extLst>
          </p:cNvPr>
          <p:cNvSpPr txBox="1">
            <a:spLocks/>
          </p:cNvSpPr>
          <p:nvPr/>
        </p:nvSpPr>
        <p:spPr>
          <a:xfrm>
            <a:off x="745921" y="434856"/>
            <a:ext cx="10515600" cy="691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Why Cycling?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4101B-5B20-421F-8E30-37187648D017}"/>
              </a:ext>
            </a:extLst>
          </p:cNvPr>
          <p:cNvSpPr txBox="1"/>
          <p:nvPr/>
        </p:nvSpPr>
        <p:spPr>
          <a:xfrm>
            <a:off x="8540685" y="5603356"/>
            <a:ext cx="298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Gotham-Light"/>
              </a:rPr>
              <a:t>Golden Valley Cheltenham</a:t>
            </a:r>
          </a:p>
        </p:txBody>
      </p:sp>
    </p:spTree>
    <p:extLst>
      <p:ext uri="{BB962C8B-B14F-4D97-AF65-F5344CB8AC3E}">
        <p14:creationId xmlns:p14="http://schemas.microsoft.com/office/powerpoint/2010/main" val="7917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440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Gotham-Light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Jessica</dc:creator>
  <cp:lastModifiedBy>WILLIAMS, Sarah</cp:lastModifiedBy>
  <cp:revision>111</cp:revision>
  <dcterms:created xsi:type="dcterms:W3CDTF">2019-03-05T13:07:58Z</dcterms:created>
  <dcterms:modified xsi:type="dcterms:W3CDTF">2022-12-09T11:29:53Z</dcterms:modified>
</cp:coreProperties>
</file>