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62" r:id="rId5"/>
    <p:sldId id="261" r:id="rId6"/>
    <p:sldId id="264" r:id="rId7"/>
    <p:sldId id="265"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5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AA6F-F3E7-44A9-9319-A429D5066550}"/>
              </a:ext>
            </a:extLst>
          </p:cNvPr>
          <p:cNvSpPr>
            <a:spLocks noGrp="1"/>
          </p:cNvSpPr>
          <p:nvPr>
            <p:ph type="ctrTitle"/>
          </p:nvPr>
        </p:nvSpPr>
        <p:spPr>
          <a:xfrm>
            <a:off x="897623" y="2004969"/>
            <a:ext cx="8669996" cy="1929467"/>
          </a:xfrm>
        </p:spPr>
        <p:txBody>
          <a:bodyPr/>
          <a:lstStyle/>
          <a:p>
            <a:pPr algn="ctr"/>
            <a:r>
              <a:rPr lang="en-GB" dirty="0"/>
              <a:t>Child Death Review Process Notification</a:t>
            </a:r>
          </a:p>
        </p:txBody>
      </p:sp>
      <p:pic>
        <p:nvPicPr>
          <p:cNvPr id="3" name="Picture 2">
            <a:extLst>
              <a:ext uri="{FF2B5EF4-FFF2-40B4-BE49-F238E27FC236}">
                <a16:creationId xmlns:a16="http://schemas.microsoft.com/office/drawing/2014/main" id="{F297E40B-E9F9-40F1-808E-897C9C33620B}"/>
              </a:ext>
            </a:extLst>
          </p:cNvPr>
          <p:cNvPicPr>
            <a:picLocks noChangeAspect="1"/>
          </p:cNvPicPr>
          <p:nvPr/>
        </p:nvPicPr>
        <p:blipFill>
          <a:blip r:embed="rId2"/>
          <a:stretch>
            <a:fillRect/>
          </a:stretch>
        </p:blipFill>
        <p:spPr>
          <a:xfrm>
            <a:off x="3477539" y="4236264"/>
            <a:ext cx="3527267" cy="2287034"/>
          </a:xfrm>
          <a:prstGeom prst="rect">
            <a:avLst/>
          </a:prstGeom>
        </p:spPr>
      </p:pic>
      <p:pic>
        <p:nvPicPr>
          <p:cNvPr id="5" name="Picture 4">
            <a:extLst>
              <a:ext uri="{FF2B5EF4-FFF2-40B4-BE49-F238E27FC236}">
                <a16:creationId xmlns:a16="http://schemas.microsoft.com/office/drawing/2014/main" id="{32AC9F6B-DFF4-0EA9-27BA-D4D0AD1AECDA}"/>
              </a:ext>
            </a:extLst>
          </p:cNvPr>
          <p:cNvPicPr>
            <a:picLocks noChangeAspect="1"/>
          </p:cNvPicPr>
          <p:nvPr/>
        </p:nvPicPr>
        <p:blipFill>
          <a:blip r:embed="rId3"/>
          <a:stretch>
            <a:fillRect/>
          </a:stretch>
        </p:blipFill>
        <p:spPr>
          <a:xfrm>
            <a:off x="1995052" y="476295"/>
            <a:ext cx="6492240" cy="1528674"/>
          </a:xfrm>
          <a:prstGeom prst="rect">
            <a:avLst/>
          </a:prstGeom>
        </p:spPr>
      </p:pic>
    </p:spTree>
    <p:extLst>
      <p:ext uri="{BB962C8B-B14F-4D97-AF65-F5344CB8AC3E}">
        <p14:creationId xmlns:p14="http://schemas.microsoft.com/office/powerpoint/2010/main" val="1428975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BA515-ED17-4882-9265-16C86A0EC938}"/>
              </a:ext>
            </a:extLst>
          </p:cNvPr>
          <p:cNvSpPr>
            <a:spLocks noGrp="1"/>
          </p:cNvSpPr>
          <p:nvPr>
            <p:ph type="title"/>
          </p:nvPr>
        </p:nvSpPr>
        <p:spPr/>
        <p:txBody>
          <a:bodyPr/>
          <a:lstStyle/>
          <a:p>
            <a:pPr algn="ctr"/>
            <a:r>
              <a:rPr lang="en-GB" dirty="0"/>
              <a:t>Notification</a:t>
            </a:r>
          </a:p>
        </p:txBody>
      </p:sp>
      <p:sp>
        <p:nvSpPr>
          <p:cNvPr id="3" name="Content Placeholder 2">
            <a:extLst>
              <a:ext uri="{FF2B5EF4-FFF2-40B4-BE49-F238E27FC236}">
                <a16:creationId xmlns:a16="http://schemas.microsoft.com/office/drawing/2014/main" id="{CD52BE4A-4A1B-4B5B-96D1-6F9956245923}"/>
              </a:ext>
            </a:extLst>
          </p:cNvPr>
          <p:cNvSpPr>
            <a:spLocks noGrp="1"/>
          </p:cNvSpPr>
          <p:nvPr>
            <p:ph idx="1"/>
          </p:nvPr>
        </p:nvSpPr>
        <p:spPr>
          <a:xfrm>
            <a:off x="677334" y="1742223"/>
            <a:ext cx="8596668" cy="4506177"/>
          </a:xfrm>
        </p:spPr>
        <p:txBody>
          <a:bodyPr>
            <a:normAutofit/>
          </a:bodyPr>
          <a:lstStyle/>
          <a:p>
            <a:pPr marL="0" indent="0">
              <a:buNone/>
            </a:pPr>
            <a:r>
              <a:rPr lang="en-GB" dirty="0"/>
              <a:t>Gloucestershire Child Death Review Team and CDOP must be informed of </a:t>
            </a:r>
            <a:r>
              <a:rPr lang="en-GB" u="sng" dirty="0"/>
              <a:t>every</a:t>
            </a:r>
            <a:r>
              <a:rPr lang="en-GB" dirty="0"/>
              <a:t> death of a child that occurs in Gloucestershire. This means - </a:t>
            </a:r>
          </a:p>
          <a:p>
            <a:r>
              <a:rPr lang="en-GB" dirty="0"/>
              <a:t>Every child that is a resident of Gloucestershire</a:t>
            </a:r>
          </a:p>
          <a:p>
            <a:r>
              <a:rPr lang="en-GB" dirty="0"/>
              <a:t>Any child that is visiting the county that is not normally a resident of Gloucestershire e.g. on holiday, in a placement or hospital setting, visiting for the day or travelling through.</a:t>
            </a:r>
          </a:p>
          <a:p>
            <a:pPr marL="0" indent="0">
              <a:buNone/>
            </a:pPr>
            <a:endParaRPr lang="en-GB" dirty="0"/>
          </a:p>
          <a:p>
            <a:pPr marL="0" indent="0">
              <a:buNone/>
            </a:pPr>
            <a:r>
              <a:rPr lang="en-GB" dirty="0"/>
              <a:t>The CDRT must also be informed of any Gloucestershire resident children that die elsewhere -</a:t>
            </a:r>
          </a:p>
          <a:p>
            <a:r>
              <a:rPr lang="en-GB" dirty="0"/>
              <a:t>that die in other hospitals.</a:t>
            </a:r>
          </a:p>
          <a:p>
            <a:r>
              <a:rPr lang="en-GB" dirty="0"/>
              <a:t>on holiday elsewhere in the country.</a:t>
            </a:r>
          </a:p>
          <a:p>
            <a:r>
              <a:rPr lang="en-GB" dirty="0"/>
              <a:t>on holiday abroad.</a:t>
            </a:r>
          </a:p>
        </p:txBody>
      </p:sp>
    </p:spTree>
    <p:extLst>
      <p:ext uri="{BB962C8B-B14F-4D97-AF65-F5344CB8AC3E}">
        <p14:creationId xmlns:p14="http://schemas.microsoft.com/office/powerpoint/2010/main" val="16754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E1622-8FC5-4563-9FF6-7D699A559C07}"/>
              </a:ext>
            </a:extLst>
          </p:cNvPr>
          <p:cNvSpPr>
            <a:spLocks noGrp="1"/>
          </p:cNvSpPr>
          <p:nvPr>
            <p:ph type="title"/>
          </p:nvPr>
        </p:nvSpPr>
        <p:spPr/>
        <p:txBody>
          <a:bodyPr/>
          <a:lstStyle/>
          <a:p>
            <a:pPr algn="ctr"/>
            <a:r>
              <a:rPr lang="en-GB" dirty="0"/>
              <a:t>Notification</a:t>
            </a:r>
          </a:p>
        </p:txBody>
      </p:sp>
      <p:sp>
        <p:nvSpPr>
          <p:cNvPr id="3" name="Content Placeholder 2">
            <a:extLst>
              <a:ext uri="{FF2B5EF4-FFF2-40B4-BE49-F238E27FC236}">
                <a16:creationId xmlns:a16="http://schemas.microsoft.com/office/drawing/2014/main" id="{126449ED-240E-47F3-A764-1513EA0BFD00}"/>
              </a:ext>
            </a:extLst>
          </p:cNvPr>
          <p:cNvSpPr>
            <a:spLocks noGrp="1"/>
          </p:cNvSpPr>
          <p:nvPr>
            <p:ph idx="1"/>
          </p:nvPr>
        </p:nvSpPr>
        <p:spPr>
          <a:xfrm>
            <a:off x="677334" y="1560353"/>
            <a:ext cx="8596668" cy="4481010"/>
          </a:xfrm>
        </p:spPr>
        <p:txBody>
          <a:bodyPr>
            <a:normAutofit fontScale="77500" lnSpcReduction="20000"/>
          </a:bodyPr>
          <a:lstStyle/>
          <a:p>
            <a:pPr marL="0" indent="0">
              <a:buNone/>
            </a:pPr>
            <a:r>
              <a:rPr lang="en-GB" sz="2800" dirty="0"/>
              <a:t>Q - Who is responsible for making a Notification of a child death?</a:t>
            </a:r>
          </a:p>
          <a:p>
            <a:pPr marL="0" indent="0">
              <a:buNone/>
            </a:pPr>
            <a:r>
              <a:rPr lang="en-GB" b="1" dirty="0"/>
              <a:t>A - Everyone</a:t>
            </a:r>
          </a:p>
          <a:p>
            <a:pPr marL="0" indent="0">
              <a:buNone/>
            </a:pPr>
            <a:endParaRPr lang="en-GB" dirty="0"/>
          </a:p>
          <a:p>
            <a:pPr marL="0" indent="0">
              <a:buNone/>
            </a:pPr>
            <a:r>
              <a:rPr lang="en-GB" dirty="0"/>
              <a:t>Whether you are a Consultant/doctor, GP/Practice Manager, Nurse, Secretary/Administrator, Teacher/DSL, Health Visitor, Midwife, Police, Head of Service/Director, anyone can complete the Notification via </a:t>
            </a:r>
            <a:r>
              <a:rPr lang="en-GB" dirty="0" err="1"/>
              <a:t>eCDOP</a:t>
            </a:r>
            <a:r>
              <a:rPr lang="en-GB" dirty="0"/>
              <a:t>.</a:t>
            </a:r>
          </a:p>
          <a:p>
            <a:pPr marL="0" indent="0">
              <a:buNone/>
            </a:pPr>
            <a:endParaRPr lang="en-GB" dirty="0"/>
          </a:p>
          <a:p>
            <a:pPr marL="0" indent="0">
              <a:buNone/>
            </a:pPr>
            <a:r>
              <a:rPr lang="en-GB" dirty="0"/>
              <a:t>When you are having that initial conversation with your professional colleagues about a death ask if the notification has been made.  If you are unsure - do it yourself.  It takes less than ten minutes.</a:t>
            </a:r>
          </a:p>
          <a:p>
            <a:pPr marL="0" indent="0">
              <a:buNone/>
            </a:pPr>
            <a:endParaRPr lang="en-GB" dirty="0"/>
          </a:p>
          <a:p>
            <a:pPr marL="0" indent="0">
              <a:buNone/>
            </a:pPr>
            <a:r>
              <a:rPr lang="en-GB" dirty="0"/>
              <a:t>The CDRT need that official notification as soon as possible after death and would prefer to have five from different people than none at all.  The CDRT are limited in what they can do until they receive that notification.</a:t>
            </a:r>
          </a:p>
          <a:p>
            <a:pPr marL="0" indent="0">
              <a:buNone/>
            </a:pPr>
            <a:endParaRPr lang="en-GB" dirty="0"/>
          </a:p>
          <a:p>
            <a:pPr marL="0" indent="0">
              <a:buNone/>
            </a:pPr>
            <a:r>
              <a:rPr lang="en-GB" dirty="0"/>
              <a:t>As a bare minimum, if you are unable to do this via </a:t>
            </a:r>
            <a:r>
              <a:rPr lang="en-GB" dirty="0" err="1"/>
              <a:t>eCDOP</a:t>
            </a:r>
            <a:r>
              <a:rPr lang="en-GB" dirty="0"/>
              <a:t>, send an email.  Let us know and we can talk you through the process.</a:t>
            </a:r>
          </a:p>
        </p:txBody>
      </p:sp>
    </p:spTree>
    <p:extLst>
      <p:ext uri="{BB962C8B-B14F-4D97-AF65-F5344CB8AC3E}">
        <p14:creationId xmlns:p14="http://schemas.microsoft.com/office/powerpoint/2010/main" val="415567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EBA5-B428-41CF-B81C-2BC0387D9444}"/>
              </a:ext>
            </a:extLst>
          </p:cNvPr>
          <p:cNvSpPr>
            <a:spLocks noGrp="1"/>
          </p:cNvSpPr>
          <p:nvPr>
            <p:ph type="title"/>
          </p:nvPr>
        </p:nvSpPr>
        <p:spPr/>
        <p:txBody>
          <a:bodyPr/>
          <a:lstStyle/>
          <a:p>
            <a:pPr algn="ctr"/>
            <a:r>
              <a:rPr lang="en-GB" dirty="0"/>
              <a:t>How to make a Notification</a:t>
            </a:r>
          </a:p>
        </p:txBody>
      </p:sp>
      <p:sp>
        <p:nvSpPr>
          <p:cNvPr id="3" name="Text Placeholder 2">
            <a:extLst>
              <a:ext uri="{FF2B5EF4-FFF2-40B4-BE49-F238E27FC236}">
                <a16:creationId xmlns:a16="http://schemas.microsoft.com/office/drawing/2014/main" id="{651728E1-2D5B-48F9-816C-5ECEA8E78581}"/>
              </a:ext>
            </a:extLst>
          </p:cNvPr>
          <p:cNvSpPr>
            <a:spLocks noGrp="1"/>
          </p:cNvSpPr>
          <p:nvPr>
            <p:ph type="body" idx="1"/>
          </p:nvPr>
        </p:nvSpPr>
        <p:spPr>
          <a:xfrm>
            <a:off x="675744" y="1652050"/>
            <a:ext cx="4185623" cy="576262"/>
          </a:xfrm>
        </p:spPr>
        <p:txBody>
          <a:bodyPr/>
          <a:lstStyle/>
          <a:p>
            <a:r>
              <a:rPr lang="en-GB" dirty="0"/>
              <a:t>GSCP Website</a:t>
            </a:r>
          </a:p>
        </p:txBody>
      </p:sp>
      <p:sp>
        <p:nvSpPr>
          <p:cNvPr id="4" name="Content Placeholder 3">
            <a:extLst>
              <a:ext uri="{FF2B5EF4-FFF2-40B4-BE49-F238E27FC236}">
                <a16:creationId xmlns:a16="http://schemas.microsoft.com/office/drawing/2014/main" id="{1DCF79F5-D3D9-44BE-A167-C8A93A3F9596}"/>
              </a:ext>
            </a:extLst>
          </p:cNvPr>
          <p:cNvSpPr>
            <a:spLocks noGrp="1"/>
          </p:cNvSpPr>
          <p:nvPr>
            <p:ph sz="half" idx="2"/>
          </p:nvPr>
        </p:nvSpPr>
        <p:spPr>
          <a:xfrm>
            <a:off x="675744" y="2368790"/>
            <a:ext cx="4185623" cy="3304117"/>
          </a:xfrm>
        </p:spPr>
        <p:txBody>
          <a:bodyPr>
            <a:normAutofit/>
          </a:bodyPr>
          <a:lstStyle/>
          <a:p>
            <a:r>
              <a:rPr lang="en-GB" dirty="0"/>
              <a:t>The link for notification can be found on the GSCP website front page</a:t>
            </a:r>
          </a:p>
        </p:txBody>
      </p:sp>
      <p:sp>
        <p:nvSpPr>
          <p:cNvPr id="5" name="Text Placeholder 4">
            <a:extLst>
              <a:ext uri="{FF2B5EF4-FFF2-40B4-BE49-F238E27FC236}">
                <a16:creationId xmlns:a16="http://schemas.microsoft.com/office/drawing/2014/main" id="{E8CF04CD-0775-4DAC-9E44-6201D145DEF4}"/>
              </a:ext>
            </a:extLst>
          </p:cNvPr>
          <p:cNvSpPr>
            <a:spLocks noGrp="1"/>
          </p:cNvSpPr>
          <p:nvPr>
            <p:ph type="body" sz="quarter" idx="3"/>
          </p:nvPr>
        </p:nvSpPr>
        <p:spPr>
          <a:xfrm>
            <a:off x="5097936" y="1652050"/>
            <a:ext cx="4185618" cy="576262"/>
          </a:xfrm>
        </p:spPr>
        <p:txBody>
          <a:bodyPr/>
          <a:lstStyle/>
          <a:p>
            <a:r>
              <a:rPr lang="en-GB" dirty="0"/>
              <a:t>Your Intranet</a:t>
            </a:r>
          </a:p>
        </p:txBody>
      </p:sp>
      <p:sp>
        <p:nvSpPr>
          <p:cNvPr id="6" name="Content Placeholder 5">
            <a:extLst>
              <a:ext uri="{FF2B5EF4-FFF2-40B4-BE49-F238E27FC236}">
                <a16:creationId xmlns:a16="http://schemas.microsoft.com/office/drawing/2014/main" id="{7720AEF1-58A2-4104-9499-E00472438E38}"/>
              </a:ext>
            </a:extLst>
          </p:cNvPr>
          <p:cNvSpPr>
            <a:spLocks noGrp="1"/>
          </p:cNvSpPr>
          <p:nvPr>
            <p:ph sz="quarter" idx="4"/>
          </p:nvPr>
        </p:nvSpPr>
        <p:spPr>
          <a:xfrm>
            <a:off x="5097936" y="2368790"/>
            <a:ext cx="4185617" cy="2445806"/>
          </a:xfrm>
        </p:spPr>
        <p:txBody>
          <a:bodyPr>
            <a:normAutofit/>
          </a:bodyPr>
          <a:lstStyle/>
          <a:p>
            <a:pPr marL="0" indent="0">
              <a:buNone/>
            </a:pPr>
            <a:r>
              <a:rPr lang="en-GB" dirty="0"/>
              <a:t>All our Partner agencies are required to have this link on their own intranet site.</a:t>
            </a:r>
          </a:p>
          <a:p>
            <a:pPr marL="0" indent="0">
              <a:buNone/>
            </a:pPr>
            <a:r>
              <a:rPr lang="en-GB" dirty="0"/>
              <a:t>Some may link back to the GSCP website </a:t>
            </a:r>
          </a:p>
          <a:p>
            <a:pPr marL="0" indent="0">
              <a:buNone/>
            </a:pPr>
            <a:r>
              <a:rPr lang="en-GB" dirty="0"/>
              <a:t>If you cannot find it – ask your manager.</a:t>
            </a:r>
          </a:p>
        </p:txBody>
      </p:sp>
      <p:pic>
        <p:nvPicPr>
          <p:cNvPr id="7" name="Picture 6">
            <a:extLst>
              <a:ext uri="{FF2B5EF4-FFF2-40B4-BE49-F238E27FC236}">
                <a16:creationId xmlns:a16="http://schemas.microsoft.com/office/drawing/2014/main" id="{9730D542-5CED-4185-AF74-BAC69698F9B1}"/>
              </a:ext>
            </a:extLst>
          </p:cNvPr>
          <p:cNvPicPr>
            <a:picLocks noChangeAspect="1"/>
          </p:cNvPicPr>
          <p:nvPr/>
        </p:nvPicPr>
        <p:blipFill>
          <a:blip r:embed="rId2"/>
          <a:stretch>
            <a:fillRect/>
          </a:stretch>
        </p:blipFill>
        <p:spPr>
          <a:xfrm>
            <a:off x="675744" y="3451389"/>
            <a:ext cx="3755334" cy="2270442"/>
          </a:xfrm>
          <a:prstGeom prst="rect">
            <a:avLst/>
          </a:prstGeom>
        </p:spPr>
      </p:pic>
      <p:pic>
        <p:nvPicPr>
          <p:cNvPr id="8" name="Picture 7">
            <a:extLst>
              <a:ext uri="{FF2B5EF4-FFF2-40B4-BE49-F238E27FC236}">
                <a16:creationId xmlns:a16="http://schemas.microsoft.com/office/drawing/2014/main" id="{CB405427-6BB4-432A-8DBA-CABB59BE814D}"/>
              </a:ext>
            </a:extLst>
          </p:cNvPr>
          <p:cNvPicPr>
            <a:picLocks noChangeAspect="1"/>
          </p:cNvPicPr>
          <p:nvPr/>
        </p:nvPicPr>
        <p:blipFill>
          <a:blip r:embed="rId3"/>
          <a:stretch>
            <a:fillRect/>
          </a:stretch>
        </p:blipFill>
        <p:spPr>
          <a:xfrm>
            <a:off x="1550346" y="5423919"/>
            <a:ext cx="3590925" cy="1047750"/>
          </a:xfrm>
          <a:prstGeom prst="rect">
            <a:avLst/>
          </a:prstGeom>
          <a:ln w="25400">
            <a:solidFill>
              <a:schemeClr val="accent6">
                <a:lumMod val="75000"/>
              </a:schemeClr>
            </a:solidFill>
          </a:ln>
        </p:spPr>
      </p:pic>
      <p:cxnSp>
        <p:nvCxnSpPr>
          <p:cNvPr id="10" name="Straight Arrow Connector 9">
            <a:extLst>
              <a:ext uri="{FF2B5EF4-FFF2-40B4-BE49-F238E27FC236}">
                <a16:creationId xmlns:a16="http://schemas.microsoft.com/office/drawing/2014/main" id="{C98E20A1-5E30-416C-A941-B4D6EACB039C}"/>
              </a:ext>
            </a:extLst>
          </p:cNvPr>
          <p:cNvCxnSpPr>
            <a:cxnSpLocks/>
          </p:cNvCxnSpPr>
          <p:nvPr/>
        </p:nvCxnSpPr>
        <p:spPr>
          <a:xfrm flipH="1">
            <a:off x="3013788" y="4586610"/>
            <a:ext cx="709126" cy="1226775"/>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6439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B7004-B8B9-4A7C-8455-E9BAD8D10BA5}"/>
              </a:ext>
            </a:extLst>
          </p:cNvPr>
          <p:cNvSpPr>
            <a:spLocks noGrp="1"/>
          </p:cNvSpPr>
          <p:nvPr>
            <p:ph type="title"/>
          </p:nvPr>
        </p:nvSpPr>
        <p:spPr/>
        <p:txBody>
          <a:bodyPr/>
          <a:lstStyle/>
          <a:p>
            <a:pPr algn="ctr"/>
            <a:r>
              <a:rPr lang="en-GB" dirty="0"/>
              <a:t>How to make a Notification</a:t>
            </a:r>
          </a:p>
        </p:txBody>
      </p:sp>
      <p:sp>
        <p:nvSpPr>
          <p:cNvPr id="6" name="Content Placeholder 5">
            <a:extLst>
              <a:ext uri="{FF2B5EF4-FFF2-40B4-BE49-F238E27FC236}">
                <a16:creationId xmlns:a16="http://schemas.microsoft.com/office/drawing/2014/main" id="{92120D32-1F38-4536-BA2B-516106D8FA97}"/>
              </a:ext>
            </a:extLst>
          </p:cNvPr>
          <p:cNvSpPr>
            <a:spLocks noGrp="1"/>
          </p:cNvSpPr>
          <p:nvPr>
            <p:ph idx="1"/>
          </p:nvPr>
        </p:nvSpPr>
        <p:spPr>
          <a:xfrm>
            <a:off x="779971" y="1488614"/>
            <a:ext cx="4888949" cy="816048"/>
          </a:xfrm>
        </p:spPr>
        <p:txBody>
          <a:bodyPr/>
          <a:lstStyle/>
          <a:p>
            <a:pPr marL="0" indent="0">
              <a:buNone/>
            </a:pPr>
            <a:r>
              <a:rPr lang="en-GB" dirty="0"/>
              <a:t>Download the poster from our website</a:t>
            </a:r>
          </a:p>
        </p:txBody>
      </p:sp>
      <p:pic>
        <p:nvPicPr>
          <p:cNvPr id="7" name="Picture 6">
            <a:extLst>
              <a:ext uri="{FF2B5EF4-FFF2-40B4-BE49-F238E27FC236}">
                <a16:creationId xmlns:a16="http://schemas.microsoft.com/office/drawing/2014/main" id="{F6D23CA8-3162-4EF6-A4DD-66402AA80E28}"/>
              </a:ext>
            </a:extLst>
          </p:cNvPr>
          <p:cNvPicPr>
            <a:picLocks noChangeAspect="1"/>
          </p:cNvPicPr>
          <p:nvPr/>
        </p:nvPicPr>
        <p:blipFill>
          <a:blip r:embed="rId2"/>
          <a:stretch>
            <a:fillRect/>
          </a:stretch>
        </p:blipFill>
        <p:spPr>
          <a:xfrm>
            <a:off x="1095570" y="1903785"/>
            <a:ext cx="7003402" cy="1717437"/>
          </a:xfrm>
          <a:prstGeom prst="rect">
            <a:avLst/>
          </a:prstGeom>
        </p:spPr>
      </p:pic>
      <p:cxnSp>
        <p:nvCxnSpPr>
          <p:cNvPr id="8" name="Straight Arrow Connector 7">
            <a:extLst>
              <a:ext uri="{FF2B5EF4-FFF2-40B4-BE49-F238E27FC236}">
                <a16:creationId xmlns:a16="http://schemas.microsoft.com/office/drawing/2014/main" id="{5A81024F-8D0B-48CA-B3B9-E732B0CDEAAC}"/>
              </a:ext>
            </a:extLst>
          </p:cNvPr>
          <p:cNvCxnSpPr>
            <a:cxnSpLocks/>
          </p:cNvCxnSpPr>
          <p:nvPr/>
        </p:nvCxnSpPr>
        <p:spPr>
          <a:xfrm>
            <a:off x="2969703" y="3592455"/>
            <a:ext cx="874510" cy="1113769"/>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4A24D9D-C01C-DD96-3C3D-2FAE5F2DB43A}"/>
              </a:ext>
            </a:extLst>
          </p:cNvPr>
          <p:cNvPicPr>
            <a:picLocks noChangeAspect="1"/>
          </p:cNvPicPr>
          <p:nvPr/>
        </p:nvPicPr>
        <p:blipFill>
          <a:blip r:embed="rId3"/>
          <a:stretch>
            <a:fillRect/>
          </a:stretch>
        </p:blipFill>
        <p:spPr>
          <a:xfrm>
            <a:off x="4014100" y="3682128"/>
            <a:ext cx="3811416" cy="2986755"/>
          </a:xfrm>
          <a:prstGeom prst="rect">
            <a:avLst/>
          </a:prstGeom>
        </p:spPr>
      </p:pic>
    </p:spTree>
    <p:extLst>
      <p:ext uri="{BB962C8B-B14F-4D97-AF65-F5344CB8AC3E}">
        <p14:creationId xmlns:p14="http://schemas.microsoft.com/office/powerpoint/2010/main" val="82763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4F244-B05B-4128-93EC-3810A9D5FFCF}"/>
              </a:ext>
            </a:extLst>
          </p:cNvPr>
          <p:cNvSpPr>
            <a:spLocks noGrp="1"/>
          </p:cNvSpPr>
          <p:nvPr>
            <p:ph type="title"/>
          </p:nvPr>
        </p:nvSpPr>
        <p:spPr/>
        <p:txBody>
          <a:bodyPr/>
          <a:lstStyle/>
          <a:p>
            <a:pPr algn="ctr"/>
            <a:r>
              <a:rPr lang="en-GB" dirty="0"/>
              <a:t>How to make a Notification</a:t>
            </a:r>
          </a:p>
        </p:txBody>
      </p:sp>
      <p:sp>
        <p:nvSpPr>
          <p:cNvPr id="3" name="Content Placeholder 2">
            <a:extLst>
              <a:ext uri="{FF2B5EF4-FFF2-40B4-BE49-F238E27FC236}">
                <a16:creationId xmlns:a16="http://schemas.microsoft.com/office/drawing/2014/main" id="{F4125C28-00FE-4521-8EA1-E804FBA6F20F}"/>
              </a:ext>
            </a:extLst>
          </p:cNvPr>
          <p:cNvSpPr>
            <a:spLocks noGrp="1"/>
          </p:cNvSpPr>
          <p:nvPr>
            <p:ph idx="1"/>
          </p:nvPr>
        </p:nvSpPr>
        <p:spPr/>
        <p:txBody>
          <a:bodyPr/>
          <a:lstStyle/>
          <a:p>
            <a:pPr marL="0" indent="0">
              <a:buNone/>
            </a:pPr>
            <a:r>
              <a:rPr lang="en-GB" dirty="0"/>
              <a:t>Once you click the link you will see this screen – </a:t>
            </a:r>
          </a:p>
          <a:p>
            <a:pPr marL="0" indent="0">
              <a:buNone/>
            </a:pPr>
            <a:endParaRPr lang="en-GB" dirty="0"/>
          </a:p>
        </p:txBody>
      </p:sp>
      <p:pic>
        <p:nvPicPr>
          <p:cNvPr id="4" name="Picture 3">
            <a:extLst>
              <a:ext uri="{FF2B5EF4-FFF2-40B4-BE49-F238E27FC236}">
                <a16:creationId xmlns:a16="http://schemas.microsoft.com/office/drawing/2014/main" id="{52B2B2CD-90A5-4452-A340-B5C97581D2D3}"/>
              </a:ext>
            </a:extLst>
          </p:cNvPr>
          <p:cNvPicPr>
            <a:picLocks noChangeAspect="1"/>
          </p:cNvPicPr>
          <p:nvPr/>
        </p:nvPicPr>
        <p:blipFill>
          <a:blip r:embed="rId2"/>
          <a:stretch>
            <a:fillRect/>
          </a:stretch>
        </p:blipFill>
        <p:spPr>
          <a:xfrm>
            <a:off x="575047" y="2705878"/>
            <a:ext cx="3408201" cy="3676261"/>
          </a:xfrm>
          <a:prstGeom prst="rect">
            <a:avLst/>
          </a:prstGeom>
        </p:spPr>
      </p:pic>
      <p:pic>
        <p:nvPicPr>
          <p:cNvPr id="5" name="Picture 4">
            <a:extLst>
              <a:ext uri="{FF2B5EF4-FFF2-40B4-BE49-F238E27FC236}">
                <a16:creationId xmlns:a16="http://schemas.microsoft.com/office/drawing/2014/main" id="{BA69F6A8-0A36-40E4-A70C-6BCCAED16B75}"/>
              </a:ext>
            </a:extLst>
          </p:cNvPr>
          <p:cNvPicPr>
            <a:picLocks noChangeAspect="1"/>
          </p:cNvPicPr>
          <p:nvPr/>
        </p:nvPicPr>
        <p:blipFill>
          <a:blip r:embed="rId3"/>
          <a:stretch>
            <a:fillRect/>
          </a:stretch>
        </p:blipFill>
        <p:spPr>
          <a:xfrm>
            <a:off x="5055785" y="4423390"/>
            <a:ext cx="4076700" cy="847725"/>
          </a:xfrm>
          <a:prstGeom prst="rect">
            <a:avLst/>
          </a:prstGeom>
        </p:spPr>
      </p:pic>
      <p:sp>
        <p:nvSpPr>
          <p:cNvPr id="7" name="TextBox 6">
            <a:extLst>
              <a:ext uri="{FF2B5EF4-FFF2-40B4-BE49-F238E27FC236}">
                <a16:creationId xmlns:a16="http://schemas.microsoft.com/office/drawing/2014/main" id="{E0A59D1F-5564-4808-89C7-C2153A5113C9}"/>
              </a:ext>
            </a:extLst>
          </p:cNvPr>
          <p:cNvSpPr txBox="1"/>
          <p:nvPr/>
        </p:nvSpPr>
        <p:spPr>
          <a:xfrm>
            <a:off x="4646295" y="2945398"/>
            <a:ext cx="3664746" cy="923330"/>
          </a:xfrm>
          <a:prstGeom prst="rect">
            <a:avLst/>
          </a:prstGeom>
          <a:noFill/>
        </p:spPr>
        <p:txBody>
          <a:bodyPr wrap="square" rtlCol="0">
            <a:spAutoFit/>
          </a:bodyPr>
          <a:lstStyle/>
          <a:p>
            <a:r>
              <a:rPr lang="en-GB" dirty="0"/>
              <a:t>You do not need a user name or password to make a Notification.  Just click on the green button</a:t>
            </a:r>
          </a:p>
        </p:txBody>
      </p:sp>
      <p:cxnSp>
        <p:nvCxnSpPr>
          <p:cNvPr id="8" name="Straight Arrow Connector 7">
            <a:extLst>
              <a:ext uri="{FF2B5EF4-FFF2-40B4-BE49-F238E27FC236}">
                <a16:creationId xmlns:a16="http://schemas.microsoft.com/office/drawing/2014/main" id="{5FCD78FD-918E-4D55-925D-0A25C44130D2}"/>
              </a:ext>
            </a:extLst>
          </p:cNvPr>
          <p:cNvCxnSpPr>
            <a:cxnSpLocks/>
          </p:cNvCxnSpPr>
          <p:nvPr/>
        </p:nvCxnSpPr>
        <p:spPr>
          <a:xfrm flipH="1">
            <a:off x="2491273" y="4637314"/>
            <a:ext cx="2564513" cy="36389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6050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77376-EDA5-4C88-BD0F-2D92D3D1DFA2}"/>
              </a:ext>
            </a:extLst>
          </p:cNvPr>
          <p:cNvSpPr>
            <a:spLocks noGrp="1"/>
          </p:cNvSpPr>
          <p:nvPr>
            <p:ph type="title"/>
          </p:nvPr>
        </p:nvSpPr>
        <p:spPr/>
        <p:txBody>
          <a:bodyPr/>
          <a:lstStyle/>
          <a:p>
            <a:pPr algn="ctr"/>
            <a:r>
              <a:rPr lang="en-GB" dirty="0"/>
              <a:t>How to make a Notification</a:t>
            </a:r>
          </a:p>
        </p:txBody>
      </p:sp>
      <p:pic>
        <p:nvPicPr>
          <p:cNvPr id="4" name="Content Placeholder 3">
            <a:extLst>
              <a:ext uri="{FF2B5EF4-FFF2-40B4-BE49-F238E27FC236}">
                <a16:creationId xmlns:a16="http://schemas.microsoft.com/office/drawing/2014/main" id="{8B13FF97-0E47-43B2-AB03-D7716DC273F2}"/>
              </a:ext>
            </a:extLst>
          </p:cNvPr>
          <p:cNvPicPr>
            <a:picLocks noGrp="1" noChangeAspect="1"/>
          </p:cNvPicPr>
          <p:nvPr>
            <p:ph idx="1"/>
          </p:nvPr>
        </p:nvPicPr>
        <p:blipFill>
          <a:blip r:embed="rId2"/>
          <a:stretch>
            <a:fillRect/>
          </a:stretch>
        </p:blipFill>
        <p:spPr>
          <a:xfrm>
            <a:off x="990957" y="1849422"/>
            <a:ext cx="5619897" cy="2840620"/>
          </a:xfrm>
          <a:prstGeom prst="rect">
            <a:avLst/>
          </a:prstGeom>
        </p:spPr>
      </p:pic>
      <p:sp>
        <p:nvSpPr>
          <p:cNvPr id="5" name="TextBox 4">
            <a:extLst>
              <a:ext uri="{FF2B5EF4-FFF2-40B4-BE49-F238E27FC236}">
                <a16:creationId xmlns:a16="http://schemas.microsoft.com/office/drawing/2014/main" id="{1AA0E9AE-CCDD-43CF-B3D2-9DD71308DB3E}"/>
              </a:ext>
            </a:extLst>
          </p:cNvPr>
          <p:cNvSpPr txBox="1"/>
          <p:nvPr/>
        </p:nvSpPr>
        <p:spPr>
          <a:xfrm>
            <a:off x="1061846" y="1315215"/>
            <a:ext cx="7624954" cy="369332"/>
          </a:xfrm>
          <a:prstGeom prst="rect">
            <a:avLst/>
          </a:prstGeom>
          <a:noFill/>
        </p:spPr>
        <p:txBody>
          <a:bodyPr wrap="square" rtlCol="0">
            <a:spAutoFit/>
          </a:bodyPr>
          <a:lstStyle/>
          <a:p>
            <a:r>
              <a:rPr lang="en-GB" dirty="0"/>
              <a:t>You will then see this page.  </a:t>
            </a:r>
          </a:p>
        </p:txBody>
      </p:sp>
      <p:sp>
        <p:nvSpPr>
          <p:cNvPr id="7" name="TextBox 6">
            <a:extLst>
              <a:ext uri="{FF2B5EF4-FFF2-40B4-BE49-F238E27FC236}">
                <a16:creationId xmlns:a16="http://schemas.microsoft.com/office/drawing/2014/main" id="{417BF41B-D122-45DE-BA74-3B6AA1B489A0}"/>
              </a:ext>
            </a:extLst>
          </p:cNvPr>
          <p:cNvSpPr txBox="1"/>
          <p:nvPr/>
        </p:nvSpPr>
        <p:spPr>
          <a:xfrm>
            <a:off x="6620143" y="1333549"/>
            <a:ext cx="2947460" cy="4914851"/>
          </a:xfrm>
          <a:prstGeom prst="rect">
            <a:avLst/>
          </a:prstGeom>
          <a:noFill/>
        </p:spPr>
        <p:txBody>
          <a:bodyPr wrap="square" rtlCol="0">
            <a:spAutoFit/>
          </a:bodyPr>
          <a:lstStyle/>
          <a:p>
            <a:r>
              <a:rPr lang="en-GB" dirty="0"/>
              <a:t>Enter as much information as possible.  You will need to enter information in every box that has a red star      </a:t>
            </a:r>
            <a:r>
              <a:rPr lang="en-GB" dirty="0">
                <a:solidFill>
                  <a:srgbClr val="FF0000"/>
                </a:solidFill>
              </a:rPr>
              <a:t>You will not be able to complete the Notification if you leave any of these fields blank.  </a:t>
            </a:r>
            <a:r>
              <a:rPr lang="en-GB" dirty="0"/>
              <a:t>If you do not know the correct information for any of the fields you must put ‘Not known’ or ‘N/A’.  Please do not guess.  </a:t>
            </a:r>
          </a:p>
          <a:p>
            <a:endParaRPr lang="en-GB" dirty="0"/>
          </a:p>
          <a:p>
            <a:r>
              <a:rPr lang="en-GB" dirty="0"/>
              <a:t>Once you have completed the form click on the green ‘Submit’ button.</a:t>
            </a:r>
          </a:p>
        </p:txBody>
      </p:sp>
      <p:pic>
        <p:nvPicPr>
          <p:cNvPr id="8" name="Picture 7">
            <a:extLst>
              <a:ext uri="{FF2B5EF4-FFF2-40B4-BE49-F238E27FC236}">
                <a16:creationId xmlns:a16="http://schemas.microsoft.com/office/drawing/2014/main" id="{354C6AE2-C1E2-4FB1-88D3-C857D222BCC9}"/>
              </a:ext>
            </a:extLst>
          </p:cNvPr>
          <p:cNvPicPr>
            <a:picLocks noChangeAspect="1"/>
          </p:cNvPicPr>
          <p:nvPr/>
        </p:nvPicPr>
        <p:blipFill>
          <a:blip r:embed="rId3"/>
          <a:stretch>
            <a:fillRect/>
          </a:stretch>
        </p:blipFill>
        <p:spPr>
          <a:xfrm>
            <a:off x="7126448" y="2457670"/>
            <a:ext cx="204303" cy="306355"/>
          </a:xfrm>
          <a:prstGeom prst="rect">
            <a:avLst/>
          </a:prstGeom>
        </p:spPr>
      </p:pic>
      <p:sp>
        <p:nvSpPr>
          <p:cNvPr id="9" name="TextBox 8">
            <a:extLst>
              <a:ext uri="{FF2B5EF4-FFF2-40B4-BE49-F238E27FC236}">
                <a16:creationId xmlns:a16="http://schemas.microsoft.com/office/drawing/2014/main" id="{AADE6183-45F3-405E-B2C3-109E6DB9A867}"/>
              </a:ext>
            </a:extLst>
          </p:cNvPr>
          <p:cNvSpPr txBox="1"/>
          <p:nvPr/>
        </p:nvSpPr>
        <p:spPr>
          <a:xfrm>
            <a:off x="2094965" y="4935895"/>
            <a:ext cx="4077477" cy="369332"/>
          </a:xfrm>
          <a:prstGeom prst="rect">
            <a:avLst/>
          </a:prstGeom>
          <a:noFill/>
        </p:spPr>
        <p:txBody>
          <a:bodyPr wrap="square" rtlCol="0">
            <a:spAutoFit/>
          </a:bodyPr>
          <a:lstStyle/>
          <a:p>
            <a:pPr algn="ctr"/>
            <a:r>
              <a:rPr lang="en-GB" dirty="0"/>
              <a:t>This is not the whole form</a:t>
            </a:r>
          </a:p>
        </p:txBody>
      </p:sp>
      <p:cxnSp>
        <p:nvCxnSpPr>
          <p:cNvPr id="10" name="Straight Arrow Connector 9">
            <a:extLst>
              <a:ext uri="{FF2B5EF4-FFF2-40B4-BE49-F238E27FC236}">
                <a16:creationId xmlns:a16="http://schemas.microsoft.com/office/drawing/2014/main" id="{76A36F4C-6F68-4BBE-B743-77D8C1AD3CF7}"/>
              </a:ext>
            </a:extLst>
          </p:cNvPr>
          <p:cNvCxnSpPr>
            <a:cxnSpLocks/>
          </p:cNvCxnSpPr>
          <p:nvPr/>
        </p:nvCxnSpPr>
        <p:spPr>
          <a:xfrm flipH="1" flipV="1">
            <a:off x="6172442" y="3003865"/>
            <a:ext cx="447702" cy="2538921"/>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4182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D9467AD-B647-C355-A782-8EDAD139DA82}"/>
              </a:ext>
            </a:extLst>
          </p:cNvPr>
          <p:cNvPicPr>
            <a:picLocks noChangeAspect="1"/>
          </p:cNvPicPr>
          <p:nvPr/>
        </p:nvPicPr>
        <p:blipFill>
          <a:blip r:embed="rId2"/>
          <a:stretch>
            <a:fillRect/>
          </a:stretch>
        </p:blipFill>
        <p:spPr>
          <a:xfrm>
            <a:off x="853067" y="723331"/>
            <a:ext cx="8596105" cy="1408298"/>
          </a:xfrm>
          <a:prstGeom prst="rect">
            <a:avLst/>
          </a:prstGeom>
        </p:spPr>
      </p:pic>
      <p:pic>
        <p:nvPicPr>
          <p:cNvPr id="10" name="Picture 9">
            <a:extLst>
              <a:ext uri="{FF2B5EF4-FFF2-40B4-BE49-F238E27FC236}">
                <a16:creationId xmlns:a16="http://schemas.microsoft.com/office/drawing/2014/main" id="{DBA25401-09D7-422B-3758-C2065651DBE3}"/>
              </a:ext>
            </a:extLst>
          </p:cNvPr>
          <p:cNvPicPr>
            <a:picLocks noChangeAspect="1"/>
          </p:cNvPicPr>
          <p:nvPr/>
        </p:nvPicPr>
        <p:blipFill>
          <a:blip r:embed="rId3"/>
          <a:stretch>
            <a:fillRect/>
          </a:stretch>
        </p:blipFill>
        <p:spPr>
          <a:xfrm>
            <a:off x="1109121" y="1707806"/>
            <a:ext cx="8340051" cy="2060627"/>
          </a:xfrm>
          <a:prstGeom prst="rect">
            <a:avLst/>
          </a:prstGeom>
        </p:spPr>
      </p:pic>
      <p:pic>
        <p:nvPicPr>
          <p:cNvPr id="11" name="Picture 10">
            <a:extLst>
              <a:ext uri="{FF2B5EF4-FFF2-40B4-BE49-F238E27FC236}">
                <a16:creationId xmlns:a16="http://schemas.microsoft.com/office/drawing/2014/main" id="{B0C40CD0-C4B5-6DBA-C142-B83918FEC9FC}"/>
              </a:ext>
            </a:extLst>
          </p:cNvPr>
          <p:cNvPicPr>
            <a:picLocks noChangeAspect="1"/>
          </p:cNvPicPr>
          <p:nvPr/>
        </p:nvPicPr>
        <p:blipFill>
          <a:blip r:embed="rId4"/>
          <a:stretch>
            <a:fillRect/>
          </a:stretch>
        </p:blipFill>
        <p:spPr>
          <a:xfrm>
            <a:off x="314587" y="3967467"/>
            <a:ext cx="8596105" cy="1182727"/>
          </a:xfrm>
          <a:prstGeom prst="rect">
            <a:avLst/>
          </a:prstGeom>
        </p:spPr>
      </p:pic>
    </p:spTree>
    <p:extLst>
      <p:ext uri="{BB962C8B-B14F-4D97-AF65-F5344CB8AC3E}">
        <p14:creationId xmlns:p14="http://schemas.microsoft.com/office/powerpoint/2010/main" val="38285152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626</TotalTime>
  <Words>485</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Child Death Review Process Notification</vt:lpstr>
      <vt:lpstr>Notification</vt:lpstr>
      <vt:lpstr>Notification</vt:lpstr>
      <vt:lpstr>How to make a Notification</vt:lpstr>
      <vt:lpstr>How to make a Notification</vt:lpstr>
      <vt:lpstr>How to make a Notification</vt:lpstr>
      <vt:lpstr>How to make a Notification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Death Review Process for Gloucestershire</dc:title>
  <dc:creator>THOMPSON, Sharon</dc:creator>
  <cp:lastModifiedBy>THOMPSON, Sharon</cp:lastModifiedBy>
  <cp:revision>52</cp:revision>
  <dcterms:created xsi:type="dcterms:W3CDTF">2021-09-02T10:56:58Z</dcterms:created>
  <dcterms:modified xsi:type="dcterms:W3CDTF">2022-09-06T09:03:58Z</dcterms:modified>
</cp:coreProperties>
</file>