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86" r:id="rId3"/>
    <p:sldId id="259" r:id="rId4"/>
    <p:sldId id="260" r:id="rId5"/>
    <p:sldId id="261" r:id="rId6"/>
    <p:sldId id="262" r:id="rId7"/>
    <p:sldId id="263" r:id="rId8"/>
    <p:sldId id="264" r:id="rId9"/>
    <p:sldId id="265" r:id="rId10"/>
    <p:sldId id="266" r:id="rId11"/>
    <p:sldId id="267" r:id="rId12"/>
    <p:sldId id="293" r:id="rId13"/>
    <p:sldId id="294" r:id="rId14"/>
    <p:sldId id="295" r:id="rId15"/>
    <p:sldId id="296" r:id="rId16"/>
    <p:sldId id="297" r:id="rId17"/>
    <p:sldId id="298" r:id="rId18"/>
    <p:sldId id="299" r:id="rId19"/>
    <p:sldId id="268" r:id="rId20"/>
    <p:sldId id="269" r:id="rId21"/>
    <p:sldId id="270" r:id="rId22"/>
    <p:sldId id="282" r:id="rId23"/>
    <p:sldId id="271" r:id="rId24"/>
    <p:sldId id="274" r:id="rId25"/>
    <p:sldId id="273" r:id="rId26"/>
    <p:sldId id="272" r:id="rId27"/>
    <p:sldId id="276" r:id="rId28"/>
    <p:sldId id="275" r:id="rId29"/>
    <p:sldId id="285" r:id="rId30"/>
    <p:sldId id="277" r:id="rId31"/>
    <p:sldId id="278" r:id="rId32"/>
    <p:sldId id="279" r:id="rId33"/>
    <p:sldId id="280" r:id="rId34"/>
    <p:sldId id="281" r:id="rId35"/>
    <p:sldId id="287" r:id="rId36"/>
    <p:sldId id="288" r:id="rId37"/>
    <p:sldId id="289" r:id="rId38"/>
    <p:sldId id="290" r:id="rId39"/>
    <p:sldId id="292" r:id="rId40"/>
    <p:sldId id="291" r:id="rId41"/>
    <p:sldId id="283" r:id="rId42"/>
    <p:sldId id="284"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87A"/>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8" d="100"/>
          <a:sy n="148" d="100"/>
        </p:scale>
        <p:origin x="-552"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vrshfp01\EDS_Shirehall$\PerformanceAndNeed\ChildrensSocialCareDataAndPerformance\Reporting\2021_22\April%202021\Reports\Graphs%20Apr%20-%20K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Children in Care (</a:t>
            </a:r>
            <a:r>
              <a:rPr lang="en-GB" dirty="0" smtClean="0"/>
              <a:t>Snapshots)</a:t>
            </a:r>
            <a:endParaRPr lang="en-GB" dirty="0"/>
          </a:p>
        </c:rich>
      </c:tx>
      <c:overlay val="0"/>
    </c:title>
    <c:autoTitleDeleted val="0"/>
    <c:plotArea>
      <c:layout>
        <c:manualLayout>
          <c:layoutTarget val="inner"/>
          <c:xMode val="edge"/>
          <c:yMode val="edge"/>
          <c:x val="0.10878386578489282"/>
          <c:y val="0.17283566978876805"/>
          <c:w val="0.84060651838810008"/>
          <c:h val="0.5841437044449711"/>
        </c:manualLayout>
      </c:layout>
      <c:barChart>
        <c:barDir val="col"/>
        <c:grouping val="clustered"/>
        <c:varyColors val="0"/>
        <c:ser>
          <c:idx val="0"/>
          <c:order val="0"/>
          <c:spPr>
            <a:solidFill>
              <a:schemeClr val="accent1">
                <a:lumMod val="20000"/>
                <a:lumOff val="80000"/>
              </a:schemeClr>
            </a:solidFill>
          </c:spPr>
          <c:invertIfNegative val="0"/>
          <c:dLbls>
            <c:dLbl>
              <c:idx val="0"/>
              <c:dLblPos val="outEnd"/>
              <c:showLegendKey val="0"/>
              <c:showVal val="1"/>
              <c:showCatName val="0"/>
              <c:showSerName val="0"/>
              <c:showPercent val="0"/>
              <c:showBubbleSize val="0"/>
            </c:dLbl>
            <c:dLbl>
              <c:idx val="49"/>
              <c:dLblPos val="outEnd"/>
              <c:showLegendKey val="0"/>
              <c:showVal val="1"/>
              <c:showCatName val="0"/>
              <c:showSerName val="0"/>
              <c:showPercent val="0"/>
              <c:showBubbleSize val="0"/>
            </c:dLbl>
            <c:showLegendKey val="0"/>
            <c:showVal val="0"/>
            <c:showCatName val="0"/>
            <c:showSerName val="0"/>
            <c:showPercent val="0"/>
            <c:showBubbleSize val="0"/>
          </c:dLbls>
          <c:trendline>
            <c:spPr>
              <a:ln w="9525">
                <a:solidFill>
                  <a:schemeClr val="tx1">
                    <a:shade val="95000"/>
                    <a:satMod val="105000"/>
                  </a:schemeClr>
                </a:solidFill>
                <a:prstDash val="dash"/>
                <a:tailEnd type="triangle"/>
              </a:ln>
            </c:spPr>
            <c:trendlineType val="linear"/>
            <c:dispRSqr val="0"/>
            <c:dispEq val="0"/>
          </c:trendline>
          <c:cat>
            <c:numRef>
              <c:f>'3 Year Demand'!$B$1:$AY$1</c:f>
              <c:numCache>
                <c:formatCode>mmm\-yy</c:formatCode>
                <c:ptCount val="50"/>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pt idx="12">
                  <c:v>43160</c:v>
                </c:pt>
                <c:pt idx="13">
                  <c:v>43191</c:v>
                </c:pt>
                <c:pt idx="14">
                  <c:v>43221</c:v>
                </c:pt>
                <c:pt idx="15">
                  <c:v>43252</c:v>
                </c:pt>
                <c:pt idx="16">
                  <c:v>43282</c:v>
                </c:pt>
                <c:pt idx="17">
                  <c:v>43313</c:v>
                </c:pt>
                <c:pt idx="18">
                  <c:v>43344</c:v>
                </c:pt>
                <c:pt idx="19">
                  <c:v>43374</c:v>
                </c:pt>
                <c:pt idx="20">
                  <c:v>43405</c:v>
                </c:pt>
                <c:pt idx="21">
                  <c:v>43435</c:v>
                </c:pt>
                <c:pt idx="22">
                  <c:v>43466</c:v>
                </c:pt>
                <c:pt idx="23">
                  <c:v>43497</c:v>
                </c:pt>
                <c:pt idx="24">
                  <c:v>43525</c:v>
                </c:pt>
                <c:pt idx="25">
                  <c:v>43556</c:v>
                </c:pt>
                <c:pt idx="26">
                  <c:v>43586</c:v>
                </c:pt>
                <c:pt idx="27">
                  <c:v>43617</c:v>
                </c:pt>
                <c:pt idx="28">
                  <c:v>43647</c:v>
                </c:pt>
                <c:pt idx="29">
                  <c:v>43678</c:v>
                </c:pt>
                <c:pt idx="30">
                  <c:v>43709</c:v>
                </c:pt>
                <c:pt idx="31">
                  <c:v>43739</c:v>
                </c:pt>
                <c:pt idx="32">
                  <c:v>43770</c:v>
                </c:pt>
                <c:pt idx="33">
                  <c:v>43800</c:v>
                </c:pt>
                <c:pt idx="34">
                  <c:v>43831</c:v>
                </c:pt>
                <c:pt idx="35">
                  <c:v>43862</c:v>
                </c:pt>
                <c:pt idx="36">
                  <c:v>43891</c:v>
                </c:pt>
                <c:pt idx="37">
                  <c:v>43922</c:v>
                </c:pt>
                <c:pt idx="38">
                  <c:v>43952</c:v>
                </c:pt>
                <c:pt idx="39">
                  <c:v>43983</c:v>
                </c:pt>
                <c:pt idx="40">
                  <c:v>44013</c:v>
                </c:pt>
                <c:pt idx="41">
                  <c:v>44044</c:v>
                </c:pt>
                <c:pt idx="42">
                  <c:v>44075</c:v>
                </c:pt>
                <c:pt idx="43">
                  <c:v>44105</c:v>
                </c:pt>
                <c:pt idx="44">
                  <c:v>44136</c:v>
                </c:pt>
                <c:pt idx="45">
                  <c:v>44166</c:v>
                </c:pt>
                <c:pt idx="46">
                  <c:v>44197</c:v>
                </c:pt>
                <c:pt idx="47">
                  <c:v>44228</c:v>
                </c:pt>
                <c:pt idx="48">
                  <c:v>44256</c:v>
                </c:pt>
                <c:pt idx="49">
                  <c:v>44287</c:v>
                </c:pt>
              </c:numCache>
            </c:numRef>
          </c:cat>
          <c:val>
            <c:numRef>
              <c:f>'3 Year Demand'!$B$4:$AY$4</c:f>
              <c:numCache>
                <c:formatCode>General</c:formatCode>
                <c:ptCount val="50"/>
                <c:pt idx="0">
                  <c:v>613</c:v>
                </c:pt>
                <c:pt idx="1">
                  <c:v>608</c:v>
                </c:pt>
                <c:pt idx="2">
                  <c:v>617</c:v>
                </c:pt>
                <c:pt idx="3">
                  <c:v>629</c:v>
                </c:pt>
                <c:pt idx="4">
                  <c:v>629</c:v>
                </c:pt>
                <c:pt idx="5">
                  <c:v>638</c:v>
                </c:pt>
                <c:pt idx="6">
                  <c:v>632</c:v>
                </c:pt>
                <c:pt idx="7">
                  <c:v>639</c:v>
                </c:pt>
                <c:pt idx="8">
                  <c:v>642</c:v>
                </c:pt>
                <c:pt idx="9">
                  <c:v>638</c:v>
                </c:pt>
                <c:pt idx="10">
                  <c:v>641</c:v>
                </c:pt>
                <c:pt idx="11">
                  <c:v>648</c:v>
                </c:pt>
                <c:pt idx="12">
                  <c:v>653</c:v>
                </c:pt>
                <c:pt idx="13">
                  <c:v>650</c:v>
                </c:pt>
                <c:pt idx="14">
                  <c:v>672</c:v>
                </c:pt>
                <c:pt idx="15">
                  <c:v>678</c:v>
                </c:pt>
                <c:pt idx="16">
                  <c:v>697</c:v>
                </c:pt>
                <c:pt idx="17">
                  <c:v>680</c:v>
                </c:pt>
                <c:pt idx="18">
                  <c:v>671</c:v>
                </c:pt>
                <c:pt idx="19">
                  <c:v>681</c:v>
                </c:pt>
                <c:pt idx="20">
                  <c:v>686</c:v>
                </c:pt>
                <c:pt idx="21">
                  <c:v>699</c:v>
                </c:pt>
                <c:pt idx="22">
                  <c:v>707</c:v>
                </c:pt>
                <c:pt idx="23">
                  <c:v>705</c:v>
                </c:pt>
                <c:pt idx="24">
                  <c:v>716</c:v>
                </c:pt>
                <c:pt idx="25">
                  <c:v>725</c:v>
                </c:pt>
                <c:pt idx="26">
                  <c:v>713</c:v>
                </c:pt>
                <c:pt idx="27">
                  <c:v>715</c:v>
                </c:pt>
                <c:pt idx="28">
                  <c:v>711</c:v>
                </c:pt>
                <c:pt idx="29">
                  <c:v>715</c:v>
                </c:pt>
                <c:pt idx="30">
                  <c:v>720</c:v>
                </c:pt>
                <c:pt idx="31">
                  <c:v>726</c:v>
                </c:pt>
                <c:pt idx="32">
                  <c:v>738</c:v>
                </c:pt>
                <c:pt idx="33">
                  <c:v>734</c:v>
                </c:pt>
                <c:pt idx="34">
                  <c:v>748</c:v>
                </c:pt>
                <c:pt idx="35">
                  <c:v>739</c:v>
                </c:pt>
                <c:pt idx="36">
                  <c:v>740</c:v>
                </c:pt>
                <c:pt idx="37">
                  <c:v>752</c:v>
                </c:pt>
                <c:pt idx="38">
                  <c:v>758</c:v>
                </c:pt>
                <c:pt idx="39">
                  <c:v>766</c:v>
                </c:pt>
                <c:pt idx="40">
                  <c:v>776</c:v>
                </c:pt>
                <c:pt idx="41">
                  <c:v>782</c:v>
                </c:pt>
                <c:pt idx="42">
                  <c:v>762</c:v>
                </c:pt>
                <c:pt idx="43">
                  <c:v>780</c:v>
                </c:pt>
                <c:pt idx="44">
                  <c:v>792</c:v>
                </c:pt>
                <c:pt idx="45">
                  <c:v>792</c:v>
                </c:pt>
                <c:pt idx="46">
                  <c:v>787</c:v>
                </c:pt>
                <c:pt idx="47">
                  <c:v>798</c:v>
                </c:pt>
                <c:pt idx="48">
                  <c:v>789</c:v>
                </c:pt>
                <c:pt idx="49">
                  <c:v>788</c:v>
                </c:pt>
              </c:numCache>
            </c:numRef>
          </c:val>
        </c:ser>
        <c:dLbls>
          <c:showLegendKey val="0"/>
          <c:showVal val="0"/>
          <c:showCatName val="0"/>
          <c:showSerName val="0"/>
          <c:showPercent val="0"/>
          <c:showBubbleSize val="0"/>
        </c:dLbls>
        <c:gapWidth val="0"/>
        <c:axId val="100201984"/>
        <c:axId val="100203520"/>
      </c:barChart>
      <c:dateAx>
        <c:axId val="100201984"/>
        <c:scaling>
          <c:orientation val="minMax"/>
        </c:scaling>
        <c:delete val="0"/>
        <c:axPos val="b"/>
        <c:numFmt formatCode="mmm\-yy" sourceLinked="1"/>
        <c:majorTickMark val="out"/>
        <c:minorTickMark val="none"/>
        <c:tickLblPos val="nextTo"/>
        <c:txPr>
          <a:bodyPr rot="-5400000" vert="horz"/>
          <a:lstStyle/>
          <a:p>
            <a:pPr>
              <a:defRPr/>
            </a:pPr>
            <a:endParaRPr lang="en-US"/>
          </a:p>
        </c:txPr>
        <c:crossAx val="100203520"/>
        <c:crosses val="autoZero"/>
        <c:auto val="1"/>
        <c:lblOffset val="100"/>
        <c:baseTimeUnit val="months"/>
        <c:majorUnit val="3"/>
        <c:majorTimeUnit val="months"/>
      </c:dateAx>
      <c:valAx>
        <c:axId val="100203520"/>
        <c:scaling>
          <c:orientation val="minMax"/>
          <c:max val="1000"/>
          <c:min val="0"/>
        </c:scaling>
        <c:delete val="0"/>
        <c:axPos val="l"/>
        <c:numFmt formatCode="General" sourceLinked="1"/>
        <c:majorTickMark val="out"/>
        <c:minorTickMark val="none"/>
        <c:tickLblPos val="nextTo"/>
        <c:crossAx val="100201984"/>
        <c:crosses val="autoZero"/>
        <c:crossBetween val="between"/>
        <c:majorUnit val="200"/>
      </c:valAx>
    </c:plotArea>
    <c:plotVisOnly val="1"/>
    <c:dispBlanksAs val="gap"/>
    <c:showDLblsOverMax val="0"/>
  </c:chart>
  <c:txPr>
    <a:bodyPr/>
    <a:lstStyle/>
    <a:p>
      <a:pPr>
        <a:defRPr sz="7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C0F8D-2091-4BD6-932D-E7A6C7EFC17F}" type="datetimeFigureOut">
              <a:rPr lang="en-GB" smtClean="0"/>
              <a:t>21/06/2021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35706-817A-4C1C-8CE2-9EDB2E81F55E}" type="slidenum">
              <a:rPr lang="en-GB" smtClean="0"/>
              <a:t>‹#›</a:t>
            </a:fld>
            <a:endParaRPr lang="en-GB" dirty="0"/>
          </a:p>
        </p:txBody>
      </p:sp>
    </p:spTree>
    <p:extLst>
      <p:ext uri="{BB962C8B-B14F-4D97-AF65-F5344CB8AC3E}">
        <p14:creationId xmlns:p14="http://schemas.microsoft.com/office/powerpoint/2010/main" val="413778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F35706-817A-4C1C-8CE2-9EDB2E81F55E}" type="slidenum">
              <a:rPr lang="en-GB" smtClean="0"/>
              <a:t>4</a:t>
            </a:fld>
            <a:endParaRPr lang="en-GB" dirty="0"/>
          </a:p>
        </p:txBody>
      </p:sp>
    </p:spTree>
    <p:extLst>
      <p:ext uri="{BB962C8B-B14F-4D97-AF65-F5344CB8AC3E}">
        <p14:creationId xmlns:p14="http://schemas.microsoft.com/office/powerpoint/2010/main" val="145609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8000" y="2052000"/>
            <a:ext cx="8208000" cy="1314450"/>
          </a:xfr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Secondary information </a:t>
            </a:r>
          </a:p>
          <a:p>
            <a:r>
              <a:rPr lang="en-GB" dirty="0" smtClean="0"/>
              <a:t>including author and date 24pt</a:t>
            </a:r>
          </a:p>
        </p:txBody>
      </p:sp>
      <p:sp>
        <p:nvSpPr>
          <p:cNvPr id="11" name="Title 1"/>
          <p:cNvSpPr>
            <a:spLocks noGrp="1"/>
          </p:cNvSpPr>
          <p:nvPr>
            <p:ph type="ctrTitle" hasCustomPrompt="1"/>
          </p:nvPr>
        </p:nvSpPr>
        <p:spPr>
          <a:xfrm>
            <a:off x="468000" y="340201"/>
            <a:ext cx="8208000" cy="720000"/>
          </a:xfrm>
        </p:spPr>
        <p:txBody>
          <a:bodyPr>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GB" dirty="0" smtClean="0"/>
              <a:t>Presentation Title Arial Bold 40pt </a:t>
            </a:r>
            <a:endParaRPr lang="en-US" dirty="0"/>
          </a:p>
        </p:txBody>
      </p:sp>
      <p:sp>
        <p:nvSpPr>
          <p:cNvPr id="12" name="Text Placeholder 9"/>
          <p:cNvSpPr>
            <a:spLocks noGrp="1"/>
          </p:cNvSpPr>
          <p:nvPr>
            <p:ph type="body" sz="quarter" idx="13" hasCustomPrompt="1"/>
          </p:nvPr>
        </p:nvSpPr>
        <p:spPr>
          <a:xfrm>
            <a:off x="468313" y="1085118"/>
            <a:ext cx="8207375" cy="720000"/>
          </a:xfrm>
        </p:spPr>
        <p:txBody>
          <a:bodyPr>
            <a:normAutofit/>
          </a:bodyPr>
          <a:lstStyle>
            <a:lvl1pPr marL="0" indent="0">
              <a:buNone/>
              <a:defRPr sz="4000">
                <a:solidFill>
                  <a:schemeClr val="bg1"/>
                </a:solidFill>
              </a:defRPr>
            </a:lvl1pPr>
            <a:lvl5pPr marL="1828800" indent="0">
              <a:buNone/>
              <a:defRPr>
                <a:solidFill>
                  <a:schemeClr val="bg1"/>
                </a:solidFill>
              </a:defRPr>
            </a:lvl5pPr>
          </a:lstStyle>
          <a:p>
            <a:pPr lvl="0"/>
            <a:r>
              <a:rPr lang="en-US" dirty="0" smtClean="0"/>
              <a:t>Subheading Arial Regular 40pt</a:t>
            </a:r>
          </a:p>
        </p:txBody>
      </p:sp>
      <p:sp>
        <p:nvSpPr>
          <p:cNvPr id="13" name="Date Placeholder 3"/>
          <p:cNvSpPr>
            <a:spLocks noGrp="1"/>
          </p:cNvSpPr>
          <p:nvPr>
            <p:ph type="dt" sz="half" idx="2"/>
          </p:nvPr>
        </p:nvSpPr>
        <p:spPr>
          <a:xfrm>
            <a:off x="468001" y="4767263"/>
            <a:ext cx="1234191" cy="273844"/>
          </a:xfrm>
          <a:prstGeom prst="rect">
            <a:avLst/>
          </a:prstGeom>
        </p:spPr>
        <p:txBody>
          <a:bodyPr anchor="ctr"/>
          <a:lstStyle>
            <a:lvl1pPr>
              <a:defRPr sz="1400">
                <a:solidFill>
                  <a:schemeClr val="bg1"/>
                </a:solidFill>
                <a:latin typeface="Arial" panose="020B0604020202020204" pitchFamily="34" charset="0"/>
                <a:cs typeface="Arial" panose="020B0604020202020204" pitchFamily="34" charset="0"/>
              </a:defRPr>
            </a:lvl1pPr>
          </a:lstStyle>
          <a:p>
            <a:fld id="{CD67FF92-D75F-C143-812D-4E924DB0D687}" type="datetimeFigureOut">
              <a:rPr lang="en-US" smtClean="0"/>
              <a:pPr/>
              <a:t>6/21/2021</a:t>
            </a:fld>
            <a:endParaRPr lang="en-US" dirty="0"/>
          </a:p>
        </p:txBody>
      </p:sp>
      <p:sp>
        <p:nvSpPr>
          <p:cNvPr id="14" name="Footer Placeholder 4"/>
          <p:cNvSpPr>
            <a:spLocks noGrp="1"/>
          </p:cNvSpPr>
          <p:nvPr>
            <p:ph type="ftr" sz="quarter" idx="3"/>
          </p:nvPr>
        </p:nvSpPr>
        <p:spPr>
          <a:xfrm>
            <a:off x="1881403" y="4767263"/>
            <a:ext cx="2895600" cy="273844"/>
          </a:xfrm>
          <a:prstGeom prst="rect">
            <a:avLst/>
          </a:prstGeom>
        </p:spPr>
        <p:txBody>
          <a:bodyPr anchor="ct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15" name="Slide Number Placeholder 5"/>
          <p:cNvSpPr>
            <a:spLocks noGrp="1"/>
          </p:cNvSpPr>
          <p:nvPr>
            <p:ph type="sldNum" sz="quarter" idx="4"/>
          </p:nvPr>
        </p:nvSpPr>
        <p:spPr>
          <a:xfrm>
            <a:off x="4956215" y="4767263"/>
            <a:ext cx="1254406" cy="273844"/>
          </a:xfrm>
          <a:prstGeom prst="rect">
            <a:avLst/>
          </a:prstGeom>
        </p:spPr>
        <p:txBody>
          <a:bodyPr anchor="ctr"/>
          <a:lstStyle>
            <a:lvl1pPr>
              <a:defRPr sz="1400">
                <a:solidFill>
                  <a:schemeClr val="bg1"/>
                </a:solidFill>
                <a:latin typeface="Arial" panose="020B0604020202020204" pitchFamily="34" charset="0"/>
                <a:cs typeface="Arial" panose="020B0604020202020204" pitchFamily="34" charset="0"/>
              </a:defRPr>
            </a:lvl1pPr>
          </a:lstStyle>
          <a:p>
            <a:fld id="{B6478413-2A5F-0848-B810-DDC7A67AC228}" type="slidenum">
              <a:rPr lang="en-US" smtClean="0"/>
              <a:pPr/>
              <a:t>‹#›</a:t>
            </a:fld>
            <a:endParaRPr lang="en-US" dirty="0"/>
          </a:p>
        </p:txBody>
      </p:sp>
    </p:spTree>
    <p:extLst>
      <p:ext uri="{BB962C8B-B14F-4D97-AF65-F5344CB8AC3E}">
        <p14:creationId xmlns:p14="http://schemas.microsoft.com/office/powerpoint/2010/main" val="16617006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68000" y="340201"/>
            <a:ext cx="8208000" cy="720000"/>
          </a:xfrm>
        </p:spPr>
        <p:txBody>
          <a:bodyPr>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GB" dirty="0" smtClean="0"/>
              <a:t>Presentation Title Arial Bold 40pt </a:t>
            </a:r>
            <a:endParaRPr lang="en-US" dirty="0"/>
          </a:p>
        </p:txBody>
      </p:sp>
      <p:sp>
        <p:nvSpPr>
          <p:cNvPr id="7" name="Subtitle 2"/>
          <p:cNvSpPr>
            <a:spLocks noGrp="1"/>
          </p:cNvSpPr>
          <p:nvPr>
            <p:ph type="subTitle" idx="1" hasCustomPrompt="1"/>
          </p:nvPr>
        </p:nvSpPr>
        <p:spPr>
          <a:xfrm>
            <a:off x="468000" y="2052000"/>
            <a:ext cx="82080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Secondary information </a:t>
            </a:r>
          </a:p>
          <a:p>
            <a:r>
              <a:rPr lang="en-GB" dirty="0" smtClean="0"/>
              <a:t>including author and date 24pt</a:t>
            </a:r>
          </a:p>
        </p:txBody>
      </p:sp>
      <p:sp>
        <p:nvSpPr>
          <p:cNvPr id="16" name="Text Placeholder 9"/>
          <p:cNvSpPr>
            <a:spLocks noGrp="1"/>
          </p:cNvSpPr>
          <p:nvPr>
            <p:ph type="body" sz="quarter" idx="13" hasCustomPrompt="1"/>
          </p:nvPr>
        </p:nvSpPr>
        <p:spPr>
          <a:xfrm>
            <a:off x="468313" y="1085118"/>
            <a:ext cx="8207375" cy="720000"/>
          </a:xfrm>
        </p:spPr>
        <p:txBody>
          <a:bodyPr>
            <a:normAutofit/>
          </a:bodyPr>
          <a:lstStyle>
            <a:lvl1pPr marL="0" indent="0">
              <a:buNone/>
              <a:defRPr sz="4000">
                <a:solidFill>
                  <a:schemeClr val="tx1"/>
                </a:solidFill>
              </a:defRPr>
            </a:lvl1pPr>
            <a:lvl5pPr marL="1828800" indent="0">
              <a:buNone/>
              <a:defRPr>
                <a:solidFill>
                  <a:schemeClr val="bg1"/>
                </a:solidFill>
              </a:defRPr>
            </a:lvl5pPr>
          </a:lstStyle>
          <a:p>
            <a:pPr lvl="0"/>
            <a:r>
              <a:rPr lang="en-US" dirty="0" smtClean="0"/>
              <a:t>Subheading Arial Regular 40pt</a:t>
            </a:r>
          </a:p>
        </p:txBody>
      </p:sp>
      <p:sp>
        <p:nvSpPr>
          <p:cNvPr id="17"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6/21/2021</a:t>
            </a:fld>
            <a:endParaRPr lang="en-US" dirty="0"/>
          </a:p>
        </p:txBody>
      </p:sp>
      <p:sp>
        <p:nvSpPr>
          <p:cNvPr id="18"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9"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dirty="0"/>
          </a:p>
        </p:txBody>
      </p:sp>
    </p:spTree>
    <p:extLst>
      <p:ext uri="{BB962C8B-B14F-4D97-AF65-F5344CB8AC3E}">
        <p14:creationId xmlns:p14="http://schemas.microsoft.com/office/powerpoint/2010/main" val="3032338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000"/>
            <a:ext cx="8229600" cy="648000"/>
          </a:xfrm>
        </p:spPr>
        <p:txBody>
          <a:bodyPr/>
          <a:lstStyle/>
          <a:p>
            <a:r>
              <a:rPr lang="en-US" dirty="0" smtClean="0"/>
              <a:t>Header Arial Bold 40pt</a:t>
            </a:r>
            <a:endParaRPr lang="en-GB" dirty="0"/>
          </a:p>
        </p:txBody>
      </p:sp>
      <p:sp>
        <p:nvSpPr>
          <p:cNvPr id="7" name="Text Placeholder 6"/>
          <p:cNvSpPr>
            <a:spLocks noGrp="1"/>
          </p:cNvSpPr>
          <p:nvPr>
            <p:ph type="body" sz="quarter" idx="13"/>
          </p:nvPr>
        </p:nvSpPr>
        <p:spPr>
          <a:xfrm>
            <a:off x="462757" y="1409413"/>
            <a:ext cx="8218487" cy="30182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smtClean="0"/>
              <a:t>Subheading Arial Bold 20pt</a:t>
            </a:r>
            <a:endParaRPr lang="en-GB" dirty="0"/>
          </a:p>
        </p:txBody>
      </p:sp>
      <p:sp>
        <p:nvSpPr>
          <p:cNvPr id="12"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6/21/2021</a:t>
            </a:fld>
            <a:endParaRPr lang="en-US" dirty="0"/>
          </a:p>
        </p:txBody>
      </p:sp>
      <p:sp>
        <p:nvSpPr>
          <p:cNvPr id="13"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4"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dirty="0"/>
          </a:p>
        </p:txBody>
      </p:sp>
    </p:spTree>
    <p:extLst>
      <p:ext uri="{BB962C8B-B14F-4D97-AF65-F5344CB8AC3E}">
        <p14:creationId xmlns:p14="http://schemas.microsoft.com/office/powerpoint/2010/main" val="3738961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6289"/>
            <a:ext cx="8229600" cy="2990706"/>
          </a:xfrm>
        </p:spPr>
        <p:txBody>
          <a:bodyPr/>
          <a:lstStyle>
            <a:lvl1pPr marL="0" indent="0">
              <a:buNone/>
              <a:defRPr/>
            </a:lvl1pPr>
          </a:lstStyle>
          <a:p>
            <a:pPr lvl="0"/>
            <a:r>
              <a:rPr lang="en-US" smtClean="0"/>
              <a:t>Click to edit Master text styles</a:t>
            </a:r>
          </a:p>
        </p:txBody>
      </p:sp>
      <p:sp>
        <p:nvSpPr>
          <p:cNvPr id="10"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6/21/2021</a:t>
            </a:fld>
            <a:endParaRPr lang="en-US" dirty="0"/>
          </a:p>
        </p:txBody>
      </p:sp>
      <p:sp>
        <p:nvSpPr>
          <p:cNvPr id="11"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dirty="0"/>
          </a:p>
        </p:txBody>
      </p:sp>
      <p:sp>
        <p:nvSpPr>
          <p:cNvPr id="13" name="Title 1"/>
          <p:cNvSpPr>
            <a:spLocks noGrp="1"/>
          </p:cNvSpPr>
          <p:nvPr>
            <p:ph type="title" hasCustomPrompt="1"/>
          </p:nvPr>
        </p:nvSpPr>
        <p:spPr>
          <a:xfrm>
            <a:off x="457200" y="216000"/>
            <a:ext cx="8229600" cy="648000"/>
          </a:xfrm>
        </p:spPr>
        <p:txBody>
          <a:bodyPr/>
          <a:lstStyle/>
          <a:p>
            <a:r>
              <a:rPr lang="en-US" dirty="0" smtClean="0"/>
              <a:t>Header Arial Bold 40pt</a:t>
            </a:r>
            <a:endParaRPr lang="en-GB" dirty="0"/>
          </a:p>
        </p:txBody>
      </p:sp>
      <p:sp>
        <p:nvSpPr>
          <p:cNvPr id="14"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smtClean="0"/>
              <a:t>Subheading Arial Bold 20pt</a:t>
            </a:r>
            <a:endParaRPr lang="en-GB" dirty="0"/>
          </a:p>
        </p:txBody>
      </p:sp>
    </p:spTree>
    <p:extLst>
      <p:ext uri="{BB962C8B-B14F-4D97-AF65-F5344CB8AC3E}">
        <p14:creationId xmlns:p14="http://schemas.microsoft.com/office/powerpoint/2010/main" val="5391761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5399"/>
            <a:ext cx="4038600" cy="295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445399"/>
            <a:ext cx="4038600" cy="295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Date Placeholder 3"/>
          <p:cNvSpPr>
            <a:spLocks noGrp="1"/>
          </p:cNvSpPr>
          <p:nvPr>
            <p:ph type="dt" sz="half" idx="15"/>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6/21/2021</a:t>
            </a:fld>
            <a:endParaRPr lang="en-US" dirty="0"/>
          </a:p>
        </p:txBody>
      </p:sp>
      <p:sp>
        <p:nvSpPr>
          <p:cNvPr id="11"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dirty="0"/>
          </a:p>
        </p:txBody>
      </p:sp>
      <p:sp>
        <p:nvSpPr>
          <p:cNvPr id="13" name="Title 1"/>
          <p:cNvSpPr>
            <a:spLocks noGrp="1"/>
          </p:cNvSpPr>
          <p:nvPr>
            <p:ph type="title" hasCustomPrompt="1"/>
          </p:nvPr>
        </p:nvSpPr>
        <p:spPr>
          <a:xfrm>
            <a:off x="457200" y="216000"/>
            <a:ext cx="8229600" cy="648000"/>
          </a:xfrm>
        </p:spPr>
        <p:txBody>
          <a:bodyPr/>
          <a:lstStyle/>
          <a:p>
            <a:r>
              <a:rPr lang="en-US" dirty="0" smtClean="0"/>
              <a:t>Header Arial Bold 40pt</a:t>
            </a:r>
            <a:endParaRPr lang="en-GB" dirty="0"/>
          </a:p>
        </p:txBody>
      </p:sp>
      <p:sp>
        <p:nvSpPr>
          <p:cNvPr id="14"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smtClean="0"/>
              <a:t>Subheading Arial Bold 20pt</a:t>
            </a:r>
            <a:endParaRPr lang="en-GB" dirty="0"/>
          </a:p>
        </p:txBody>
      </p:sp>
    </p:spTree>
    <p:extLst>
      <p:ext uri="{BB962C8B-B14F-4D97-AF65-F5344CB8AC3E}">
        <p14:creationId xmlns:p14="http://schemas.microsoft.com/office/powerpoint/2010/main" val="2144233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30040"/>
            <a:ext cx="4040188" cy="303195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4645026" y="1430040"/>
            <a:ext cx="4041775" cy="303195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Date Placeholder 3"/>
          <p:cNvSpPr>
            <a:spLocks noGrp="1"/>
          </p:cNvSpPr>
          <p:nvPr>
            <p:ph type="dt" sz="half" idx="10"/>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6/21/2021</a:t>
            </a:fld>
            <a:endParaRPr lang="en-US" dirty="0"/>
          </a:p>
        </p:txBody>
      </p:sp>
      <p:sp>
        <p:nvSpPr>
          <p:cNvPr id="11" name="Footer Placeholder 4"/>
          <p:cNvSpPr>
            <a:spLocks noGrp="1"/>
          </p:cNvSpPr>
          <p:nvPr>
            <p:ph type="ftr" sz="quarter" idx="11"/>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dirty="0"/>
          </a:p>
        </p:txBody>
      </p:sp>
      <p:sp>
        <p:nvSpPr>
          <p:cNvPr id="16" name="Title 1"/>
          <p:cNvSpPr>
            <a:spLocks noGrp="1"/>
          </p:cNvSpPr>
          <p:nvPr>
            <p:ph type="title" hasCustomPrompt="1"/>
          </p:nvPr>
        </p:nvSpPr>
        <p:spPr>
          <a:xfrm>
            <a:off x="457200" y="216000"/>
            <a:ext cx="8229600" cy="648000"/>
          </a:xfrm>
        </p:spPr>
        <p:txBody>
          <a:bodyPr/>
          <a:lstStyle/>
          <a:p>
            <a:r>
              <a:rPr lang="en-US" dirty="0" smtClean="0"/>
              <a:t>Header Arial Bold 40pt</a:t>
            </a:r>
            <a:endParaRPr lang="en-GB" dirty="0"/>
          </a:p>
        </p:txBody>
      </p:sp>
      <p:sp>
        <p:nvSpPr>
          <p:cNvPr id="17" name="Text Placeholder 10"/>
          <p:cNvSpPr>
            <a:spLocks noGrp="1"/>
          </p:cNvSpPr>
          <p:nvPr>
            <p:ph type="body" sz="quarter" idx="14" hasCustomPrompt="1"/>
          </p:nvPr>
        </p:nvSpPr>
        <p:spPr>
          <a:xfrm>
            <a:off x="462757" y="902000"/>
            <a:ext cx="4034631" cy="432000"/>
          </a:xfrm>
        </p:spPr>
        <p:txBody>
          <a:bodyPr/>
          <a:lstStyle>
            <a:lvl1pPr marL="0" indent="0">
              <a:buNone/>
              <a:defRPr b="1"/>
            </a:lvl1pPr>
          </a:lstStyle>
          <a:p>
            <a:pPr lvl="0"/>
            <a:r>
              <a:rPr lang="en-US" dirty="0" smtClean="0"/>
              <a:t>Subheading Arial Bold 20pt</a:t>
            </a:r>
            <a:endParaRPr lang="en-GB" dirty="0"/>
          </a:p>
        </p:txBody>
      </p:sp>
      <p:sp>
        <p:nvSpPr>
          <p:cNvPr id="18" name="Text Placeholder 10"/>
          <p:cNvSpPr>
            <a:spLocks noGrp="1"/>
          </p:cNvSpPr>
          <p:nvPr>
            <p:ph type="body" sz="quarter" idx="15" hasCustomPrompt="1"/>
          </p:nvPr>
        </p:nvSpPr>
        <p:spPr>
          <a:xfrm>
            <a:off x="4645026" y="902000"/>
            <a:ext cx="4034631" cy="432000"/>
          </a:xfrm>
        </p:spPr>
        <p:txBody>
          <a:bodyPr/>
          <a:lstStyle>
            <a:lvl1pPr marL="0" indent="0">
              <a:buNone/>
              <a:defRPr b="1"/>
            </a:lvl1pPr>
          </a:lstStyle>
          <a:p>
            <a:pPr lvl="0"/>
            <a:r>
              <a:rPr lang="en-US" dirty="0" smtClean="0"/>
              <a:t>Subheading Arial Bold 20pt</a:t>
            </a:r>
            <a:endParaRPr lang="en-GB" dirty="0"/>
          </a:p>
        </p:txBody>
      </p:sp>
    </p:spTree>
    <p:extLst>
      <p:ext uri="{BB962C8B-B14F-4D97-AF65-F5344CB8AC3E}">
        <p14:creationId xmlns:p14="http://schemas.microsoft.com/office/powerpoint/2010/main" val="31239263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6/21/2021</a:t>
            </a:fld>
            <a:endParaRPr lang="en-US" dirty="0"/>
          </a:p>
        </p:txBody>
      </p:sp>
      <p:sp>
        <p:nvSpPr>
          <p:cNvPr id="7"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dirty="0"/>
          </a:p>
        </p:txBody>
      </p:sp>
      <p:sp>
        <p:nvSpPr>
          <p:cNvPr id="9" name="Title 1"/>
          <p:cNvSpPr>
            <a:spLocks noGrp="1"/>
          </p:cNvSpPr>
          <p:nvPr>
            <p:ph type="title" hasCustomPrompt="1"/>
          </p:nvPr>
        </p:nvSpPr>
        <p:spPr>
          <a:xfrm>
            <a:off x="457200" y="216000"/>
            <a:ext cx="8229600" cy="648000"/>
          </a:xfrm>
        </p:spPr>
        <p:txBody>
          <a:bodyPr/>
          <a:lstStyle/>
          <a:p>
            <a:r>
              <a:rPr lang="en-US" dirty="0" smtClean="0"/>
              <a:t>Header Arial Bold 40pt</a:t>
            </a:r>
            <a:endParaRPr lang="en-GB" dirty="0"/>
          </a:p>
        </p:txBody>
      </p:sp>
    </p:spTree>
    <p:extLst>
      <p:ext uri="{BB962C8B-B14F-4D97-AF65-F5344CB8AC3E}">
        <p14:creationId xmlns:p14="http://schemas.microsoft.com/office/powerpoint/2010/main" val="2605155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6/21/2021</a:t>
            </a:fld>
            <a:endParaRPr lang="en-US" dirty="0"/>
          </a:p>
        </p:txBody>
      </p:sp>
      <p:sp>
        <p:nvSpPr>
          <p:cNvPr id="6"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dirty="0"/>
          </a:p>
        </p:txBody>
      </p:sp>
    </p:spTree>
    <p:extLst>
      <p:ext uri="{BB962C8B-B14F-4D97-AF65-F5344CB8AC3E}">
        <p14:creationId xmlns:p14="http://schemas.microsoft.com/office/powerpoint/2010/main" val="3125650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496373"/>
            <a:ext cx="9144000" cy="647127"/>
          </a:xfrm>
          <a:prstGeom prst="rect">
            <a:avLst/>
          </a:prstGeom>
          <a:solidFill>
            <a:srgbClr val="0A3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4A4"/>
              </a:solidFill>
            </a:endParaRPr>
          </a:p>
        </p:txBody>
      </p:sp>
      <p:sp>
        <p:nvSpPr>
          <p:cNvPr id="2" name="Title Placeholder 1"/>
          <p:cNvSpPr>
            <a:spLocks noGrp="1"/>
          </p:cNvSpPr>
          <p:nvPr>
            <p:ph type="title"/>
          </p:nvPr>
        </p:nvSpPr>
        <p:spPr>
          <a:xfrm>
            <a:off x="457200" y="205979"/>
            <a:ext cx="8229600" cy="540000"/>
          </a:xfrm>
          <a:prstGeom prst="rect">
            <a:avLst/>
          </a:prstGeom>
        </p:spPr>
        <p:txBody>
          <a:bodyPr vert="horz" lIns="91440" tIns="45720" rIns="91440" bIns="45720" rtlCol="0" anchor="ctr">
            <a:normAutofit/>
          </a:bodyPr>
          <a:lstStyle/>
          <a:p>
            <a:r>
              <a:rPr lang="en-US" dirty="0" smtClean="0"/>
              <a:t>Header Arial Bold 40pt </a:t>
            </a:r>
          </a:p>
        </p:txBody>
      </p:sp>
      <p:sp>
        <p:nvSpPr>
          <p:cNvPr id="3" name="Text Placeholder 2"/>
          <p:cNvSpPr>
            <a:spLocks noGrp="1"/>
          </p:cNvSpPr>
          <p:nvPr>
            <p:ph type="body" idx="1"/>
          </p:nvPr>
        </p:nvSpPr>
        <p:spPr>
          <a:xfrm>
            <a:off x="457200" y="1200151"/>
            <a:ext cx="8229600" cy="2953106"/>
          </a:xfrm>
          <a:prstGeom prst="rect">
            <a:avLst/>
          </a:prstGeom>
        </p:spPr>
        <p:txBody>
          <a:bodyPr vert="horz" lIns="91440" tIns="45720" rIns="91440" bIns="45720" rtlCol="0">
            <a:normAutofit/>
          </a:bodyPr>
          <a:lstStyle/>
          <a:p>
            <a:pPr lvl="0"/>
            <a:r>
              <a:rPr lang="en-GB" dirty="0" smtClean="0"/>
              <a:t>Line copy Arial Regular 20pt.</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68001" y="4767263"/>
            <a:ext cx="1234191" cy="273844"/>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fld id="{CD67FF92-D75F-C143-812D-4E924DB0D687}" type="datetimeFigureOut">
              <a:rPr lang="en-US" smtClean="0"/>
              <a:pPr/>
              <a:t>6/21/2021</a:t>
            </a:fld>
            <a:endParaRPr lang="en-US" dirty="0"/>
          </a:p>
        </p:txBody>
      </p:sp>
      <p:sp>
        <p:nvSpPr>
          <p:cNvPr id="9" name="Footer Placeholder 4"/>
          <p:cNvSpPr>
            <a:spLocks noGrp="1"/>
          </p:cNvSpPr>
          <p:nvPr>
            <p:ph type="ftr" sz="quarter" idx="3"/>
          </p:nvPr>
        </p:nvSpPr>
        <p:spPr>
          <a:xfrm>
            <a:off x="1881403" y="4767263"/>
            <a:ext cx="2895600" cy="273844"/>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4"/>
          </p:nvPr>
        </p:nvSpPr>
        <p:spPr>
          <a:xfrm>
            <a:off x="4956215" y="4767263"/>
            <a:ext cx="1254406" cy="273844"/>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fld id="{B6478413-2A5F-0848-B810-DDC7A67AC228}" type="slidenum">
              <a:rPr lang="en-US" smtClean="0"/>
              <a:pPr/>
              <a:t>‹#›</a:t>
            </a:fld>
            <a:endParaRPr lang="en-US" dirty="0"/>
          </a:p>
        </p:txBody>
      </p:sp>
      <p:pic>
        <p:nvPicPr>
          <p:cNvPr id="11" name="Picture 10"/>
          <p:cNvPicPr>
            <a:picLocks noChangeAspect="1"/>
          </p:cNvPicPr>
          <p:nvPr/>
        </p:nvPicPr>
        <p:blipFill>
          <a:blip r:embed="rId10"/>
          <a:stretch>
            <a:fillRect/>
          </a:stretch>
        </p:blipFill>
        <p:spPr>
          <a:xfrm>
            <a:off x="6389833" y="4638019"/>
            <a:ext cx="2313143" cy="429714"/>
          </a:xfrm>
          <a:prstGeom prst="rect">
            <a:avLst/>
          </a:prstGeom>
        </p:spPr>
      </p:pic>
    </p:spTree>
    <p:extLst>
      <p:ext uri="{BB962C8B-B14F-4D97-AF65-F5344CB8AC3E}">
        <p14:creationId xmlns:p14="http://schemas.microsoft.com/office/powerpoint/2010/main" val="282144161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3" r:id="rId6"/>
    <p:sldLayoutId id="2147483654" r:id="rId7"/>
    <p:sldLayoutId id="2147483655" r:id="rId8"/>
  </p:sldLayoutIdLst>
  <p:timing>
    <p:tnLst>
      <p:par>
        <p:cTn id="1" dur="indefinite" restart="never" nodeType="tmRoot"/>
      </p:par>
    </p:tnLst>
  </p:timing>
  <p:txStyles>
    <p:title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lgaevents.local.gov.uk/lga/frontend/reg/thome.csp?pageID=416408&amp;eventID=1218&amp;CSPCHD=002001000000NxSr5tTQV0rrvnSKTT_yijv_QK7EVyCEwGw7es"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68000" y="2051178"/>
            <a:ext cx="8207375" cy="720000"/>
          </a:xfrm>
        </p:spPr>
        <p:txBody>
          <a:bodyPr>
            <a:normAutofit/>
          </a:bodyPr>
          <a:lstStyle/>
          <a:p>
            <a:pPr algn="ctr"/>
            <a:r>
              <a:rPr lang="en-GB" sz="3600" dirty="0" smtClean="0"/>
              <a:t>2</a:t>
            </a:r>
            <a:r>
              <a:rPr lang="en-GB" sz="3600" baseline="30000" dirty="0" smtClean="0"/>
              <a:t>nd</a:t>
            </a:r>
            <a:r>
              <a:rPr lang="en-GB" sz="3600" dirty="0" smtClean="0"/>
              <a:t> June 2021</a:t>
            </a:r>
            <a:endParaRPr lang="en-GB" sz="3600" dirty="0"/>
          </a:p>
        </p:txBody>
      </p:sp>
      <p:sp>
        <p:nvSpPr>
          <p:cNvPr id="6" name="Title 5"/>
          <p:cNvSpPr>
            <a:spLocks noGrp="1"/>
          </p:cNvSpPr>
          <p:nvPr>
            <p:ph type="ctrTitle"/>
          </p:nvPr>
        </p:nvSpPr>
        <p:spPr>
          <a:xfrm>
            <a:off x="467375" y="804930"/>
            <a:ext cx="8208000" cy="872491"/>
          </a:xfrm>
        </p:spPr>
        <p:txBody>
          <a:bodyPr>
            <a:normAutofit fontScale="90000"/>
          </a:bodyPr>
          <a:lstStyle/>
          <a:p>
            <a:pPr algn="ctr"/>
            <a:r>
              <a:rPr lang="en-GB" dirty="0"/>
              <a:t>Member Induction: Your Role as a Corporate </a:t>
            </a:r>
            <a:r>
              <a:rPr lang="en-GB" dirty="0" smtClean="0"/>
              <a:t>Parent </a:t>
            </a:r>
            <a:endParaRPr lang="en-GB" dirty="0"/>
          </a:p>
        </p:txBody>
      </p:sp>
    </p:spTree>
    <p:extLst>
      <p:ext uri="{BB962C8B-B14F-4D97-AF65-F5344CB8AC3E}">
        <p14:creationId xmlns:p14="http://schemas.microsoft.com/office/powerpoint/2010/main" val="357641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2757" y="966837"/>
            <a:ext cx="8218487" cy="3018207"/>
          </a:xfrm>
        </p:spPr>
        <p:txBody>
          <a:bodyPr/>
          <a:lstStyle/>
          <a:p>
            <a:pPr marL="268288" lvl="0" indent="-268288" defTabSz="914400">
              <a:lnSpc>
                <a:spcPct val="90000"/>
              </a:lnSpc>
              <a:spcBef>
                <a:spcPts val="300"/>
              </a:spcBef>
              <a:spcAft>
                <a:spcPts val="600"/>
              </a:spcAft>
              <a:buFont typeface="Arial" panose="020B0604020202020204" pitchFamily="34" charset="0"/>
              <a:buChar char="•"/>
              <a:defRPr/>
            </a:pPr>
            <a:endParaRPr lang="en-GB" sz="1200" dirty="0" smtClean="0">
              <a:solidFill>
                <a:srgbClr val="0A387A"/>
              </a:solidFill>
            </a:endParaRPr>
          </a:p>
          <a:p>
            <a:pPr marL="268288" lvl="0" indent="-268288" defTabSz="914400">
              <a:lnSpc>
                <a:spcPct val="90000"/>
              </a:lnSpc>
              <a:spcBef>
                <a:spcPts val="300"/>
              </a:spcBef>
              <a:spcAft>
                <a:spcPts val="600"/>
              </a:spcAft>
              <a:buFont typeface="Arial" panose="020B0604020202020204" pitchFamily="34" charset="0"/>
              <a:buChar char="•"/>
              <a:defRPr/>
            </a:pPr>
            <a:r>
              <a:rPr lang="en-GB" sz="1200" dirty="0" smtClean="0">
                <a:solidFill>
                  <a:srgbClr val="0A387A"/>
                </a:solidFill>
              </a:rPr>
              <a:t>Council tax exemption – across boundaries</a:t>
            </a:r>
          </a:p>
          <a:p>
            <a:pPr marL="268288" lvl="0" indent="-268288" defTabSz="914400">
              <a:lnSpc>
                <a:spcPct val="90000"/>
              </a:lnSpc>
              <a:spcBef>
                <a:spcPts val="300"/>
              </a:spcBef>
              <a:spcAft>
                <a:spcPts val="600"/>
              </a:spcAft>
              <a:buFont typeface="Arial" panose="020B0604020202020204" pitchFamily="34" charset="0"/>
              <a:buChar char="•"/>
              <a:defRPr/>
            </a:pPr>
            <a:r>
              <a:rPr lang="en-GB" sz="1200" dirty="0" smtClean="0">
                <a:solidFill>
                  <a:srgbClr val="0A387A"/>
                </a:solidFill>
              </a:rPr>
              <a:t>Supported to engage in education and training – mentoring &amp; financial incentives</a:t>
            </a:r>
          </a:p>
          <a:p>
            <a:pPr marL="268288" indent="-268288">
              <a:spcBef>
                <a:spcPts val="300"/>
              </a:spcBef>
              <a:spcAft>
                <a:spcPts val="600"/>
              </a:spcAft>
            </a:pPr>
            <a:r>
              <a:rPr lang="en-GB" sz="1200" dirty="0" smtClean="0"/>
              <a:t>Young </a:t>
            </a:r>
            <a:r>
              <a:rPr lang="en-GB" sz="1200" dirty="0"/>
              <a:t>people co-chairing the Corporate Parenting Board – standing members</a:t>
            </a:r>
          </a:p>
          <a:p>
            <a:pPr marL="268288" indent="-268288">
              <a:spcBef>
                <a:spcPts val="300"/>
              </a:spcBef>
              <a:spcAft>
                <a:spcPts val="600"/>
              </a:spcAft>
            </a:pPr>
            <a:r>
              <a:rPr lang="en-GB" sz="1200" dirty="0"/>
              <a:t>Assistance over and above the leaving care grant</a:t>
            </a:r>
          </a:p>
          <a:p>
            <a:pPr marL="268288" indent="-268288">
              <a:spcBef>
                <a:spcPts val="300"/>
              </a:spcBef>
              <a:spcAft>
                <a:spcPts val="600"/>
              </a:spcAft>
            </a:pPr>
            <a:r>
              <a:rPr lang="en-GB" sz="1200" dirty="0"/>
              <a:t>Access to emotional health and well-being support and child adolescent mental health services at the time of </a:t>
            </a:r>
            <a:r>
              <a:rPr lang="en-GB" sz="1200" dirty="0" smtClean="0"/>
              <a:t>need</a:t>
            </a:r>
          </a:p>
          <a:p>
            <a:pPr marL="0" indent="0">
              <a:buNone/>
            </a:pPr>
            <a:endParaRPr lang="en-GB" dirty="0"/>
          </a:p>
        </p:txBody>
      </p:sp>
      <p:sp>
        <p:nvSpPr>
          <p:cNvPr id="4" name="Text Placeholder 3"/>
          <p:cNvSpPr>
            <a:spLocks noGrp="1"/>
          </p:cNvSpPr>
          <p:nvPr>
            <p:ph type="body" sz="quarter" idx="14"/>
          </p:nvPr>
        </p:nvSpPr>
        <p:spPr>
          <a:xfrm>
            <a:off x="462757" y="686000"/>
            <a:ext cx="8218487" cy="432000"/>
          </a:xfrm>
        </p:spPr>
        <p:txBody>
          <a:bodyPr/>
          <a:lstStyle/>
          <a:p>
            <a:r>
              <a:rPr lang="en-GB" dirty="0"/>
              <a:t>A few more….</a:t>
            </a:r>
          </a:p>
        </p:txBody>
      </p:sp>
    </p:spTree>
    <p:extLst>
      <p:ext uri="{BB962C8B-B14F-4D97-AF65-F5344CB8AC3E}">
        <p14:creationId xmlns:p14="http://schemas.microsoft.com/office/powerpoint/2010/main" val="1823050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600"/>
            <a:ext cx="8229600" cy="648000"/>
          </a:xfrm>
        </p:spPr>
        <p:txBody>
          <a:bodyPr>
            <a:noAutofit/>
          </a:bodyPr>
          <a:lstStyle/>
          <a:p>
            <a:r>
              <a:rPr lang="en-GB" sz="3200" dirty="0" smtClean="0"/>
              <a:t>Safeguarding our Children and Young People </a:t>
            </a:r>
            <a:endParaRPr lang="en-GB" sz="3200" dirty="0"/>
          </a:p>
        </p:txBody>
      </p:sp>
      <p:sp>
        <p:nvSpPr>
          <p:cNvPr id="4" name="Text Placeholder 3"/>
          <p:cNvSpPr>
            <a:spLocks noGrp="1"/>
          </p:cNvSpPr>
          <p:nvPr>
            <p:ph type="body" sz="quarter" idx="14"/>
          </p:nvPr>
        </p:nvSpPr>
        <p:spPr>
          <a:xfrm>
            <a:off x="468313" y="2091520"/>
            <a:ext cx="8218487" cy="432000"/>
          </a:xfrm>
        </p:spPr>
        <p:txBody>
          <a:bodyPr>
            <a:normAutofit/>
          </a:bodyPr>
          <a:lstStyle/>
          <a:p>
            <a:r>
              <a:rPr lang="en-GB" b="0" dirty="0" smtClean="0"/>
              <a:t>Gail Hancock, Interim Director for Children’s Safeguarding and Care </a:t>
            </a:r>
            <a:endParaRPr lang="en-GB" b="0" dirty="0"/>
          </a:p>
        </p:txBody>
      </p:sp>
    </p:spTree>
    <p:extLst>
      <p:ext uri="{BB962C8B-B14F-4D97-AF65-F5344CB8AC3E}">
        <p14:creationId xmlns:p14="http://schemas.microsoft.com/office/powerpoint/2010/main" val="1986571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44" y="540000"/>
            <a:ext cx="8229600" cy="648000"/>
          </a:xfrm>
        </p:spPr>
        <p:txBody>
          <a:bodyPr>
            <a:noAutofit/>
          </a:bodyPr>
          <a:lstStyle/>
          <a:p>
            <a:r>
              <a:rPr lang="en-GB" sz="3200" dirty="0"/>
              <a:t>Framework for Safeguarding children in care and care leavers</a:t>
            </a:r>
            <a:br>
              <a:rPr lang="en-GB" sz="3200" dirty="0"/>
            </a:br>
            <a:endParaRPr lang="en-GB" sz="3200" dirty="0"/>
          </a:p>
        </p:txBody>
      </p:sp>
      <p:sp>
        <p:nvSpPr>
          <p:cNvPr id="3" name="Text Placeholder 2"/>
          <p:cNvSpPr>
            <a:spLocks noGrp="1"/>
          </p:cNvSpPr>
          <p:nvPr>
            <p:ph type="body" sz="quarter" idx="13"/>
          </p:nvPr>
        </p:nvSpPr>
        <p:spPr>
          <a:xfrm>
            <a:off x="548101" y="1409413"/>
            <a:ext cx="8218487" cy="3018207"/>
          </a:xfrm>
        </p:spPr>
        <p:txBody>
          <a:bodyPr>
            <a:normAutofit/>
          </a:bodyPr>
          <a:lstStyle/>
          <a:p>
            <a:pPr marL="0" indent="0">
              <a:spcBef>
                <a:spcPts val="600"/>
              </a:spcBef>
              <a:spcAft>
                <a:spcPts val="600"/>
              </a:spcAft>
              <a:buNone/>
            </a:pPr>
            <a:r>
              <a:rPr lang="en-GB" sz="1200" dirty="0"/>
              <a:t>Children in Care and Care Leavers are some of the most vulnerable children and young people in Gloucestershire and we continue to have a statutory duty to safeguard and promote their welfare whilst they are in our care and we are supporting them</a:t>
            </a:r>
            <a:r>
              <a:rPr lang="en-GB" sz="1200" dirty="0" smtClean="0"/>
              <a:t>.</a:t>
            </a:r>
            <a:r>
              <a:rPr lang="en-GB" sz="1200" dirty="0"/>
              <a:t> </a:t>
            </a:r>
          </a:p>
          <a:p>
            <a:pPr marL="0" indent="0">
              <a:spcBef>
                <a:spcPts val="600"/>
              </a:spcBef>
              <a:spcAft>
                <a:spcPts val="600"/>
              </a:spcAft>
              <a:buNone/>
            </a:pPr>
            <a:r>
              <a:rPr lang="en-GB" sz="1200" dirty="0"/>
              <a:t>There is a comprehensive framework of legislation, statutory guidance, policies and procedures setting out the local authority’s duties, including</a:t>
            </a:r>
            <a:r>
              <a:rPr lang="en-GB" sz="1200" dirty="0" smtClean="0"/>
              <a:t>:</a:t>
            </a:r>
            <a:endParaRPr lang="en-GB" sz="1200" dirty="0"/>
          </a:p>
          <a:p>
            <a:pPr lvl="0">
              <a:spcBef>
                <a:spcPts val="600"/>
              </a:spcBef>
              <a:spcAft>
                <a:spcPts val="600"/>
              </a:spcAft>
            </a:pPr>
            <a:r>
              <a:rPr lang="en-GB" sz="1200" dirty="0"/>
              <a:t>Primary legislation: Children Act 1989 </a:t>
            </a:r>
          </a:p>
          <a:p>
            <a:pPr lvl="0">
              <a:spcBef>
                <a:spcPts val="600"/>
              </a:spcBef>
              <a:spcAft>
                <a:spcPts val="600"/>
              </a:spcAft>
            </a:pPr>
            <a:r>
              <a:rPr lang="en-GB" sz="1200" dirty="0"/>
              <a:t>Statutory guidance: Working Together 2018</a:t>
            </a:r>
          </a:p>
          <a:p>
            <a:pPr lvl="0">
              <a:spcBef>
                <a:spcPts val="600"/>
              </a:spcBef>
              <a:spcAft>
                <a:spcPts val="600"/>
              </a:spcAft>
            </a:pPr>
            <a:r>
              <a:rPr lang="en-GB" sz="1200" dirty="0"/>
              <a:t>Policies: Gloucestershire Safeguarding Children’s Partnership (GSCP)</a:t>
            </a:r>
          </a:p>
          <a:p>
            <a:pPr lvl="0">
              <a:spcBef>
                <a:spcPts val="600"/>
              </a:spcBef>
              <a:spcAft>
                <a:spcPts val="600"/>
              </a:spcAft>
            </a:pPr>
            <a:r>
              <a:rPr lang="en-GB" sz="1200" dirty="0"/>
              <a:t>Procedures: South West Regional Child Protection Procedures</a:t>
            </a:r>
          </a:p>
          <a:p>
            <a:endParaRPr lang="en-GB" dirty="0"/>
          </a:p>
        </p:txBody>
      </p:sp>
    </p:spTree>
    <p:extLst>
      <p:ext uri="{BB962C8B-B14F-4D97-AF65-F5344CB8AC3E}">
        <p14:creationId xmlns:p14="http://schemas.microsoft.com/office/powerpoint/2010/main" val="428548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36"/>
            <a:ext cx="8229600" cy="648000"/>
          </a:xfrm>
        </p:spPr>
        <p:txBody>
          <a:bodyPr>
            <a:noAutofit/>
          </a:bodyPr>
          <a:lstStyle/>
          <a:p>
            <a:r>
              <a:rPr lang="en-GB" sz="3200" dirty="0"/>
              <a:t>Concerns about a Child In Care or a Care Experienced Young Person</a:t>
            </a:r>
          </a:p>
        </p:txBody>
      </p:sp>
      <p:sp>
        <p:nvSpPr>
          <p:cNvPr id="3" name="Text Placeholder 2"/>
          <p:cNvSpPr>
            <a:spLocks noGrp="1"/>
          </p:cNvSpPr>
          <p:nvPr>
            <p:ph type="body" sz="quarter" idx="13"/>
          </p:nvPr>
        </p:nvSpPr>
        <p:spPr/>
        <p:txBody>
          <a:bodyPr>
            <a:normAutofit lnSpcReduction="10000"/>
          </a:bodyPr>
          <a:lstStyle/>
          <a:p>
            <a:pPr lvl="0">
              <a:spcBef>
                <a:spcPts val="600"/>
              </a:spcBef>
              <a:spcAft>
                <a:spcPts val="600"/>
              </a:spcAft>
            </a:pPr>
            <a:r>
              <a:rPr lang="en-GB" sz="1300" dirty="0"/>
              <a:t>All Children in Care will have an allocated Social Worker or a Personal Advisor for Care Experienced Young </a:t>
            </a:r>
            <a:r>
              <a:rPr lang="en-GB" sz="1300" dirty="0" smtClean="0"/>
              <a:t>People.</a:t>
            </a:r>
            <a:endParaRPr lang="en-GB" sz="1300" dirty="0"/>
          </a:p>
          <a:p>
            <a:pPr lvl="0">
              <a:spcBef>
                <a:spcPts val="600"/>
              </a:spcBef>
              <a:spcAft>
                <a:spcPts val="600"/>
              </a:spcAft>
            </a:pPr>
            <a:r>
              <a:rPr lang="en-GB" sz="1300" dirty="0" smtClean="0"/>
              <a:t>The </a:t>
            </a:r>
            <a:r>
              <a:rPr lang="en-GB" sz="1300" dirty="0"/>
              <a:t>allocated Practitioner is the Key Worker for the named child / young people and should be the single point of </a:t>
            </a:r>
            <a:r>
              <a:rPr lang="en-GB" sz="1300" dirty="0" smtClean="0"/>
              <a:t>contact</a:t>
            </a:r>
            <a:endParaRPr lang="en-GB" sz="1300" dirty="0"/>
          </a:p>
          <a:p>
            <a:pPr lvl="0">
              <a:spcBef>
                <a:spcPts val="600"/>
              </a:spcBef>
              <a:spcAft>
                <a:spcPts val="600"/>
              </a:spcAft>
            </a:pPr>
            <a:r>
              <a:rPr lang="en-GB" sz="1300" dirty="0"/>
              <a:t>If anyone is concerned about the safety or welfare of a child or young person in Gloucestershire please contact:</a:t>
            </a:r>
          </a:p>
          <a:p>
            <a:pPr lvl="1">
              <a:spcBef>
                <a:spcPts val="600"/>
              </a:spcBef>
              <a:spcAft>
                <a:spcPts val="600"/>
              </a:spcAft>
            </a:pPr>
            <a:r>
              <a:rPr lang="en-GB" sz="1300" dirty="0"/>
              <a:t>The child or young person’s allocated social worker or personal advisor; or,</a:t>
            </a:r>
          </a:p>
          <a:p>
            <a:pPr lvl="1">
              <a:spcBef>
                <a:spcPts val="600"/>
              </a:spcBef>
              <a:spcAft>
                <a:spcPts val="600"/>
              </a:spcAft>
            </a:pPr>
            <a:r>
              <a:rPr lang="en-GB" sz="1300" dirty="0"/>
              <a:t>The Helpdesk for Children and Families on 01452 426 565 from Monday to Friday 9am to 5pm ; or,</a:t>
            </a:r>
          </a:p>
          <a:p>
            <a:pPr lvl="1">
              <a:spcBef>
                <a:spcPts val="600"/>
              </a:spcBef>
              <a:spcAft>
                <a:spcPts val="600"/>
              </a:spcAft>
            </a:pPr>
            <a:r>
              <a:rPr lang="en-GB" sz="1300" dirty="0"/>
              <a:t>The Emergency Duty Team out of hours on 01452 614 194; or,</a:t>
            </a:r>
          </a:p>
          <a:p>
            <a:pPr lvl="1">
              <a:spcBef>
                <a:spcPts val="600"/>
              </a:spcBef>
              <a:spcAft>
                <a:spcPts val="600"/>
              </a:spcAft>
            </a:pPr>
            <a:r>
              <a:rPr lang="en-GB" sz="1300" dirty="0"/>
              <a:t>If there is a concern about the child or young person’s immediate safety call the Police on 101</a:t>
            </a:r>
          </a:p>
          <a:p>
            <a:endParaRPr lang="en-GB" dirty="0"/>
          </a:p>
        </p:txBody>
      </p:sp>
    </p:spTree>
    <p:extLst>
      <p:ext uri="{BB962C8B-B14F-4D97-AF65-F5344CB8AC3E}">
        <p14:creationId xmlns:p14="http://schemas.microsoft.com/office/powerpoint/2010/main" val="950956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37" y="540000"/>
            <a:ext cx="8229600" cy="648000"/>
          </a:xfrm>
        </p:spPr>
        <p:txBody>
          <a:bodyPr>
            <a:noAutofit/>
          </a:bodyPr>
          <a:lstStyle/>
          <a:p>
            <a:r>
              <a:rPr lang="en-GB" sz="3200" dirty="0"/>
              <a:t>Children Act 1989 P</a:t>
            </a:r>
            <a:r>
              <a:rPr lang="en-GB" sz="3200" dirty="0" smtClean="0"/>
              <a:t>rinciples</a:t>
            </a:r>
            <a:r>
              <a:rPr lang="en-GB" sz="3200" dirty="0"/>
              <a:t/>
            </a:r>
            <a:br>
              <a:rPr lang="en-GB" sz="3200" dirty="0"/>
            </a:br>
            <a:r>
              <a:rPr lang="en-GB" sz="3200" dirty="0"/>
              <a:t> </a:t>
            </a:r>
            <a:br>
              <a:rPr lang="en-GB" sz="3200" dirty="0"/>
            </a:br>
            <a:endParaRPr lang="en-GB" sz="3200" dirty="0"/>
          </a:p>
        </p:txBody>
      </p:sp>
      <p:sp>
        <p:nvSpPr>
          <p:cNvPr id="3" name="Text Placeholder 2"/>
          <p:cNvSpPr>
            <a:spLocks noGrp="1"/>
          </p:cNvSpPr>
          <p:nvPr>
            <p:ph type="body" sz="quarter" idx="13"/>
          </p:nvPr>
        </p:nvSpPr>
        <p:spPr>
          <a:xfrm>
            <a:off x="351950" y="933926"/>
            <a:ext cx="8218487" cy="2691478"/>
          </a:xfrm>
        </p:spPr>
        <p:txBody>
          <a:bodyPr>
            <a:normAutofit/>
          </a:bodyPr>
          <a:lstStyle/>
          <a:p>
            <a:pPr marL="0" indent="0">
              <a:lnSpc>
                <a:spcPct val="120000"/>
              </a:lnSpc>
              <a:spcBef>
                <a:spcPts val="600"/>
              </a:spcBef>
              <a:spcAft>
                <a:spcPts val="600"/>
              </a:spcAft>
              <a:buNone/>
            </a:pPr>
            <a:r>
              <a:rPr lang="en-GB" sz="1300" dirty="0"/>
              <a:t>There’s no single piece of legislation but the 1989 Act is the most comprehensive governing the State’s relationship with </a:t>
            </a:r>
            <a:r>
              <a:rPr lang="en-GB" sz="1300" dirty="0" smtClean="0"/>
              <a:t>families</a:t>
            </a:r>
            <a:r>
              <a:rPr lang="en-GB" sz="1300" dirty="0"/>
              <a:t> </a:t>
            </a:r>
            <a:r>
              <a:rPr lang="en-GB" sz="1300" dirty="0" smtClean="0"/>
              <a:t>and </a:t>
            </a:r>
            <a:r>
              <a:rPr lang="en-GB" sz="1300" dirty="0"/>
              <a:t>the key principles are</a:t>
            </a:r>
            <a:r>
              <a:rPr lang="en-GB" sz="1300" dirty="0" smtClean="0"/>
              <a:t>:</a:t>
            </a:r>
            <a:endParaRPr lang="en-GB" sz="1300" dirty="0"/>
          </a:p>
          <a:p>
            <a:pPr lvl="0">
              <a:lnSpc>
                <a:spcPct val="120000"/>
              </a:lnSpc>
              <a:spcBef>
                <a:spcPts val="600"/>
              </a:spcBef>
              <a:spcAft>
                <a:spcPts val="600"/>
              </a:spcAft>
            </a:pPr>
            <a:r>
              <a:rPr lang="en-GB" sz="1300" dirty="0"/>
              <a:t>Paramountcy principle </a:t>
            </a:r>
          </a:p>
          <a:p>
            <a:pPr lvl="0">
              <a:lnSpc>
                <a:spcPct val="120000"/>
              </a:lnSpc>
              <a:spcBef>
                <a:spcPts val="600"/>
              </a:spcBef>
              <a:spcAft>
                <a:spcPts val="600"/>
              </a:spcAft>
            </a:pPr>
            <a:r>
              <a:rPr lang="en-GB" sz="1300" dirty="0"/>
              <a:t>Welfare Checklist </a:t>
            </a:r>
          </a:p>
          <a:p>
            <a:pPr lvl="0">
              <a:lnSpc>
                <a:spcPct val="120000"/>
              </a:lnSpc>
              <a:spcBef>
                <a:spcPts val="600"/>
              </a:spcBef>
              <a:spcAft>
                <a:spcPts val="600"/>
              </a:spcAft>
            </a:pPr>
            <a:r>
              <a:rPr lang="en-GB" sz="1300" dirty="0"/>
              <a:t>S</a:t>
            </a:r>
            <a:r>
              <a:rPr lang="en-GB" sz="1300" dirty="0" smtClean="0"/>
              <a:t>17 </a:t>
            </a:r>
            <a:r>
              <a:rPr lang="en-GB" sz="1300" dirty="0"/>
              <a:t>Children in Need of support </a:t>
            </a:r>
          </a:p>
          <a:p>
            <a:pPr lvl="0">
              <a:lnSpc>
                <a:spcPct val="120000"/>
              </a:lnSpc>
              <a:spcBef>
                <a:spcPts val="600"/>
              </a:spcBef>
              <a:spcAft>
                <a:spcPts val="600"/>
              </a:spcAft>
            </a:pPr>
            <a:r>
              <a:rPr lang="en-GB" sz="1300" dirty="0"/>
              <a:t>S</a:t>
            </a:r>
            <a:r>
              <a:rPr lang="en-GB" sz="1300" dirty="0" smtClean="0"/>
              <a:t>47 </a:t>
            </a:r>
            <a:r>
              <a:rPr lang="en-GB" sz="1300" dirty="0"/>
              <a:t>Duty to undertaken child protection enquiries </a:t>
            </a:r>
          </a:p>
          <a:p>
            <a:pPr lvl="0">
              <a:lnSpc>
                <a:spcPct val="120000"/>
              </a:lnSpc>
              <a:spcBef>
                <a:spcPts val="600"/>
              </a:spcBef>
              <a:spcAft>
                <a:spcPts val="600"/>
              </a:spcAft>
            </a:pPr>
            <a:r>
              <a:rPr lang="en-GB" sz="1300" dirty="0"/>
              <a:t>Parental responsibility </a:t>
            </a:r>
          </a:p>
          <a:p>
            <a:endParaRPr lang="en-GB" dirty="0"/>
          </a:p>
        </p:txBody>
      </p:sp>
    </p:spTree>
    <p:extLst>
      <p:ext uri="{BB962C8B-B14F-4D97-AF65-F5344CB8AC3E}">
        <p14:creationId xmlns:p14="http://schemas.microsoft.com/office/powerpoint/2010/main" val="413460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Working Together 2018 </a:t>
            </a:r>
          </a:p>
        </p:txBody>
      </p:sp>
      <p:sp>
        <p:nvSpPr>
          <p:cNvPr id="3" name="Text Placeholder 2"/>
          <p:cNvSpPr>
            <a:spLocks noGrp="1"/>
          </p:cNvSpPr>
          <p:nvPr>
            <p:ph type="body" sz="quarter" idx="13"/>
          </p:nvPr>
        </p:nvSpPr>
        <p:spPr>
          <a:xfrm>
            <a:off x="457200" y="1461752"/>
            <a:ext cx="8218487" cy="2722028"/>
          </a:xfrm>
        </p:spPr>
        <p:txBody>
          <a:bodyPr>
            <a:normAutofit/>
          </a:bodyPr>
          <a:lstStyle/>
          <a:p>
            <a:pPr lvl="0">
              <a:spcBef>
                <a:spcPts val="600"/>
              </a:spcBef>
              <a:spcAft>
                <a:spcPts val="600"/>
              </a:spcAft>
            </a:pPr>
            <a:r>
              <a:rPr lang="en-GB" sz="1600" dirty="0"/>
              <a:t>Statutory framework </a:t>
            </a:r>
          </a:p>
          <a:p>
            <a:pPr lvl="0">
              <a:spcBef>
                <a:spcPts val="600"/>
              </a:spcBef>
              <a:spcAft>
                <a:spcPts val="600"/>
              </a:spcAft>
            </a:pPr>
            <a:r>
              <a:rPr lang="en-GB" sz="1600" dirty="0"/>
              <a:t>Parents / Carers </a:t>
            </a:r>
          </a:p>
          <a:p>
            <a:pPr lvl="0">
              <a:spcBef>
                <a:spcPts val="600"/>
              </a:spcBef>
              <a:spcAft>
                <a:spcPts val="600"/>
              </a:spcAft>
            </a:pPr>
            <a:r>
              <a:rPr lang="en-GB" sz="1600" dirty="0"/>
              <a:t>DCS and Lead Member for Children’s Services </a:t>
            </a:r>
          </a:p>
          <a:p>
            <a:pPr lvl="0">
              <a:spcBef>
                <a:spcPts val="600"/>
              </a:spcBef>
              <a:spcAft>
                <a:spcPts val="600"/>
              </a:spcAft>
            </a:pPr>
            <a:r>
              <a:rPr lang="en-GB" sz="1600" dirty="0"/>
              <a:t>Local Authority Duties </a:t>
            </a:r>
          </a:p>
          <a:p>
            <a:endParaRPr lang="en-GB" dirty="0"/>
          </a:p>
        </p:txBody>
      </p:sp>
    </p:spTree>
    <p:extLst>
      <p:ext uri="{BB962C8B-B14F-4D97-AF65-F5344CB8AC3E}">
        <p14:creationId xmlns:p14="http://schemas.microsoft.com/office/powerpoint/2010/main" val="1061839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45" y="324096"/>
            <a:ext cx="8229600" cy="648000"/>
          </a:xfrm>
        </p:spPr>
        <p:txBody>
          <a:bodyPr>
            <a:noAutofit/>
          </a:bodyPr>
          <a:lstStyle/>
          <a:p>
            <a:r>
              <a:rPr lang="en-GB" sz="3200" dirty="0"/>
              <a:t>Gloucestershire Safeguarding Children’s Partnership (GSCP) </a:t>
            </a:r>
          </a:p>
        </p:txBody>
      </p:sp>
      <p:sp>
        <p:nvSpPr>
          <p:cNvPr id="3" name="Text Placeholder 2"/>
          <p:cNvSpPr>
            <a:spLocks noGrp="1"/>
          </p:cNvSpPr>
          <p:nvPr>
            <p:ph type="body" sz="quarter" idx="13"/>
          </p:nvPr>
        </p:nvSpPr>
        <p:spPr>
          <a:xfrm>
            <a:off x="457201" y="1267969"/>
            <a:ext cx="8224044" cy="3159652"/>
          </a:xfrm>
        </p:spPr>
        <p:txBody>
          <a:bodyPr>
            <a:normAutofit/>
          </a:bodyPr>
          <a:lstStyle/>
          <a:p>
            <a:pPr lvl="0">
              <a:spcBef>
                <a:spcPts val="600"/>
              </a:spcBef>
              <a:spcAft>
                <a:spcPts val="600"/>
              </a:spcAft>
            </a:pPr>
            <a:r>
              <a:rPr lang="en-GB" sz="1300" dirty="0"/>
              <a:t>Children Act 2004 (amended by Children &amp; Social Work Act 2017) strengthens the relationship between statutory partners, including:</a:t>
            </a:r>
          </a:p>
          <a:p>
            <a:pPr marL="1074738" indent="95250">
              <a:spcBef>
                <a:spcPts val="600"/>
              </a:spcBef>
              <a:spcAft>
                <a:spcPts val="600"/>
              </a:spcAft>
            </a:pPr>
            <a:r>
              <a:rPr lang="en-GB" sz="1300" dirty="0"/>
              <a:t>  </a:t>
            </a:r>
            <a:r>
              <a:rPr lang="en-GB" sz="1300" dirty="0" smtClean="0"/>
              <a:t> Gloucestershire </a:t>
            </a:r>
            <a:r>
              <a:rPr lang="en-GB" sz="1300" dirty="0"/>
              <a:t>Constabulary </a:t>
            </a:r>
          </a:p>
          <a:p>
            <a:pPr marL="1074738" indent="95250">
              <a:spcBef>
                <a:spcPts val="600"/>
              </a:spcBef>
              <a:spcAft>
                <a:spcPts val="600"/>
              </a:spcAft>
            </a:pPr>
            <a:r>
              <a:rPr lang="en-GB" sz="1300" dirty="0"/>
              <a:t> </a:t>
            </a:r>
            <a:r>
              <a:rPr lang="en-GB" sz="1300" dirty="0" smtClean="0"/>
              <a:t> </a:t>
            </a:r>
            <a:r>
              <a:rPr lang="en-GB" sz="1300" dirty="0"/>
              <a:t> </a:t>
            </a:r>
            <a:r>
              <a:rPr lang="en-GB" sz="1300" dirty="0" smtClean="0"/>
              <a:t>Clinical </a:t>
            </a:r>
            <a:r>
              <a:rPr lang="en-GB" sz="1300" dirty="0"/>
              <a:t>Commissioning Group (CCG)</a:t>
            </a:r>
          </a:p>
          <a:p>
            <a:pPr marL="1074738" indent="95250">
              <a:spcBef>
                <a:spcPts val="600"/>
              </a:spcBef>
              <a:spcAft>
                <a:spcPts val="600"/>
              </a:spcAft>
            </a:pPr>
            <a:r>
              <a:rPr lang="en-GB" sz="1300" dirty="0"/>
              <a:t> </a:t>
            </a:r>
            <a:r>
              <a:rPr lang="en-GB" sz="1300" dirty="0" smtClean="0"/>
              <a:t>  Local </a:t>
            </a:r>
            <a:r>
              <a:rPr lang="en-GB" sz="1300" dirty="0"/>
              <a:t>Authority</a:t>
            </a:r>
          </a:p>
          <a:p>
            <a:pPr lvl="0">
              <a:spcBef>
                <a:spcPts val="600"/>
              </a:spcBef>
              <a:spcAft>
                <a:spcPts val="600"/>
              </a:spcAft>
            </a:pPr>
            <a:r>
              <a:rPr lang="en-GB" sz="1300" dirty="0"/>
              <a:t>Statutory ‘shared and equal duty</a:t>
            </a:r>
            <a:r>
              <a:rPr lang="en-GB" sz="1300" dirty="0" smtClean="0"/>
              <a:t>’</a:t>
            </a:r>
            <a:endParaRPr lang="en-GB" sz="1300" dirty="0"/>
          </a:p>
          <a:p>
            <a:pPr lvl="0">
              <a:spcBef>
                <a:spcPts val="600"/>
              </a:spcBef>
              <a:spcAft>
                <a:spcPts val="600"/>
              </a:spcAft>
            </a:pPr>
            <a:r>
              <a:rPr lang="en-GB" sz="1300" dirty="0"/>
              <a:t>GSCP Executive and Sub </a:t>
            </a:r>
            <a:r>
              <a:rPr lang="en-GB" sz="1300" dirty="0" smtClean="0"/>
              <a:t>Groups</a:t>
            </a:r>
            <a:endParaRPr lang="en-GB" sz="1300" dirty="0"/>
          </a:p>
          <a:p>
            <a:pPr lvl="0">
              <a:spcBef>
                <a:spcPts val="600"/>
              </a:spcBef>
              <a:spcAft>
                <a:spcPts val="600"/>
              </a:spcAft>
            </a:pPr>
            <a:r>
              <a:rPr lang="en-GB" sz="1300" dirty="0"/>
              <a:t>GSCP </a:t>
            </a:r>
            <a:r>
              <a:rPr lang="en-GB" sz="1300" dirty="0" smtClean="0"/>
              <a:t>Aim</a:t>
            </a:r>
            <a:endParaRPr lang="en-GB" sz="1300" dirty="0"/>
          </a:p>
          <a:p>
            <a:endParaRPr lang="en-GB" dirty="0"/>
          </a:p>
        </p:txBody>
      </p:sp>
    </p:spTree>
    <p:extLst>
      <p:ext uri="{BB962C8B-B14F-4D97-AF65-F5344CB8AC3E}">
        <p14:creationId xmlns:p14="http://schemas.microsoft.com/office/powerpoint/2010/main" val="1984191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57" y="546817"/>
            <a:ext cx="8229600" cy="648000"/>
          </a:xfrm>
        </p:spPr>
        <p:txBody>
          <a:bodyPr>
            <a:noAutofit/>
          </a:bodyPr>
          <a:lstStyle/>
          <a:p>
            <a:r>
              <a:rPr lang="en-GB" sz="3200" dirty="0"/>
              <a:t>Child Protection Procedures</a:t>
            </a:r>
            <a:br>
              <a:rPr lang="en-GB" sz="3200" dirty="0"/>
            </a:br>
            <a:endParaRPr lang="en-GB" sz="3200" dirty="0"/>
          </a:p>
        </p:txBody>
      </p:sp>
      <p:sp>
        <p:nvSpPr>
          <p:cNvPr id="3" name="Text Placeholder 2"/>
          <p:cNvSpPr>
            <a:spLocks noGrp="1"/>
          </p:cNvSpPr>
          <p:nvPr>
            <p:ph type="body" sz="quarter" idx="13"/>
          </p:nvPr>
        </p:nvSpPr>
        <p:spPr>
          <a:xfrm>
            <a:off x="462757" y="1194817"/>
            <a:ext cx="8218487" cy="3232804"/>
          </a:xfrm>
        </p:spPr>
        <p:txBody>
          <a:bodyPr>
            <a:noAutofit/>
          </a:bodyPr>
          <a:lstStyle/>
          <a:p>
            <a:pPr lvl="0">
              <a:spcBef>
                <a:spcPts val="600"/>
              </a:spcBef>
              <a:spcAft>
                <a:spcPts val="600"/>
              </a:spcAft>
            </a:pPr>
            <a:r>
              <a:rPr lang="en-GB" sz="1200" dirty="0"/>
              <a:t>South West Regional approach </a:t>
            </a:r>
          </a:p>
          <a:p>
            <a:pPr lvl="0">
              <a:spcBef>
                <a:spcPts val="600"/>
              </a:spcBef>
              <a:spcAft>
                <a:spcPts val="600"/>
              </a:spcAft>
            </a:pPr>
            <a:r>
              <a:rPr lang="en-GB" sz="1200" dirty="0"/>
              <a:t>Core Procedures:</a:t>
            </a:r>
          </a:p>
          <a:p>
            <a:pPr marL="987425" lvl="1" indent="-268288">
              <a:spcBef>
                <a:spcPts val="600"/>
              </a:spcBef>
              <a:spcAft>
                <a:spcPts val="600"/>
              </a:spcAft>
            </a:pPr>
            <a:r>
              <a:rPr lang="en-GB" sz="1200" dirty="0"/>
              <a:t>Types of child protection concerns </a:t>
            </a:r>
          </a:p>
          <a:p>
            <a:pPr marL="987425" lvl="1" indent="-268288">
              <a:spcBef>
                <a:spcPts val="600"/>
              </a:spcBef>
              <a:spcAft>
                <a:spcPts val="600"/>
              </a:spcAft>
            </a:pPr>
            <a:r>
              <a:rPr lang="en-GB" sz="1200" dirty="0"/>
              <a:t>Strategy Discussions and Meetings</a:t>
            </a:r>
          </a:p>
          <a:p>
            <a:pPr marL="987425" lvl="1" indent="-268288">
              <a:spcBef>
                <a:spcPts val="600"/>
              </a:spcBef>
              <a:spcAft>
                <a:spcPts val="600"/>
              </a:spcAft>
            </a:pPr>
            <a:r>
              <a:rPr lang="en-GB" sz="1200" dirty="0"/>
              <a:t>S</a:t>
            </a:r>
            <a:r>
              <a:rPr lang="en-GB" sz="1200" dirty="0" smtClean="0"/>
              <a:t>47 </a:t>
            </a:r>
            <a:r>
              <a:rPr lang="en-GB" sz="1200" dirty="0"/>
              <a:t>- Child Protection Enquiries / Investigations with Police</a:t>
            </a:r>
          </a:p>
          <a:p>
            <a:pPr marL="987425" lvl="1" indent="-268288">
              <a:spcBef>
                <a:spcPts val="600"/>
              </a:spcBef>
              <a:spcAft>
                <a:spcPts val="600"/>
              </a:spcAft>
            </a:pPr>
            <a:r>
              <a:rPr lang="en-GB" sz="1200" dirty="0"/>
              <a:t>Initial and Review Child Protection Conferences and Child Protection Planning</a:t>
            </a:r>
          </a:p>
          <a:p>
            <a:pPr lvl="0">
              <a:spcBef>
                <a:spcPts val="600"/>
              </a:spcBef>
              <a:spcAft>
                <a:spcPts val="600"/>
              </a:spcAft>
            </a:pPr>
            <a:r>
              <a:rPr lang="en-GB" sz="1200" dirty="0"/>
              <a:t>Safeguarding Practice Guidance </a:t>
            </a:r>
          </a:p>
          <a:p>
            <a:pPr lvl="0">
              <a:spcBef>
                <a:spcPts val="600"/>
              </a:spcBef>
              <a:spcAft>
                <a:spcPts val="600"/>
              </a:spcAft>
            </a:pPr>
            <a:r>
              <a:rPr lang="en-GB" sz="1200" dirty="0"/>
              <a:t>High Risk Planning Meetings for Children in Care and Care Experienced Young People</a:t>
            </a:r>
          </a:p>
          <a:p>
            <a:endParaRPr lang="en-GB" sz="1600" dirty="0"/>
          </a:p>
        </p:txBody>
      </p:sp>
    </p:spTree>
    <p:extLst>
      <p:ext uri="{BB962C8B-B14F-4D97-AF65-F5344CB8AC3E}">
        <p14:creationId xmlns:p14="http://schemas.microsoft.com/office/powerpoint/2010/main" val="1129309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31" y="930336"/>
            <a:ext cx="8425750" cy="648000"/>
          </a:xfrm>
        </p:spPr>
        <p:txBody>
          <a:bodyPr>
            <a:noAutofit/>
          </a:bodyPr>
          <a:lstStyle/>
          <a:p>
            <a:r>
              <a:rPr lang="en-GB" sz="2800" dirty="0"/>
              <a:t>Safeguarding Children in Care and Care Experienced Young People - some themes and </a:t>
            </a:r>
            <a:r>
              <a:rPr lang="en-GB" sz="2800" dirty="0" smtClean="0"/>
              <a:t>issues</a:t>
            </a:r>
            <a:r>
              <a:rPr lang="en-GB" sz="2800" dirty="0"/>
              <a:t/>
            </a:r>
            <a:br>
              <a:rPr lang="en-GB" sz="2800" dirty="0"/>
            </a:br>
            <a:endParaRPr lang="en-GB" sz="2800" dirty="0"/>
          </a:p>
        </p:txBody>
      </p:sp>
      <p:sp>
        <p:nvSpPr>
          <p:cNvPr id="3" name="Text Placeholder 2"/>
          <p:cNvSpPr>
            <a:spLocks noGrp="1"/>
          </p:cNvSpPr>
          <p:nvPr>
            <p:ph type="body" sz="quarter" idx="13"/>
          </p:nvPr>
        </p:nvSpPr>
        <p:spPr>
          <a:xfrm>
            <a:off x="291531" y="1912513"/>
            <a:ext cx="8279445" cy="2549760"/>
          </a:xfrm>
        </p:spPr>
        <p:txBody>
          <a:bodyPr>
            <a:noAutofit/>
          </a:bodyPr>
          <a:lstStyle/>
          <a:p>
            <a:pPr lvl="0">
              <a:spcBef>
                <a:spcPts val="600"/>
              </a:spcBef>
              <a:spcAft>
                <a:spcPts val="600"/>
              </a:spcAft>
            </a:pPr>
            <a:r>
              <a:rPr lang="en-GB" sz="1200" dirty="0"/>
              <a:t>Adverse Childhood Experiences and the impact of significant harm </a:t>
            </a:r>
            <a:endParaRPr lang="en-GB" sz="1200" dirty="0" smtClean="0"/>
          </a:p>
          <a:p>
            <a:pPr lvl="0">
              <a:spcBef>
                <a:spcPts val="600"/>
              </a:spcBef>
              <a:spcAft>
                <a:spcPts val="600"/>
              </a:spcAft>
            </a:pPr>
            <a:r>
              <a:rPr lang="en-GB" sz="1200" dirty="0" smtClean="0"/>
              <a:t>Family </a:t>
            </a:r>
            <a:r>
              <a:rPr lang="en-GB" sz="1200" dirty="0"/>
              <a:t>time </a:t>
            </a:r>
            <a:endParaRPr lang="en-GB" sz="1200" dirty="0" smtClean="0"/>
          </a:p>
          <a:p>
            <a:pPr lvl="0">
              <a:spcBef>
                <a:spcPts val="600"/>
              </a:spcBef>
              <a:spcAft>
                <a:spcPts val="600"/>
              </a:spcAft>
            </a:pPr>
            <a:r>
              <a:rPr lang="en-GB" sz="1200" dirty="0" smtClean="0"/>
              <a:t>Section </a:t>
            </a:r>
            <a:r>
              <a:rPr lang="en-GB" sz="1200" dirty="0"/>
              <a:t>20 accommodation </a:t>
            </a:r>
            <a:endParaRPr lang="en-GB" sz="1200" dirty="0" smtClean="0"/>
          </a:p>
          <a:p>
            <a:pPr lvl="0">
              <a:spcBef>
                <a:spcPts val="600"/>
              </a:spcBef>
              <a:spcAft>
                <a:spcPts val="600"/>
              </a:spcAft>
            </a:pPr>
            <a:r>
              <a:rPr lang="en-GB" sz="1200" dirty="0"/>
              <a:t>Public Law </a:t>
            </a:r>
            <a:r>
              <a:rPr lang="en-GB" sz="1200" dirty="0" smtClean="0"/>
              <a:t>pre-proceedings</a:t>
            </a:r>
          </a:p>
          <a:p>
            <a:pPr lvl="0">
              <a:spcBef>
                <a:spcPts val="600"/>
              </a:spcBef>
              <a:spcAft>
                <a:spcPts val="600"/>
              </a:spcAft>
            </a:pPr>
            <a:r>
              <a:rPr lang="en-GB" sz="1200" dirty="0"/>
              <a:t>Court care proceedings and court orders </a:t>
            </a:r>
            <a:endParaRPr lang="en-GB" sz="1200" dirty="0" smtClean="0"/>
          </a:p>
          <a:p>
            <a:pPr lvl="0">
              <a:spcBef>
                <a:spcPts val="600"/>
              </a:spcBef>
              <a:spcAft>
                <a:spcPts val="600"/>
              </a:spcAft>
            </a:pPr>
            <a:r>
              <a:rPr lang="en-GB" sz="1200" dirty="0"/>
              <a:t>Professional supervision </a:t>
            </a:r>
            <a:endParaRPr lang="en-GB" sz="1200" dirty="0" smtClean="0"/>
          </a:p>
          <a:p>
            <a:endParaRPr lang="en-GB" sz="900" dirty="0"/>
          </a:p>
        </p:txBody>
      </p:sp>
    </p:spTree>
    <p:extLst>
      <p:ext uri="{BB962C8B-B14F-4D97-AF65-F5344CB8AC3E}">
        <p14:creationId xmlns:p14="http://schemas.microsoft.com/office/powerpoint/2010/main" val="1642009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1405632"/>
            <a:ext cx="8229600" cy="648000"/>
          </a:xfrm>
        </p:spPr>
        <p:txBody>
          <a:bodyPr>
            <a:normAutofit fontScale="90000"/>
          </a:bodyPr>
          <a:lstStyle/>
          <a:p>
            <a:r>
              <a:rPr lang="en-GB" dirty="0"/>
              <a:t>Introducing Our Ambassadors</a:t>
            </a:r>
            <a:r>
              <a:rPr lang="en-GB" i="1" dirty="0"/>
              <a:t> </a:t>
            </a:r>
            <a:endParaRPr lang="en-GB" dirty="0"/>
          </a:p>
        </p:txBody>
      </p:sp>
    </p:spTree>
    <p:extLst>
      <p:ext uri="{BB962C8B-B14F-4D97-AF65-F5344CB8AC3E}">
        <p14:creationId xmlns:p14="http://schemas.microsoft.com/office/powerpoint/2010/main" val="399927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75" y="925950"/>
            <a:ext cx="8208000" cy="720000"/>
          </a:xfrm>
        </p:spPr>
        <p:txBody>
          <a:bodyPr>
            <a:normAutofit/>
          </a:bodyPr>
          <a:lstStyle/>
          <a:p>
            <a:pPr algn="ctr"/>
            <a:r>
              <a:rPr lang="en-GB" sz="3200" dirty="0"/>
              <a:t>Welcome and Introductions</a:t>
            </a:r>
          </a:p>
        </p:txBody>
      </p:sp>
      <p:sp>
        <p:nvSpPr>
          <p:cNvPr id="4" name="Text Placeholder 3"/>
          <p:cNvSpPr>
            <a:spLocks noGrp="1"/>
          </p:cNvSpPr>
          <p:nvPr>
            <p:ph type="body" sz="quarter" idx="13"/>
          </p:nvPr>
        </p:nvSpPr>
        <p:spPr>
          <a:xfrm>
            <a:off x="468000" y="1562712"/>
            <a:ext cx="8207375" cy="720000"/>
          </a:xfrm>
        </p:spPr>
        <p:txBody>
          <a:bodyPr>
            <a:normAutofit/>
          </a:bodyPr>
          <a:lstStyle/>
          <a:p>
            <a:pPr algn="ctr"/>
            <a:r>
              <a:rPr lang="en-GB" sz="2000" dirty="0"/>
              <a:t>Chris Spencer, Director of Children’s </a:t>
            </a:r>
            <a:r>
              <a:rPr lang="en-GB" sz="2000" dirty="0" smtClean="0"/>
              <a:t>Services</a:t>
            </a:r>
            <a:endParaRPr lang="en-GB" sz="2000" dirty="0"/>
          </a:p>
        </p:txBody>
      </p:sp>
    </p:spTree>
    <p:extLst>
      <p:ext uri="{BB962C8B-B14F-4D97-AF65-F5344CB8AC3E}">
        <p14:creationId xmlns:p14="http://schemas.microsoft.com/office/powerpoint/2010/main" val="2110523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57" y="919909"/>
            <a:ext cx="8229600" cy="648000"/>
          </a:xfrm>
        </p:spPr>
        <p:txBody>
          <a:bodyPr>
            <a:normAutofit fontScale="90000"/>
          </a:bodyPr>
          <a:lstStyle/>
          <a:p>
            <a:r>
              <a:rPr lang="en-GB" dirty="0"/>
              <a:t>Who are the Ambassadors and what’s our role</a:t>
            </a:r>
            <a:br>
              <a:rPr lang="en-GB" dirty="0"/>
            </a:br>
            <a:endParaRPr lang="en-GB" dirty="0"/>
          </a:p>
        </p:txBody>
      </p:sp>
      <p:sp>
        <p:nvSpPr>
          <p:cNvPr id="3" name="Text Placeholder 2"/>
          <p:cNvSpPr>
            <a:spLocks noGrp="1"/>
          </p:cNvSpPr>
          <p:nvPr>
            <p:ph type="body" sz="quarter" idx="13"/>
          </p:nvPr>
        </p:nvSpPr>
        <p:spPr>
          <a:xfrm>
            <a:off x="473870" y="1726405"/>
            <a:ext cx="8218487" cy="3018207"/>
          </a:xfrm>
        </p:spPr>
        <p:txBody>
          <a:bodyPr/>
          <a:lstStyle/>
          <a:p>
            <a:pPr lvl="0">
              <a:spcBef>
                <a:spcPts val="600"/>
              </a:spcBef>
              <a:spcAft>
                <a:spcPts val="600"/>
              </a:spcAft>
            </a:pPr>
            <a:r>
              <a:rPr lang="en-GB" sz="1200" dirty="0"/>
              <a:t>Team of 15 young people employed by GCC to improve services </a:t>
            </a:r>
          </a:p>
          <a:p>
            <a:pPr lvl="0">
              <a:spcBef>
                <a:spcPts val="600"/>
              </a:spcBef>
              <a:spcAft>
                <a:spcPts val="600"/>
              </a:spcAft>
            </a:pPr>
            <a:r>
              <a:rPr lang="en-GB" sz="1200" dirty="0"/>
              <a:t>Aged 16-25, all have received support from Children’s Social Care </a:t>
            </a:r>
          </a:p>
          <a:p>
            <a:pPr lvl="0">
              <a:spcBef>
                <a:spcPts val="600"/>
              </a:spcBef>
              <a:spcAft>
                <a:spcPts val="600"/>
              </a:spcAft>
            </a:pPr>
            <a:r>
              <a:rPr lang="en-GB" sz="1200" dirty="0"/>
              <a:t>Share our experiences and help other young people have a voice</a:t>
            </a:r>
          </a:p>
          <a:p>
            <a:pPr lvl="0">
              <a:spcBef>
                <a:spcPts val="600"/>
              </a:spcBef>
              <a:spcAft>
                <a:spcPts val="600"/>
              </a:spcAft>
            </a:pPr>
            <a:r>
              <a:rPr lang="en-GB" sz="1200" dirty="0"/>
              <a:t>Support the development of services and influence strategic planning</a:t>
            </a:r>
          </a:p>
          <a:p>
            <a:endParaRPr lang="en-GB" dirty="0"/>
          </a:p>
        </p:txBody>
      </p:sp>
    </p:spTree>
    <p:extLst>
      <p:ext uri="{BB962C8B-B14F-4D97-AF65-F5344CB8AC3E}">
        <p14:creationId xmlns:p14="http://schemas.microsoft.com/office/powerpoint/2010/main" val="3475256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3008"/>
            <a:ext cx="8229600" cy="648000"/>
          </a:xfrm>
        </p:spPr>
        <p:txBody>
          <a:bodyPr>
            <a:normAutofit fontScale="90000"/>
          </a:bodyPr>
          <a:lstStyle/>
          <a:p>
            <a:r>
              <a:rPr lang="en-GB" dirty="0" smtClean="0"/>
              <a:t>Introducing </a:t>
            </a:r>
            <a:r>
              <a:rPr lang="en-GB" dirty="0"/>
              <a:t>Em, Leah, Becca, Barley &amp; Toyah </a:t>
            </a:r>
          </a:p>
        </p:txBody>
      </p:sp>
    </p:spTree>
    <p:extLst>
      <p:ext uri="{BB962C8B-B14F-4D97-AF65-F5344CB8AC3E}">
        <p14:creationId xmlns:p14="http://schemas.microsoft.com/office/powerpoint/2010/main" val="413180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Introducing </a:t>
            </a:r>
            <a:r>
              <a:rPr lang="en-GB" sz="3200" dirty="0"/>
              <a:t>EM!</a:t>
            </a:r>
          </a:p>
        </p:txBody>
      </p:sp>
      <p:sp>
        <p:nvSpPr>
          <p:cNvPr id="3" name="Text Placeholder 2"/>
          <p:cNvSpPr>
            <a:spLocks noGrp="1"/>
          </p:cNvSpPr>
          <p:nvPr>
            <p:ph type="body" sz="quarter" idx="13"/>
          </p:nvPr>
        </p:nvSpPr>
        <p:spPr>
          <a:xfrm>
            <a:off x="292069" y="1128997"/>
            <a:ext cx="5864891" cy="3018207"/>
          </a:xfrm>
        </p:spPr>
        <p:txBody>
          <a:bodyPr>
            <a:normAutofit fontScale="92500" lnSpcReduction="10000"/>
          </a:bodyPr>
          <a:lstStyle/>
          <a:p>
            <a:r>
              <a:rPr lang="en-US" sz="1300" dirty="0"/>
              <a:t>Ambassador for Vulnerable Children and Young people for 4 years</a:t>
            </a:r>
          </a:p>
          <a:p>
            <a:endParaRPr lang="en-US" sz="1300" dirty="0"/>
          </a:p>
          <a:p>
            <a:r>
              <a:rPr lang="en-US" sz="1300" dirty="0"/>
              <a:t>I am an Ambassador because I am passionate about improving services for children</a:t>
            </a:r>
          </a:p>
          <a:p>
            <a:endParaRPr lang="en-US" sz="1300" dirty="0"/>
          </a:p>
          <a:p>
            <a:r>
              <a:rPr lang="en-US" sz="1300" dirty="0"/>
              <a:t>I am care experienced and am now a care leaver </a:t>
            </a:r>
          </a:p>
          <a:p>
            <a:endParaRPr lang="en-US" sz="1300" dirty="0"/>
          </a:p>
          <a:p>
            <a:r>
              <a:rPr lang="en-US" sz="1300" dirty="0"/>
              <a:t>My favorite project is mentoring Chris Spencer</a:t>
            </a:r>
          </a:p>
          <a:p>
            <a:endParaRPr lang="en-US" sz="1300" dirty="0"/>
          </a:p>
          <a:p>
            <a:r>
              <a:rPr lang="en-US" sz="1300" dirty="0"/>
              <a:t>I regularly attend CPG meetings</a:t>
            </a:r>
          </a:p>
          <a:p>
            <a:endParaRPr lang="en-US" sz="1300" dirty="0"/>
          </a:p>
          <a:p>
            <a:r>
              <a:rPr lang="en-US" sz="1300" dirty="0"/>
              <a:t>I am studying BSC (hons) Social Work</a:t>
            </a:r>
          </a:p>
          <a:p>
            <a:endParaRPr lang="en-US" sz="1300" dirty="0"/>
          </a:p>
          <a:p>
            <a:r>
              <a:rPr lang="en-US" sz="1300" dirty="0"/>
              <a:t>I won the national fostering excellence award for outstanding achievement</a:t>
            </a:r>
          </a:p>
          <a:p>
            <a:endParaRPr lang="en-GB" dirty="0"/>
          </a:p>
        </p:txBody>
      </p:sp>
      <p:pic>
        <p:nvPicPr>
          <p:cNvPr id="5" name="Picture 4">
            <a:extLst>
              <a:ext uri="{FF2B5EF4-FFF2-40B4-BE49-F238E27FC236}">
                <a16:creationId xmlns:a16="http://schemas.microsoft.com/office/drawing/2014/main" xmlns="" id="{8C1BA2BA-DE1B-8047-B56C-DDA5CE013DCE}"/>
              </a:ext>
            </a:extLst>
          </p:cNvPr>
          <p:cNvPicPr>
            <a:picLocks noChangeAspect="1"/>
          </p:cNvPicPr>
          <p:nvPr/>
        </p:nvPicPr>
        <p:blipFill>
          <a:blip r:embed="rId2"/>
          <a:stretch>
            <a:fillRect/>
          </a:stretch>
        </p:blipFill>
        <p:spPr>
          <a:xfrm>
            <a:off x="6060970" y="984926"/>
            <a:ext cx="2625830" cy="2625830"/>
          </a:xfrm>
          <a:prstGeom prst="rect">
            <a:avLst/>
          </a:prstGeom>
        </p:spPr>
      </p:pic>
    </p:spTree>
    <p:extLst>
      <p:ext uri="{BB962C8B-B14F-4D97-AF65-F5344CB8AC3E}">
        <p14:creationId xmlns:p14="http://schemas.microsoft.com/office/powerpoint/2010/main" val="16095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Introducing Barley!</a:t>
            </a:r>
            <a:endParaRPr lang="en-GB" sz="3200" dirty="0"/>
          </a:p>
        </p:txBody>
      </p:sp>
      <p:sp>
        <p:nvSpPr>
          <p:cNvPr id="3" name="Text Placeholder 2"/>
          <p:cNvSpPr>
            <a:spLocks noGrp="1"/>
          </p:cNvSpPr>
          <p:nvPr>
            <p:ph type="body" sz="quarter" idx="13"/>
          </p:nvPr>
        </p:nvSpPr>
        <p:spPr>
          <a:xfrm>
            <a:off x="402337" y="1410519"/>
            <a:ext cx="4803648" cy="3018207"/>
          </a:xfrm>
        </p:spPr>
        <p:txBody>
          <a:bodyPr/>
          <a:lstStyle/>
          <a:p>
            <a:pPr>
              <a:spcBef>
                <a:spcPts val="600"/>
              </a:spcBef>
              <a:spcAft>
                <a:spcPts val="600"/>
              </a:spcAft>
            </a:pPr>
            <a:r>
              <a:rPr lang="en-US" sz="1200" dirty="0"/>
              <a:t>22 Years old</a:t>
            </a:r>
          </a:p>
          <a:p>
            <a:pPr>
              <a:spcBef>
                <a:spcPts val="600"/>
              </a:spcBef>
              <a:spcAft>
                <a:spcPts val="600"/>
              </a:spcAft>
            </a:pPr>
            <a:r>
              <a:rPr lang="en-US" sz="1200" dirty="0" smtClean="0"/>
              <a:t>Care </a:t>
            </a:r>
            <a:r>
              <a:rPr lang="en-US" sz="1200" dirty="0"/>
              <a:t>experienced </a:t>
            </a:r>
          </a:p>
          <a:p>
            <a:pPr>
              <a:spcBef>
                <a:spcPts val="600"/>
              </a:spcBef>
              <a:spcAft>
                <a:spcPts val="600"/>
              </a:spcAft>
            </a:pPr>
            <a:r>
              <a:rPr lang="en-US" sz="1200" dirty="0" smtClean="0"/>
              <a:t>Came </a:t>
            </a:r>
            <a:r>
              <a:rPr lang="en-US" sz="1200" dirty="0"/>
              <a:t>into residential care at 16</a:t>
            </a:r>
          </a:p>
          <a:p>
            <a:pPr>
              <a:spcBef>
                <a:spcPts val="600"/>
              </a:spcBef>
              <a:spcAft>
                <a:spcPts val="600"/>
              </a:spcAft>
            </a:pPr>
            <a:r>
              <a:rPr lang="en-US" sz="1200" dirty="0" smtClean="0"/>
              <a:t>Ambassador </a:t>
            </a:r>
            <a:r>
              <a:rPr lang="en-US" sz="1200" dirty="0"/>
              <a:t>since September 2020 </a:t>
            </a:r>
            <a:r>
              <a:rPr lang="en-US" sz="1200" dirty="0">
                <a:sym typeface="Wingdings" pitchFamily="2" charset="2"/>
              </a:rPr>
              <a:t></a:t>
            </a:r>
          </a:p>
          <a:p>
            <a:endParaRPr lang="en-GB" dirty="0"/>
          </a:p>
        </p:txBody>
      </p:sp>
      <p:pic>
        <p:nvPicPr>
          <p:cNvPr id="5" name="Picture 4">
            <a:extLst>
              <a:ext uri="{FF2B5EF4-FFF2-40B4-BE49-F238E27FC236}">
                <a16:creationId xmlns:a16="http://schemas.microsoft.com/office/drawing/2014/main" xmlns="" id="{F57FCA8C-DA7C-024A-A9C4-26D49FF867FB}"/>
              </a:ext>
            </a:extLst>
          </p:cNvPr>
          <p:cNvPicPr>
            <a:picLocks noChangeAspect="1"/>
          </p:cNvPicPr>
          <p:nvPr/>
        </p:nvPicPr>
        <p:blipFill>
          <a:blip r:embed="rId2"/>
          <a:stretch>
            <a:fillRect/>
          </a:stretch>
        </p:blipFill>
        <p:spPr>
          <a:xfrm>
            <a:off x="5018786" y="863185"/>
            <a:ext cx="1638046" cy="2346116"/>
          </a:xfrm>
          <a:prstGeom prst="rect">
            <a:avLst/>
          </a:prstGeom>
        </p:spPr>
      </p:pic>
      <p:pic>
        <p:nvPicPr>
          <p:cNvPr id="6" name="Picture 5">
            <a:extLst>
              <a:ext uri="{FF2B5EF4-FFF2-40B4-BE49-F238E27FC236}">
                <a16:creationId xmlns:a16="http://schemas.microsoft.com/office/drawing/2014/main" xmlns="" id="{BE32839C-DBF4-584B-99A4-CA13A7F7672F}"/>
              </a:ext>
            </a:extLst>
          </p:cNvPr>
          <p:cNvPicPr>
            <a:picLocks noChangeAspect="1"/>
          </p:cNvPicPr>
          <p:nvPr/>
        </p:nvPicPr>
        <p:blipFill>
          <a:blip r:embed="rId3"/>
          <a:stretch>
            <a:fillRect/>
          </a:stretch>
        </p:blipFill>
        <p:spPr>
          <a:xfrm>
            <a:off x="6521793" y="1976131"/>
            <a:ext cx="1802565" cy="2466340"/>
          </a:xfrm>
          <a:prstGeom prst="rect">
            <a:avLst/>
          </a:prstGeom>
        </p:spPr>
      </p:pic>
    </p:spTree>
    <p:extLst>
      <p:ext uri="{BB962C8B-B14F-4D97-AF65-F5344CB8AC3E}">
        <p14:creationId xmlns:p14="http://schemas.microsoft.com/office/powerpoint/2010/main" val="56053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80416" y="755906"/>
            <a:ext cx="6888480" cy="3791712"/>
          </a:xfrm>
        </p:spPr>
        <p:txBody>
          <a:bodyPr>
            <a:normAutofit fontScale="25000" lnSpcReduction="20000"/>
          </a:bodyPr>
          <a:lstStyle/>
          <a:p>
            <a:pPr marL="0" indent="0">
              <a:lnSpc>
                <a:spcPct val="120000"/>
              </a:lnSpc>
              <a:spcBef>
                <a:spcPts val="600"/>
              </a:spcBef>
              <a:spcAft>
                <a:spcPts val="600"/>
              </a:spcAft>
              <a:buNone/>
            </a:pPr>
            <a:r>
              <a:rPr lang="en-GB" sz="4800" dirty="0"/>
              <a:t>Hello I am Leah and I’m 16 years old. I study health and social care at college and I want to become a paediatric nurse I am hoping to go to university and get my nursing degree.</a:t>
            </a:r>
          </a:p>
          <a:p>
            <a:pPr marL="0" indent="0">
              <a:lnSpc>
                <a:spcPct val="120000"/>
              </a:lnSpc>
              <a:spcBef>
                <a:spcPts val="600"/>
              </a:spcBef>
              <a:spcAft>
                <a:spcPts val="600"/>
              </a:spcAft>
              <a:buNone/>
            </a:pPr>
            <a:r>
              <a:rPr lang="en-GB" sz="4800" dirty="0"/>
              <a:t>I wanted to become an ambassador so I could use all my negative experiences to help other people and to make them positive. I love being an ambassador and helping others to have a more positive experience </a:t>
            </a:r>
            <a:r>
              <a:rPr lang="en-GB" sz="4800" dirty="0" smtClean="0"/>
              <a:t>than </a:t>
            </a:r>
            <a:r>
              <a:rPr lang="en-GB" sz="4800" dirty="0"/>
              <a:t>I had. I am one of the new ambassadors and have been an ambassador now since August. I am starting to feel more confident and be able to talk a bit more in front of other people however this is something I am still working on. This job is the first job I have had. Before starting as an ambassador I was quite shy and had never done anything such as being interviewed or being on an interview panel. </a:t>
            </a:r>
            <a:r>
              <a:rPr lang="en-GB" sz="4800" dirty="0" smtClean="0"/>
              <a:t>I first </a:t>
            </a:r>
            <a:r>
              <a:rPr lang="en-GB" sz="4800" dirty="0"/>
              <a:t>came into care when I was 4 days old and was then adopted at 10 months old. I then returned into care when I was 13. Being in care has been very challenging but has made me appreciate all the good things in my life and has changed my attitude towards certain </a:t>
            </a:r>
            <a:r>
              <a:rPr lang="en-GB" sz="4800" dirty="0" smtClean="0"/>
              <a:t>things. </a:t>
            </a:r>
            <a:r>
              <a:rPr lang="en-GB" sz="4800" dirty="0"/>
              <a:t>I have also had the support to be able to change my behaviour and to help improve my mental health. There have been things that aren’t so positive such as having constant meetings and always feeling like I’m different to other children. Also, having people constantly trying to make decisions about me and my life that I didn’t want to happen. I was also involved in too many services which made me feel overwhelmed and this was unnecessary at the time. However, looking back on it now it has helped me rebuild positive relationships with my mum and dad and now I am back at home living with my dad and our relationship has completely changed as it is nothing like it was before. </a:t>
            </a:r>
          </a:p>
          <a:p>
            <a:endParaRPr lang="en-GB" dirty="0"/>
          </a:p>
        </p:txBody>
      </p:sp>
      <p:pic>
        <p:nvPicPr>
          <p:cNvPr id="5" name="Picture 4" descr="A picture containing person, person, hair, hairpiece&#10;&#10;Description automatically generated">
            <a:extLst>
              <a:ext uri="{FF2B5EF4-FFF2-40B4-BE49-F238E27FC236}">
                <a16:creationId xmlns:a16="http://schemas.microsoft.com/office/drawing/2014/main" xmlns="" id="{8F378959-DBE0-40B0-BAE8-193F3F3A2127}"/>
              </a:ext>
            </a:extLst>
          </p:cNvPr>
          <p:cNvPicPr>
            <a:picLocks noChangeAspect="1"/>
          </p:cNvPicPr>
          <p:nvPr/>
        </p:nvPicPr>
        <p:blipFill rotWithShape="1">
          <a:blip r:embed="rId4">
            <a:extLst>
              <a:ext uri="{28A0092B-C50C-407E-A947-70E740481C1C}">
                <a14:useLocalDpi xmlns:a14="http://schemas.microsoft.com/office/drawing/2010/main" val="0"/>
              </a:ext>
            </a:extLst>
          </a:blip>
          <a:srcRect l="5327" t="10078" r="6611" b="11318"/>
          <a:stretch/>
        </p:blipFill>
        <p:spPr>
          <a:xfrm>
            <a:off x="7168896" y="755905"/>
            <a:ext cx="1668611" cy="2535936"/>
          </a:xfrm>
          <a:prstGeom prst="rect">
            <a:avLst/>
          </a:prstGeom>
        </p:spPr>
      </p:pic>
      <p:pic>
        <p:nvPicPr>
          <p:cNvPr id="6" name="WhatsApp Audio 2021-03-09 at 11.13.16">
            <a:hlinkClick r:id="" action="ppaction://media"/>
            <a:extLst>
              <a:ext uri="{FF2B5EF4-FFF2-40B4-BE49-F238E27FC236}">
                <a16:creationId xmlns:a16="http://schemas.microsoft.com/office/drawing/2014/main" xmlns="" id="{F3790B7D-60FC-AD40-80E5-1E58BBEA222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96801" y="2836674"/>
            <a:ext cx="812800" cy="812800"/>
          </a:xfrm>
          <a:prstGeom prst="rect">
            <a:avLst/>
          </a:prstGeom>
        </p:spPr>
      </p:pic>
      <p:sp>
        <p:nvSpPr>
          <p:cNvPr id="2" name="Title 1"/>
          <p:cNvSpPr>
            <a:spLocks noGrp="1"/>
          </p:cNvSpPr>
          <p:nvPr>
            <p:ph type="title"/>
          </p:nvPr>
        </p:nvSpPr>
        <p:spPr>
          <a:xfrm>
            <a:off x="280416" y="304802"/>
            <a:ext cx="8229600" cy="648000"/>
          </a:xfrm>
        </p:spPr>
        <p:txBody>
          <a:bodyPr>
            <a:noAutofit/>
          </a:bodyPr>
          <a:lstStyle/>
          <a:p>
            <a:r>
              <a:rPr lang="en-US" sz="3200" dirty="0"/>
              <a:t>Introducing Leah!</a:t>
            </a:r>
            <a:br>
              <a:rPr lang="en-US" sz="3200" dirty="0"/>
            </a:br>
            <a:endParaRPr lang="en-GB" sz="3200" dirty="0"/>
          </a:p>
        </p:txBody>
      </p:sp>
    </p:spTree>
    <p:extLst>
      <p:ext uri="{BB962C8B-B14F-4D97-AF65-F5344CB8AC3E}">
        <p14:creationId xmlns:p14="http://schemas.microsoft.com/office/powerpoint/2010/main" val="24933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0727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endCondLst>
                    <p:cond evt="onStopAudio"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69" y="400629"/>
            <a:ext cx="8229600" cy="648000"/>
          </a:xfrm>
        </p:spPr>
        <p:txBody>
          <a:bodyPr>
            <a:noAutofit/>
          </a:bodyPr>
          <a:lstStyle/>
          <a:p>
            <a:r>
              <a:rPr lang="en-US" sz="3200" dirty="0">
                <a:solidFill>
                  <a:srgbClr val="0A387A"/>
                </a:solidFill>
              </a:rPr>
              <a:t>Hi, I'm Toyah</a:t>
            </a:r>
            <a:br>
              <a:rPr lang="en-US" sz="3200" dirty="0">
                <a:solidFill>
                  <a:srgbClr val="0A387A"/>
                </a:solidFill>
              </a:rPr>
            </a:br>
            <a:endParaRPr lang="en-GB" sz="3200" dirty="0">
              <a:solidFill>
                <a:srgbClr val="0A387A"/>
              </a:solidFill>
            </a:endParaRPr>
          </a:p>
        </p:txBody>
      </p:sp>
      <p:sp>
        <p:nvSpPr>
          <p:cNvPr id="5" name="Text Placeholder 4">
            <a:extLst>
              <a:ext uri="{FF2B5EF4-FFF2-40B4-BE49-F238E27FC236}">
                <a16:creationId xmlns:a16="http://schemas.microsoft.com/office/drawing/2014/main" xmlns="" id="{1D5F41FE-5066-4A4E-AF34-CDB105350519}"/>
              </a:ext>
            </a:extLst>
          </p:cNvPr>
          <p:cNvSpPr txBox="1">
            <a:spLocks noGrp="1"/>
          </p:cNvSpPr>
          <p:nvPr>
            <p:ph type="body" sz="quarter" idx="13"/>
          </p:nvPr>
        </p:nvSpPr>
        <p:spPr>
          <a:xfrm>
            <a:off x="121381" y="714469"/>
            <a:ext cx="5828315" cy="3018207"/>
          </a:xfrm>
          <a:prstGeom prst="rect">
            <a:avLst/>
          </a:prstGeom>
          <a:noFill/>
          <a:ln cap="flat">
            <a:noFill/>
          </a:ln>
        </p:spPr>
        <p:txBody>
          <a:bodyPr vert="horz" wrap="square" lIns="91440" tIns="45720" rIns="91440" bIns="45720" anchor="ctr" anchorCtr="0" compatLnSpc="1">
            <a:noAutofit/>
          </a:bodyPr>
          <a:lstStyle/>
          <a:p>
            <a:pPr marL="114300" indent="0" defTabSz="914400">
              <a:spcBef>
                <a:spcPts val="600"/>
              </a:spcBef>
              <a:spcAft>
                <a:spcPts val="600"/>
              </a:spcAft>
              <a:buNone/>
              <a:defRPr sz="1800" b="0" i="0" u="none" strike="noStrike" kern="0" cap="none" spc="0" baseline="0">
                <a:solidFill>
                  <a:srgbClr val="000000"/>
                </a:solidFill>
                <a:uFillTx/>
              </a:defRPr>
            </a:pPr>
            <a:r>
              <a:rPr lang="en-US" sz="1200" dirty="0">
                <a:solidFill>
                  <a:srgbClr val="0A387A"/>
                </a:solidFill>
              </a:rPr>
              <a:t>I'm 16 years old and I come from Gloucester but live in Tewkesbury with my </a:t>
            </a:r>
            <a:r>
              <a:rPr lang="en-US" sz="1200" dirty="0" smtClean="0">
                <a:solidFill>
                  <a:srgbClr val="0A387A"/>
                </a:solidFill>
              </a:rPr>
              <a:t>foster carers</a:t>
            </a:r>
            <a:r>
              <a:rPr lang="en-US" sz="1200" dirty="0">
                <a:solidFill>
                  <a:srgbClr val="0A387A"/>
                </a:solidFill>
              </a:rPr>
              <a:t>. I love doing water sports and I love being by the water, I also love to do art. I'm studying art at level 3 (a level)  in college, and I love it. I came into care when I was 13. Being taken into care did a lot of amazing things for me such as; meeting amazing people being looked after properly and having the support I've never had before. I also got my dream of helping other people like me </a:t>
            </a:r>
            <a:r>
              <a:rPr lang="en-US" sz="1200" dirty="0" smtClean="0">
                <a:solidFill>
                  <a:srgbClr val="0A387A"/>
                </a:solidFill>
              </a:rPr>
              <a:t>who are </a:t>
            </a:r>
            <a:r>
              <a:rPr lang="en-US" sz="1200" dirty="0">
                <a:solidFill>
                  <a:srgbClr val="0A387A"/>
                </a:solidFill>
              </a:rPr>
              <a:t>in care or coming into care by becoming and ambassador. Being in care does </a:t>
            </a:r>
            <a:r>
              <a:rPr lang="en-US" sz="1200" dirty="0" smtClean="0">
                <a:solidFill>
                  <a:srgbClr val="0A387A"/>
                </a:solidFill>
              </a:rPr>
              <a:t>have </a:t>
            </a:r>
            <a:r>
              <a:rPr lang="en-US" sz="1200" dirty="0">
                <a:solidFill>
                  <a:srgbClr val="0A387A"/>
                </a:solidFill>
              </a:rPr>
              <a:t>a few downs though, you have to come into a new family with people you’ve never met before and being </a:t>
            </a:r>
            <a:r>
              <a:rPr lang="en-US" sz="1200" dirty="0" smtClean="0">
                <a:solidFill>
                  <a:srgbClr val="0A387A"/>
                </a:solidFill>
              </a:rPr>
              <a:t>a part </a:t>
            </a:r>
            <a:r>
              <a:rPr lang="en-US" sz="1200" dirty="0">
                <a:solidFill>
                  <a:srgbClr val="0A387A"/>
                </a:solidFill>
              </a:rPr>
              <a:t>of a family you haven’t known since you </a:t>
            </a:r>
            <a:r>
              <a:rPr lang="en-US" sz="1200" dirty="0" smtClean="0">
                <a:solidFill>
                  <a:srgbClr val="0A387A"/>
                </a:solidFill>
              </a:rPr>
              <a:t>were </a:t>
            </a:r>
            <a:r>
              <a:rPr lang="en-US" sz="1200" dirty="0">
                <a:solidFill>
                  <a:srgbClr val="0A387A"/>
                </a:solidFill>
              </a:rPr>
              <a:t>a baby </a:t>
            </a:r>
            <a:r>
              <a:rPr lang="en-US" sz="1200" dirty="0" smtClean="0">
                <a:solidFill>
                  <a:srgbClr val="0A387A"/>
                </a:solidFill>
              </a:rPr>
              <a:t>It’s </a:t>
            </a:r>
            <a:r>
              <a:rPr lang="en-US" sz="1200" dirty="0">
                <a:solidFill>
                  <a:srgbClr val="0A387A"/>
                </a:solidFill>
              </a:rPr>
              <a:t>hard to </a:t>
            </a:r>
            <a:r>
              <a:rPr lang="en-US" sz="1200" dirty="0" smtClean="0">
                <a:solidFill>
                  <a:srgbClr val="0A387A"/>
                </a:solidFill>
              </a:rPr>
              <a:t>bond </a:t>
            </a:r>
            <a:r>
              <a:rPr lang="en-US" sz="1200" dirty="0">
                <a:solidFill>
                  <a:srgbClr val="0A387A"/>
                </a:solidFill>
              </a:rPr>
              <a:t>at times, But I did bond with </a:t>
            </a:r>
            <a:r>
              <a:rPr lang="en-US" sz="1200" dirty="0" smtClean="0">
                <a:solidFill>
                  <a:srgbClr val="0A387A"/>
                </a:solidFill>
              </a:rPr>
              <a:t>my carers </a:t>
            </a:r>
            <a:r>
              <a:rPr lang="en-US" sz="1200" dirty="0">
                <a:solidFill>
                  <a:srgbClr val="0A387A"/>
                </a:solidFill>
              </a:rPr>
              <a:t>and foster sisters and brother quickly, so It wasn’t that bad for that </a:t>
            </a:r>
            <a:r>
              <a:rPr lang="en-US" sz="1200" dirty="0" smtClean="0">
                <a:solidFill>
                  <a:srgbClr val="0A387A"/>
                </a:solidFill>
              </a:rPr>
              <a:t>long, probably </a:t>
            </a:r>
            <a:r>
              <a:rPr lang="en-US" sz="1200" dirty="0">
                <a:solidFill>
                  <a:srgbClr val="0A387A"/>
                </a:solidFill>
              </a:rPr>
              <a:t>a few weeks. Also, in the beginning being away from the dysfunction was hard as I wasn’t used to it.</a:t>
            </a:r>
          </a:p>
        </p:txBody>
      </p:sp>
      <p:pic>
        <p:nvPicPr>
          <p:cNvPr id="7" name="Picture 12" descr="A person taking a selfie&#10;&#10;Description automatically generated">
            <a:extLst>
              <a:ext uri="{FF2B5EF4-FFF2-40B4-BE49-F238E27FC236}">
                <a16:creationId xmlns:a16="http://schemas.microsoft.com/office/drawing/2014/main" xmlns="" id="{B5868E37-3AF2-644A-A08F-D7446D380E6D}"/>
              </a:ext>
            </a:extLst>
          </p:cNvPr>
          <p:cNvPicPr>
            <a:picLocks noChangeAspect="1"/>
          </p:cNvPicPr>
          <p:nvPr/>
        </p:nvPicPr>
        <p:blipFill>
          <a:blip r:embed="rId2"/>
          <a:srcRect l="14866" r="25690" b="10"/>
          <a:stretch>
            <a:fillRect/>
          </a:stretch>
        </p:blipFill>
        <p:spPr>
          <a:xfrm>
            <a:off x="6232051" y="595701"/>
            <a:ext cx="2100907" cy="2879261"/>
          </a:xfrm>
          <a:prstGeom prst="rect">
            <a:avLst/>
          </a:prstGeom>
          <a:noFill/>
          <a:ln cap="flat">
            <a:noFill/>
          </a:ln>
        </p:spPr>
      </p:pic>
    </p:spTree>
    <p:extLst>
      <p:ext uri="{BB962C8B-B14F-4D97-AF65-F5344CB8AC3E}">
        <p14:creationId xmlns:p14="http://schemas.microsoft.com/office/powerpoint/2010/main" val="4292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Introducing Becca!</a:t>
            </a:r>
            <a:endParaRPr lang="en-GB" dirty="0"/>
          </a:p>
        </p:txBody>
      </p:sp>
      <p:pic>
        <p:nvPicPr>
          <p:cNvPr id="5" name="Picture 4">
            <a:extLst>
              <a:ext uri="{FF2B5EF4-FFF2-40B4-BE49-F238E27FC236}">
                <a16:creationId xmlns:a16="http://schemas.microsoft.com/office/drawing/2014/main" xmlns="" id="{C3C636DE-8452-204D-B518-1E240488AD5F}"/>
              </a:ext>
            </a:extLst>
          </p:cNvPr>
          <p:cNvPicPr>
            <a:picLocks noChangeAspect="1"/>
          </p:cNvPicPr>
          <p:nvPr/>
        </p:nvPicPr>
        <p:blipFill>
          <a:blip r:embed="rId2"/>
          <a:stretch>
            <a:fillRect/>
          </a:stretch>
        </p:blipFill>
        <p:spPr>
          <a:xfrm>
            <a:off x="213360" y="901269"/>
            <a:ext cx="5565648" cy="3515946"/>
          </a:xfrm>
          <a:prstGeom prst="rect">
            <a:avLst/>
          </a:prstGeom>
        </p:spPr>
      </p:pic>
      <p:pic>
        <p:nvPicPr>
          <p:cNvPr id="6" name="Picture 5">
            <a:extLst>
              <a:ext uri="{FF2B5EF4-FFF2-40B4-BE49-F238E27FC236}">
                <a16:creationId xmlns:a16="http://schemas.microsoft.com/office/drawing/2014/main" xmlns="" id="{D590EB3F-FF9A-D243-A5D4-D5CF2BF7152E}"/>
              </a:ext>
            </a:extLst>
          </p:cNvPr>
          <p:cNvPicPr>
            <a:picLocks noChangeAspect="1"/>
          </p:cNvPicPr>
          <p:nvPr/>
        </p:nvPicPr>
        <p:blipFill>
          <a:blip r:embed="rId3"/>
          <a:stretch>
            <a:fillRect/>
          </a:stretch>
        </p:blipFill>
        <p:spPr>
          <a:xfrm>
            <a:off x="6299199" y="901269"/>
            <a:ext cx="2215561" cy="2950389"/>
          </a:xfrm>
          <a:prstGeom prst="rect">
            <a:avLst/>
          </a:prstGeom>
        </p:spPr>
      </p:pic>
    </p:spTree>
    <p:extLst>
      <p:ext uri="{BB962C8B-B14F-4D97-AF65-F5344CB8AC3E}">
        <p14:creationId xmlns:p14="http://schemas.microsoft.com/office/powerpoint/2010/main" val="3175540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44" y="705637"/>
            <a:ext cx="8229600" cy="648000"/>
          </a:xfrm>
        </p:spPr>
        <p:txBody>
          <a:bodyPr>
            <a:noAutofit/>
          </a:bodyPr>
          <a:lstStyle/>
          <a:p>
            <a:r>
              <a:rPr lang="en-GB" sz="3200" dirty="0"/>
              <a:t>How County Councillors can support </a:t>
            </a:r>
            <a:r>
              <a:rPr lang="en-GB" sz="3200" dirty="0" smtClean="0"/>
              <a:t>Children </a:t>
            </a:r>
            <a:r>
              <a:rPr lang="en-GB" sz="3200" dirty="0"/>
              <a:t>in </a:t>
            </a:r>
            <a:r>
              <a:rPr lang="en-GB" sz="3200" dirty="0" smtClean="0"/>
              <a:t>Care </a:t>
            </a:r>
            <a:r>
              <a:rPr lang="en-GB" sz="3200" dirty="0"/>
              <a:t>and </a:t>
            </a:r>
            <a:r>
              <a:rPr lang="en-GB" sz="3200" dirty="0" smtClean="0"/>
              <a:t>Care </a:t>
            </a:r>
            <a:r>
              <a:rPr lang="en-GB" sz="3200" dirty="0"/>
              <a:t>L</a:t>
            </a:r>
            <a:r>
              <a:rPr lang="en-GB" sz="3200" dirty="0" smtClean="0"/>
              <a:t>eavers</a:t>
            </a:r>
            <a:r>
              <a:rPr lang="en-GB" sz="3200" dirty="0"/>
              <a:t/>
            </a:r>
            <a:br>
              <a:rPr lang="en-GB" sz="3200" dirty="0"/>
            </a:br>
            <a:endParaRPr lang="en-GB" sz="3200" dirty="0"/>
          </a:p>
        </p:txBody>
      </p:sp>
      <p:sp>
        <p:nvSpPr>
          <p:cNvPr id="3" name="Text Placeholder 2"/>
          <p:cNvSpPr>
            <a:spLocks noGrp="1"/>
          </p:cNvSpPr>
          <p:nvPr>
            <p:ph type="body" sz="quarter" idx="13"/>
          </p:nvPr>
        </p:nvSpPr>
        <p:spPr>
          <a:xfrm>
            <a:off x="462757" y="1755648"/>
            <a:ext cx="8218487" cy="2671972"/>
          </a:xfrm>
        </p:spPr>
        <p:txBody>
          <a:bodyPr>
            <a:normAutofit/>
          </a:bodyPr>
          <a:lstStyle/>
          <a:p>
            <a:pPr lvl="0">
              <a:spcBef>
                <a:spcPts val="600"/>
              </a:spcBef>
              <a:spcAft>
                <a:spcPts val="600"/>
              </a:spcAft>
            </a:pPr>
            <a:r>
              <a:rPr lang="en-GB" sz="1200" dirty="0"/>
              <a:t>Complete a one page profile telling us what support you can offer, e.g. advice, guidance or connections to support our careers and opportunities for work experience  </a:t>
            </a:r>
          </a:p>
          <a:p>
            <a:pPr lvl="0">
              <a:spcBef>
                <a:spcPts val="600"/>
              </a:spcBef>
              <a:spcAft>
                <a:spcPts val="600"/>
              </a:spcAft>
            </a:pPr>
            <a:r>
              <a:rPr lang="en-GB" sz="1200" dirty="0"/>
              <a:t>Attend events and celebrations to get to know us better</a:t>
            </a:r>
          </a:p>
          <a:p>
            <a:pPr lvl="0">
              <a:spcBef>
                <a:spcPts val="600"/>
              </a:spcBef>
              <a:spcAft>
                <a:spcPts val="600"/>
              </a:spcAft>
            </a:pPr>
            <a:r>
              <a:rPr lang="en-GB" sz="1200" dirty="0"/>
              <a:t>Attend Foster Carer Support Groups </a:t>
            </a:r>
          </a:p>
          <a:p>
            <a:pPr lvl="0">
              <a:spcBef>
                <a:spcPts val="600"/>
              </a:spcBef>
              <a:spcAft>
                <a:spcPts val="600"/>
              </a:spcAft>
            </a:pPr>
            <a:r>
              <a:rPr lang="en-GB" sz="1200" dirty="0"/>
              <a:t>Champion us in your meetings and raise our profile in your areas</a:t>
            </a:r>
          </a:p>
          <a:p>
            <a:pPr lvl="0">
              <a:spcBef>
                <a:spcPts val="600"/>
              </a:spcBef>
              <a:spcAft>
                <a:spcPts val="600"/>
              </a:spcAft>
            </a:pPr>
            <a:r>
              <a:rPr lang="en-GB" sz="1200" dirty="0"/>
              <a:t>Tell us about your ideas to support children in care and care leavers living in your </a:t>
            </a:r>
            <a:r>
              <a:rPr lang="en-GB" sz="1200" dirty="0" smtClean="0"/>
              <a:t>ward</a:t>
            </a:r>
            <a:endParaRPr lang="en-GB" sz="1200" dirty="0"/>
          </a:p>
        </p:txBody>
      </p:sp>
    </p:spTree>
    <p:extLst>
      <p:ext uri="{BB962C8B-B14F-4D97-AF65-F5344CB8AC3E}">
        <p14:creationId xmlns:p14="http://schemas.microsoft.com/office/powerpoint/2010/main" val="2500171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264"/>
            <a:ext cx="8229600" cy="648000"/>
          </a:xfrm>
        </p:spPr>
        <p:txBody>
          <a:bodyPr>
            <a:noAutofit/>
          </a:bodyPr>
          <a:lstStyle/>
          <a:p>
            <a:r>
              <a:rPr lang="en-GB" sz="3200" dirty="0"/>
              <a:t>How do we hear the voice of other </a:t>
            </a:r>
            <a:r>
              <a:rPr lang="en-GB" sz="3200" dirty="0" smtClean="0"/>
              <a:t>Children </a:t>
            </a:r>
            <a:r>
              <a:rPr lang="en-GB" sz="3200" dirty="0"/>
              <a:t>in </a:t>
            </a:r>
            <a:r>
              <a:rPr lang="en-GB" sz="3200" dirty="0" smtClean="0"/>
              <a:t>Care </a:t>
            </a:r>
            <a:r>
              <a:rPr lang="en-GB" sz="3200" dirty="0"/>
              <a:t>and </a:t>
            </a:r>
            <a:r>
              <a:rPr lang="en-GB" sz="3200" dirty="0" smtClean="0"/>
              <a:t>Care </a:t>
            </a:r>
            <a:r>
              <a:rPr lang="en-GB" sz="3200" dirty="0"/>
              <a:t>L</a:t>
            </a:r>
            <a:r>
              <a:rPr lang="en-GB" sz="3200" dirty="0" smtClean="0"/>
              <a:t>eavers</a:t>
            </a:r>
            <a:endParaRPr lang="en-GB" sz="3200" dirty="0"/>
          </a:p>
        </p:txBody>
      </p:sp>
      <p:sp>
        <p:nvSpPr>
          <p:cNvPr id="3" name="Text Placeholder 2"/>
          <p:cNvSpPr>
            <a:spLocks noGrp="1"/>
          </p:cNvSpPr>
          <p:nvPr>
            <p:ph type="body" sz="quarter" idx="13"/>
          </p:nvPr>
        </p:nvSpPr>
        <p:spPr>
          <a:xfrm>
            <a:off x="292069" y="1470373"/>
            <a:ext cx="8218487" cy="3018207"/>
          </a:xfrm>
        </p:spPr>
        <p:txBody>
          <a:bodyPr/>
          <a:lstStyle/>
          <a:p>
            <a:pPr lvl="0">
              <a:spcBef>
                <a:spcPts val="600"/>
              </a:spcBef>
              <a:spcAft>
                <a:spcPts val="600"/>
              </a:spcAft>
            </a:pPr>
            <a:r>
              <a:rPr lang="en-GB" sz="1200" dirty="0"/>
              <a:t>Forums, events and activities</a:t>
            </a:r>
          </a:p>
          <a:p>
            <a:pPr lvl="0">
              <a:spcBef>
                <a:spcPts val="600"/>
              </a:spcBef>
              <a:spcAft>
                <a:spcPts val="600"/>
              </a:spcAft>
            </a:pPr>
            <a:r>
              <a:rPr lang="en-GB" sz="1200" dirty="0"/>
              <a:t>Mind of My Own app</a:t>
            </a:r>
          </a:p>
          <a:p>
            <a:pPr lvl="0">
              <a:spcBef>
                <a:spcPts val="600"/>
              </a:spcBef>
              <a:spcAft>
                <a:spcPts val="600"/>
              </a:spcAft>
            </a:pPr>
            <a:r>
              <a:rPr lang="en-GB" sz="1200" dirty="0"/>
              <a:t>Surveys e.g. Bright Spots</a:t>
            </a:r>
          </a:p>
          <a:p>
            <a:pPr lvl="0">
              <a:spcBef>
                <a:spcPts val="600"/>
              </a:spcBef>
              <a:spcAft>
                <a:spcPts val="600"/>
              </a:spcAft>
            </a:pPr>
            <a:r>
              <a:rPr lang="en-GB" sz="1200" dirty="0"/>
              <a:t>Engagement events with Corporate Parenting Group </a:t>
            </a:r>
          </a:p>
          <a:p>
            <a:endParaRPr lang="en-GB" dirty="0"/>
          </a:p>
        </p:txBody>
      </p:sp>
    </p:spTree>
    <p:extLst>
      <p:ext uri="{BB962C8B-B14F-4D97-AF65-F5344CB8AC3E}">
        <p14:creationId xmlns:p14="http://schemas.microsoft.com/office/powerpoint/2010/main" val="498572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00624"/>
            <a:ext cx="8229600" cy="648000"/>
          </a:xfrm>
        </p:spPr>
        <p:txBody>
          <a:bodyPr>
            <a:noAutofit/>
          </a:bodyPr>
          <a:lstStyle/>
          <a:p>
            <a:r>
              <a:rPr lang="en-GB" sz="3200" dirty="0" smtClean="0"/>
              <a:t>An Overview of Corporate Parenting in Gloucestershire </a:t>
            </a:r>
            <a:endParaRPr lang="en-GB" sz="3200" dirty="0"/>
          </a:p>
        </p:txBody>
      </p:sp>
      <p:sp>
        <p:nvSpPr>
          <p:cNvPr id="4" name="Text Placeholder 3"/>
          <p:cNvSpPr>
            <a:spLocks noGrp="1"/>
          </p:cNvSpPr>
          <p:nvPr>
            <p:ph type="body" sz="quarter" idx="14"/>
          </p:nvPr>
        </p:nvSpPr>
        <p:spPr>
          <a:xfrm>
            <a:off x="479426" y="2008016"/>
            <a:ext cx="8218487" cy="432000"/>
          </a:xfrm>
        </p:spPr>
        <p:txBody>
          <a:bodyPr/>
          <a:lstStyle/>
          <a:p>
            <a:r>
              <a:rPr lang="en-GB" b="0" dirty="0" smtClean="0"/>
              <a:t>Gill Horrobin, Interim Strategic Lead, Children in Care </a:t>
            </a:r>
            <a:endParaRPr lang="en-GB" b="0" dirty="0"/>
          </a:p>
        </p:txBody>
      </p:sp>
    </p:spTree>
    <p:extLst>
      <p:ext uri="{BB962C8B-B14F-4D97-AF65-F5344CB8AC3E}">
        <p14:creationId xmlns:p14="http://schemas.microsoft.com/office/powerpoint/2010/main" val="229463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8764"/>
            <a:ext cx="8229600" cy="648000"/>
          </a:xfrm>
        </p:spPr>
        <p:txBody>
          <a:bodyPr>
            <a:noAutofit/>
          </a:bodyPr>
          <a:lstStyle/>
          <a:p>
            <a:r>
              <a:rPr lang="en-GB" sz="3200" dirty="0" smtClean="0"/>
              <a:t>National Context: Good Practice Examples</a:t>
            </a:r>
            <a:endParaRPr lang="en-GB" sz="3200" dirty="0"/>
          </a:p>
        </p:txBody>
      </p:sp>
      <p:sp>
        <p:nvSpPr>
          <p:cNvPr id="8" name="Text Placeholder 7"/>
          <p:cNvSpPr>
            <a:spLocks noGrp="1"/>
          </p:cNvSpPr>
          <p:nvPr>
            <p:ph type="body" sz="quarter" idx="14"/>
          </p:nvPr>
        </p:nvSpPr>
        <p:spPr>
          <a:xfrm>
            <a:off x="468313" y="2008370"/>
            <a:ext cx="8218487" cy="432000"/>
          </a:xfrm>
        </p:spPr>
        <p:txBody>
          <a:bodyPr/>
          <a:lstStyle/>
          <a:p>
            <a:r>
              <a:rPr lang="en-GB" b="0" dirty="0" smtClean="0"/>
              <a:t>Claire Burgess, DfE Advisor for Gloucestershire County Council</a:t>
            </a:r>
            <a:endParaRPr lang="en-GB" b="0" dirty="0"/>
          </a:p>
        </p:txBody>
      </p:sp>
    </p:spTree>
    <p:extLst>
      <p:ext uri="{BB962C8B-B14F-4D97-AF65-F5344CB8AC3E}">
        <p14:creationId xmlns:p14="http://schemas.microsoft.com/office/powerpoint/2010/main" val="2164286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44" y="374288"/>
            <a:ext cx="8229600" cy="648000"/>
          </a:xfrm>
        </p:spPr>
        <p:txBody>
          <a:bodyPr>
            <a:noAutofit/>
          </a:bodyPr>
          <a:lstStyle/>
          <a:p>
            <a:r>
              <a:rPr lang="en-GB" sz="3200" dirty="0"/>
              <a:t>Context: Overview of Children in Care </a:t>
            </a:r>
            <a:br>
              <a:rPr lang="en-GB" sz="3200" dirty="0"/>
            </a:br>
            <a:endParaRPr lang="en-GB" sz="3200" dirty="0"/>
          </a:p>
        </p:txBody>
      </p:sp>
      <p:sp>
        <p:nvSpPr>
          <p:cNvPr id="3" name="Text Placeholder 2"/>
          <p:cNvSpPr>
            <a:spLocks noGrp="1"/>
          </p:cNvSpPr>
          <p:nvPr>
            <p:ph type="body" sz="quarter" idx="13"/>
          </p:nvPr>
        </p:nvSpPr>
        <p:spPr>
          <a:xfrm>
            <a:off x="6230112" y="2011680"/>
            <a:ext cx="2705544" cy="1511808"/>
          </a:xfrm>
        </p:spPr>
        <p:txBody>
          <a:bodyPr>
            <a:normAutofit/>
          </a:bodyPr>
          <a:lstStyle/>
          <a:p>
            <a:pPr lvl="0">
              <a:spcBef>
                <a:spcPts val="600"/>
              </a:spcBef>
              <a:spcAft>
                <a:spcPts val="600"/>
              </a:spcAft>
            </a:pPr>
            <a:r>
              <a:rPr lang="en-GB" sz="1200" dirty="0"/>
              <a:t>The number of children in care remains high (788)</a:t>
            </a:r>
          </a:p>
          <a:p>
            <a:pPr lvl="0">
              <a:spcBef>
                <a:spcPts val="600"/>
              </a:spcBef>
              <a:spcAft>
                <a:spcPts val="600"/>
              </a:spcAft>
            </a:pPr>
            <a:r>
              <a:rPr lang="en-GB" sz="1200" dirty="0"/>
              <a:t>Numbers continue to rise and peaked last week reaching 818 (a 33% rise since 2017)</a:t>
            </a:r>
          </a:p>
          <a:p>
            <a:endParaRPr lang="en-GB" dirty="0"/>
          </a:p>
        </p:txBody>
      </p:sp>
      <p:graphicFrame>
        <p:nvGraphicFramePr>
          <p:cNvPr id="5" name="Chart 4"/>
          <p:cNvGraphicFramePr/>
          <p:nvPr>
            <p:extLst>
              <p:ext uri="{D42A27DB-BD31-4B8C-83A1-F6EECF244321}">
                <p14:modId xmlns:p14="http://schemas.microsoft.com/office/powerpoint/2010/main" val="2678280741"/>
              </p:ext>
            </p:extLst>
          </p:nvPr>
        </p:nvGraphicFramePr>
        <p:xfrm>
          <a:off x="0" y="902208"/>
          <a:ext cx="6461760" cy="3681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7562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2757" y="1409413"/>
            <a:ext cx="8218487" cy="2492027"/>
          </a:xfrm>
        </p:spPr>
        <p:txBody>
          <a:bodyPr/>
          <a:lstStyle/>
          <a:p>
            <a:pPr marL="0" indent="0">
              <a:spcBef>
                <a:spcPts val="600"/>
              </a:spcBef>
              <a:spcAft>
                <a:spcPts val="600"/>
              </a:spcAft>
              <a:buNone/>
            </a:pPr>
            <a:r>
              <a:rPr lang="en-GB" sz="1200" dirty="0"/>
              <a:t>The impact of the increase presents challenges, not least in respect of</a:t>
            </a:r>
            <a:r>
              <a:rPr lang="en-GB" sz="1200" dirty="0" smtClean="0"/>
              <a:t>:</a:t>
            </a:r>
          </a:p>
          <a:p>
            <a:pPr marL="0" indent="0">
              <a:spcBef>
                <a:spcPts val="600"/>
              </a:spcBef>
              <a:spcAft>
                <a:spcPts val="600"/>
              </a:spcAft>
              <a:buNone/>
            </a:pPr>
            <a:endParaRPr lang="en-GB" sz="1200" dirty="0"/>
          </a:p>
          <a:p>
            <a:pPr lvl="0">
              <a:spcBef>
                <a:spcPts val="600"/>
              </a:spcBef>
              <a:spcAft>
                <a:spcPts val="600"/>
              </a:spcAft>
            </a:pPr>
            <a:r>
              <a:rPr lang="en-GB" sz="1200" dirty="0"/>
              <a:t>Placement capacity, which in turn affects placement stability for </a:t>
            </a:r>
            <a:r>
              <a:rPr lang="en-GB" sz="1200" dirty="0" smtClean="0"/>
              <a:t>children</a:t>
            </a:r>
          </a:p>
          <a:p>
            <a:pPr marL="0" lvl="0" indent="0">
              <a:spcBef>
                <a:spcPts val="600"/>
              </a:spcBef>
              <a:spcAft>
                <a:spcPts val="600"/>
              </a:spcAft>
              <a:buNone/>
            </a:pPr>
            <a:endParaRPr lang="en-GB" sz="1200" dirty="0"/>
          </a:p>
          <a:p>
            <a:pPr lvl="0">
              <a:spcBef>
                <a:spcPts val="600"/>
              </a:spcBef>
              <a:spcAft>
                <a:spcPts val="600"/>
              </a:spcAft>
            </a:pPr>
            <a:r>
              <a:rPr lang="en-GB" sz="1200" dirty="0"/>
              <a:t>Growth in terms of the number of care leavers who require support from us as Corporate Parents (461 care leavers currently with a projected increase to 580 in 3 years time, incl. extended support up to 25yrs)</a:t>
            </a:r>
          </a:p>
          <a:p>
            <a:endParaRPr lang="en-GB" dirty="0"/>
          </a:p>
        </p:txBody>
      </p:sp>
      <p:sp>
        <p:nvSpPr>
          <p:cNvPr id="4" name="Text Placeholder 3"/>
          <p:cNvSpPr>
            <a:spLocks noGrp="1"/>
          </p:cNvSpPr>
          <p:nvPr>
            <p:ph type="body" sz="quarter" idx="14"/>
          </p:nvPr>
        </p:nvSpPr>
        <p:spPr>
          <a:xfrm>
            <a:off x="462757" y="544976"/>
            <a:ext cx="8218487" cy="432000"/>
          </a:xfrm>
        </p:spPr>
        <p:txBody>
          <a:bodyPr>
            <a:normAutofit/>
          </a:bodyPr>
          <a:lstStyle/>
          <a:p>
            <a:r>
              <a:rPr lang="en-GB" dirty="0"/>
              <a:t>Overview of Children in Care (</a:t>
            </a:r>
            <a:r>
              <a:rPr lang="en-GB" dirty="0" smtClean="0"/>
              <a:t>cont.)</a:t>
            </a:r>
            <a:endParaRPr lang="en-GB" dirty="0"/>
          </a:p>
          <a:p>
            <a:endParaRPr lang="en-GB" dirty="0"/>
          </a:p>
        </p:txBody>
      </p:sp>
    </p:spTree>
    <p:extLst>
      <p:ext uri="{BB962C8B-B14F-4D97-AF65-F5344CB8AC3E}">
        <p14:creationId xmlns:p14="http://schemas.microsoft.com/office/powerpoint/2010/main" val="2110058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85" y="752032"/>
            <a:ext cx="8229600" cy="648000"/>
          </a:xfrm>
        </p:spPr>
        <p:txBody>
          <a:bodyPr>
            <a:noAutofit/>
          </a:bodyPr>
          <a:lstStyle/>
          <a:p>
            <a:r>
              <a:rPr lang="en-GB" sz="3200" dirty="0"/>
              <a:t>Composition of the Corporate Parenting Group (CPG) in Gloucestershire</a:t>
            </a:r>
            <a:br>
              <a:rPr lang="en-GB" sz="3200" dirty="0"/>
            </a:br>
            <a:endParaRPr lang="en-GB" sz="3200" dirty="0"/>
          </a:p>
        </p:txBody>
      </p:sp>
      <p:sp>
        <p:nvSpPr>
          <p:cNvPr id="3" name="Text Placeholder 2"/>
          <p:cNvSpPr>
            <a:spLocks noGrp="1"/>
          </p:cNvSpPr>
          <p:nvPr>
            <p:ph type="body" sz="quarter" idx="13"/>
          </p:nvPr>
        </p:nvSpPr>
        <p:spPr>
          <a:xfrm>
            <a:off x="267685" y="1661997"/>
            <a:ext cx="8218487" cy="3018207"/>
          </a:xfrm>
        </p:spPr>
        <p:txBody>
          <a:bodyPr>
            <a:normAutofit/>
          </a:bodyPr>
          <a:lstStyle/>
          <a:p>
            <a:pPr marL="0" indent="0">
              <a:spcBef>
                <a:spcPts val="600"/>
              </a:spcBef>
              <a:spcAft>
                <a:spcPts val="600"/>
              </a:spcAft>
              <a:buNone/>
            </a:pPr>
            <a:r>
              <a:rPr lang="en-GB" sz="1200" dirty="0"/>
              <a:t>Alongside County Councillors there is representation from:</a:t>
            </a:r>
          </a:p>
          <a:p>
            <a:pPr lvl="0">
              <a:spcBef>
                <a:spcPts val="600"/>
              </a:spcBef>
              <a:spcAft>
                <a:spcPts val="600"/>
              </a:spcAft>
            </a:pPr>
            <a:r>
              <a:rPr lang="en-GB" sz="1200" dirty="0"/>
              <a:t>Ambassadors (supported by The Participation Manager)</a:t>
            </a:r>
          </a:p>
          <a:p>
            <a:pPr lvl="0">
              <a:spcBef>
                <a:spcPts val="600"/>
              </a:spcBef>
              <a:spcAft>
                <a:spcPts val="600"/>
              </a:spcAft>
            </a:pPr>
            <a:r>
              <a:rPr lang="en-GB" sz="1200" dirty="0"/>
              <a:t>Education (Primary, Secondary and Alternative Schools Provision) and The Virtual School</a:t>
            </a:r>
          </a:p>
          <a:p>
            <a:pPr lvl="0">
              <a:spcBef>
                <a:spcPts val="600"/>
              </a:spcBef>
              <a:spcAft>
                <a:spcPts val="600"/>
              </a:spcAft>
            </a:pPr>
            <a:r>
              <a:rPr lang="en-GB" sz="1200" dirty="0"/>
              <a:t>Health</a:t>
            </a:r>
          </a:p>
          <a:p>
            <a:pPr lvl="0">
              <a:spcBef>
                <a:spcPts val="600"/>
              </a:spcBef>
              <a:spcAft>
                <a:spcPts val="600"/>
              </a:spcAft>
            </a:pPr>
            <a:r>
              <a:rPr lang="en-GB" sz="1200" dirty="0"/>
              <a:t>Police</a:t>
            </a:r>
          </a:p>
          <a:p>
            <a:pPr lvl="0">
              <a:spcBef>
                <a:spcPts val="600"/>
              </a:spcBef>
              <a:spcAft>
                <a:spcPts val="600"/>
              </a:spcAft>
            </a:pPr>
            <a:r>
              <a:rPr lang="en-GB" sz="1200" dirty="0"/>
              <a:t>District Councils</a:t>
            </a:r>
          </a:p>
          <a:p>
            <a:pPr lvl="0">
              <a:spcBef>
                <a:spcPts val="600"/>
              </a:spcBef>
              <a:spcAft>
                <a:spcPts val="600"/>
              </a:spcAft>
            </a:pPr>
            <a:r>
              <a:rPr lang="en-GB" sz="1200" dirty="0"/>
              <a:t>Foster Care</a:t>
            </a:r>
          </a:p>
          <a:p>
            <a:pPr lvl="0">
              <a:spcBef>
                <a:spcPts val="600"/>
              </a:spcBef>
              <a:spcAft>
                <a:spcPts val="600"/>
              </a:spcAft>
            </a:pPr>
            <a:r>
              <a:rPr lang="en-GB" sz="1200" dirty="0"/>
              <a:t>Senior Managers within Children’s Social Care</a:t>
            </a:r>
          </a:p>
          <a:p>
            <a:pPr>
              <a:spcBef>
                <a:spcPts val="600"/>
              </a:spcBef>
              <a:spcAft>
                <a:spcPts val="600"/>
              </a:spcAft>
            </a:pPr>
            <a:endParaRPr lang="en-GB" sz="1200" dirty="0"/>
          </a:p>
        </p:txBody>
      </p:sp>
    </p:spTree>
    <p:extLst>
      <p:ext uri="{BB962C8B-B14F-4D97-AF65-F5344CB8AC3E}">
        <p14:creationId xmlns:p14="http://schemas.microsoft.com/office/powerpoint/2010/main" val="914535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57" y="592320"/>
            <a:ext cx="8229600" cy="648000"/>
          </a:xfrm>
        </p:spPr>
        <p:txBody>
          <a:bodyPr>
            <a:noAutofit/>
          </a:bodyPr>
          <a:lstStyle/>
          <a:p>
            <a:r>
              <a:rPr lang="en-GB" sz="3200" dirty="0"/>
              <a:t>Responsibilities of the CPG</a:t>
            </a:r>
            <a:br>
              <a:rPr lang="en-GB" sz="3200" dirty="0"/>
            </a:br>
            <a:endParaRPr lang="en-GB" sz="3200" dirty="0"/>
          </a:p>
        </p:txBody>
      </p:sp>
      <p:sp>
        <p:nvSpPr>
          <p:cNvPr id="3" name="Text Placeholder 2"/>
          <p:cNvSpPr>
            <a:spLocks noGrp="1"/>
          </p:cNvSpPr>
          <p:nvPr>
            <p:ph type="body" sz="quarter" idx="13"/>
          </p:nvPr>
        </p:nvSpPr>
        <p:spPr/>
        <p:txBody>
          <a:bodyPr>
            <a:normAutofit/>
          </a:bodyPr>
          <a:lstStyle/>
          <a:p>
            <a:pPr marL="0" indent="0">
              <a:spcBef>
                <a:spcPts val="600"/>
              </a:spcBef>
              <a:spcAft>
                <a:spcPts val="600"/>
              </a:spcAft>
              <a:buNone/>
            </a:pPr>
            <a:r>
              <a:rPr lang="en-GB" sz="1200" dirty="0"/>
              <a:t>Some examples included within The Terms of Reference for the CPG are as follows: </a:t>
            </a:r>
          </a:p>
          <a:p>
            <a:pPr lvl="0">
              <a:spcBef>
                <a:spcPts val="600"/>
              </a:spcBef>
              <a:spcAft>
                <a:spcPts val="600"/>
              </a:spcAft>
            </a:pPr>
            <a:r>
              <a:rPr lang="en-GB" sz="1200" dirty="0"/>
              <a:t>To monitor the impact of services for children in care and through effective challenge make recommendations regarding the ways in which the council and its partner agencies can improve the life chances of children in care and care leavers; </a:t>
            </a:r>
          </a:p>
          <a:p>
            <a:pPr lvl="0">
              <a:spcBef>
                <a:spcPts val="600"/>
              </a:spcBef>
              <a:spcAft>
                <a:spcPts val="600"/>
              </a:spcAft>
            </a:pPr>
            <a:r>
              <a:rPr lang="en-GB" sz="1200" dirty="0"/>
              <a:t>To maintain a strategic overview of new developments, initiatives, plans, policies and strategies for children in care and drive improved outcomes; </a:t>
            </a:r>
          </a:p>
          <a:p>
            <a:pPr lvl="0">
              <a:spcBef>
                <a:spcPts val="600"/>
              </a:spcBef>
              <a:spcAft>
                <a:spcPts val="600"/>
              </a:spcAft>
            </a:pPr>
            <a:r>
              <a:rPr lang="en-GB" sz="1200" dirty="0"/>
              <a:t>To oversee the Elected Members ‘Pledge’ to children in care; </a:t>
            </a:r>
          </a:p>
          <a:p>
            <a:pPr lvl="0">
              <a:spcBef>
                <a:spcPts val="600"/>
              </a:spcBef>
              <a:spcAft>
                <a:spcPts val="600"/>
              </a:spcAft>
            </a:pPr>
            <a:r>
              <a:rPr lang="en-GB" sz="1200" dirty="0"/>
              <a:t>To listen to the views of children in care, young people and their carers, take account of their views  and  involve them in the development and delivery of services</a:t>
            </a:r>
            <a:r>
              <a:rPr lang="en-GB" sz="1200" dirty="0" smtClean="0"/>
              <a:t>;</a:t>
            </a:r>
            <a:endParaRPr lang="en-GB" sz="1200" dirty="0"/>
          </a:p>
        </p:txBody>
      </p:sp>
    </p:spTree>
    <p:extLst>
      <p:ext uri="{BB962C8B-B14F-4D97-AF65-F5344CB8AC3E}">
        <p14:creationId xmlns:p14="http://schemas.microsoft.com/office/powerpoint/2010/main" val="3069809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pPr lvl="0">
              <a:spcBef>
                <a:spcPts val="600"/>
              </a:spcBef>
              <a:spcAft>
                <a:spcPts val="600"/>
              </a:spcAft>
            </a:pPr>
            <a:r>
              <a:rPr lang="en-GB" sz="1200" dirty="0"/>
              <a:t>To take account of the direct experiences of those carers who look after children in care by inviting them  to assist in influencing the improvement of services and policy development; </a:t>
            </a:r>
          </a:p>
          <a:p>
            <a:pPr lvl="0">
              <a:spcBef>
                <a:spcPts val="600"/>
              </a:spcBef>
              <a:spcAft>
                <a:spcPts val="600"/>
              </a:spcAft>
            </a:pPr>
            <a:r>
              <a:rPr lang="en-GB" sz="1200" dirty="0"/>
              <a:t>To maximise opportunities for children and young people through improved </a:t>
            </a:r>
            <a:r>
              <a:rPr lang="en-GB" sz="1200" dirty="0" smtClean="0"/>
              <a:t>educational </a:t>
            </a:r>
            <a:r>
              <a:rPr lang="en-GB" sz="1200" dirty="0"/>
              <a:t>outcomes, training and career opportunities;</a:t>
            </a:r>
          </a:p>
          <a:p>
            <a:pPr lvl="0">
              <a:spcBef>
                <a:spcPts val="600"/>
              </a:spcBef>
              <a:spcAft>
                <a:spcPts val="600"/>
              </a:spcAft>
            </a:pPr>
            <a:r>
              <a:rPr lang="en-GB" sz="1200" dirty="0"/>
              <a:t>To acknowledge and celebrate the achievements of children and young people in care.  </a:t>
            </a:r>
          </a:p>
          <a:p>
            <a:pPr marL="0" indent="0">
              <a:spcBef>
                <a:spcPts val="600"/>
              </a:spcBef>
              <a:spcAft>
                <a:spcPts val="600"/>
              </a:spcAft>
              <a:buNone/>
            </a:pPr>
            <a:endParaRPr lang="en-GB" sz="1200" dirty="0" smtClean="0"/>
          </a:p>
          <a:p>
            <a:pPr marL="0" indent="0">
              <a:spcBef>
                <a:spcPts val="600"/>
              </a:spcBef>
              <a:spcAft>
                <a:spcPts val="600"/>
              </a:spcAft>
              <a:buNone/>
            </a:pPr>
            <a:r>
              <a:rPr lang="en-GB" sz="1200" dirty="0" smtClean="0"/>
              <a:t>A </a:t>
            </a:r>
            <a:r>
              <a:rPr lang="en-GB" sz="1200" dirty="0"/>
              <a:t>copy of the full list of responsibilities highlighted within the CPG Terms of Reference will be circulated after this event along with the presentation</a:t>
            </a:r>
          </a:p>
          <a:p>
            <a:pPr>
              <a:spcBef>
                <a:spcPts val="600"/>
              </a:spcBef>
              <a:spcAft>
                <a:spcPts val="600"/>
              </a:spcAft>
            </a:pPr>
            <a:endParaRPr lang="en-GB" sz="1200" dirty="0"/>
          </a:p>
        </p:txBody>
      </p:sp>
      <p:sp>
        <p:nvSpPr>
          <p:cNvPr id="4" name="Text Placeholder 3"/>
          <p:cNvSpPr>
            <a:spLocks noGrp="1"/>
          </p:cNvSpPr>
          <p:nvPr>
            <p:ph type="body" sz="quarter" idx="14"/>
          </p:nvPr>
        </p:nvSpPr>
        <p:spPr>
          <a:xfrm>
            <a:off x="462757" y="686000"/>
            <a:ext cx="8218487" cy="432000"/>
          </a:xfrm>
        </p:spPr>
        <p:txBody>
          <a:bodyPr/>
          <a:lstStyle/>
          <a:p>
            <a:r>
              <a:rPr lang="en-GB" dirty="0"/>
              <a:t>Responsibilities of the </a:t>
            </a:r>
            <a:r>
              <a:rPr lang="en-GB" dirty="0" smtClean="0"/>
              <a:t>CPG </a:t>
            </a:r>
            <a:r>
              <a:rPr lang="en-GB" dirty="0"/>
              <a:t>(cont.)</a:t>
            </a:r>
            <a:r>
              <a:rPr lang="en-GB" dirty="0" smtClean="0"/>
              <a:t> </a:t>
            </a:r>
            <a:endParaRPr lang="en-GB" dirty="0"/>
          </a:p>
        </p:txBody>
      </p:sp>
    </p:spTree>
    <p:extLst>
      <p:ext uri="{BB962C8B-B14F-4D97-AF65-F5344CB8AC3E}">
        <p14:creationId xmlns:p14="http://schemas.microsoft.com/office/powerpoint/2010/main" val="883655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57" y="661921"/>
            <a:ext cx="8229600" cy="648000"/>
          </a:xfrm>
        </p:spPr>
        <p:txBody>
          <a:bodyPr>
            <a:noAutofit/>
          </a:bodyPr>
          <a:lstStyle/>
          <a:p>
            <a:r>
              <a:rPr lang="en-GB" sz="3200" dirty="0"/>
              <a:t>Examples of Submissions to the CPG for Consideration</a:t>
            </a:r>
            <a:br>
              <a:rPr lang="en-GB" sz="3200" dirty="0"/>
            </a:br>
            <a:endParaRPr lang="en-GB" sz="3200" dirty="0"/>
          </a:p>
        </p:txBody>
      </p:sp>
      <p:sp>
        <p:nvSpPr>
          <p:cNvPr id="3" name="Text Placeholder 2"/>
          <p:cNvSpPr>
            <a:spLocks noGrp="1"/>
          </p:cNvSpPr>
          <p:nvPr>
            <p:ph type="body" sz="quarter" idx="13"/>
          </p:nvPr>
        </p:nvSpPr>
        <p:spPr>
          <a:xfrm>
            <a:off x="462757" y="1309921"/>
            <a:ext cx="8218487" cy="3239620"/>
          </a:xfrm>
        </p:spPr>
        <p:txBody>
          <a:bodyPr>
            <a:normAutofit fontScale="77500" lnSpcReduction="20000"/>
          </a:bodyPr>
          <a:lstStyle/>
          <a:p>
            <a:pPr marL="0" lvl="0" indent="0">
              <a:spcBef>
                <a:spcPts val="600"/>
              </a:spcBef>
              <a:spcAft>
                <a:spcPts val="600"/>
              </a:spcAft>
              <a:buNone/>
            </a:pPr>
            <a:r>
              <a:rPr lang="en-GB" sz="1500" dirty="0"/>
              <a:t>Annual Reports to present management information,  work undertaken and forthcoming priorities designed to drive forward ongoing improvements:</a:t>
            </a:r>
          </a:p>
          <a:p>
            <a:pPr lvl="0">
              <a:spcBef>
                <a:spcPts val="600"/>
              </a:spcBef>
              <a:spcAft>
                <a:spcPts val="600"/>
              </a:spcAft>
            </a:pPr>
            <a:r>
              <a:rPr lang="en-GB" sz="1500" dirty="0"/>
              <a:t>VOICE Gloucestershire</a:t>
            </a:r>
          </a:p>
          <a:p>
            <a:pPr lvl="0">
              <a:spcBef>
                <a:spcPts val="600"/>
              </a:spcBef>
              <a:spcAft>
                <a:spcPts val="600"/>
              </a:spcAft>
            </a:pPr>
            <a:r>
              <a:rPr lang="en-GB" sz="1500" dirty="0"/>
              <a:t>Health of Children in Care</a:t>
            </a:r>
          </a:p>
          <a:p>
            <a:pPr lvl="0">
              <a:spcBef>
                <a:spcPts val="600"/>
              </a:spcBef>
              <a:spcAft>
                <a:spcPts val="600"/>
              </a:spcAft>
            </a:pPr>
            <a:r>
              <a:rPr lang="en-GB" sz="1500" dirty="0"/>
              <a:t>The Virtual School Head Teacher Report</a:t>
            </a:r>
          </a:p>
          <a:p>
            <a:pPr lvl="0">
              <a:spcBef>
                <a:spcPts val="600"/>
              </a:spcBef>
              <a:spcAft>
                <a:spcPts val="600"/>
              </a:spcAft>
            </a:pPr>
            <a:r>
              <a:rPr lang="en-GB" sz="1500" dirty="0"/>
              <a:t>Fostering </a:t>
            </a:r>
          </a:p>
          <a:p>
            <a:pPr lvl="0">
              <a:spcBef>
                <a:spcPts val="600"/>
              </a:spcBef>
              <a:spcAft>
                <a:spcPts val="600"/>
              </a:spcAft>
            </a:pPr>
            <a:r>
              <a:rPr lang="en-GB" sz="1500" dirty="0"/>
              <a:t>Adoption</a:t>
            </a:r>
          </a:p>
          <a:p>
            <a:pPr lvl="0">
              <a:spcBef>
                <a:spcPts val="600"/>
              </a:spcBef>
              <a:spcAft>
                <a:spcPts val="600"/>
              </a:spcAft>
            </a:pPr>
            <a:r>
              <a:rPr lang="en-GB" sz="1500" dirty="0"/>
              <a:t>Annual Report of the CPG</a:t>
            </a:r>
          </a:p>
          <a:p>
            <a:pPr lvl="0">
              <a:spcBef>
                <a:spcPts val="600"/>
              </a:spcBef>
              <a:spcAft>
                <a:spcPts val="600"/>
              </a:spcAft>
            </a:pPr>
            <a:r>
              <a:rPr lang="en-GB" sz="1500" dirty="0"/>
              <a:t>Reviewing Service</a:t>
            </a:r>
          </a:p>
          <a:p>
            <a:pPr lvl="0">
              <a:spcBef>
                <a:spcPts val="600"/>
              </a:spcBef>
              <a:spcAft>
                <a:spcPts val="600"/>
              </a:spcAft>
            </a:pPr>
            <a:r>
              <a:rPr lang="en-GB" sz="1500" dirty="0"/>
              <a:t>Children Missing from Care</a:t>
            </a:r>
          </a:p>
          <a:p>
            <a:pPr lvl="0">
              <a:spcBef>
                <a:spcPts val="600"/>
              </a:spcBef>
              <a:spcAft>
                <a:spcPts val="600"/>
              </a:spcAft>
            </a:pPr>
            <a:r>
              <a:rPr lang="en-GB" sz="1500" dirty="0"/>
              <a:t>The Care Leaver’s Strategy and regular Care Leaver Offer updates</a:t>
            </a:r>
          </a:p>
          <a:p>
            <a:endParaRPr lang="en-GB" dirty="0"/>
          </a:p>
        </p:txBody>
      </p:sp>
    </p:spTree>
    <p:extLst>
      <p:ext uri="{BB962C8B-B14F-4D97-AF65-F5344CB8AC3E}">
        <p14:creationId xmlns:p14="http://schemas.microsoft.com/office/powerpoint/2010/main" val="833309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57" y="649728"/>
            <a:ext cx="8229600" cy="648000"/>
          </a:xfrm>
        </p:spPr>
        <p:txBody>
          <a:bodyPr>
            <a:noAutofit/>
          </a:bodyPr>
          <a:lstStyle/>
          <a:p>
            <a:r>
              <a:rPr lang="en-GB" sz="3200" dirty="0"/>
              <a:t>Extract from the Corporate Parenting Pledge </a:t>
            </a:r>
            <a:br>
              <a:rPr lang="en-GB" sz="3200" dirty="0"/>
            </a:br>
            <a:endParaRPr lang="en-GB" sz="3200" dirty="0"/>
          </a:p>
        </p:txBody>
      </p:sp>
      <p:sp>
        <p:nvSpPr>
          <p:cNvPr id="3" name="Text Placeholder 2"/>
          <p:cNvSpPr>
            <a:spLocks noGrp="1"/>
          </p:cNvSpPr>
          <p:nvPr>
            <p:ph type="body" sz="quarter" idx="13"/>
          </p:nvPr>
        </p:nvSpPr>
        <p:spPr>
          <a:xfrm>
            <a:off x="462757" y="1453322"/>
            <a:ext cx="8218487" cy="3018207"/>
          </a:xfrm>
        </p:spPr>
        <p:txBody>
          <a:bodyPr>
            <a:normAutofit/>
          </a:bodyPr>
          <a:lstStyle/>
          <a:p>
            <a:pPr marL="0" indent="0">
              <a:spcBef>
                <a:spcPts val="600"/>
              </a:spcBef>
              <a:spcAft>
                <a:spcPts val="600"/>
              </a:spcAft>
              <a:buNone/>
            </a:pPr>
            <a:r>
              <a:rPr lang="en-GB" sz="1200" dirty="0"/>
              <a:t>All Gloucestershire County Councillors are Corporate Parents and as such, take their role and responsibilities seriously as if they are our own children. The Council will support Members in fulfilling their role by:</a:t>
            </a:r>
          </a:p>
          <a:p>
            <a:pPr lvl="0">
              <a:spcBef>
                <a:spcPts val="600"/>
              </a:spcBef>
              <a:spcAft>
                <a:spcPts val="600"/>
              </a:spcAft>
            </a:pPr>
            <a:r>
              <a:rPr lang="en-GB" sz="1200" dirty="0"/>
              <a:t>Ensuring they are equipped with the knowledge and information about the corporate parenting work of the Council;</a:t>
            </a:r>
          </a:p>
          <a:p>
            <a:pPr lvl="0">
              <a:spcBef>
                <a:spcPts val="600"/>
              </a:spcBef>
              <a:spcAft>
                <a:spcPts val="600"/>
              </a:spcAft>
            </a:pPr>
            <a:r>
              <a:rPr lang="en-GB" sz="1200" dirty="0"/>
              <a:t>Providing them with training opportunities to assist in the development of their role;</a:t>
            </a:r>
          </a:p>
          <a:p>
            <a:pPr lvl="0">
              <a:spcBef>
                <a:spcPts val="600"/>
              </a:spcBef>
              <a:spcAft>
                <a:spcPts val="600"/>
              </a:spcAft>
            </a:pPr>
            <a:r>
              <a:rPr lang="en-GB" sz="1200" dirty="0"/>
              <a:t>Hosting events, facilitated by Ambassadors with care experience and the Children in Care Council (CiCC) to provide contextual information and share the work of the CiCC;</a:t>
            </a:r>
          </a:p>
          <a:p>
            <a:pPr lvl="0">
              <a:spcBef>
                <a:spcPts val="600"/>
              </a:spcBef>
              <a:spcAft>
                <a:spcPts val="600"/>
              </a:spcAft>
            </a:pPr>
            <a:r>
              <a:rPr lang="en-GB" sz="1200" dirty="0"/>
              <a:t>Publishing a schedule of events concerning children in care and care leavers in order that Members can become involved and celebrate their achievements.</a:t>
            </a:r>
          </a:p>
          <a:p>
            <a:endParaRPr lang="en-GB" dirty="0"/>
          </a:p>
        </p:txBody>
      </p:sp>
    </p:spTree>
    <p:extLst>
      <p:ext uri="{BB962C8B-B14F-4D97-AF65-F5344CB8AC3E}">
        <p14:creationId xmlns:p14="http://schemas.microsoft.com/office/powerpoint/2010/main" val="4150770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57" y="747589"/>
            <a:ext cx="8229600" cy="648000"/>
          </a:xfrm>
        </p:spPr>
        <p:txBody>
          <a:bodyPr>
            <a:noAutofit/>
          </a:bodyPr>
          <a:lstStyle/>
          <a:p>
            <a:r>
              <a:rPr lang="en-GB" sz="2000" dirty="0"/>
              <a:t>The Corporate Parenting Pledge (cont.)</a:t>
            </a:r>
            <a:r>
              <a:rPr lang="en-GB" sz="3200" dirty="0"/>
              <a:t/>
            </a:r>
            <a:br>
              <a:rPr lang="en-GB" sz="3200" dirty="0"/>
            </a:br>
            <a:endParaRPr lang="en-GB" sz="3200" dirty="0"/>
          </a:p>
        </p:txBody>
      </p:sp>
      <p:sp>
        <p:nvSpPr>
          <p:cNvPr id="3" name="Text Placeholder 2"/>
          <p:cNvSpPr>
            <a:spLocks noGrp="1"/>
          </p:cNvSpPr>
          <p:nvPr>
            <p:ph type="body" sz="quarter" idx="13"/>
          </p:nvPr>
        </p:nvSpPr>
        <p:spPr/>
        <p:txBody>
          <a:bodyPr>
            <a:normAutofit/>
          </a:bodyPr>
          <a:lstStyle/>
          <a:p>
            <a:pPr marL="0" indent="0">
              <a:lnSpc>
                <a:spcPct val="120000"/>
              </a:lnSpc>
              <a:spcBef>
                <a:spcPts val="600"/>
              </a:spcBef>
              <a:spcAft>
                <a:spcPts val="600"/>
              </a:spcAft>
              <a:buNone/>
            </a:pPr>
            <a:r>
              <a:rPr lang="en-GB" sz="1200" dirty="0"/>
              <a:t>As a County Councillor for Gloucestershire County Council, I understand I am a Corporate Parent for our children in care and I will take my role seriously. I will do my best to attend events and learn more about our children and young people in order that I can champion their needs as appropriate.</a:t>
            </a:r>
          </a:p>
          <a:p>
            <a:pPr marL="0" indent="0">
              <a:lnSpc>
                <a:spcPct val="120000"/>
              </a:lnSpc>
              <a:spcBef>
                <a:spcPts val="600"/>
              </a:spcBef>
              <a:spcAft>
                <a:spcPts val="600"/>
              </a:spcAft>
              <a:buNone/>
            </a:pPr>
            <a:r>
              <a:rPr lang="en-GB" sz="1200" dirty="0"/>
              <a:t>I understand I will be provided with an ongoing schedule of events and I will confirm which events I can attend.</a:t>
            </a:r>
          </a:p>
          <a:p>
            <a:pPr marL="0" indent="0">
              <a:buNone/>
            </a:pPr>
            <a:r>
              <a:rPr lang="en-GB" dirty="0"/>
              <a:t> </a:t>
            </a:r>
          </a:p>
          <a:p>
            <a:pPr marL="0" indent="0">
              <a:buNone/>
            </a:pPr>
            <a:r>
              <a:rPr lang="en-GB" sz="1200" dirty="0"/>
              <a:t>Name</a:t>
            </a:r>
            <a:r>
              <a:rPr lang="en-GB" sz="1200" dirty="0" smtClean="0"/>
              <a:t>:</a:t>
            </a:r>
            <a:r>
              <a:rPr lang="en-GB" sz="1200" dirty="0"/>
              <a:t> </a:t>
            </a:r>
            <a:r>
              <a:rPr lang="en-GB" sz="1200" dirty="0" smtClean="0"/>
              <a:t>………………………………..</a:t>
            </a:r>
            <a:endParaRPr lang="en-GB" sz="1200" dirty="0"/>
          </a:p>
          <a:p>
            <a:pPr marL="0" indent="0">
              <a:buNone/>
            </a:pPr>
            <a:r>
              <a:rPr lang="en-GB" sz="1200" dirty="0"/>
              <a:t> </a:t>
            </a:r>
          </a:p>
          <a:p>
            <a:pPr marL="0" indent="0">
              <a:buNone/>
            </a:pPr>
            <a:r>
              <a:rPr lang="en-GB" sz="1200" dirty="0"/>
              <a:t>Signature</a:t>
            </a:r>
            <a:r>
              <a:rPr lang="en-GB" sz="1200" dirty="0" smtClean="0"/>
              <a:t>: …………………………   Date: ………………………………</a:t>
            </a:r>
            <a:endParaRPr lang="en-GB" sz="1200" dirty="0"/>
          </a:p>
          <a:p>
            <a:pPr marL="0" indent="0">
              <a:buNone/>
            </a:pPr>
            <a:endParaRPr lang="en-GB" dirty="0"/>
          </a:p>
        </p:txBody>
      </p:sp>
    </p:spTree>
    <p:extLst>
      <p:ext uri="{BB962C8B-B14F-4D97-AF65-F5344CB8AC3E}">
        <p14:creationId xmlns:p14="http://schemas.microsoft.com/office/powerpoint/2010/main" val="2140986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One-page profile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60" y="941507"/>
            <a:ext cx="6538912" cy="344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872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44" y="637536"/>
            <a:ext cx="8229600" cy="648000"/>
          </a:xfrm>
        </p:spPr>
        <p:txBody>
          <a:bodyPr>
            <a:noAutofit/>
          </a:bodyPr>
          <a:lstStyle/>
          <a:p>
            <a:r>
              <a:rPr lang="en-GB" sz="3200" dirty="0"/>
              <a:t>Being an Active Corporate Parent </a:t>
            </a:r>
            <a:br>
              <a:rPr lang="en-GB" sz="3200" dirty="0"/>
            </a:br>
            <a:endParaRPr lang="en-GB" sz="3200" dirty="0"/>
          </a:p>
        </p:txBody>
      </p:sp>
      <p:sp>
        <p:nvSpPr>
          <p:cNvPr id="3" name="Text Placeholder 2"/>
          <p:cNvSpPr>
            <a:spLocks noGrp="1"/>
          </p:cNvSpPr>
          <p:nvPr>
            <p:ph type="body" sz="quarter" idx="13"/>
          </p:nvPr>
        </p:nvSpPr>
        <p:spPr>
          <a:xfrm>
            <a:off x="451644" y="1453322"/>
            <a:ext cx="8218487" cy="3018207"/>
          </a:xfrm>
        </p:spPr>
        <p:txBody>
          <a:bodyPr>
            <a:normAutofit/>
          </a:bodyPr>
          <a:lstStyle/>
          <a:p>
            <a:pPr lvl="0">
              <a:spcBef>
                <a:spcPts val="600"/>
              </a:spcBef>
              <a:spcAft>
                <a:spcPts val="600"/>
              </a:spcAft>
            </a:pPr>
            <a:r>
              <a:rPr lang="en-GB" sz="1200" dirty="0"/>
              <a:t>We all take for granted the contacts and family links that we have in our lives.  Children in care have none of these links.  They don’t have a parent who can just pick up the phone to get their child in contact with another family member or a friend who can offer advice and guidance on careers and work experience</a:t>
            </a:r>
            <a:r>
              <a:rPr lang="en-GB" sz="1200" dirty="0" smtClean="0"/>
              <a:t>.</a:t>
            </a:r>
          </a:p>
          <a:p>
            <a:pPr marL="0" lvl="0" indent="0">
              <a:spcBef>
                <a:spcPts val="600"/>
              </a:spcBef>
              <a:spcAft>
                <a:spcPts val="600"/>
              </a:spcAft>
              <a:buNone/>
            </a:pPr>
            <a:endParaRPr lang="en-GB" sz="1200" dirty="0"/>
          </a:p>
          <a:p>
            <a:pPr lvl="0">
              <a:spcBef>
                <a:spcPts val="600"/>
              </a:spcBef>
              <a:spcAft>
                <a:spcPts val="600"/>
              </a:spcAft>
            </a:pPr>
            <a:r>
              <a:rPr lang="en-GB" sz="1200" dirty="0"/>
              <a:t>We have children in care who have no family and are isolated and unsure about work and their futures and what career choice they should make.  You as a corporate parent can help change their life by doing just one small thing that gets them through a door, a door so often closed to </a:t>
            </a:r>
            <a:r>
              <a:rPr lang="en-GB" sz="1200" dirty="0" smtClean="0"/>
              <a:t>them.</a:t>
            </a:r>
          </a:p>
          <a:p>
            <a:pPr marL="0" lvl="0" indent="0">
              <a:spcBef>
                <a:spcPts val="600"/>
              </a:spcBef>
              <a:spcAft>
                <a:spcPts val="600"/>
              </a:spcAft>
              <a:buNone/>
            </a:pPr>
            <a:endParaRPr lang="en-GB" sz="1200" dirty="0"/>
          </a:p>
          <a:p>
            <a:pPr lvl="0">
              <a:spcBef>
                <a:spcPts val="600"/>
              </a:spcBef>
              <a:spcAft>
                <a:spcPts val="600"/>
              </a:spcAft>
            </a:pPr>
            <a:r>
              <a:rPr lang="en-GB" sz="1200" dirty="0"/>
              <a:t>So please be an active corporate parent and play a part in changing </a:t>
            </a:r>
            <a:r>
              <a:rPr lang="en-GB" sz="1200" dirty="0" smtClean="0"/>
              <a:t>their lives………….</a:t>
            </a:r>
            <a:endParaRPr lang="en-GB" sz="1200" dirty="0"/>
          </a:p>
          <a:p>
            <a:endParaRPr lang="en-GB" dirty="0"/>
          </a:p>
        </p:txBody>
      </p:sp>
    </p:spTree>
    <p:extLst>
      <p:ext uri="{BB962C8B-B14F-4D97-AF65-F5344CB8AC3E}">
        <p14:creationId xmlns:p14="http://schemas.microsoft.com/office/powerpoint/2010/main" val="3895962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342384"/>
            <a:ext cx="8437403" cy="648000"/>
          </a:xfrm>
        </p:spPr>
        <p:txBody>
          <a:bodyPr>
            <a:noAutofit/>
          </a:bodyPr>
          <a:lstStyle/>
          <a:p>
            <a:r>
              <a:rPr lang="en-GB" sz="3200" dirty="0"/>
              <a:t>The National context – what is a Corporate Parent?</a:t>
            </a:r>
          </a:p>
        </p:txBody>
      </p:sp>
      <p:sp>
        <p:nvSpPr>
          <p:cNvPr id="3" name="Text Placeholder 2"/>
          <p:cNvSpPr>
            <a:spLocks noGrp="1"/>
          </p:cNvSpPr>
          <p:nvPr>
            <p:ph type="body" sz="quarter" idx="13"/>
          </p:nvPr>
        </p:nvSpPr>
        <p:spPr>
          <a:xfrm>
            <a:off x="331470" y="1194816"/>
            <a:ext cx="8714994" cy="3560064"/>
          </a:xfrm>
        </p:spPr>
        <p:txBody>
          <a:bodyPr>
            <a:normAutofit fontScale="25000" lnSpcReduction="20000"/>
          </a:bodyPr>
          <a:lstStyle/>
          <a:p>
            <a:pPr marL="0" indent="0">
              <a:lnSpc>
                <a:spcPct val="120000"/>
              </a:lnSpc>
              <a:spcBef>
                <a:spcPts val="600"/>
              </a:spcBef>
              <a:spcAft>
                <a:spcPts val="600"/>
              </a:spcAft>
              <a:buNone/>
            </a:pPr>
            <a:r>
              <a:rPr lang="en-GB" sz="4800" dirty="0"/>
              <a:t>The Children &amp; Social Work Act 2017 says when a child comes into the care of the LA, or is under 25 and was looked-after by the LA, the LA becomes their ‘Corporate Parent’ and sets out 7 Corporate parenting principles</a:t>
            </a:r>
            <a:r>
              <a:rPr lang="en-GB" sz="4800" dirty="0" smtClean="0"/>
              <a:t>:</a:t>
            </a:r>
            <a:endParaRPr lang="en-GB" sz="4800" dirty="0"/>
          </a:p>
          <a:p>
            <a:pPr marL="287338">
              <a:lnSpc>
                <a:spcPct val="120000"/>
              </a:lnSpc>
              <a:spcBef>
                <a:spcPts val="600"/>
              </a:spcBef>
            </a:pPr>
            <a:r>
              <a:rPr lang="en-US" sz="4800" dirty="0"/>
              <a:t>To act in the best interests, and promote the physical and mental health and wellbeing, of those children and young people </a:t>
            </a:r>
          </a:p>
          <a:p>
            <a:pPr marL="287338">
              <a:lnSpc>
                <a:spcPct val="120000"/>
              </a:lnSpc>
              <a:spcBef>
                <a:spcPts val="600"/>
              </a:spcBef>
            </a:pPr>
            <a:r>
              <a:rPr lang="en-US" sz="4800" dirty="0"/>
              <a:t>To encourage those children and young people to express their views, wishes and feelings</a:t>
            </a:r>
          </a:p>
          <a:p>
            <a:pPr marL="287338">
              <a:lnSpc>
                <a:spcPct val="120000"/>
              </a:lnSpc>
              <a:spcBef>
                <a:spcPts val="600"/>
              </a:spcBef>
            </a:pPr>
            <a:r>
              <a:rPr lang="en-US" sz="4800" dirty="0"/>
              <a:t>To take into account the views, wishes and feelings of those children and young people</a:t>
            </a:r>
          </a:p>
          <a:p>
            <a:pPr marL="287338">
              <a:lnSpc>
                <a:spcPct val="120000"/>
              </a:lnSpc>
              <a:spcBef>
                <a:spcPts val="600"/>
              </a:spcBef>
            </a:pPr>
            <a:r>
              <a:rPr lang="en-US" sz="4800" dirty="0"/>
              <a:t>To help those children and young people gain access to, and make the best use of, services provided by the local authority and its relevant partners</a:t>
            </a:r>
          </a:p>
          <a:p>
            <a:pPr marL="287338">
              <a:lnSpc>
                <a:spcPct val="120000"/>
              </a:lnSpc>
              <a:spcBef>
                <a:spcPts val="600"/>
              </a:spcBef>
            </a:pPr>
            <a:r>
              <a:rPr lang="en-US" sz="4800" dirty="0"/>
              <a:t>To promote high aspirations, and seek to secure the best outcomes, for those children and young people</a:t>
            </a:r>
          </a:p>
          <a:p>
            <a:pPr marL="287338">
              <a:lnSpc>
                <a:spcPct val="120000"/>
              </a:lnSpc>
              <a:spcBef>
                <a:spcPts val="600"/>
              </a:spcBef>
            </a:pPr>
            <a:r>
              <a:rPr lang="en-US" sz="4800" dirty="0"/>
              <a:t>For those children and young people to be safe, and for stability in their home lives, relationships and education or work; and </a:t>
            </a:r>
          </a:p>
          <a:p>
            <a:pPr marL="287338">
              <a:lnSpc>
                <a:spcPct val="120000"/>
              </a:lnSpc>
              <a:spcBef>
                <a:spcPts val="600"/>
              </a:spcBef>
            </a:pPr>
            <a:r>
              <a:rPr lang="en-US" sz="4800" dirty="0"/>
              <a:t>To prepare those children and young people for adulthood and independent living</a:t>
            </a:r>
            <a:r>
              <a:rPr lang="en-US" sz="4800" dirty="0" smtClean="0"/>
              <a:t>.</a:t>
            </a:r>
            <a:endParaRPr lang="en-US" sz="4800" dirty="0"/>
          </a:p>
          <a:p>
            <a:pPr marL="287338">
              <a:lnSpc>
                <a:spcPct val="120000"/>
              </a:lnSpc>
              <a:spcBef>
                <a:spcPts val="600"/>
              </a:spcBef>
              <a:buNone/>
            </a:pPr>
            <a:r>
              <a:rPr lang="en-US" sz="4800" b="1" i="1" dirty="0"/>
              <a:t>“Would this be good enough for my own child, grandchild, niece, nephew…………..”</a:t>
            </a:r>
            <a:endParaRPr lang="en-GB" sz="4800" b="1" i="1" dirty="0"/>
          </a:p>
          <a:p>
            <a:endParaRPr lang="en-GB" dirty="0"/>
          </a:p>
        </p:txBody>
      </p:sp>
    </p:spTree>
    <p:extLst>
      <p:ext uri="{BB962C8B-B14F-4D97-AF65-F5344CB8AC3E}">
        <p14:creationId xmlns:p14="http://schemas.microsoft.com/office/powerpoint/2010/main" val="927690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184"/>
            <a:ext cx="8229600" cy="648000"/>
          </a:xfrm>
        </p:spPr>
        <p:txBody>
          <a:bodyPr>
            <a:noAutofit/>
          </a:bodyPr>
          <a:lstStyle/>
          <a:p>
            <a:r>
              <a:rPr lang="en-GB" sz="3200" dirty="0"/>
              <a:t>CPG Meetings</a:t>
            </a:r>
            <a:br>
              <a:rPr lang="en-GB" sz="3200" dirty="0"/>
            </a:br>
            <a:endParaRPr lang="en-GB" sz="3200" dirty="0"/>
          </a:p>
        </p:txBody>
      </p:sp>
      <p:sp>
        <p:nvSpPr>
          <p:cNvPr id="3" name="Text Placeholder 2"/>
          <p:cNvSpPr>
            <a:spLocks noGrp="1"/>
          </p:cNvSpPr>
          <p:nvPr>
            <p:ph type="body" sz="quarter" idx="13"/>
          </p:nvPr>
        </p:nvSpPr>
        <p:spPr>
          <a:xfrm>
            <a:off x="457200" y="1287493"/>
            <a:ext cx="8218487" cy="3018207"/>
          </a:xfrm>
        </p:spPr>
        <p:txBody>
          <a:bodyPr>
            <a:normAutofit/>
          </a:bodyPr>
          <a:lstStyle/>
          <a:p>
            <a:pPr lvl="0">
              <a:spcBef>
                <a:spcPts val="600"/>
              </a:spcBef>
              <a:spcAft>
                <a:spcPts val="600"/>
              </a:spcAft>
            </a:pPr>
            <a:r>
              <a:rPr lang="en-GB" sz="1200" dirty="0"/>
              <a:t>The CPG meets 4 times a year for 2 hours, 15.00-17.00</a:t>
            </a:r>
          </a:p>
          <a:p>
            <a:pPr lvl="0">
              <a:spcBef>
                <a:spcPts val="600"/>
              </a:spcBef>
              <a:spcAft>
                <a:spcPts val="600"/>
              </a:spcAft>
            </a:pPr>
            <a:r>
              <a:rPr lang="en-GB" sz="1200" dirty="0"/>
              <a:t>Forthcoming dates:</a:t>
            </a:r>
          </a:p>
          <a:p>
            <a:pPr marL="901700" indent="-279400">
              <a:spcBef>
                <a:spcPts val="600"/>
              </a:spcBef>
              <a:spcAft>
                <a:spcPts val="600"/>
              </a:spcAft>
            </a:pPr>
            <a:r>
              <a:rPr lang="en-GB" sz="1200" dirty="0"/>
              <a:t>14</a:t>
            </a:r>
            <a:r>
              <a:rPr lang="en-GB" sz="1200" baseline="30000" dirty="0"/>
              <a:t>th</a:t>
            </a:r>
            <a:r>
              <a:rPr lang="en-GB" sz="1200" dirty="0"/>
              <a:t> July 2021</a:t>
            </a:r>
          </a:p>
          <a:p>
            <a:pPr marL="901700" indent="-279400">
              <a:spcBef>
                <a:spcPts val="600"/>
              </a:spcBef>
              <a:spcAft>
                <a:spcPts val="600"/>
              </a:spcAft>
            </a:pPr>
            <a:r>
              <a:rPr lang="en-GB" sz="1200" dirty="0"/>
              <a:t>30</a:t>
            </a:r>
            <a:r>
              <a:rPr lang="en-GB" sz="1200" baseline="30000" dirty="0"/>
              <a:t>th</a:t>
            </a:r>
            <a:r>
              <a:rPr lang="en-GB" sz="1200" dirty="0"/>
              <a:t> September 2021</a:t>
            </a:r>
          </a:p>
          <a:p>
            <a:pPr marL="901700" indent="-279400">
              <a:spcBef>
                <a:spcPts val="600"/>
              </a:spcBef>
              <a:spcAft>
                <a:spcPts val="600"/>
              </a:spcAft>
            </a:pPr>
            <a:r>
              <a:rPr lang="en-GB" sz="1200" dirty="0"/>
              <a:t>9</a:t>
            </a:r>
            <a:r>
              <a:rPr lang="en-GB" sz="1200" baseline="30000" dirty="0"/>
              <a:t>th</a:t>
            </a:r>
            <a:r>
              <a:rPr lang="en-GB" sz="1200" dirty="0"/>
              <a:t> December 2021</a:t>
            </a:r>
          </a:p>
          <a:p>
            <a:pPr marL="901700" indent="-279400">
              <a:spcBef>
                <a:spcPts val="600"/>
              </a:spcBef>
              <a:spcAft>
                <a:spcPts val="600"/>
              </a:spcAft>
            </a:pPr>
            <a:r>
              <a:rPr lang="en-GB" sz="1200" dirty="0"/>
              <a:t>24</a:t>
            </a:r>
            <a:r>
              <a:rPr lang="en-GB" sz="1200" baseline="30000" dirty="0"/>
              <a:t>th</a:t>
            </a:r>
            <a:r>
              <a:rPr lang="en-GB" sz="1200" dirty="0"/>
              <a:t> March 2022</a:t>
            </a:r>
          </a:p>
          <a:p>
            <a:pPr lvl="0">
              <a:spcBef>
                <a:spcPts val="600"/>
              </a:spcBef>
              <a:spcAft>
                <a:spcPts val="600"/>
              </a:spcAft>
            </a:pPr>
            <a:r>
              <a:rPr lang="en-GB" sz="1200" dirty="0"/>
              <a:t>In addition there will be events whereby Corporate Parents are formally invited to meet the Children in Care Council to receive feedback and plan </a:t>
            </a:r>
            <a:r>
              <a:rPr lang="en-GB" sz="1200" dirty="0" smtClean="0"/>
              <a:t>ahead. </a:t>
            </a:r>
            <a:endParaRPr lang="en-GB" sz="1200" dirty="0"/>
          </a:p>
          <a:p>
            <a:pPr marL="0" indent="0">
              <a:buNone/>
            </a:pPr>
            <a:endParaRPr lang="en-GB" dirty="0"/>
          </a:p>
        </p:txBody>
      </p:sp>
    </p:spTree>
    <p:extLst>
      <p:ext uri="{BB962C8B-B14F-4D97-AF65-F5344CB8AC3E}">
        <p14:creationId xmlns:p14="http://schemas.microsoft.com/office/powerpoint/2010/main" val="2884110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9328"/>
            <a:ext cx="8229600" cy="648000"/>
          </a:xfrm>
        </p:spPr>
        <p:txBody>
          <a:bodyPr>
            <a:normAutofit fontScale="90000"/>
          </a:bodyPr>
          <a:lstStyle/>
          <a:p>
            <a:pPr>
              <a:spcBef>
                <a:spcPts val="0"/>
              </a:spcBef>
            </a:pPr>
            <a:r>
              <a:rPr lang="en-GB" sz="3600" dirty="0"/>
              <a:t>Support for care leavers – advice for corporate </a:t>
            </a:r>
            <a:r>
              <a:rPr lang="en-GB" sz="3600" dirty="0" smtClean="0"/>
              <a:t>parents</a:t>
            </a:r>
            <a:r>
              <a:rPr lang="en-GB" dirty="0"/>
              <a:t/>
            </a:r>
            <a:br>
              <a:rPr lang="en-GB" dirty="0"/>
            </a:br>
            <a:r>
              <a:rPr lang="en-GB" sz="2700" b="0" dirty="0"/>
              <a:t>Wednesday 23 June 2021, 10.00am - 11.30am</a:t>
            </a:r>
            <a:r>
              <a:rPr lang="en-GB" dirty="0"/>
              <a:t/>
            </a:r>
            <a:br>
              <a:rPr lang="en-GB" dirty="0"/>
            </a:br>
            <a:endParaRPr lang="en-GB" dirty="0"/>
          </a:p>
        </p:txBody>
      </p:sp>
      <p:sp>
        <p:nvSpPr>
          <p:cNvPr id="3" name="Text Placeholder 2"/>
          <p:cNvSpPr>
            <a:spLocks noGrp="1"/>
          </p:cNvSpPr>
          <p:nvPr>
            <p:ph type="body" sz="quarter" idx="13"/>
          </p:nvPr>
        </p:nvSpPr>
        <p:spPr>
          <a:xfrm>
            <a:off x="457200" y="2401824"/>
            <a:ext cx="8321040" cy="1452772"/>
          </a:xfrm>
        </p:spPr>
        <p:txBody>
          <a:bodyPr/>
          <a:lstStyle/>
          <a:p>
            <a:pPr marL="0" indent="0">
              <a:buNone/>
            </a:pPr>
            <a:r>
              <a:rPr lang="en-GB" u="sng" dirty="0">
                <a:hlinkClick r:id="rId2"/>
              </a:rPr>
              <a:t>https://lgaevents.local.gov.uk/lga/frontend/reg/thome.csp?pageID=416408&amp;eventID=1218&amp;CSPCHD=002001000000NxSr5tTQV0rrvnSKTT_yijv_QK7EVyCEwGw7es</a:t>
            </a:r>
            <a:endParaRPr lang="en-GB" dirty="0"/>
          </a:p>
          <a:p>
            <a:pPr marL="0" indent="0">
              <a:buNone/>
            </a:pPr>
            <a:endParaRPr lang="en-GB" dirty="0"/>
          </a:p>
        </p:txBody>
      </p:sp>
    </p:spTree>
    <p:extLst>
      <p:ext uri="{BB962C8B-B14F-4D97-AF65-F5344CB8AC3E}">
        <p14:creationId xmlns:p14="http://schemas.microsoft.com/office/powerpoint/2010/main" val="850476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478"/>
            <a:ext cx="8229600" cy="1268569"/>
          </a:xfrm>
        </p:spPr>
        <p:txBody>
          <a:bodyPr>
            <a:normAutofit/>
          </a:bodyPr>
          <a:lstStyle/>
          <a:p>
            <a:pPr algn="ctr"/>
            <a:r>
              <a:rPr lang="en-GB" sz="3200" dirty="0" smtClean="0"/>
              <a:t>Questions and Answers Session </a:t>
            </a:r>
            <a:endParaRPr lang="en-GB" sz="3200" dirty="0"/>
          </a:p>
        </p:txBody>
      </p:sp>
    </p:spTree>
    <p:extLst>
      <p:ext uri="{BB962C8B-B14F-4D97-AF65-F5344CB8AC3E}">
        <p14:creationId xmlns:p14="http://schemas.microsoft.com/office/powerpoint/2010/main" val="632187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Who is a corporate parent?</a:t>
            </a:r>
          </a:p>
        </p:txBody>
      </p:sp>
      <p:sp>
        <p:nvSpPr>
          <p:cNvPr id="3" name="Text Placeholder 2"/>
          <p:cNvSpPr>
            <a:spLocks noGrp="1"/>
          </p:cNvSpPr>
          <p:nvPr>
            <p:ph type="body" sz="quarter" idx="13"/>
          </p:nvPr>
        </p:nvSpPr>
        <p:spPr>
          <a:xfrm>
            <a:off x="325597" y="1297861"/>
            <a:ext cx="4875053" cy="3018207"/>
          </a:xfrm>
        </p:spPr>
        <p:txBody>
          <a:bodyPr>
            <a:normAutofit/>
          </a:bodyPr>
          <a:lstStyle/>
          <a:p>
            <a:pPr>
              <a:spcBef>
                <a:spcPts val="600"/>
              </a:spcBef>
              <a:spcAft>
                <a:spcPts val="600"/>
              </a:spcAft>
            </a:pPr>
            <a:r>
              <a:rPr lang="en-GB" sz="1200" b="1" dirty="0" smtClean="0"/>
              <a:t>Universal</a:t>
            </a:r>
            <a:r>
              <a:rPr lang="en-GB" sz="1200" dirty="0"/>
              <a:t>:</a:t>
            </a:r>
            <a:r>
              <a:rPr lang="en-GB" sz="1200" dirty="0" smtClean="0"/>
              <a:t> Every Councillor and Officer of the Local </a:t>
            </a:r>
            <a:r>
              <a:rPr lang="en-GB" sz="1200" dirty="0"/>
              <a:t>A</a:t>
            </a:r>
            <a:r>
              <a:rPr lang="en-GB" sz="1200" dirty="0" smtClean="0"/>
              <a:t>uthority </a:t>
            </a:r>
          </a:p>
          <a:p>
            <a:pPr>
              <a:spcBef>
                <a:spcPts val="600"/>
              </a:spcBef>
              <a:spcAft>
                <a:spcPts val="600"/>
              </a:spcAft>
            </a:pPr>
            <a:r>
              <a:rPr lang="en-GB" sz="1200" b="1" dirty="0" smtClean="0"/>
              <a:t>Targeted</a:t>
            </a:r>
            <a:r>
              <a:rPr lang="en-GB" sz="1200" dirty="0" smtClean="0"/>
              <a:t>: Corporate Parenting Boards and Scrutiny Committees have additional responsibilities </a:t>
            </a:r>
          </a:p>
          <a:p>
            <a:pPr>
              <a:spcBef>
                <a:spcPts val="600"/>
              </a:spcBef>
              <a:spcAft>
                <a:spcPts val="600"/>
              </a:spcAft>
            </a:pPr>
            <a:r>
              <a:rPr lang="en-GB" sz="1200" b="1" dirty="0" smtClean="0"/>
              <a:t>Specialist</a:t>
            </a:r>
            <a:r>
              <a:rPr lang="en-GB" sz="1200" dirty="0" smtClean="0"/>
              <a:t>: Lead Members and Directors of Childrens Services</a:t>
            </a:r>
          </a:p>
          <a:p>
            <a:endParaRPr lang="en-GB" sz="1200" dirty="0" smtClean="0"/>
          </a:p>
          <a:p>
            <a:pPr marL="0" indent="0">
              <a:buNone/>
            </a:pPr>
            <a:endParaRPr lang="en-GB" sz="1200" dirty="0" smtClean="0"/>
          </a:p>
          <a:p>
            <a:r>
              <a:rPr lang="en-GB" sz="1200" dirty="0"/>
              <a:t>Partners with a duty to cooperate:</a:t>
            </a:r>
          </a:p>
          <a:p>
            <a:pPr lvl="1"/>
            <a:r>
              <a:rPr lang="en-GB" sz="1200" dirty="0"/>
              <a:t>NHS</a:t>
            </a:r>
          </a:p>
          <a:p>
            <a:pPr lvl="1"/>
            <a:r>
              <a:rPr lang="en-GB" sz="1200" dirty="0"/>
              <a:t>Police</a:t>
            </a:r>
          </a:p>
          <a:p>
            <a:pPr lvl="1"/>
            <a:r>
              <a:rPr lang="en-GB" sz="1200" dirty="0"/>
              <a:t>Schools</a:t>
            </a:r>
          </a:p>
          <a:p>
            <a:endParaRPr lang="en-GB" b="1" dirty="0"/>
          </a:p>
        </p:txBody>
      </p:sp>
      <p:pic>
        <p:nvPicPr>
          <p:cNvPr id="7" name="Picture 6">
            <a:extLst>
              <a:ext uri="{FF2B5EF4-FFF2-40B4-BE49-F238E27FC236}">
                <a16:creationId xmlns:a16="http://schemas.microsoft.com/office/drawing/2014/main" xmlns="" id="{BEB610E9-E9E6-4284-AFA3-2066CBD8DEB1}"/>
              </a:ext>
            </a:extLst>
          </p:cNvPr>
          <p:cNvPicPr>
            <a:picLocks noChangeAspect="1"/>
          </p:cNvPicPr>
          <p:nvPr/>
        </p:nvPicPr>
        <p:blipFill>
          <a:blip r:embed="rId2"/>
          <a:stretch>
            <a:fillRect/>
          </a:stretch>
        </p:blipFill>
        <p:spPr>
          <a:xfrm>
            <a:off x="5337810" y="1013925"/>
            <a:ext cx="3261850" cy="3155839"/>
          </a:xfrm>
          <a:prstGeom prst="rect">
            <a:avLst/>
          </a:prstGeom>
          <a:effectLst/>
        </p:spPr>
      </p:pic>
    </p:spTree>
    <p:extLst>
      <p:ext uri="{BB962C8B-B14F-4D97-AF65-F5344CB8AC3E}">
        <p14:creationId xmlns:p14="http://schemas.microsoft.com/office/powerpoint/2010/main" val="492716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Why does it matter?</a:t>
            </a:r>
          </a:p>
        </p:txBody>
      </p:sp>
      <p:sp>
        <p:nvSpPr>
          <p:cNvPr id="3" name="Text Placeholder 2"/>
          <p:cNvSpPr>
            <a:spLocks noGrp="1"/>
          </p:cNvSpPr>
          <p:nvPr>
            <p:ph type="body" sz="quarter" idx="13"/>
          </p:nvPr>
        </p:nvSpPr>
        <p:spPr>
          <a:xfrm>
            <a:off x="457200" y="1128997"/>
            <a:ext cx="8218487" cy="3018207"/>
          </a:xfrm>
        </p:spPr>
        <p:txBody>
          <a:bodyPr>
            <a:noAutofit/>
          </a:bodyPr>
          <a:lstStyle/>
          <a:p>
            <a:pPr defTabSz="473201">
              <a:spcBef>
                <a:spcPts val="300"/>
              </a:spcBef>
              <a:buSzPct val="145000"/>
              <a:defRPr sz="2500"/>
            </a:pPr>
            <a:r>
              <a:rPr lang="en-US" sz="1200" kern="0" dirty="0">
                <a:solidFill>
                  <a:srgbClr val="0A387A"/>
                </a:solidFill>
                <a:sym typeface="Helvetica Neue"/>
              </a:rPr>
              <a:t>Children in care are likely to be  the most vulnerable children in your council area</a:t>
            </a:r>
          </a:p>
          <a:p>
            <a:pPr defTabSz="473201">
              <a:spcBef>
                <a:spcPts val="300"/>
              </a:spcBef>
              <a:buSzPct val="145000"/>
              <a:defRPr sz="2500"/>
            </a:pPr>
            <a:r>
              <a:rPr lang="en-US" sz="1200" kern="0" dirty="0">
                <a:solidFill>
                  <a:srgbClr val="0A387A"/>
                </a:solidFill>
                <a:sym typeface="Helvetica Neue"/>
              </a:rPr>
              <a:t>They are likely to have experienced significant harm and trauma before coming into the care of the LA</a:t>
            </a:r>
          </a:p>
          <a:p>
            <a:pPr defTabSz="473201">
              <a:spcBef>
                <a:spcPts val="300"/>
              </a:spcBef>
              <a:buSzPct val="145000"/>
              <a:defRPr sz="2500"/>
            </a:pPr>
            <a:r>
              <a:rPr lang="en-US" sz="1200" kern="0" dirty="0">
                <a:solidFill>
                  <a:srgbClr val="0A387A"/>
                </a:solidFill>
                <a:sym typeface="Helvetica Neue"/>
              </a:rPr>
              <a:t>Statistically, they are more likely than their peers to </a:t>
            </a:r>
            <a:r>
              <a:rPr lang="en-US" sz="1200" kern="0" dirty="0" smtClean="0">
                <a:solidFill>
                  <a:srgbClr val="0A387A"/>
                </a:solidFill>
                <a:sym typeface="Helvetica Neue"/>
              </a:rPr>
              <a:t>be:</a:t>
            </a:r>
          </a:p>
          <a:p>
            <a:pPr marL="0" indent="0" defTabSz="473201">
              <a:spcBef>
                <a:spcPts val="300"/>
              </a:spcBef>
              <a:buSzPct val="145000"/>
              <a:buNone/>
              <a:defRPr sz="2500"/>
            </a:pPr>
            <a:endParaRPr lang="en-US" sz="1200" kern="0" dirty="0" smtClean="0">
              <a:solidFill>
                <a:srgbClr val="0A387A"/>
              </a:solidFill>
              <a:sym typeface="Helvetica Neue"/>
            </a:endParaRPr>
          </a:p>
          <a:p>
            <a:pPr marL="1169988" indent="-450850" defTabSz="473201">
              <a:spcBef>
                <a:spcPts val="300"/>
              </a:spcBef>
              <a:buSzPct val="145000"/>
              <a:defRPr sz="2500"/>
            </a:pPr>
            <a:r>
              <a:rPr lang="en-US" sz="1200" kern="0" dirty="0" smtClean="0">
                <a:solidFill>
                  <a:srgbClr val="0A387A"/>
                </a:solidFill>
                <a:sym typeface="Helvetica Neue"/>
              </a:rPr>
              <a:t>Sexually </a:t>
            </a:r>
            <a:r>
              <a:rPr lang="en-US" sz="1200" kern="0" dirty="0">
                <a:solidFill>
                  <a:srgbClr val="0A387A"/>
                </a:solidFill>
                <a:sym typeface="Helvetica Neue"/>
              </a:rPr>
              <a:t>or criminally exploited or victim of modern </a:t>
            </a:r>
            <a:r>
              <a:rPr lang="en-US" sz="1200" kern="0" dirty="0" smtClean="0">
                <a:solidFill>
                  <a:srgbClr val="0A387A"/>
                </a:solidFill>
                <a:sym typeface="Helvetica Neue"/>
              </a:rPr>
              <a:t>slavery</a:t>
            </a:r>
          </a:p>
          <a:p>
            <a:pPr marL="1169988" lvl="1" indent="-450850" defTabSz="473201">
              <a:spcBef>
                <a:spcPts val="300"/>
              </a:spcBef>
              <a:buSzPct val="145000"/>
              <a:defRPr sz="2500"/>
            </a:pPr>
            <a:r>
              <a:rPr lang="en-US" sz="1200" kern="0" dirty="0">
                <a:solidFill>
                  <a:srgbClr val="0A387A"/>
                </a:solidFill>
                <a:sym typeface="Helvetica Neue"/>
              </a:rPr>
              <a:t>T</a:t>
            </a:r>
            <a:r>
              <a:rPr lang="en-US" sz="1200" kern="0" dirty="0" smtClean="0">
                <a:solidFill>
                  <a:srgbClr val="0A387A"/>
                </a:solidFill>
                <a:sym typeface="Helvetica Neue"/>
              </a:rPr>
              <a:t>o go missing from home</a:t>
            </a:r>
          </a:p>
          <a:p>
            <a:pPr marL="1169988" lvl="1" indent="-450850" defTabSz="473201">
              <a:spcBef>
                <a:spcPts val="300"/>
              </a:spcBef>
              <a:buSzPct val="145000"/>
              <a:defRPr sz="2500"/>
            </a:pPr>
            <a:r>
              <a:rPr lang="en-US" sz="1200" kern="0" dirty="0">
                <a:solidFill>
                  <a:srgbClr val="0A387A"/>
                </a:solidFill>
                <a:sym typeface="Helvetica Neue"/>
              </a:rPr>
              <a:t>H</a:t>
            </a:r>
            <a:r>
              <a:rPr lang="en-US" sz="1200" kern="0" dirty="0" smtClean="0">
                <a:solidFill>
                  <a:srgbClr val="0A387A"/>
                </a:solidFill>
                <a:sym typeface="Helvetica Neue"/>
              </a:rPr>
              <a:t>ave </a:t>
            </a:r>
            <a:r>
              <a:rPr lang="en-US" sz="1200" kern="0" dirty="0">
                <a:solidFill>
                  <a:srgbClr val="0A387A"/>
                </a:solidFill>
                <a:sym typeface="Helvetica Neue"/>
              </a:rPr>
              <a:t>additional learning needs or missed out on education</a:t>
            </a:r>
          </a:p>
          <a:p>
            <a:pPr marL="1169988" lvl="1" indent="-450850" defTabSz="473201">
              <a:spcBef>
                <a:spcPts val="300"/>
              </a:spcBef>
              <a:buSzPct val="145000"/>
              <a:defRPr sz="2500"/>
            </a:pPr>
            <a:r>
              <a:rPr lang="en-US" sz="1200" kern="0" dirty="0" smtClean="0">
                <a:solidFill>
                  <a:srgbClr val="0A387A"/>
                </a:solidFill>
                <a:sym typeface="Helvetica Neue"/>
              </a:rPr>
              <a:t>Experience </a:t>
            </a:r>
            <a:r>
              <a:rPr lang="en-US" sz="1200" kern="0" dirty="0">
                <a:solidFill>
                  <a:srgbClr val="0A387A"/>
                </a:solidFill>
                <a:sym typeface="Helvetica Neue"/>
              </a:rPr>
              <a:t>mental health problems</a:t>
            </a:r>
          </a:p>
          <a:p>
            <a:pPr marL="1169988" lvl="1" indent="-450850" defTabSz="473201">
              <a:spcBef>
                <a:spcPts val="300"/>
              </a:spcBef>
              <a:buSzPct val="145000"/>
              <a:defRPr sz="2500"/>
            </a:pPr>
            <a:r>
              <a:rPr lang="en-US" sz="1200" kern="0" dirty="0">
                <a:solidFill>
                  <a:srgbClr val="0A387A"/>
                </a:solidFill>
                <a:sym typeface="Helvetica Neue"/>
              </a:rPr>
              <a:t>To have lower educational attainment and be unemployed or go to prison as an adult</a:t>
            </a:r>
          </a:p>
          <a:p>
            <a:pPr>
              <a:spcBef>
                <a:spcPts val="24"/>
              </a:spcBef>
            </a:pPr>
            <a:endParaRPr lang="en-GB" sz="1700" dirty="0"/>
          </a:p>
        </p:txBody>
      </p:sp>
    </p:spTree>
    <p:extLst>
      <p:ext uri="{BB962C8B-B14F-4D97-AF65-F5344CB8AC3E}">
        <p14:creationId xmlns:p14="http://schemas.microsoft.com/office/powerpoint/2010/main" val="1826931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21" y="336517"/>
            <a:ext cx="8686800" cy="648000"/>
          </a:xfrm>
        </p:spPr>
        <p:txBody>
          <a:bodyPr>
            <a:noAutofit/>
          </a:bodyPr>
          <a:lstStyle/>
          <a:p>
            <a:r>
              <a:rPr lang="en-GB" sz="3200" dirty="0"/>
              <a:t>How can you support – less Corporate and more Parent </a:t>
            </a:r>
          </a:p>
        </p:txBody>
      </p:sp>
      <p:sp>
        <p:nvSpPr>
          <p:cNvPr id="3" name="Text Placeholder 2"/>
          <p:cNvSpPr>
            <a:spLocks noGrp="1"/>
          </p:cNvSpPr>
          <p:nvPr>
            <p:ph type="body" sz="quarter" idx="13"/>
          </p:nvPr>
        </p:nvSpPr>
        <p:spPr>
          <a:xfrm>
            <a:off x="462757" y="1625413"/>
            <a:ext cx="8218487" cy="3018207"/>
          </a:xfrm>
        </p:spPr>
        <p:txBody>
          <a:bodyPr>
            <a:normAutofit/>
          </a:bodyPr>
          <a:lstStyle/>
          <a:p>
            <a:pPr marL="228600" lvl="0" indent="-228600" defTabSz="914400">
              <a:lnSpc>
                <a:spcPct val="120000"/>
              </a:lnSpc>
              <a:spcBef>
                <a:spcPts val="1000"/>
              </a:spcBef>
              <a:buFont typeface="Arial" panose="020B0604020202020204" pitchFamily="34" charset="0"/>
              <a:buChar char="•"/>
              <a:defRPr/>
            </a:pPr>
            <a:r>
              <a:rPr lang="en-GB" sz="1200" dirty="0">
                <a:solidFill>
                  <a:srgbClr val="0A387A"/>
                </a:solidFill>
              </a:rPr>
              <a:t>You have a shared responsibility for meeting the needs of children in care and care leavers;</a:t>
            </a:r>
          </a:p>
          <a:p>
            <a:pPr marL="228600" lvl="0" indent="-228600" defTabSz="914400">
              <a:lnSpc>
                <a:spcPct val="120000"/>
              </a:lnSpc>
              <a:spcBef>
                <a:spcPts val="1000"/>
              </a:spcBef>
              <a:buFont typeface="Arial" panose="020B0604020202020204" pitchFamily="34" charset="0"/>
              <a:buChar char="•"/>
              <a:defRPr/>
            </a:pPr>
            <a:r>
              <a:rPr lang="en-GB" sz="1200" dirty="0">
                <a:solidFill>
                  <a:srgbClr val="0A387A"/>
                </a:solidFill>
              </a:rPr>
              <a:t>Be aware of the profile and needs of your children in care and young people leaving care; </a:t>
            </a:r>
          </a:p>
          <a:p>
            <a:pPr marL="228600" lvl="0" indent="-228600" defTabSz="914400">
              <a:lnSpc>
                <a:spcPct val="120000"/>
              </a:lnSpc>
              <a:spcBef>
                <a:spcPts val="1000"/>
              </a:spcBef>
              <a:buFont typeface="Arial" panose="020B0604020202020204" pitchFamily="34" charset="0"/>
              <a:buChar char="•"/>
              <a:defRPr/>
            </a:pPr>
            <a:r>
              <a:rPr lang="en-GB" sz="1200" dirty="0">
                <a:solidFill>
                  <a:srgbClr val="0A387A"/>
                </a:solidFill>
              </a:rPr>
              <a:t>Understand the impact of council decisions on children in care and care leavers;</a:t>
            </a:r>
          </a:p>
          <a:p>
            <a:pPr marL="228600" lvl="0" indent="-228600" defTabSz="914400">
              <a:lnSpc>
                <a:spcPct val="120000"/>
              </a:lnSpc>
              <a:spcBef>
                <a:spcPts val="1000"/>
              </a:spcBef>
              <a:buFont typeface="Arial" panose="020B0604020202020204" pitchFamily="34" charset="0"/>
              <a:buChar char="•"/>
              <a:defRPr/>
            </a:pPr>
            <a:r>
              <a:rPr lang="en-GB" sz="1200" dirty="0">
                <a:solidFill>
                  <a:srgbClr val="0A387A"/>
                </a:solidFill>
              </a:rPr>
              <a:t>Receive information about the quality of care and support and services;</a:t>
            </a:r>
          </a:p>
          <a:p>
            <a:pPr marL="228600" lvl="0" indent="-228600" defTabSz="914400">
              <a:lnSpc>
                <a:spcPct val="120000"/>
              </a:lnSpc>
              <a:spcBef>
                <a:spcPts val="1000"/>
              </a:spcBef>
              <a:buFont typeface="Arial" panose="020B0604020202020204" pitchFamily="34" charset="0"/>
              <a:buChar char="•"/>
              <a:defRPr/>
            </a:pPr>
            <a:r>
              <a:rPr lang="en-GB" sz="1200" dirty="0">
                <a:solidFill>
                  <a:srgbClr val="0A387A"/>
                </a:solidFill>
              </a:rPr>
              <a:t>Champion the needs of children in care and care leavers in your area</a:t>
            </a:r>
          </a:p>
          <a:p>
            <a:pPr marL="228600" lvl="0" indent="-228600" defTabSz="914400">
              <a:lnSpc>
                <a:spcPct val="120000"/>
              </a:lnSpc>
              <a:spcBef>
                <a:spcPts val="1000"/>
              </a:spcBef>
              <a:buFont typeface="Arial" panose="020B0604020202020204" pitchFamily="34" charset="0"/>
              <a:buChar char="•"/>
              <a:defRPr/>
            </a:pPr>
            <a:r>
              <a:rPr lang="en-GB" sz="1200" dirty="0">
                <a:solidFill>
                  <a:srgbClr val="0A387A"/>
                </a:solidFill>
              </a:rPr>
              <a:t>Focus on well-being and development;</a:t>
            </a:r>
          </a:p>
          <a:p>
            <a:pPr marL="228600" lvl="0" indent="-228600" defTabSz="914400">
              <a:lnSpc>
                <a:spcPct val="120000"/>
              </a:lnSpc>
              <a:spcBef>
                <a:spcPts val="1000"/>
              </a:spcBef>
              <a:buFont typeface="Arial" panose="020B0604020202020204" pitchFamily="34" charset="0"/>
              <a:buChar char="•"/>
              <a:defRPr/>
            </a:pPr>
            <a:r>
              <a:rPr lang="en-GB" sz="1200" dirty="0">
                <a:solidFill>
                  <a:srgbClr val="0A387A"/>
                </a:solidFill>
              </a:rPr>
              <a:t>Show the same interest in children in care and care leavers as you would for a child in your family;</a:t>
            </a:r>
          </a:p>
          <a:p>
            <a:pPr marL="228600" lvl="0" indent="-228600" defTabSz="914400">
              <a:lnSpc>
                <a:spcPct val="120000"/>
              </a:lnSpc>
              <a:spcBef>
                <a:spcPts val="1000"/>
              </a:spcBef>
              <a:buFont typeface="Arial" panose="020B0604020202020204" pitchFamily="34" charset="0"/>
              <a:buChar char="•"/>
              <a:defRPr/>
            </a:pPr>
            <a:r>
              <a:rPr lang="en-GB" sz="1200" dirty="0">
                <a:solidFill>
                  <a:srgbClr val="0A387A"/>
                </a:solidFill>
              </a:rPr>
              <a:t>Ensure that the system of support around children in care and care leavers is of good quality and is effective.</a:t>
            </a:r>
          </a:p>
          <a:p>
            <a:pPr marL="0" indent="0">
              <a:buNone/>
            </a:pPr>
            <a:endParaRPr lang="en-GB" dirty="0"/>
          </a:p>
        </p:txBody>
      </p:sp>
      <p:sp>
        <p:nvSpPr>
          <p:cNvPr id="4" name="Text Placeholder 3"/>
          <p:cNvSpPr>
            <a:spLocks noGrp="1"/>
          </p:cNvSpPr>
          <p:nvPr>
            <p:ph type="body" sz="quarter" idx="14"/>
          </p:nvPr>
        </p:nvSpPr>
        <p:spPr>
          <a:xfrm>
            <a:off x="457200" y="1193413"/>
            <a:ext cx="8218487" cy="432000"/>
          </a:xfrm>
        </p:spPr>
        <p:txBody>
          <a:bodyPr/>
          <a:lstStyle/>
          <a:p>
            <a:r>
              <a:rPr lang="en-GB" dirty="0" smtClean="0"/>
              <a:t>All Councillors </a:t>
            </a:r>
            <a:endParaRPr lang="en-GB" dirty="0"/>
          </a:p>
        </p:txBody>
      </p:sp>
    </p:spTree>
    <p:extLst>
      <p:ext uri="{BB962C8B-B14F-4D97-AF65-F5344CB8AC3E}">
        <p14:creationId xmlns:p14="http://schemas.microsoft.com/office/powerpoint/2010/main" val="928763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2757" y="1172906"/>
            <a:ext cx="8218487" cy="3018207"/>
          </a:xfrm>
        </p:spPr>
        <p:txBody>
          <a:bodyPr/>
          <a:lstStyle/>
          <a:p>
            <a:pPr>
              <a:spcBef>
                <a:spcPts val="300"/>
              </a:spcBef>
              <a:spcAft>
                <a:spcPts val="600"/>
              </a:spcAft>
            </a:pPr>
            <a:r>
              <a:rPr lang="en-GB" sz="1200" b="1" dirty="0"/>
              <a:t>A Ward councillor </a:t>
            </a:r>
            <a:r>
              <a:rPr lang="en-GB" sz="1200" dirty="0"/>
              <a:t>– eyes and ears of your community</a:t>
            </a:r>
          </a:p>
          <a:p>
            <a:pPr>
              <a:spcBef>
                <a:spcPts val="300"/>
              </a:spcBef>
              <a:spcAft>
                <a:spcPts val="600"/>
              </a:spcAft>
            </a:pPr>
            <a:r>
              <a:rPr lang="en-GB" sz="1200" b="1" dirty="0"/>
              <a:t>Councillor as decision-maker </a:t>
            </a:r>
            <a:r>
              <a:rPr lang="en-GB" sz="1200" dirty="0"/>
              <a:t>– most decisions that a council makes will have an impact on children in care  &amp; care leavers</a:t>
            </a:r>
          </a:p>
          <a:p>
            <a:pPr>
              <a:spcBef>
                <a:spcPts val="300"/>
              </a:spcBef>
              <a:spcAft>
                <a:spcPts val="600"/>
              </a:spcAft>
            </a:pPr>
            <a:r>
              <a:rPr lang="en-GB" sz="1200" b="1" dirty="0"/>
              <a:t>School governor </a:t>
            </a:r>
            <a:r>
              <a:rPr lang="en-GB" sz="1200" dirty="0"/>
              <a:t>– how are children in your care supported</a:t>
            </a:r>
          </a:p>
          <a:p>
            <a:pPr>
              <a:spcBef>
                <a:spcPts val="300"/>
              </a:spcBef>
              <a:spcAft>
                <a:spcPts val="600"/>
              </a:spcAft>
            </a:pPr>
            <a:r>
              <a:rPr lang="en-GB" sz="1200" b="1" dirty="0"/>
              <a:t>Community representative </a:t>
            </a:r>
            <a:r>
              <a:rPr lang="en-GB" sz="1200" dirty="0"/>
              <a:t>– inclusion and support</a:t>
            </a:r>
          </a:p>
          <a:p>
            <a:pPr>
              <a:spcBef>
                <a:spcPts val="300"/>
              </a:spcBef>
              <a:spcAft>
                <a:spcPts val="600"/>
              </a:spcAft>
            </a:pPr>
            <a:r>
              <a:rPr lang="en-GB" sz="1200" b="1" dirty="0"/>
              <a:t>An influencer </a:t>
            </a:r>
            <a:r>
              <a:rPr lang="en-GB" sz="1200" dirty="0"/>
              <a:t>– as public servants you will have strong links to many partners agencies and local businesses – how can they support</a:t>
            </a:r>
          </a:p>
          <a:p>
            <a:pPr marL="0" indent="0">
              <a:buNone/>
            </a:pPr>
            <a:endParaRPr lang="en-GB" dirty="0"/>
          </a:p>
        </p:txBody>
      </p:sp>
      <p:sp>
        <p:nvSpPr>
          <p:cNvPr id="4" name="Text Placeholder 3"/>
          <p:cNvSpPr>
            <a:spLocks noGrp="1"/>
          </p:cNvSpPr>
          <p:nvPr>
            <p:ph type="body" sz="quarter" idx="14"/>
          </p:nvPr>
        </p:nvSpPr>
        <p:spPr>
          <a:xfrm>
            <a:off x="462757" y="469792"/>
            <a:ext cx="8218487" cy="432000"/>
          </a:xfrm>
        </p:spPr>
        <p:txBody>
          <a:bodyPr/>
          <a:lstStyle/>
          <a:p>
            <a:r>
              <a:rPr lang="en-GB" dirty="0" smtClean="0"/>
              <a:t>Your role as:</a:t>
            </a:r>
            <a:endParaRPr lang="en-GB" dirty="0"/>
          </a:p>
        </p:txBody>
      </p:sp>
    </p:spTree>
    <p:extLst>
      <p:ext uri="{BB962C8B-B14F-4D97-AF65-F5344CB8AC3E}">
        <p14:creationId xmlns:p14="http://schemas.microsoft.com/office/powerpoint/2010/main" val="435038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 few good practice examples</a:t>
            </a:r>
          </a:p>
        </p:txBody>
      </p:sp>
      <p:sp>
        <p:nvSpPr>
          <p:cNvPr id="3" name="Text Placeholder 2"/>
          <p:cNvSpPr>
            <a:spLocks noGrp="1"/>
          </p:cNvSpPr>
          <p:nvPr>
            <p:ph type="body" sz="quarter" idx="13"/>
          </p:nvPr>
        </p:nvSpPr>
        <p:spPr>
          <a:xfrm>
            <a:off x="457200" y="1226533"/>
            <a:ext cx="8218487" cy="3018207"/>
          </a:xfrm>
        </p:spPr>
        <p:txBody>
          <a:bodyPr>
            <a:normAutofit/>
          </a:bodyPr>
          <a:lstStyle/>
          <a:p>
            <a:pPr>
              <a:spcBef>
                <a:spcPts val="300"/>
              </a:spcBef>
              <a:spcAft>
                <a:spcPts val="600"/>
              </a:spcAft>
            </a:pPr>
            <a:r>
              <a:rPr lang="en-GB" sz="1200" dirty="0">
                <a:solidFill>
                  <a:srgbClr val="0A387A"/>
                </a:solidFill>
              </a:rPr>
              <a:t>Councillors as mentors – matching skills to needs</a:t>
            </a:r>
          </a:p>
          <a:p>
            <a:pPr>
              <a:spcBef>
                <a:spcPts val="300"/>
              </a:spcBef>
              <a:spcAft>
                <a:spcPts val="600"/>
              </a:spcAft>
            </a:pPr>
            <a:r>
              <a:rPr lang="en-GB" sz="1200" dirty="0">
                <a:solidFill>
                  <a:srgbClr val="0A387A"/>
                </a:solidFill>
              </a:rPr>
              <a:t>Care leavers in the family business – </a:t>
            </a:r>
            <a:r>
              <a:rPr lang="en-GB" sz="1200" dirty="0" smtClean="0">
                <a:solidFill>
                  <a:srgbClr val="0A387A"/>
                </a:solidFill>
              </a:rPr>
              <a:t>ring fenced </a:t>
            </a:r>
            <a:r>
              <a:rPr lang="en-GB" sz="1200" dirty="0">
                <a:solidFill>
                  <a:srgbClr val="0A387A"/>
                </a:solidFill>
              </a:rPr>
              <a:t>opportunities that lead to permanent work in the Council and with partners – starting early with work experience</a:t>
            </a:r>
          </a:p>
          <a:p>
            <a:pPr>
              <a:spcBef>
                <a:spcPts val="300"/>
              </a:spcBef>
              <a:spcAft>
                <a:spcPts val="600"/>
              </a:spcAft>
            </a:pPr>
            <a:r>
              <a:rPr lang="en-GB" sz="1200" dirty="0">
                <a:solidFill>
                  <a:srgbClr val="0A387A"/>
                </a:solidFill>
              </a:rPr>
              <a:t>Business/community events with potential employers</a:t>
            </a:r>
          </a:p>
          <a:p>
            <a:pPr>
              <a:spcBef>
                <a:spcPts val="300"/>
              </a:spcBef>
              <a:spcAft>
                <a:spcPts val="600"/>
              </a:spcAft>
            </a:pPr>
            <a:r>
              <a:rPr lang="en-GB" sz="1200" dirty="0">
                <a:solidFill>
                  <a:srgbClr val="0A387A"/>
                </a:solidFill>
              </a:rPr>
              <a:t>Free bus passes and access to leisure – Plus 1 approach</a:t>
            </a:r>
          </a:p>
          <a:p>
            <a:pPr>
              <a:spcBef>
                <a:spcPts val="300"/>
              </a:spcBef>
              <a:spcAft>
                <a:spcPts val="600"/>
              </a:spcAft>
            </a:pPr>
            <a:r>
              <a:rPr lang="en-GB" sz="1200" dirty="0">
                <a:solidFill>
                  <a:srgbClr val="0A387A"/>
                </a:solidFill>
              </a:rPr>
              <a:t>No care leavers are made intentionally homeless and accommodation is of a high standard – no use of B &amp; B</a:t>
            </a:r>
          </a:p>
          <a:p>
            <a:pPr lvl="0" defTabSz="914400">
              <a:spcBef>
                <a:spcPts val="300"/>
              </a:spcBef>
              <a:spcAft>
                <a:spcPts val="600"/>
              </a:spcAft>
              <a:buFont typeface="Arial" panose="020B0604020202020204" pitchFamily="34" charset="0"/>
              <a:buChar char="•"/>
              <a:defRPr/>
            </a:pPr>
            <a:r>
              <a:rPr lang="en-GB" sz="1200" dirty="0">
                <a:solidFill>
                  <a:srgbClr val="0A387A"/>
                </a:solidFill>
              </a:rPr>
              <a:t>Accommodation offer – range of properties - deposits and rent for 1</a:t>
            </a:r>
            <a:r>
              <a:rPr lang="en-GB" sz="1200" baseline="30000" dirty="0">
                <a:solidFill>
                  <a:srgbClr val="0A387A"/>
                </a:solidFill>
              </a:rPr>
              <a:t>st</a:t>
            </a:r>
            <a:r>
              <a:rPr lang="en-GB" sz="1200" dirty="0">
                <a:solidFill>
                  <a:srgbClr val="0A387A"/>
                </a:solidFill>
              </a:rPr>
              <a:t> month</a:t>
            </a:r>
          </a:p>
          <a:p>
            <a:endParaRPr lang="en-GB" dirty="0"/>
          </a:p>
        </p:txBody>
      </p:sp>
    </p:spTree>
    <p:extLst>
      <p:ext uri="{BB962C8B-B14F-4D97-AF65-F5344CB8AC3E}">
        <p14:creationId xmlns:p14="http://schemas.microsoft.com/office/powerpoint/2010/main" val="1415247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gcc-powerpoint-template">
  <a:themeElements>
    <a:clrScheme name="GCC">
      <a:dk1>
        <a:srgbClr val="0A387A"/>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gcc-powerpoint-template</Template>
  <TotalTime>349</TotalTime>
  <Words>2658</Words>
  <Application>Microsoft Office PowerPoint</Application>
  <PresentationFormat>On-screen Show (16:9)</PresentationFormat>
  <Paragraphs>238</Paragraphs>
  <Slides>42</Slides>
  <Notes>1</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gcc-powerpoint-template</vt:lpstr>
      <vt:lpstr>Member Induction: Your Role as a Corporate Parent </vt:lpstr>
      <vt:lpstr>Welcome and Introductions</vt:lpstr>
      <vt:lpstr>National Context: Good Practice Examples</vt:lpstr>
      <vt:lpstr>The National context – what is a Corporate Parent?</vt:lpstr>
      <vt:lpstr>Who is a corporate parent?</vt:lpstr>
      <vt:lpstr>Why does it matter?</vt:lpstr>
      <vt:lpstr>How can you support – less Corporate and more Parent </vt:lpstr>
      <vt:lpstr>PowerPoint Presentation</vt:lpstr>
      <vt:lpstr>A few good practice examples</vt:lpstr>
      <vt:lpstr>PowerPoint Presentation</vt:lpstr>
      <vt:lpstr>Safeguarding our Children and Young People </vt:lpstr>
      <vt:lpstr>Framework for Safeguarding children in care and care leavers </vt:lpstr>
      <vt:lpstr>Concerns about a Child In Care or a Care Experienced Young Person</vt:lpstr>
      <vt:lpstr>Children Act 1989 Principles   </vt:lpstr>
      <vt:lpstr>Working Together 2018 </vt:lpstr>
      <vt:lpstr>Gloucestershire Safeguarding Children’s Partnership (GSCP) </vt:lpstr>
      <vt:lpstr>Child Protection Procedures </vt:lpstr>
      <vt:lpstr>Safeguarding Children in Care and Care Experienced Young People - some themes and issues </vt:lpstr>
      <vt:lpstr>Introducing Our Ambassadors </vt:lpstr>
      <vt:lpstr>Who are the Ambassadors and what’s our role </vt:lpstr>
      <vt:lpstr>Introducing Em, Leah, Becca, Barley &amp; Toyah </vt:lpstr>
      <vt:lpstr>Introducing EM!</vt:lpstr>
      <vt:lpstr>Introducing Barley!</vt:lpstr>
      <vt:lpstr>Introducing Leah! </vt:lpstr>
      <vt:lpstr>Hi, I'm Toyah </vt:lpstr>
      <vt:lpstr>Introducing Becca!</vt:lpstr>
      <vt:lpstr>How County Councillors can support Children in Care and Care Leavers </vt:lpstr>
      <vt:lpstr>How do we hear the voice of other Children in Care and Care Leavers</vt:lpstr>
      <vt:lpstr>An Overview of Corporate Parenting in Gloucestershire </vt:lpstr>
      <vt:lpstr>Context: Overview of Children in Care  </vt:lpstr>
      <vt:lpstr>PowerPoint Presentation</vt:lpstr>
      <vt:lpstr>Composition of the Corporate Parenting Group (CPG) in Gloucestershire </vt:lpstr>
      <vt:lpstr>Responsibilities of the CPG </vt:lpstr>
      <vt:lpstr>PowerPoint Presentation</vt:lpstr>
      <vt:lpstr>Examples of Submissions to the CPG for Consideration </vt:lpstr>
      <vt:lpstr>Extract from the Corporate Parenting Pledge  </vt:lpstr>
      <vt:lpstr>The Corporate Parenting Pledge (cont.) </vt:lpstr>
      <vt:lpstr>One-page profile </vt:lpstr>
      <vt:lpstr>Being an Active Corporate Parent  </vt:lpstr>
      <vt:lpstr>CPG Meetings </vt:lpstr>
      <vt:lpstr>Support for care leavers – advice for corporate parents Wednesday 23 June 2021, 10.00am - 11.30am </vt:lpstr>
      <vt:lpstr>Questions and Answers Session </vt:lpstr>
    </vt:vector>
  </TitlesOfParts>
  <Company>Gloucestershire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Induction: Your Role as a Corporate Parent</dc:title>
  <dc:creator>MOORE, Amie</dc:creator>
  <cp:lastModifiedBy>POWICK, Laura</cp:lastModifiedBy>
  <cp:revision>26</cp:revision>
  <dcterms:created xsi:type="dcterms:W3CDTF">2021-05-27T13:56:40Z</dcterms:created>
  <dcterms:modified xsi:type="dcterms:W3CDTF">2021-06-21T15:03:36Z</dcterms:modified>
</cp:coreProperties>
</file>