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3" r:id="rId3"/>
    <p:sldId id="257" r:id="rId4"/>
    <p:sldId id="258" r:id="rId5"/>
    <p:sldId id="270" r:id="rId6"/>
    <p:sldId id="271" r:id="rId7"/>
    <p:sldId id="272" r:id="rId8"/>
    <p:sldId id="262" r:id="rId9"/>
    <p:sldId id="286" r:id="rId10"/>
    <p:sldId id="273" r:id="rId11"/>
    <p:sldId id="276" r:id="rId12"/>
    <p:sldId id="277" r:id="rId13"/>
    <p:sldId id="279" r:id="rId14"/>
    <p:sldId id="278" r:id="rId15"/>
    <p:sldId id="285" r:id="rId16"/>
    <p:sldId id="282" r:id="rId17"/>
    <p:sldId id="281" r:id="rId18"/>
    <p:sldId id="284" r:id="rId19"/>
    <p:sldId id="280"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E69E4-0D6E-4EF9-99D6-F256857A767C}" type="datetimeFigureOut">
              <a:rPr lang="en-GB" smtClean="0"/>
              <a:t>04/02/2021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8A5AF-D353-45A7-B374-D95D46466F72}" type="slidenum">
              <a:rPr lang="en-GB" smtClean="0"/>
              <a:t>‹#›</a:t>
            </a:fld>
            <a:endParaRPr lang="en-GB" dirty="0"/>
          </a:p>
        </p:txBody>
      </p:sp>
    </p:spTree>
    <p:extLst>
      <p:ext uri="{BB962C8B-B14F-4D97-AF65-F5344CB8AC3E}">
        <p14:creationId xmlns:p14="http://schemas.microsoft.com/office/powerpoint/2010/main" val="150075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E2A4F3-F8B0-4EEE-B82B-4A6EEDD613E2}" type="slidenum">
              <a:rPr lang="en-GB" smtClean="0"/>
              <a:t>‹#›</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AE2A4F3-F8B0-4EEE-B82B-4A6EEDD613E2}"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A14BD-54D1-4CCD-9BD0-6E69A1B84303}" type="datetimeFigureOut">
              <a:rPr lang="en-GB" smtClean="0"/>
              <a:t>04/02/2021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E2A4F3-F8B0-4EEE-B82B-4A6EEDD613E2}"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87A14BD-54D1-4CCD-9BD0-6E69A1B84303}" type="datetimeFigureOut">
              <a:rPr lang="en-GB" smtClean="0"/>
              <a:t>04/02/2021</a:t>
            </a:fld>
            <a:endParaRPr lang="en-GB"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AE2A4F3-F8B0-4EEE-B82B-4A6EEDD613E2}"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bitesize/topics/zvsfr82/articles/zdk46v4" TargetMode="External"/><Relationship Id="rId2" Type="http://schemas.openxmlformats.org/officeDocument/2006/relationships/hyperlink" Target="https://www.bbc.co.uk/bitesize/topics/zqj3n9q/articles/zjd66v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oolstreets.org.uk/" TargetMode="External"/><Relationship Id="rId2" Type="http://schemas.openxmlformats.org/officeDocument/2006/relationships/hyperlink" Target="http://www.thinktravel.inf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Thinktravel@gloucestershire.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livingstreets.org.uk/news-and-blog/blog/healthy-streets-are-cycling-and-walking-stree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ZSdoCh9_eQg" TargetMode="External"/><Relationship Id="rId4" Type="http://schemas.openxmlformats.org/officeDocument/2006/relationships/hyperlink" Target="https://youtu.be/ZSdoCh9_eQ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82003" y="1944584"/>
            <a:ext cx="4841151" cy="1204306"/>
          </a:xfrm>
        </p:spPr>
        <p:txBody>
          <a:bodyPr/>
          <a:lstStyle/>
          <a:p>
            <a:r>
              <a:rPr lang="en-GB" sz="4800" dirty="0" smtClean="0"/>
              <a:t>My street, your street </a:t>
            </a:r>
            <a:endParaRPr lang="en-GB" sz="4800" dirty="0"/>
          </a:p>
        </p:txBody>
      </p:sp>
      <p:sp>
        <p:nvSpPr>
          <p:cNvPr id="3" name="Subtitle 2"/>
          <p:cNvSpPr>
            <a:spLocks noGrp="1"/>
          </p:cNvSpPr>
          <p:nvPr>
            <p:ph type="subTitle" idx="1"/>
          </p:nvPr>
        </p:nvSpPr>
        <p:spPr/>
        <p:txBody>
          <a:bodyPr/>
          <a:lstStyle/>
          <a:p>
            <a:r>
              <a:rPr lang="en-GB" dirty="0" smtClean="0"/>
              <a:t>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912" y="4797152"/>
            <a:ext cx="4987663" cy="17777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476672"/>
            <a:ext cx="2520280" cy="7175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049" y="419997"/>
            <a:ext cx="2915815" cy="610794"/>
          </a:xfrm>
          <a:prstGeom prst="rect">
            <a:avLst/>
          </a:prstGeom>
        </p:spPr>
      </p:pic>
      <p:sp>
        <p:nvSpPr>
          <p:cNvPr id="9" name="Pentagon 8"/>
          <p:cNvSpPr/>
          <p:nvPr/>
        </p:nvSpPr>
        <p:spPr>
          <a:xfrm>
            <a:off x="5004048" y="2733675"/>
            <a:ext cx="3124200" cy="13906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600" b="1" smtClean="0">
                <a:solidFill>
                  <a:schemeClr val="tx1"/>
                </a:solidFill>
                <a:ea typeface="Calibri"/>
                <a:cs typeface="Times New Roman"/>
              </a:rPr>
              <a:t>Unit Plan </a:t>
            </a:r>
            <a:r>
              <a:rPr lang="en-GB" sz="2600" b="1" smtClean="0">
                <a:solidFill>
                  <a:schemeClr val="tx1"/>
                </a:solidFill>
                <a:effectLst/>
                <a:ea typeface="Calibri"/>
                <a:cs typeface="Times New Roman"/>
              </a:rPr>
              <a:t> </a:t>
            </a:r>
            <a:endParaRPr lang="en-GB" sz="1100" b="1" dirty="0">
              <a:solidFill>
                <a:schemeClr val="tx1"/>
              </a:solidFill>
              <a:effectLst/>
              <a:ea typeface="Calibri"/>
              <a:cs typeface="Times New Roman"/>
            </a:endParaRPr>
          </a:p>
        </p:txBody>
      </p:sp>
    </p:spTree>
    <p:extLst>
      <p:ext uri="{BB962C8B-B14F-4D97-AF65-F5344CB8AC3E}">
        <p14:creationId xmlns:p14="http://schemas.microsoft.com/office/powerpoint/2010/main" val="261082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Observational walk</a:t>
            </a:r>
            <a:endParaRPr lang="en-GB" dirty="0"/>
          </a:p>
        </p:txBody>
      </p:sp>
      <p:sp>
        <p:nvSpPr>
          <p:cNvPr id="3" name="Content Placeholder 2"/>
          <p:cNvSpPr>
            <a:spLocks noGrp="1"/>
          </p:cNvSpPr>
          <p:nvPr>
            <p:ph idx="1"/>
          </p:nvPr>
        </p:nvSpPr>
        <p:spPr>
          <a:xfrm>
            <a:off x="278278" y="1001689"/>
            <a:ext cx="8280920" cy="1944215"/>
          </a:xfrm>
        </p:spPr>
        <p:txBody>
          <a:bodyPr>
            <a:normAutofit/>
          </a:bodyPr>
          <a:lstStyle/>
          <a:p>
            <a:pPr marL="0" lvl="1" indent="0">
              <a:buNone/>
            </a:pPr>
            <a:r>
              <a:rPr lang="en-GB" sz="1800" dirty="0" smtClean="0"/>
              <a:t>Walking is a great activity! </a:t>
            </a:r>
            <a:r>
              <a:rPr lang="en-GB" sz="1800" dirty="0"/>
              <a:t>A</a:t>
            </a:r>
            <a:r>
              <a:rPr lang="en-GB" sz="1800" dirty="0" smtClean="0"/>
              <a:t>n extra 5 minutes a day can add up to a fun way to keep fit and healthy. Being outside is good for you. When out and about why not have a look at the street near you?  How does it make you feel? </a:t>
            </a:r>
            <a:endParaRPr lang="en-GB" sz="1800" dirty="0"/>
          </a:p>
          <a:p>
            <a:pPr marL="0" lvl="1" indent="0">
              <a:buNone/>
            </a:pPr>
            <a:r>
              <a:rPr lang="en-GB" sz="1800" i="1" dirty="0" smtClean="0"/>
              <a:t>Remember to ask permission or walk as a family. Remember to keep safe, keeping an eye open for vehicles,  think about the weather and dress accordingly.</a:t>
            </a:r>
            <a:endParaRPr lang="en-GB" sz="1800" dirty="0" smtClean="0"/>
          </a:p>
          <a:p>
            <a:pPr marL="0" lvl="1" indent="0">
              <a:buNone/>
            </a:pPr>
            <a:r>
              <a:rPr lang="en-GB" sz="1800" dirty="0" smtClean="0"/>
              <a:t>Use the Observational Walk Template My Pack 6 or 7. </a:t>
            </a:r>
            <a:endParaRPr lang="en-GB"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1168"/>
            <a:ext cx="9144000"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3973"/>
            <a:ext cx="1825520" cy="2434027"/>
          </a:xfrm>
          <a:prstGeom prst="rect">
            <a:avLst/>
          </a:prstGeom>
        </p:spPr>
      </p:pic>
      <p:sp>
        <p:nvSpPr>
          <p:cNvPr id="6" name="Rounded Rectangular Callout 5"/>
          <p:cNvSpPr/>
          <p:nvPr/>
        </p:nvSpPr>
        <p:spPr>
          <a:xfrm>
            <a:off x="312558" y="2924944"/>
            <a:ext cx="3276872" cy="1083176"/>
          </a:xfrm>
          <a:prstGeom prst="wedgeRoundRectCallout">
            <a:avLst>
              <a:gd name="adj1" fmla="val -21298"/>
              <a:gd name="adj2" fmla="val 7375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Note to parent / carer: remember to check advice in your area during the Covid 19 pandemic.  </a:t>
            </a:r>
            <a:endParaRPr lang="en-GB" dirty="0"/>
          </a:p>
        </p:txBody>
      </p:sp>
      <p:sp>
        <p:nvSpPr>
          <p:cNvPr id="7" name="Wave 6"/>
          <p:cNvSpPr/>
          <p:nvPr/>
        </p:nvSpPr>
        <p:spPr>
          <a:xfrm rot="20263024">
            <a:off x="4048656" y="2565752"/>
            <a:ext cx="4767894" cy="364669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Try this! </a:t>
            </a:r>
          </a:p>
          <a:p>
            <a:pPr algn="ctr"/>
            <a:r>
              <a:rPr lang="en-GB" sz="1400" dirty="0" smtClean="0"/>
              <a:t>Create a tally of cyclists, walkers , cars, lorries and buses. What do you notice? </a:t>
            </a:r>
          </a:p>
          <a:p>
            <a:pPr algn="ctr"/>
            <a:r>
              <a:rPr lang="en-GB" sz="1400" dirty="0" smtClean="0"/>
              <a:t>Take a photograph and label this using the checklist. </a:t>
            </a:r>
          </a:p>
          <a:p>
            <a:pPr algn="ctr"/>
            <a:r>
              <a:rPr lang="en-GB" sz="1400" dirty="0" smtClean="0"/>
              <a:t>Ask your mum, dad or carer to send in a photo, your checklist or even a video of your street so we can include this on our blog! They can send these to </a:t>
            </a:r>
          </a:p>
          <a:p>
            <a:pPr algn="ctr"/>
            <a:r>
              <a:rPr lang="en-GB" sz="1400" dirty="0" smtClean="0"/>
              <a:t>Thinktravel@gloucestershire.gov.uk </a:t>
            </a:r>
            <a:endParaRPr lang="en-GB" sz="1400" dirty="0"/>
          </a:p>
        </p:txBody>
      </p:sp>
    </p:spTree>
    <p:extLst>
      <p:ext uri="{BB962C8B-B14F-4D97-AF65-F5344CB8AC3E}">
        <p14:creationId xmlns:p14="http://schemas.microsoft.com/office/powerpoint/2010/main" val="2195430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skills </a:t>
            </a:r>
            <a:endParaRPr lang="en-GB" dirty="0"/>
          </a:p>
        </p:txBody>
      </p:sp>
      <p:sp>
        <p:nvSpPr>
          <p:cNvPr id="3" name="Content Placeholder 2"/>
          <p:cNvSpPr>
            <a:spLocks noGrp="1"/>
          </p:cNvSpPr>
          <p:nvPr>
            <p:ph idx="1"/>
          </p:nvPr>
        </p:nvSpPr>
        <p:spPr/>
        <p:txBody>
          <a:bodyPr>
            <a:normAutofit lnSpcReduction="10000"/>
          </a:bodyPr>
          <a:lstStyle/>
          <a:p>
            <a:r>
              <a:rPr lang="en-GB" b="0" dirty="0" smtClean="0"/>
              <a:t>Maps  are  created to help people  move around and find places more easily. You can have very simple maps with just the important details you need or very complex maps with more information. </a:t>
            </a:r>
          </a:p>
          <a:p>
            <a:r>
              <a:rPr lang="en-GB" b="0" dirty="0" smtClean="0"/>
              <a:t>To use a map, you need to know what direction you’re going in. To start with, it’s important to know North, South, East and West. A compass is a tool that can help you although you can also use the direction of the sun (never look directly into the sun though) </a:t>
            </a:r>
          </a:p>
          <a:p>
            <a:r>
              <a:rPr lang="en-GB" b="0" dirty="0" smtClean="0"/>
              <a:t>Older children may want to add more directions. </a:t>
            </a:r>
          </a:p>
          <a:p>
            <a:endParaRPr lang="en-GB" b="0" dirty="0"/>
          </a:p>
          <a:p>
            <a:r>
              <a:rPr lang="en-GB" b="0" dirty="0" smtClean="0"/>
              <a:t>For more information have a look at: </a:t>
            </a:r>
          </a:p>
          <a:p>
            <a:r>
              <a:rPr lang="en-GB" b="0" dirty="0" smtClean="0">
                <a:hlinkClick r:id="rId2"/>
              </a:rPr>
              <a:t>BBC Bitesize Key Stage 1. Click here. </a:t>
            </a:r>
            <a:endParaRPr lang="en-GB" b="0" dirty="0" smtClean="0"/>
          </a:p>
          <a:p>
            <a:r>
              <a:rPr lang="en-GB" b="0" dirty="0" smtClean="0">
                <a:hlinkClick r:id="rId3"/>
              </a:rPr>
              <a:t>BBC Bitesize Key Stage 2. Click here. </a:t>
            </a:r>
            <a:endParaRPr lang="en-GB" b="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2996952"/>
            <a:ext cx="36195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5517232"/>
            <a:ext cx="2676899" cy="762106"/>
          </a:xfrm>
          <a:prstGeom prst="rect">
            <a:avLst/>
          </a:prstGeom>
        </p:spPr>
      </p:pic>
    </p:spTree>
    <p:extLst>
      <p:ext uri="{BB962C8B-B14F-4D97-AF65-F5344CB8AC3E}">
        <p14:creationId xmlns:p14="http://schemas.microsoft.com/office/powerpoint/2010/main" val="229374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skills </a:t>
            </a:r>
            <a:endParaRPr lang="en-GB" dirty="0"/>
          </a:p>
        </p:txBody>
      </p:sp>
      <p:sp>
        <p:nvSpPr>
          <p:cNvPr id="4" name="TextBox 3"/>
          <p:cNvSpPr txBox="1"/>
          <p:nvPr/>
        </p:nvSpPr>
        <p:spPr>
          <a:xfrm>
            <a:off x="2843808" y="5188550"/>
            <a:ext cx="3240360" cy="369332"/>
          </a:xfrm>
          <a:prstGeom prst="rect">
            <a:avLst/>
          </a:prstGeom>
          <a:noFill/>
        </p:spPr>
        <p:txBody>
          <a:bodyPr wrap="square" rtlCol="0">
            <a:spAutoFit/>
          </a:bodyPr>
          <a:lstStyle/>
          <a:p>
            <a:r>
              <a:rPr lang="en-GB" dirty="0" smtClean="0"/>
              <a:t>Courtesy of Ordinance Survey </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268760"/>
            <a:ext cx="84296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5517232"/>
            <a:ext cx="2676899" cy="762106"/>
          </a:xfrm>
          <a:prstGeom prst="rect">
            <a:avLst/>
          </a:prstGeom>
        </p:spPr>
      </p:pic>
    </p:spTree>
    <p:extLst>
      <p:ext uri="{BB962C8B-B14F-4D97-AF65-F5344CB8AC3E}">
        <p14:creationId xmlns:p14="http://schemas.microsoft.com/office/powerpoint/2010/main" val="4103220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skills </a:t>
            </a:r>
            <a:endParaRPr lang="en-GB" dirty="0"/>
          </a:p>
        </p:txBody>
      </p:sp>
      <p:sp>
        <p:nvSpPr>
          <p:cNvPr id="3" name="Content Placeholder 2"/>
          <p:cNvSpPr>
            <a:spLocks noGrp="1"/>
          </p:cNvSpPr>
          <p:nvPr>
            <p:ph idx="1"/>
          </p:nvPr>
        </p:nvSpPr>
        <p:spPr>
          <a:xfrm>
            <a:off x="6157252" y="188641"/>
            <a:ext cx="2691780" cy="3168352"/>
          </a:xfrm>
        </p:spPr>
        <p:txBody>
          <a:bodyPr/>
          <a:lstStyle/>
          <a:p>
            <a:r>
              <a:rPr lang="en-GB" b="0" dirty="0" smtClean="0"/>
              <a:t>Have a look at these maps. </a:t>
            </a:r>
          </a:p>
          <a:p>
            <a:r>
              <a:rPr lang="en-GB" b="0" dirty="0" smtClean="0"/>
              <a:t>Have a go at creating your own map of the area, plotting things you see, things you like and things you don’t like?  You can draw straight onto your map or create a key. Get a grown up to help or look at some examples. </a:t>
            </a:r>
            <a:endParaRPr lang="en-GB" b="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264"/>
          <a:stretch/>
        </p:blipFill>
        <p:spPr bwMode="auto">
          <a:xfrm>
            <a:off x="22136" y="871842"/>
            <a:ext cx="5846008" cy="408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3808" y="5188550"/>
            <a:ext cx="3240360" cy="369332"/>
          </a:xfrm>
          <a:prstGeom prst="rect">
            <a:avLst/>
          </a:prstGeom>
          <a:noFill/>
        </p:spPr>
        <p:txBody>
          <a:bodyPr wrap="square" rtlCol="0">
            <a:spAutoFit/>
          </a:bodyPr>
          <a:lstStyle/>
          <a:p>
            <a:r>
              <a:rPr lang="en-GB" dirty="0" smtClean="0"/>
              <a:t>Courtesy of Ordinance Survey </a:t>
            </a:r>
            <a:endParaRPr lang="en-GB" dirty="0"/>
          </a:p>
        </p:txBody>
      </p:sp>
      <p:sp>
        <p:nvSpPr>
          <p:cNvPr id="6" name="Pentagon 5"/>
          <p:cNvSpPr/>
          <p:nvPr/>
        </p:nvSpPr>
        <p:spPr>
          <a:xfrm>
            <a:off x="1115616" y="5949280"/>
            <a:ext cx="1872208" cy="762106"/>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Top Tip  </a:t>
            </a:r>
            <a:endParaRPr lang="en-GB" dirty="0"/>
          </a:p>
        </p:txBody>
      </p:sp>
      <p:sp>
        <p:nvSpPr>
          <p:cNvPr id="5" name="TextBox 4"/>
          <p:cNvSpPr txBox="1"/>
          <p:nvPr/>
        </p:nvSpPr>
        <p:spPr>
          <a:xfrm>
            <a:off x="3347864" y="6145667"/>
            <a:ext cx="5472608" cy="369332"/>
          </a:xfrm>
          <a:prstGeom prst="rect">
            <a:avLst/>
          </a:prstGeom>
          <a:noFill/>
        </p:spPr>
        <p:txBody>
          <a:bodyPr wrap="square" rtlCol="0">
            <a:spAutoFit/>
          </a:bodyPr>
          <a:lstStyle/>
          <a:p>
            <a:r>
              <a:rPr lang="en-GB" dirty="0" smtClean="0"/>
              <a:t>Try different colours for </a:t>
            </a:r>
            <a:r>
              <a:rPr lang="en-GB" b="1" dirty="0" smtClean="0">
                <a:solidFill>
                  <a:schemeClr val="accent4">
                    <a:lumMod val="50000"/>
                  </a:schemeClr>
                </a:solidFill>
              </a:rPr>
              <a:t>healthy</a:t>
            </a:r>
            <a:r>
              <a:rPr lang="en-GB" dirty="0" smtClean="0">
                <a:solidFill>
                  <a:schemeClr val="accent4">
                    <a:lumMod val="50000"/>
                  </a:schemeClr>
                </a:solidFill>
              </a:rPr>
              <a:t>  </a:t>
            </a:r>
            <a:r>
              <a:rPr lang="en-GB" dirty="0" smtClean="0"/>
              <a:t>and </a:t>
            </a:r>
            <a:r>
              <a:rPr lang="en-GB" b="1" dirty="0" smtClean="0">
                <a:solidFill>
                  <a:srgbClr val="FF0000"/>
                </a:solidFill>
              </a:rPr>
              <a:t>unhealthy</a:t>
            </a:r>
            <a:r>
              <a:rPr lang="en-GB" dirty="0" smtClean="0">
                <a:solidFill>
                  <a:schemeClr val="accent4">
                    <a:lumMod val="50000"/>
                  </a:schemeClr>
                </a:solidFill>
              </a:rPr>
              <a:t> </a:t>
            </a:r>
            <a:r>
              <a:rPr lang="en-GB" dirty="0" smtClean="0"/>
              <a:t>things.</a:t>
            </a:r>
            <a:r>
              <a:rPr lang="en-GB" dirty="0" smtClean="0">
                <a:solidFill>
                  <a:schemeClr val="accent4">
                    <a:lumMod val="50000"/>
                  </a:schemeClr>
                </a:solidFill>
              </a:rPr>
              <a:t> </a:t>
            </a:r>
            <a:endParaRPr lang="en-GB" dirty="0"/>
          </a:p>
        </p:txBody>
      </p:sp>
      <p:sp>
        <p:nvSpPr>
          <p:cNvPr id="7" name="Oval 6"/>
          <p:cNvSpPr/>
          <p:nvPr/>
        </p:nvSpPr>
        <p:spPr>
          <a:xfrm rot="20260395">
            <a:off x="6098232" y="2998176"/>
            <a:ext cx="2736304" cy="1956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Think Creative! </a:t>
            </a:r>
          </a:p>
          <a:p>
            <a:pPr algn="ctr"/>
            <a:r>
              <a:rPr lang="en-GB" dirty="0" smtClean="0"/>
              <a:t>Use Collage to make map 3D.</a:t>
            </a:r>
          </a:p>
          <a:p>
            <a:pPr algn="ctr"/>
            <a:r>
              <a:rPr lang="en-GB" dirty="0" smtClean="0"/>
              <a:t>Use magazine pictures. </a:t>
            </a:r>
            <a:endParaRPr lang="en-GB" dirty="0"/>
          </a:p>
        </p:txBody>
      </p:sp>
    </p:spTree>
    <p:extLst>
      <p:ext uri="{BB962C8B-B14F-4D97-AF65-F5344CB8AC3E}">
        <p14:creationId xmlns:p14="http://schemas.microsoft.com/office/powerpoint/2010/main" val="355776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 skills </a:t>
            </a:r>
            <a:endParaRPr lang="en-GB" dirty="0"/>
          </a:p>
        </p:txBody>
      </p:sp>
      <p:sp>
        <p:nvSpPr>
          <p:cNvPr id="3" name="Content Placeholder 2"/>
          <p:cNvSpPr>
            <a:spLocks noGrp="1"/>
          </p:cNvSpPr>
          <p:nvPr>
            <p:ph idx="1"/>
          </p:nvPr>
        </p:nvSpPr>
        <p:spPr/>
        <p:txBody>
          <a:bodyPr>
            <a:normAutofit/>
          </a:bodyPr>
          <a:lstStyle/>
          <a:p>
            <a:r>
              <a:rPr lang="en-GB" b="0" dirty="0" smtClean="0"/>
              <a:t>Have a go at creating your own map of the area, plotting things you see, things you like and things you don’t like?  You can draw straight onto your map or create a key. Get a grown up to help or look at some of the examples below; </a:t>
            </a:r>
            <a:endParaRPr lang="en-GB"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 y="2276872"/>
            <a:ext cx="83820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3808" y="5188550"/>
            <a:ext cx="3240360" cy="369332"/>
          </a:xfrm>
          <a:prstGeom prst="rect">
            <a:avLst/>
          </a:prstGeom>
          <a:noFill/>
        </p:spPr>
        <p:txBody>
          <a:bodyPr wrap="square" rtlCol="0">
            <a:spAutoFit/>
          </a:bodyPr>
          <a:lstStyle/>
          <a:p>
            <a:r>
              <a:rPr lang="en-GB" dirty="0" smtClean="0"/>
              <a:t>Courtesy of Ordinance Survey </a:t>
            </a:r>
            <a:endParaRPr lang="en-GB" dirty="0"/>
          </a:p>
        </p:txBody>
      </p:sp>
    </p:spTree>
    <p:extLst>
      <p:ext uri="{BB962C8B-B14F-4D97-AF65-F5344CB8AC3E}">
        <p14:creationId xmlns:p14="http://schemas.microsoft.com/office/powerpoint/2010/main" val="44828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examples </a:t>
            </a:r>
            <a:endParaRPr lang="en-GB" dirty="0"/>
          </a:p>
        </p:txBody>
      </p:sp>
      <p:pic>
        <p:nvPicPr>
          <p:cNvPr id="4" name="Picture 3"/>
          <p:cNvPicPr/>
          <p:nvPr/>
        </p:nvPicPr>
        <p:blipFill rotWithShape="1">
          <a:blip r:embed="rId2"/>
          <a:srcRect l="9652" t="8876" r="49242" b="38166"/>
          <a:stretch/>
        </p:blipFill>
        <p:spPr bwMode="auto">
          <a:xfrm>
            <a:off x="0" y="908720"/>
            <a:ext cx="5148064" cy="3672408"/>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208"/>
            <a:ext cx="56197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730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ideal street  </a:t>
            </a:r>
            <a:endParaRPr lang="en-GB" dirty="0"/>
          </a:p>
        </p:txBody>
      </p:sp>
      <p:sp>
        <p:nvSpPr>
          <p:cNvPr id="3" name="Content Placeholder 2"/>
          <p:cNvSpPr>
            <a:spLocks noGrp="1"/>
          </p:cNvSpPr>
          <p:nvPr>
            <p:ph idx="1"/>
          </p:nvPr>
        </p:nvSpPr>
        <p:spPr>
          <a:xfrm>
            <a:off x="867484" y="1196752"/>
            <a:ext cx="7520940" cy="3579849"/>
          </a:xfrm>
        </p:spPr>
        <p:txBody>
          <a:bodyPr/>
          <a:lstStyle/>
          <a:p>
            <a:r>
              <a:rPr lang="en-GB" b="0" dirty="0" smtClean="0"/>
              <a:t>As an extension and to show what you have learnt, why not use My Pack activity 7. Get imaginative and have fun creating your ideal street!</a:t>
            </a:r>
          </a:p>
          <a:p>
            <a:r>
              <a:rPr lang="en-GB" b="0" dirty="0" smtClean="0"/>
              <a:t>Share these with school and ask them to send the ideas to us! </a:t>
            </a:r>
          </a:p>
          <a:p>
            <a:endParaRPr lang="en-GB"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5343088"/>
            <a:ext cx="2520280" cy="7175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852936"/>
            <a:ext cx="1064026" cy="2061964"/>
          </a:xfrm>
          <a:prstGeom prst="rect">
            <a:avLst/>
          </a:prstGeom>
        </p:spPr>
      </p:pic>
    </p:spTree>
    <p:extLst>
      <p:ext uri="{BB962C8B-B14F-4D97-AF65-F5344CB8AC3E}">
        <p14:creationId xmlns:p14="http://schemas.microsoft.com/office/powerpoint/2010/main" val="2038706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CERTIFICATE! </a:t>
            </a:r>
            <a:endParaRPr lang="en-GB" dirty="0"/>
          </a:p>
        </p:txBody>
      </p:sp>
      <p:sp>
        <p:nvSpPr>
          <p:cNvPr id="3" name="Content Placeholder 2"/>
          <p:cNvSpPr>
            <a:spLocks noGrp="1"/>
          </p:cNvSpPr>
          <p:nvPr>
            <p:ph idx="1"/>
          </p:nvPr>
        </p:nvSpPr>
        <p:spPr>
          <a:xfrm>
            <a:off x="867484" y="1196752"/>
            <a:ext cx="7520940" cy="3579849"/>
          </a:xfrm>
        </p:spPr>
        <p:txBody>
          <a:bodyPr/>
          <a:lstStyle/>
          <a:p>
            <a:r>
              <a:rPr lang="en-GB" b="0" dirty="0" smtClean="0"/>
              <a:t>Once finished, let your school  know! </a:t>
            </a:r>
          </a:p>
          <a:p>
            <a:r>
              <a:rPr lang="en-GB" b="0" dirty="0" smtClean="0"/>
              <a:t>You can also get your certificate from school. </a:t>
            </a:r>
            <a:endParaRPr lang="en-GB"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5343088"/>
            <a:ext cx="2520280" cy="71751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761" y="2254034"/>
            <a:ext cx="4663423" cy="347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427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streets </a:t>
            </a:r>
            <a:endParaRPr lang="en-GB" dirty="0"/>
          </a:p>
        </p:txBody>
      </p:sp>
      <p:sp>
        <p:nvSpPr>
          <p:cNvPr id="3" name="Content Placeholder 2"/>
          <p:cNvSpPr>
            <a:spLocks noGrp="1"/>
          </p:cNvSpPr>
          <p:nvPr>
            <p:ph idx="1"/>
          </p:nvPr>
        </p:nvSpPr>
        <p:spPr>
          <a:xfrm>
            <a:off x="867484" y="1196752"/>
            <a:ext cx="7520940" cy="3579849"/>
          </a:xfrm>
        </p:spPr>
        <p:txBody>
          <a:bodyPr/>
          <a:lstStyle/>
          <a:p>
            <a:r>
              <a:rPr lang="en-GB" b="0" dirty="0" smtClean="0"/>
              <a:t>School Streets is an exciting initiative, with streets outside school open just for pedestrians, cyclists and scooters at drop off and pick up times. </a:t>
            </a:r>
          </a:p>
          <a:p>
            <a:r>
              <a:rPr lang="en-GB" b="0" dirty="0" smtClean="0"/>
              <a:t>We’ve started our own trial in Gloucestershire.</a:t>
            </a:r>
          </a:p>
          <a:p>
            <a:r>
              <a:rPr lang="en-GB" b="0" dirty="0" smtClean="0"/>
              <a:t>Why not get involved and ask your school to set up a question and answer session or group discussion with the </a:t>
            </a:r>
            <a:r>
              <a:rPr lang="en-GB" b="0" dirty="0" err="1" smtClean="0"/>
              <a:t>Thinktravel</a:t>
            </a:r>
            <a:r>
              <a:rPr lang="en-GB" b="0" dirty="0" smtClean="0"/>
              <a:t> team? </a:t>
            </a:r>
          </a:p>
          <a:p>
            <a:r>
              <a:rPr lang="en-GB" b="0" dirty="0" smtClean="0"/>
              <a:t>Check our website: </a:t>
            </a:r>
            <a:r>
              <a:rPr lang="en-GB" b="0" dirty="0" smtClean="0">
                <a:hlinkClick r:id="rId2"/>
              </a:rPr>
              <a:t>www.thinktravel.info</a:t>
            </a:r>
            <a:r>
              <a:rPr lang="en-GB" b="0" dirty="0" smtClean="0"/>
              <a:t> </a:t>
            </a:r>
          </a:p>
          <a:p>
            <a:r>
              <a:rPr lang="en-GB" b="0" dirty="0" smtClean="0"/>
              <a:t>There is also a national school streets website</a:t>
            </a:r>
            <a:r>
              <a:rPr lang="en-GB" b="0" smtClean="0"/>
              <a:t>: </a:t>
            </a:r>
            <a:r>
              <a:rPr lang="en-GB" b="0" smtClean="0">
                <a:hlinkClick r:id="rId3"/>
              </a:rPr>
              <a:t>www.schoolstreets.org.uk</a:t>
            </a:r>
            <a:r>
              <a:rPr lang="en-GB" b="0" smtClean="0"/>
              <a:t> </a:t>
            </a:r>
            <a:endParaRPr lang="en-GB" b="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5343088"/>
            <a:ext cx="2520280" cy="717517"/>
          </a:xfrm>
          <a:prstGeom prst="rect">
            <a:avLst/>
          </a:prstGeom>
        </p:spPr>
      </p:pic>
    </p:spTree>
    <p:extLst>
      <p:ext uri="{BB962C8B-B14F-4D97-AF65-F5344CB8AC3E}">
        <p14:creationId xmlns:p14="http://schemas.microsoft.com/office/powerpoint/2010/main" val="2394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for teachers, parents and carers</a:t>
            </a:r>
            <a:endParaRPr lang="en-GB" dirty="0"/>
          </a:p>
        </p:txBody>
      </p:sp>
      <p:sp>
        <p:nvSpPr>
          <p:cNvPr id="3" name="Content Placeholder 2"/>
          <p:cNvSpPr>
            <a:spLocks noGrp="1"/>
          </p:cNvSpPr>
          <p:nvPr>
            <p:ph idx="1"/>
          </p:nvPr>
        </p:nvSpPr>
        <p:spPr>
          <a:xfrm>
            <a:off x="822960" y="1100628"/>
            <a:ext cx="7520940" cy="3768532"/>
          </a:xfrm>
        </p:spPr>
        <p:txBody>
          <a:bodyPr>
            <a:normAutofit lnSpcReduction="10000"/>
          </a:bodyPr>
          <a:lstStyle/>
          <a:p>
            <a:r>
              <a:rPr lang="en-GB" b="0" dirty="0"/>
              <a:t>Y</a:t>
            </a:r>
            <a:r>
              <a:rPr lang="en-GB" b="0" dirty="0" smtClean="0"/>
              <a:t>ou </a:t>
            </a:r>
            <a:r>
              <a:rPr lang="en-GB" b="0" dirty="0"/>
              <a:t>could investigate aerial imagery using e.g. OS maps, Google Earth or Bing maps, and talk about the features that can be seen and identified, using geographical vocabulary. 3D junk mapping could be used to build a map of the </a:t>
            </a:r>
            <a:r>
              <a:rPr lang="en-GB" b="0" dirty="0" smtClean="0"/>
              <a:t>streets near you </a:t>
            </a:r>
            <a:r>
              <a:rPr lang="en-GB" b="0" dirty="0"/>
              <a:t>while digital mapping could show the route of a </a:t>
            </a:r>
            <a:r>
              <a:rPr lang="en-GB" b="0" dirty="0" smtClean="0"/>
              <a:t>walk. </a:t>
            </a:r>
          </a:p>
          <a:p>
            <a:r>
              <a:rPr lang="en-GB" b="0" dirty="0" smtClean="0"/>
              <a:t>However, getting out and about is the best way to learn. Get your child to really observe closely, take photographs if you can, plot out the walk, use paper maps (often found in local newsagents or supermarkets). It’s also important to use the relevant </a:t>
            </a:r>
            <a:r>
              <a:rPr lang="en-GB" b="0" dirty="0"/>
              <a:t>geographical knowledge and vocabulary </a:t>
            </a:r>
            <a:r>
              <a:rPr lang="en-GB" b="0" dirty="0" smtClean="0"/>
              <a:t>to get a </a:t>
            </a:r>
            <a:r>
              <a:rPr lang="en-GB" b="0" dirty="0"/>
              <a:t>greater depth of enquiry and understanding in follow up questions e.g. Why are there so many cars here? How is this place changing and why? W</a:t>
            </a:r>
            <a:r>
              <a:rPr lang="en-GB" b="0" dirty="0" smtClean="0"/>
              <a:t>hy </a:t>
            </a:r>
            <a:r>
              <a:rPr lang="en-GB" b="0" dirty="0"/>
              <a:t>is the park shut? Why </a:t>
            </a:r>
            <a:r>
              <a:rPr lang="en-GB" b="0" dirty="0" smtClean="0"/>
              <a:t>do people cross here? </a:t>
            </a:r>
          </a:p>
          <a:p>
            <a:r>
              <a:rPr lang="en-GB" b="0" dirty="0" smtClean="0"/>
              <a:t>We would love the school to send us examples of work, photographs or maps. We can publish this on our website ! </a:t>
            </a:r>
          </a:p>
          <a:p>
            <a:r>
              <a:rPr lang="en-GB" b="0" dirty="0" smtClean="0"/>
              <a:t>  </a:t>
            </a:r>
            <a:r>
              <a:rPr lang="en-GB" b="0" dirty="0" smtClean="0">
                <a:hlinkClick r:id="rId2"/>
              </a:rPr>
              <a:t>Thinktravel@gloucestershire.gov.uk</a:t>
            </a:r>
            <a:r>
              <a:rPr lang="en-GB" b="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5517232"/>
            <a:ext cx="2676899" cy="762106"/>
          </a:xfrm>
          <a:prstGeom prst="rect">
            <a:avLst/>
          </a:prstGeom>
        </p:spPr>
      </p:pic>
    </p:spTree>
    <p:extLst>
      <p:ext uri="{BB962C8B-B14F-4D97-AF65-F5344CB8AC3E}">
        <p14:creationId xmlns:p14="http://schemas.microsoft.com/office/powerpoint/2010/main" val="33131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Plan </a:t>
            </a:r>
            <a:endParaRPr lang="en-GB" dirty="0"/>
          </a:p>
        </p:txBody>
      </p:sp>
      <p:sp>
        <p:nvSpPr>
          <p:cNvPr id="3" name="Content Placeholder 2"/>
          <p:cNvSpPr>
            <a:spLocks noGrp="1"/>
          </p:cNvSpPr>
          <p:nvPr>
            <p:ph idx="1"/>
          </p:nvPr>
        </p:nvSpPr>
        <p:spPr/>
        <p:txBody>
          <a:bodyPr>
            <a:normAutofit/>
          </a:bodyPr>
          <a:lstStyle/>
          <a:p>
            <a:r>
              <a:rPr lang="en-GB" b="0" dirty="0" smtClean="0"/>
              <a:t>How long should I spend on each section</a:t>
            </a:r>
            <a:r>
              <a:rPr lang="en-GB" b="0" dirty="0"/>
              <a:t>?</a:t>
            </a:r>
            <a:endParaRPr lang="en-GB" b="0" dirty="0" smtClean="0"/>
          </a:p>
          <a:p>
            <a:r>
              <a:rPr lang="en-GB" dirty="0" smtClean="0"/>
              <a:t>This depends on lots of things</a:t>
            </a:r>
            <a:r>
              <a:rPr lang="en-GB" b="0" dirty="0" smtClean="0"/>
              <a:t>. For example, you may wish to take longer on your walk, perhaps you need to practice mapping skills, spend more time recording your finding or researching. Older children may want to spend more time on the extra activities too. </a:t>
            </a:r>
          </a:p>
          <a:p>
            <a:r>
              <a:rPr lang="en-GB" b="0" dirty="0" smtClean="0"/>
              <a:t>We would recommend doing the activities in 30 – 40 minute blocks so that you can fit in all your other work too. </a:t>
            </a:r>
          </a:p>
          <a:p>
            <a:r>
              <a:rPr lang="en-GB" b="0" dirty="0" smtClean="0"/>
              <a:t>There is a certificate at the end and remember to  use the workbook. </a:t>
            </a:r>
          </a:p>
          <a:p>
            <a:r>
              <a:rPr lang="en-GB" b="0" dirty="0" smtClean="0"/>
              <a:t>Don’t rush! Try to make your finished map as good as it can be!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589240"/>
            <a:ext cx="2520280" cy="717517"/>
          </a:xfrm>
          <a:prstGeom prst="rect">
            <a:avLst/>
          </a:prstGeom>
        </p:spPr>
      </p:pic>
    </p:spTree>
    <p:extLst>
      <p:ext uri="{BB962C8B-B14F-4D97-AF65-F5344CB8AC3E}">
        <p14:creationId xmlns:p14="http://schemas.microsoft.com/office/powerpoint/2010/main" val="121194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definitions   A - r</a:t>
            </a:r>
            <a:endParaRPr lang="en-GB" dirty="0"/>
          </a:p>
        </p:txBody>
      </p:sp>
      <p:sp>
        <p:nvSpPr>
          <p:cNvPr id="3" name="Content Placeholder 2"/>
          <p:cNvSpPr>
            <a:spLocks noGrp="1"/>
          </p:cNvSpPr>
          <p:nvPr>
            <p:ph idx="1"/>
          </p:nvPr>
        </p:nvSpPr>
        <p:spPr>
          <a:xfrm>
            <a:off x="251520" y="1340768"/>
            <a:ext cx="5909280" cy="3240360"/>
          </a:xfrm>
        </p:spPr>
        <p:txBody>
          <a:bodyPr>
            <a:normAutofit fontScale="92500" lnSpcReduction="10000"/>
          </a:bodyPr>
          <a:lstStyle/>
          <a:p>
            <a:r>
              <a:rPr lang="en-GB" sz="2300" dirty="0" smtClean="0"/>
              <a:t>Air Quality  -  how clean the air is </a:t>
            </a:r>
          </a:p>
          <a:p>
            <a:r>
              <a:rPr lang="en-GB" sz="2300" dirty="0" smtClean="0"/>
              <a:t>City  -  a large town </a:t>
            </a:r>
          </a:p>
          <a:p>
            <a:r>
              <a:rPr lang="en-GB" sz="2300" dirty="0" smtClean="0"/>
              <a:t>Community – a group of people  who may live in the same place </a:t>
            </a:r>
          </a:p>
          <a:p>
            <a:r>
              <a:rPr lang="en-GB" sz="2300" dirty="0" smtClean="0"/>
              <a:t>House -  a building where people live.</a:t>
            </a:r>
          </a:p>
          <a:p>
            <a:r>
              <a:rPr lang="en-GB" sz="2300" dirty="0"/>
              <a:t>Pollution – tiny particles in the air that can be harmful to breathe  </a:t>
            </a:r>
          </a:p>
          <a:p>
            <a:r>
              <a:rPr lang="en-GB" sz="2300" dirty="0"/>
              <a:t>Road – an area that leads from one place to another for vehicles </a:t>
            </a:r>
          </a:p>
          <a:p>
            <a:endParaRPr lang="en-GB" dirty="0" smtClean="0"/>
          </a:p>
          <a:p>
            <a:endParaRPr lang="en-GB" dirty="0"/>
          </a:p>
        </p:txBody>
      </p:sp>
      <p:pic>
        <p:nvPicPr>
          <p:cNvPr id="1026" name="Picture 2" descr="What is Air Quality? | UCAR Center for Science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32656"/>
            <a:ext cx="3024336" cy="2021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 work for a safer life on the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53057"/>
            <a:ext cx="9144000" cy="23304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hlinkClick r:id="rId4" action="ppaction://hlinksldjump"/>
          </p:cNvPr>
          <p:cNvSpPr/>
          <p:nvPr/>
        </p:nvSpPr>
        <p:spPr>
          <a:xfrm>
            <a:off x="5940152" y="3212976"/>
            <a:ext cx="302433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back </a:t>
            </a:r>
            <a:endParaRPr lang="en-GB" dirty="0"/>
          </a:p>
        </p:txBody>
      </p:sp>
    </p:spTree>
    <p:extLst>
      <p:ext uri="{BB962C8B-B14F-4D97-AF65-F5344CB8AC3E}">
        <p14:creationId xmlns:p14="http://schemas.microsoft.com/office/powerpoint/2010/main" val="3919791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definitions S – Z </a:t>
            </a:r>
            <a:endParaRPr lang="en-GB" dirty="0"/>
          </a:p>
        </p:txBody>
      </p:sp>
      <p:sp>
        <p:nvSpPr>
          <p:cNvPr id="3" name="Content Placeholder 2"/>
          <p:cNvSpPr>
            <a:spLocks noGrp="1"/>
          </p:cNvSpPr>
          <p:nvPr>
            <p:ph idx="1"/>
          </p:nvPr>
        </p:nvSpPr>
        <p:spPr>
          <a:xfrm>
            <a:off x="323528" y="836712"/>
            <a:ext cx="5909280" cy="3984556"/>
          </a:xfrm>
        </p:spPr>
        <p:txBody>
          <a:bodyPr>
            <a:normAutofit lnSpcReduction="10000"/>
          </a:bodyPr>
          <a:lstStyle/>
          <a:p>
            <a:r>
              <a:rPr lang="en-GB" sz="2000" dirty="0" smtClean="0"/>
              <a:t>School </a:t>
            </a:r>
            <a:r>
              <a:rPr lang="en-GB" sz="2000" dirty="0"/>
              <a:t>– a place or building where children learn</a:t>
            </a:r>
          </a:p>
          <a:p>
            <a:r>
              <a:rPr lang="en-GB" sz="2000" dirty="0"/>
              <a:t>Shop – a building where people buy things</a:t>
            </a:r>
          </a:p>
          <a:p>
            <a:r>
              <a:rPr lang="en-GB" sz="2000" dirty="0"/>
              <a:t>Street – a road usually with houses  and buildings either side</a:t>
            </a:r>
          </a:p>
          <a:p>
            <a:r>
              <a:rPr lang="en-GB" sz="2000" dirty="0"/>
              <a:t>Town  - a place with lots of buildings  where people live and work</a:t>
            </a:r>
          </a:p>
          <a:p>
            <a:r>
              <a:rPr lang="en-GB" sz="2000" dirty="0"/>
              <a:t>Traffic – vehicles moving on a road or street</a:t>
            </a:r>
          </a:p>
          <a:p>
            <a:r>
              <a:rPr lang="en-GB" sz="2000" dirty="0"/>
              <a:t>Vehicles  - things that take people of goods from one place to  another. A car is a vehicle. </a:t>
            </a:r>
          </a:p>
          <a:p>
            <a:r>
              <a:rPr lang="en-GB" sz="2000" dirty="0"/>
              <a:t>Village  -  a small place with buildings  including houses </a:t>
            </a:r>
          </a:p>
          <a:p>
            <a:endParaRPr lang="en-GB" dirty="0"/>
          </a:p>
        </p:txBody>
      </p:sp>
      <p:pic>
        <p:nvPicPr>
          <p:cNvPr id="4" name="Picture 3" descr="https://www.stockphotography.co.uk/Upload/Stock/Previews/21799.jpg"/>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082472"/>
            <a:ext cx="2960752" cy="1800200"/>
          </a:xfrm>
          <a:prstGeom prst="rect">
            <a:avLst/>
          </a:prstGeom>
          <a:noFill/>
          <a:ln>
            <a:noFill/>
          </a:ln>
        </p:spPr>
      </p:pic>
      <p:pic>
        <p:nvPicPr>
          <p:cNvPr id="5" name="Picture 4"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3559686" y="5085184"/>
            <a:ext cx="5584314" cy="1772816"/>
          </a:xfrm>
          <a:prstGeom prst="rect">
            <a:avLst/>
          </a:prstGeom>
          <a:noFill/>
          <a:ln>
            <a:noFill/>
          </a:ln>
        </p:spPr>
      </p:pic>
      <p:sp>
        <p:nvSpPr>
          <p:cNvPr id="6" name="Rounded Rectangle 5">
            <a:hlinkClick r:id="rId4" action="ppaction://hlinksldjump"/>
          </p:cNvPr>
          <p:cNvSpPr/>
          <p:nvPr/>
        </p:nvSpPr>
        <p:spPr>
          <a:xfrm>
            <a:off x="6290848" y="3429000"/>
            <a:ext cx="25922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back </a:t>
            </a:r>
            <a:endParaRPr lang="en-GB" dirty="0"/>
          </a:p>
        </p:txBody>
      </p:sp>
    </p:spTree>
    <p:extLst>
      <p:ext uri="{BB962C8B-B14F-4D97-AF65-F5344CB8AC3E}">
        <p14:creationId xmlns:p14="http://schemas.microsoft.com/office/powerpoint/2010/main" val="70823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517232"/>
            <a:ext cx="2676899" cy="762106"/>
          </a:xfrm>
          <a:prstGeom prst="rect">
            <a:avLst/>
          </a:prstGeom>
        </p:spPr>
      </p:pic>
      <p:sp>
        <p:nvSpPr>
          <p:cNvPr id="7" name="Rectangle 6"/>
          <p:cNvSpPr/>
          <p:nvPr/>
        </p:nvSpPr>
        <p:spPr>
          <a:xfrm>
            <a:off x="395536" y="188640"/>
            <a:ext cx="7920880" cy="523220"/>
          </a:xfrm>
          <a:prstGeom prst="rect">
            <a:avLst/>
          </a:prstGeom>
        </p:spPr>
        <p:txBody>
          <a:bodyPr wrap="square">
            <a:spAutoFit/>
          </a:bodyPr>
          <a:lstStyle/>
          <a:p>
            <a:r>
              <a:rPr lang="en-GB" sz="2800" dirty="0" smtClean="0"/>
              <a:t> </a:t>
            </a:r>
            <a:endParaRPr lang="en-GB" sz="2800" dirty="0"/>
          </a:p>
        </p:txBody>
      </p:sp>
      <p:sp>
        <p:nvSpPr>
          <p:cNvPr id="2" name="TextBox 1"/>
          <p:cNvSpPr txBox="1"/>
          <p:nvPr/>
        </p:nvSpPr>
        <p:spPr>
          <a:xfrm>
            <a:off x="179512" y="332656"/>
            <a:ext cx="8653563" cy="646331"/>
          </a:xfrm>
          <a:prstGeom prst="rect">
            <a:avLst/>
          </a:prstGeom>
          <a:noFill/>
        </p:spPr>
        <p:txBody>
          <a:bodyPr wrap="square" rtlCol="0">
            <a:spAutoFit/>
          </a:bodyPr>
          <a:lstStyle/>
          <a:p>
            <a:r>
              <a:rPr lang="en-GB" dirty="0" smtClean="0"/>
              <a:t>In this unit, you will discover more about the street you live in and those around you, use mapping skills and develop an understanding of what makes a street healthy. </a:t>
            </a:r>
          </a:p>
        </p:txBody>
      </p:sp>
      <p:sp>
        <p:nvSpPr>
          <p:cNvPr id="11" name="Snip Diagonal Corner Rectangle 10"/>
          <p:cNvSpPr/>
          <p:nvPr/>
        </p:nvSpPr>
        <p:spPr>
          <a:xfrm rot="20623280" flipH="1">
            <a:off x="3085268" y="4999327"/>
            <a:ext cx="2321248" cy="1797915"/>
          </a:xfrm>
          <a:prstGeom prst="snip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ea typeface="Calibri"/>
                <a:cs typeface="Times New Roman"/>
              </a:rPr>
              <a:t>PE Link: </a:t>
            </a:r>
            <a:endParaRPr lang="en-GB" sz="1100" dirty="0">
              <a:effectLst/>
              <a:ea typeface="Calibri"/>
              <a:cs typeface="Times New Roman"/>
            </a:endParaRPr>
          </a:p>
          <a:p>
            <a:pPr algn="ctr">
              <a:lnSpc>
                <a:spcPct val="115000"/>
              </a:lnSpc>
              <a:spcAft>
                <a:spcPts val="1000"/>
              </a:spcAft>
            </a:pPr>
            <a:r>
              <a:rPr lang="en-GB" sz="1600" dirty="0">
                <a:effectLst/>
                <a:ea typeface="Calibri"/>
                <a:cs typeface="Times New Roman"/>
              </a:rPr>
              <a:t>Active, healthy lives  </a:t>
            </a:r>
            <a:endParaRPr lang="en-GB" sz="1100" dirty="0">
              <a:effectLst/>
              <a:ea typeface="Calibri"/>
              <a:cs typeface="Times New Roman"/>
            </a:endParaRPr>
          </a:p>
          <a:p>
            <a:pPr algn="ctr">
              <a:lnSpc>
                <a:spcPct val="115000"/>
              </a:lnSpc>
              <a:spcAft>
                <a:spcPts val="1000"/>
              </a:spcAft>
            </a:pPr>
            <a:r>
              <a:rPr lang="en-GB" sz="1600" dirty="0">
                <a:effectLst/>
                <a:ea typeface="Calibri"/>
                <a:cs typeface="Times New Roman"/>
              </a:rPr>
              <a:t> </a:t>
            </a:r>
            <a:endParaRPr lang="en-GB" sz="1100" dirty="0">
              <a:effectLst/>
              <a:ea typeface="Calibri"/>
              <a:cs typeface="Times New Roman"/>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99" y="3027068"/>
            <a:ext cx="3048000" cy="2033016"/>
          </a:xfrm>
          <a:prstGeom prst="rect">
            <a:avLst/>
          </a:prstGeom>
        </p:spPr>
      </p:pic>
      <p:sp>
        <p:nvSpPr>
          <p:cNvPr id="13" name="Rounded Rectangular Callout 12"/>
          <p:cNvSpPr/>
          <p:nvPr/>
        </p:nvSpPr>
        <p:spPr>
          <a:xfrm>
            <a:off x="179512" y="1268760"/>
            <a:ext cx="8628059" cy="648072"/>
          </a:xfrm>
          <a:prstGeom prst="wedgeRoundRectCallout">
            <a:avLst>
              <a:gd name="adj1" fmla="val -27571"/>
              <a:gd name="adj2" fmla="val 2330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Important words (vocabulary) – click to find out more. </a:t>
            </a:r>
          </a:p>
          <a:p>
            <a:pPr algn="ctr"/>
            <a:endParaRPr lang="en-GB" sz="2800" dirty="0"/>
          </a:p>
        </p:txBody>
      </p:sp>
      <p:sp>
        <p:nvSpPr>
          <p:cNvPr id="14" name="Rounded Rectangle 13">
            <a:hlinkClick r:id="rId4" action="ppaction://hlinksldjump"/>
          </p:cNvPr>
          <p:cNvSpPr/>
          <p:nvPr/>
        </p:nvSpPr>
        <p:spPr>
          <a:xfrm>
            <a:off x="2752960" y="2751084"/>
            <a:ext cx="2952328" cy="191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Air Quality </a:t>
            </a:r>
          </a:p>
          <a:p>
            <a:r>
              <a:rPr lang="en-GB" dirty="0"/>
              <a:t>City  </a:t>
            </a:r>
          </a:p>
          <a:p>
            <a:r>
              <a:rPr lang="en-GB" dirty="0" smtClean="0"/>
              <a:t>Community</a:t>
            </a:r>
            <a:endParaRPr lang="en-GB" dirty="0"/>
          </a:p>
          <a:p>
            <a:r>
              <a:rPr lang="en-GB" dirty="0"/>
              <a:t>Pollution </a:t>
            </a:r>
          </a:p>
          <a:p>
            <a:r>
              <a:rPr lang="en-GB" dirty="0"/>
              <a:t>Road </a:t>
            </a:r>
            <a:r>
              <a:rPr lang="en-GB" dirty="0" smtClean="0"/>
              <a:t> </a:t>
            </a:r>
            <a:endParaRPr lang="en-GB" dirty="0"/>
          </a:p>
        </p:txBody>
      </p:sp>
      <p:sp>
        <p:nvSpPr>
          <p:cNvPr id="15" name="Rounded Rectangle 14">
            <a:hlinkClick r:id="rId5" action="ppaction://hlinksldjump"/>
          </p:cNvPr>
          <p:cNvSpPr/>
          <p:nvPr/>
        </p:nvSpPr>
        <p:spPr>
          <a:xfrm>
            <a:off x="6031389" y="2972220"/>
            <a:ext cx="2952328" cy="191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School          Shop </a:t>
            </a:r>
            <a:endParaRPr lang="en-GB" dirty="0"/>
          </a:p>
          <a:p>
            <a:r>
              <a:rPr lang="en-GB" dirty="0"/>
              <a:t>Street </a:t>
            </a:r>
            <a:r>
              <a:rPr lang="en-GB" dirty="0" smtClean="0"/>
              <a:t>           Town  </a:t>
            </a:r>
            <a:endParaRPr lang="en-GB" dirty="0"/>
          </a:p>
          <a:p>
            <a:r>
              <a:rPr lang="en-GB" dirty="0"/>
              <a:t>Traffic </a:t>
            </a:r>
            <a:r>
              <a:rPr lang="en-GB" dirty="0" smtClean="0"/>
              <a:t>      </a:t>
            </a:r>
            <a:r>
              <a:rPr lang="en-GB" dirty="0"/>
              <a:t> </a:t>
            </a:r>
            <a:r>
              <a:rPr lang="en-GB" dirty="0" smtClean="0"/>
              <a:t>    Vehicles</a:t>
            </a:r>
            <a:endParaRPr lang="en-GB" dirty="0"/>
          </a:p>
          <a:p>
            <a:r>
              <a:rPr lang="en-GB" dirty="0"/>
              <a:t>Village  </a:t>
            </a:r>
            <a:r>
              <a:rPr lang="en-GB" dirty="0" smtClean="0"/>
              <a:t> </a:t>
            </a:r>
            <a:endParaRPr lang="en-GB" dirty="0"/>
          </a:p>
        </p:txBody>
      </p:sp>
      <p:sp>
        <p:nvSpPr>
          <p:cNvPr id="10" name="Snip Diagonal Corner Rectangle 9"/>
          <p:cNvSpPr/>
          <p:nvPr/>
        </p:nvSpPr>
        <p:spPr>
          <a:xfrm rot="991331">
            <a:off x="466388" y="4943738"/>
            <a:ext cx="2219325" cy="1793153"/>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ea typeface="Calibri"/>
                <a:cs typeface="Times New Roman"/>
              </a:rPr>
              <a:t>Geography Link: </a:t>
            </a:r>
            <a:endParaRPr lang="en-GB" sz="1100" dirty="0">
              <a:effectLst/>
              <a:ea typeface="Calibri"/>
              <a:cs typeface="Times New Roman"/>
            </a:endParaRPr>
          </a:p>
          <a:p>
            <a:pPr algn="ctr">
              <a:lnSpc>
                <a:spcPct val="115000"/>
              </a:lnSpc>
              <a:spcAft>
                <a:spcPts val="1000"/>
              </a:spcAft>
            </a:pPr>
            <a:r>
              <a:rPr lang="en-GB" sz="1600" dirty="0">
                <a:effectLst/>
                <a:ea typeface="Calibri"/>
                <a:cs typeface="Times New Roman"/>
              </a:rPr>
              <a:t>Local fieldwork </a:t>
            </a:r>
            <a:endParaRPr lang="en-GB" sz="1100" dirty="0">
              <a:effectLst/>
              <a:ea typeface="Calibri"/>
              <a:cs typeface="Times New Roman"/>
            </a:endParaRPr>
          </a:p>
          <a:p>
            <a:pPr algn="ctr">
              <a:lnSpc>
                <a:spcPct val="115000"/>
              </a:lnSpc>
              <a:spcAft>
                <a:spcPts val="1000"/>
              </a:spcAft>
            </a:pPr>
            <a:r>
              <a:rPr lang="en-GB" sz="1600" dirty="0">
                <a:effectLst/>
                <a:ea typeface="Calibri"/>
                <a:cs typeface="Times New Roman"/>
              </a:rPr>
              <a:t>Compass Directions </a:t>
            </a:r>
            <a:endParaRPr lang="en-GB" sz="1100" dirty="0">
              <a:effectLst/>
              <a:ea typeface="Calibri"/>
              <a:cs typeface="Times New Roman"/>
            </a:endParaRPr>
          </a:p>
          <a:p>
            <a:pPr algn="ctr">
              <a:lnSpc>
                <a:spcPct val="115000"/>
              </a:lnSpc>
              <a:spcAft>
                <a:spcPts val="1000"/>
              </a:spcAft>
            </a:pPr>
            <a:r>
              <a:rPr lang="en-GB" sz="1600" dirty="0">
                <a:effectLst/>
                <a:ea typeface="Calibri"/>
                <a:cs typeface="Times New Roman"/>
              </a:rPr>
              <a:t> </a:t>
            </a:r>
            <a:endParaRPr lang="en-GB" sz="1100" dirty="0">
              <a:effectLst/>
              <a:ea typeface="Calibri"/>
              <a:cs typeface="Times New Roman"/>
            </a:endParaRPr>
          </a:p>
        </p:txBody>
      </p:sp>
    </p:spTree>
    <p:extLst>
      <p:ext uri="{BB962C8B-B14F-4D97-AF65-F5344CB8AC3E}">
        <p14:creationId xmlns:p14="http://schemas.microsoft.com/office/powerpoint/2010/main" val="1210639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517232"/>
            <a:ext cx="2676899" cy="762106"/>
          </a:xfrm>
          <a:prstGeom prst="rect">
            <a:avLst/>
          </a:prstGeom>
        </p:spPr>
      </p:pic>
      <p:sp>
        <p:nvSpPr>
          <p:cNvPr id="2" name="Rectangle 1"/>
          <p:cNvSpPr/>
          <p:nvPr/>
        </p:nvSpPr>
        <p:spPr>
          <a:xfrm>
            <a:off x="395536" y="3789040"/>
            <a:ext cx="82089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Challenge: in two minutes how many things can you list? Then use My Pack 2 to list or draw as many things as you can.  </a:t>
            </a:r>
            <a:endParaRPr lang="en-GB" dirty="0"/>
          </a:p>
        </p:txBody>
      </p:sp>
      <p:sp>
        <p:nvSpPr>
          <p:cNvPr id="3" name="Round Diagonal Corner Rectangle 2"/>
          <p:cNvSpPr/>
          <p:nvPr/>
        </p:nvSpPr>
        <p:spPr>
          <a:xfrm>
            <a:off x="1367644" y="836712"/>
            <a:ext cx="6264696" cy="2376264"/>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r>
              <a:rPr lang="en-GB" sz="3200" b="1" dirty="0">
                <a:solidFill>
                  <a:srgbClr val="FFFFFF"/>
                </a:solidFill>
                <a:ea typeface="Calibri"/>
                <a:cs typeface="Times New Roman"/>
              </a:rPr>
              <a:t>Thinktravel Big question: </a:t>
            </a:r>
            <a:endParaRPr lang="en-GB" sz="3200" dirty="0">
              <a:solidFill>
                <a:srgbClr val="000000"/>
              </a:solidFill>
              <a:ea typeface="Calibri"/>
              <a:cs typeface="Times New Roman"/>
            </a:endParaRPr>
          </a:p>
          <a:p>
            <a:pPr lvl="0">
              <a:lnSpc>
                <a:spcPct val="115000"/>
              </a:lnSpc>
              <a:spcAft>
                <a:spcPts val="1000"/>
              </a:spcAft>
            </a:pPr>
            <a:r>
              <a:rPr lang="en-GB" sz="3200" dirty="0">
                <a:solidFill>
                  <a:srgbClr val="FFFFFF"/>
                </a:solidFill>
                <a:ea typeface="Calibri"/>
                <a:cs typeface="Times New Roman"/>
              </a:rPr>
              <a:t>What makes a street ‘healthy’? </a:t>
            </a:r>
            <a:endParaRPr lang="en-GB" sz="3200" dirty="0">
              <a:solidFill>
                <a:srgbClr val="000000"/>
              </a:solidFill>
              <a:ea typeface="Calibri"/>
              <a:cs typeface="Times New Roman"/>
            </a:endParaRPr>
          </a:p>
          <a:p>
            <a:pPr lvl="0">
              <a:lnSpc>
                <a:spcPct val="115000"/>
              </a:lnSpc>
              <a:spcAft>
                <a:spcPts val="1000"/>
              </a:spcAft>
            </a:pPr>
            <a:r>
              <a:rPr lang="en-GB" sz="3200" dirty="0">
                <a:solidFill>
                  <a:srgbClr val="FFFFFF"/>
                </a:solidFill>
                <a:ea typeface="Calibri"/>
                <a:cs typeface="Times New Roman"/>
              </a:rPr>
              <a:t>What makes a street ‘unhealthy’?</a:t>
            </a:r>
            <a:endParaRPr lang="en-GB" sz="3200" dirty="0">
              <a:solidFill>
                <a:srgbClr val="000000"/>
              </a:solidFill>
              <a:ea typeface="Calibri"/>
              <a:cs typeface="Times New Roman"/>
            </a:endParaRPr>
          </a:p>
        </p:txBody>
      </p:sp>
    </p:spTree>
    <p:extLst>
      <p:ext uri="{BB962C8B-B14F-4D97-AF65-F5344CB8AC3E}">
        <p14:creationId xmlns:p14="http://schemas.microsoft.com/office/powerpoint/2010/main" val="56875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notice In these pictures? </a:t>
            </a:r>
            <a:endParaRPr lang="en-GB" dirty="0"/>
          </a:p>
        </p:txBody>
      </p:sp>
      <p:sp>
        <p:nvSpPr>
          <p:cNvPr id="3" name="Content Placeholder 2"/>
          <p:cNvSpPr>
            <a:spLocks noGrp="1"/>
          </p:cNvSpPr>
          <p:nvPr>
            <p:ph idx="1"/>
          </p:nvPr>
        </p:nvSpPr>
        <p:spPr>
          <a:xfrm>
            <a:off x="827584" y="1052736"/>
            <a:ext cx="7520940" cy="3579849"/>
          </a:xfrm>
        </p:spPr>
        <p:txBody>
          <a:bodyPr>
            <a:normAutofit/>
          </a:bodyPr>
          <a:lstStyle/>
          <a:p>
            <a:pPr marL="0" lvl="1" indent="0">
              <a:buNone/>
            </a:pPr>
            <a:r>
              <a:rPr lang="en-GB" dirty="0" smtClean="0"/>
              <a:t> </a:t>
            </a:r>
          </a:p>
          <a:p>
            <a:pPr marL="342900" lvl="1" indent="-342900">
              <a:buAutoNum type="arabicPeriod"/>
            </a:pP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8772"/>
            <a:ext cx="4686302" cy="307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200477"/>
            <a:ext cx="3951704" cy="565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528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a:t>do you notice In </a:t>
            </a:r>
            <a:r>
              <a:rPr lang="en-GB" dirty="0" smtClean="0"/>
              <a:t>this picture? </a:t>
            </a:r>
            <a:endParaRPr lang="en-GB" dirty="0"/>
          </a:p>
        </p:txBody>
      </p:sp>
      <p:sp>
        <p:nvSpPr>
          <p:cNvPr id="3" name="Content Placeholder 2"/>
          <p:cNvSpPr>
            <a:spLocks noGrp="1"/>
          </p:cNvSpPr>
          <p:nvPr>
            <p:ph idx="1"/>
          </p:nvPr>
        </p:nvSpPr>
        <p:spPr>
          <a:xfrm>
            <a:off x="827584" y="1052736"/>
            <a:ext cx="7520940" cy="3579849"/>
          </a:xfrm>
        </p:spPr>
        <p:txBody>
          <a:bodyPr>
            <a:normAutofit/>
          </a:bodyPr>
          <a:lstStyle/>
          <a:p>
            <a:pPr marL="0" lvl="1" indent="0">
              <a:buNone/>
            </a:pPr>
            <a:r>
              <a:rPr lang="en-GB" dirty="0" smtClean="0"/>
              <a:t> </a:t>
            </a:r>
          </a:p>
          <a:p>
            <a:pPr marL="342900" lvl="1" indent="-342900">
              <a:buAutoNum type="arabicPeriod"/>
            </a:pPr>
            <a:endParaRPr lang="en-GB" dirty="0" smtClean="0"/>
          </a:p>
        </p:txBody>
      </p:sp>
      <p:pic>
        <p:nvPicPr>
          <p:cNvPr id="6" name="Picture 5"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ln>
            <a:noFill/>
          </a:ln>
        </p:spPr>
      </p:pic>
    </p:spTree>
    <p:extLst>
      <p:ext uri="{BB962C8B-B14F-4D97-AF65-F5344CB8AC3E}">
        <p14:creationId xmlns:p14="http://schemas.microsoft.com/office/powerpoint/2010/main" val="2241245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7520940" cy="548640"/>
          </a:xfrm>
        </p:spPr>
        <p:txBody>
          <a:bodyPr/>
          <a:lstStyle/>
          <a:p>
            <a:r>
              <a:rPr lang="en-GB" dirty="0" smtClean="0"/>
              <a:t>Key stage 2: sort these statements into healthy and unhealthy. </a:t>
            </a:r>
            <a:endParaRPr lang="en-GB" dirty="0"/>
          </a:p>
        </p:txBody>
      </p:sp>
      <p:sp>
        <p:nvSpPr>
          <p:cNvPr id="2" name="TextBox 1"/>
          <p:cNvSpPr txBox="1"/>
          <p:nvPr/>
        </p:nvSpPr>
        <p:spPr>
          <a:xfrm>
            <a:off x="181744" y="1028972"/>
            <a:ext cx="6046440" cy="3447098"/>
          </a:xfrm>
          <a:prstGeom prst="rect">
            <a:avLst/>
          </a:prstGeom>
          <a:noFill/>
        </p:spPr>
        <p:txBody>
          <a:bodyPr wrap="square" rtlCol="0">
            <a:spAutoFit/>
          </a:bodyPr>
          <a:lstStyle/>
          <a:p>
            <a:r>
              <a:rPr lang="en-GB" sz="2000" dirty="0" smtClean="0"/>
              <a:t>People </a:t>
            </a:r>
            <a:r>
              <a:rPr lang="en-GB" sz="2000" dirty="0"/>
              <a:t>choose to walk, </a:t>
            </a:r>
            <a:r>
              <a:rPr lang="en-GB" sz="2000" dirty="0" smtClean="0"/>
              <a:t>cycle. </a:t>
            </a:r>
          </a:p>
          <a:p>
            <a:r>
              <a:rPr lang="en-GB" sz="2000" dirty="0" smtClean="0"/>
              <a:t>There are pedestrians </a:t>
            </a:r>
            <a:r>
              <a:rPr lang="en-GB" sz="2000" dirty="0"/>
              <a:t>from all walks of life </a:t>
            </a:r>
            <a:r>
              <a:rPr lang="en-GB" sz="2000" dirty="0" smtClean="0"/>
              <a:t> - the street is for everyone. </a:t>
            </a:r>
            <a:endParaRPr lang="en-GB" sz="2000" dirty="0"/>
          </a:p>
          <a:p>
            <a:r>
              <a:rPr lang="en-GB" sz="2000" dirty="0" smtClean="0"/>
              <a:t>There are lots of vehicles (traffic).</a:t>
            </a:r>
          </a:p>
          <a:p>
            <a:r>
              <a:rPr lang="en-GB" sz="2000" dirty="0" smtClean="0"/>
              <a:t>It is difficult to cross the road. </a:t>
            </a:r>
            <a:endParaRPr lang="en-GB" sz="2000" dirty="0"/>
          </a:p>
          <a:p>
            <a:r>
              <a:rPr lang="en-GB" sz="2000" dirty="0" smtClean="0"/>
              <a:t>The street is quiet and peaceful. </a:t>
            </a:r>
          </a:p>
          <a:p>
            <a:r>
              <a:rPr lang="en-GB" sz="2000" dirty="0" smtClean="0"/>
              <a:t>There are places where I can rest. </a:t>
            </a:r>
            <a:endParaRPr lang="en-GB" sz="2000" dirty="0"/>
          </a:p>
          <a:p>
            <a:r>
              <a:rPr lang="en-GB" sz="2000" dirty="0" smtClean="0"/>
              <a:t>There is no shade from the sun or shelter from rain. </a:t>
            </a:r>
          </a:p>
          <a:p>
            <a:r>
              <a:rPr lang="en-GB" sz="2000" dirty="0" smtClean="0"/>
              <a:t>People feel relaxed and smile lots. </a:t>
            </a:r>
          </a:p>
          <a:p>
            <a:r>
              <a:rPr lang="en-GB" sz="2000" dirty="0" smtClean="0"/>
              <a:t>There are things to see and do. </a:t>
            </a:r>
          </a:p>
          <a:p>
            <a:pPr marL="342900" indent="-342900">
              <a:buAutoNum type="arabicPeriod"/>
            </a:pP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476" y="1364558"/>
            <a:ext cx="2617852" cy="174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476" y="3109793"/>
            <a:ext cx="2633524" cy="190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96652" y="4653136"/>
            <a:ext cx="5616624" cy="18448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Extension: </a:t>
            </a:r>
          </a:p>
          <a:p>
            <a:pPr algn="ctr"/>
            <a:r>
              <a:rPr lang="en-GB" dirty="0" smtClean="0"/>
              <a:t>Put the healthy statements in order and choose your top 3! </a:t>
            </a:r>
          </a:p>
          <a:p>
            <a:pPr algn="ctr"/>
            <a:r>
              <a:rPr lang="en-GB" dirty="0" smtClean="0"/>
              <a:t>Can you think of your own statements? </a:t>
            </a:r>
            <a:endParaRPr lang="en-GB" dirty="0"/>
          </a:p>
        </p:txBody>
      </p:sp>
    </p:spTree>
    <p:extLst>
      <p:ext uri="{BB962C8B-B14F-4D97-AF65-F5344CB8AC3E}">
        <p14:creationId xmlns:p14="http://schemas.microsoft.com/office/powerpoint/2010/main" val="11757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517232"/>
            <a:ext cx="2676899" cy="762106"/>
          </a:xfrm>
          <a:prstGeom prst="rect">
            <a:avLst/>
          </a:prstGeom>
        </p:spPr>
      </p:pic>
      <p:sp>
        <p:nvSpPr>
          <p:cNvPr id="7" name="Rectangle 6"/>
          <p:cNvSpPr/>
          <p:nvPr/>
        </p:nvSpPr>
        <p:spPr>
          <a:xfrm>
            <a:off x="251520" y="260648"/>
            <a:ext cx="7920880" cy="1815882"/>
          </a:xfrm>
          <a:prstGeom prst="rect">
            <a:avLst/>
          </a:prstGeom>
        </p:spPr>
        <p:txBody>
          <a:bodyPr wrap="square">
            <a:spAutoFit/>
          </a:bodyPr>
          <a:lstStyle/>
          <a:p>
            <a:r>
              <a:rPr lang="en-GB" sz="2800" dirty="0" smtClean="0"/>
              <a:t>Living Streets: Key Stage 2 Activity </a:t>
            </a:r>
          </a:p>
          <a:p>
            <a:endParaRPr lang="en-GB" sz="2800" dirty="0"/>
          </a:p>
          <a:p>
            <a:r>
              <a:rPr lang="en-GB" sz="2800" dirty="0" smtClean="0"/>
              <a:t>In London, our country’s largest city, Living Streets worked with cyclists to support healthy streets.</a:t>
            </a:r>
            <a:endParaRPr lang="en-GB" sz="2800" dirty="0"/>
          </a:p>
        </p:txBody>
      </p:sp>
      <p:pic>
        <p:nvPicPr>
          <p:cNvPr id="2050" name="Picture 2" descr="c0c06835-f1ef-466a-90b9-e7f8f3856020@gloucestersh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38" y="2048362"/>
            <a:ext cx="4915242" cy="48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292080" y="2492896"/>
            <a:ext cx="3168352" cy="954107"/>
          </a:xfrm>
          <a:prstGeom prst="rect">
            <a:avLst/>
          </a:prstGeom>
        </p:spPr>
        <p:txBody>
          <a:bodyPr wrap="square">
            <a:spAutoFit/>
          </a:bodyPr>
          <a:lstStyle/>
          <a:p>
            <a:r>
              <a:rPr lang="en-GB" sz="2800" dirty="0" smtClean="0">
                <a:hlinkClick r:id="rId4"/>
              </a:rPr>
              <a:t>Check their website: </a:t>
            </a:r>
            <a:r>
              <a:rPr lang="en-GB" sz="2000" dirty="0" smtClean="0">
                <a:hlinkClick r:id="rId4"/>
              </a:rPr>
              <a:t>click here</a:t>
            </a:r>
            <a:endParaRPr lang="en-GB" sz="2000" dirty="0" smtClean="0"/>
          </a:p>
        </p:txBody>
      </p:sp>
      <p:sp>
        <p:nvSpPr>
          <p:cNvPr id="9" name="Rectangle 8"/>
          <p:cNvSpPr/>
          <p:nvPr/>
        </p:nvSpPr>
        <p:spPr>
          <a:xfrm>
            <a:off x="5292080" y="3639450"/>
            <a:ext cx="3024336" cy="954107"/>
          </a:xfrm>
          <a:prstGeom prst="rect">
            <a:avLst/>
          </a:prstGeom>
        </p:spPr>
        <p:txBody>
          <a:bodyPr wrap="square">
            <a:spAutoFit/>
          </a:bodyPr>
          <a:lstStyle/>
          <a:p>
            <a:r>
              <a:rPr lang="en-GB" sz="2800" dirty="0" smtClean="0"/>
              <a:t>Use My Pack 5 to write two facts.  </a:t>
            </a:r>
          </a:p>
        </p:txBody>
      </p:sp>
    </p:spTree>
    <p:extLst>
      <p:ext uri="{BB962C8B-B14F-4D97-AF65-F5344CB8AC3E}">
        <p14:creationId xmlns:p14="http://schemas.microsoft.com/office/powerpoint/2010/main" val="264632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STREET TALK: VIDEO FROM A SCHOOL STREET IN SOUTHAMPTON </a:t>
            </a:r>
            <a:endParaRPr lang="en-GB" dirty="0"/>
          </a:p>
        </p:txBody>
      </p:sp>
      <p:pic>
        <p:nvPicPr>
          <p:cNvPr id="4" name="ZSdoCh9_eQg"/>
          <p:cNvPicPr>
            <a:picLocks noGrp="1" noRot="1" noChangeAspect="1"/>
          </p:cNvPicPr>
          <p:nvPr>
            <p:ph idx="1"/>
            <a:videoFile r:link="rId1"/>
          </p:nvPr>
        </p:nvPicPr>
        <p:blipFill>
          <a:blip r:embed="rId3"/>
          <a:stretch>
            <a:fillRect/>
          </a:stretch>
        </p:blipFill>
        <p:spPr>
          <a:xfrm>
            <a:off x="1115616" y="1276909"/>
            <a:ext cx="6336704" cy="3564396"/>
          </a:xfrm>
          <a:prstGeom prst="rect">
            <a:avLst/>
          </a:prstGeom>
        </p:spPr>
      </p:pic>
      <p:sp>
        <p:nvSpPr>
          <p:cNvPr id="5" name="TextBox 4"/>
          <p:cNvSpPr txBox="1"/>
          <p:nvPr/>
        </p:nvSpPr>
        <p:spPr>
          <a:xfrm>
            <a:off x="3275856" y="5373216"/>
            <a:ext cx="5760640" cy="1200329"/>
          </a:xfrm>
          <a:prstGeom prst="rect">
            <a:avLst/>
          </a:prstGeom>
          <a:noFill/>
        </p:spPr>
        <p:txBody>
          <a:bodyPr wrap="square" rtlCol="0">
            <a:spAutoFit/>
          </a:bodyPr>
          <a:lstStyle/>
          <a:p>
            <a:r>
              <a:rPr lang="en-GB" dirty="0" smtClean="0"/>
              <a:t>Courtesy of </a:t>
            </a:r>
            <a:r>
              <a:rPr lang="en-GB" dirty="0" err="1" smtClean="0"/>
              <a:t>Sustrans</a:t>
            </a:r>
            <a:r>
              <a:rPr lang="en-GB" dirty="0" smtClean="0"/>
              <a:t>. To view the video make sure you are in Slideshow mode. You can also use this link: </a:t>
            </a:r>
          </a:p>
          <a:p>
            <a:r>
              <a:rPr lang="en-GB" u="sng" dirty="0">
                <a:hlinkClick r:id="rId4"/>
              </a:rPr>
              <a:t>https://youtu.be/ZSdoCh9_eQg </a:t>
            </a:r>
            <a:endParaRPr lang="en-GB" dirty="0"/>
          </a:p>
          <a:p>
            <a:endParaRPr lang="en-GB" dirty="0"/>
          </a:p>
        </p:txBody>
      </p:sp>
    </p:spTree>
    <p:extLst>
      <p:ext uri="{BB962C8B-B14F-4D97-AF65-F5344CB8AC3E}">
        <p14:creationId xmlns:p14="http://schemas.microsoft.com/office/powerpoint/2010/main" val="3933370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1057</TotalTime>
  <Words>1409</Words>
  <Application>Microsoft Office PowerPoint</Application>
  <PresentationFormat>On-screen Show (4:3)</PresentationFormat>
  <Paragraphs>124</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My street, your street </vt:lpstr>
      <vt:lpstr>Unit Plan </vt:lpstr>
      <vt:lpstr>PowerPoint Presentation</vt:lpstr>
      <vt:lpstr>PowerPoint Presentation</vt:lpstr>
      <vt:lpstr>what do you notice In these pictures? </vt:lpstr>
      <vt:lpstr>what do you notice In this picture? </vt:lpstr>
      <vt:lpstr>Key stage 2: sort these statements into healthy and unhealthy. </vt:lpstr>
      <vt:lpstr>PowerPoint Presentation</vt:lpstr>
      <vt:lpstr>STREET TALK: VIDEO FROM A SCHOOL STREET IN SOUTHAMPTON </vt:lpstr>
      <vt:lpstr>Activity: Observational walk</vt:lpstr>
      <vt:lpstr>Map skills </vt:lpstr>
      <vt:lpstr>Map skills </vt:lpstr>
      <vt:lpstr>Map skills </vt:lpstr>
      <vt:lpstr>Map skills </vt:lpstr>
      <vt:lpstr>More examples </vt:lpstr>
      <vt:lpstr>Our ideal street  </vt:lpstr>
      <vt:lpstr>YOUR CERTIFICATE! </vt:lpstr>
      <vt:lpstr>School streets </vt:lpstr>
      <vt:lpstr>Notes for teachers, parents and carers</vt:lpstr>
      <vt:lpstr>Word definitions   A - r</vt:lpstr>
      <vt:lpstr>Word definitions S – Z </vt:lpstr>
    </vt:vector>
  </TitlesOfParts>
  <Company>Gloucestershire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streets</dc:title>
  <dc:creator>HINKLEY, Liam</dc:creator>
  <cp:lastModifiedBy>HINKLEY, Liam</cp:lastModifiedBy>
  <cp:revision>70</cp:revision>
  <dcterms:created xsi:type="dcterms:W3CDTF">2020-11-03T12:25:02Z</dcterms:created>
  <dcterms:modified xsi:type="dcterms:W3CDTF">2021-02-04T13:48:49Z</dcterms:modified>
</cp:coreProperties>
</file>