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9" r:id="rId5"/>
  </p:sldMasterIdLst>
  <p:notesMasterIdLst>
    <p:notesMasterId r:id="rId80"/>
  </p:notesMasterIdLst>
  <p:handoutMasterIdLst>
    <p:handoutMasterId r:id="rId81"/>
  </p:handoutMasterIdLst>
  <p:sldIdLst>
    <p:sldId id="256" r:id="rId6"/>
    <p:sldId id="257" r:id="rId7"/>
    <p:sldId id="263" r:id="rId8"/>
    <p:sldId id="264" r:id="rId9"/>
    <p:sldId id="570" r:id="rId10"/>
    <p:sldId id="268" r:id="rId11"/>
    <p:sldId id="265" r:id="rId12"/>
    <p:sldId id="266" r:id="rId13"/>
    <p:sldId id="267" r:id="rId14"/>
    <p:sldId id="269" r:id="rId15"/>
    <p:sldId id="635" r:id="rId16"/>
    <p:sldId id="548" r:id="rId17"/>
    <p:sldId id="547" r:id="rId18"/>
    <p:sldId id="550" r:id="rId19"/>
    <p:sldId id="551" r:id="rId20"/>
    <p:sldId id="549" r:id="rId21"/>
    <p:sldId id="554" r:id="rId22"/>
    <p:sldId id="555" r:id="rId23"/>
    <p:sldId id="568" r:id="rId24"/>
    <p:sldId id="569" r:id="rId25"/>
    <p:sldId id="621" r:id="rId26"/>
    <p:sldId id="566" r:id="rId27"/>
    <p:sldId id="564" r:id="rId28"/>
    <p:sldId id="563" r:id="rId29"/>
    <p:sldId id="562" r:id="rId30"/>
    <p:sldId id="561" r:id="rId31"/>
    <p:sldId id="622" r:id="rId32"/>
    <p:sldId id="560" r:id="rId33"/>
    <p:sldId id="559" r:id="rId34"/>
    <p:sldId id="558" r:id="rId35"/>
    <p:sldId id="623" r:id="rId36"/>
    <p:sldId id="624" r:id="rId37"/>
    <p:sldId id="625" r:id="rId38"/>
    <p:sldId id="626" r:id="rId39"/>
    <p:sldId id="628" r:id="rId40"/>
    <p:sldId id="630" r:id="rId41"/>
    <p:sldId id="629" r:id="rId42"/>
    <p:sldId id="642" r:id="rId43"/>
    <p:sldId id="749" r:id="rId44"/>
    <p:sldId id="631" r:id="rId45"/>
    <p:sldId id="643" r:id="rId46"/>
    <p:sldId id="644" r:id="rId47"/>
    <p:sldId id="645" r:id="rId48"/>
    <p:sldId id="730" r:id="rId49"/>
    <p:sldId id="744" r:id="rId50"/>
    <p:sldId id="647" r:id="rId51"/>
    <p:sldId id="731" r:id="rId52"/>
    <p:sldId id="648" r:id="rId53"/>
    <p:sldId id="734" r:id="rId54"/>
    <p:sldId id="736" r:id="rId55"/>
    <p:sldId id="737" r:id="rId56"/>
    <p:sldId id="746" r:id="rId57"/>
    <p:sldId id="740" r:id="rId58"/>
    <p:sldId id="653" r:id="rId59"/>
    <p:sldId id="663" r:id="rId60"/>
    <p:sldId id="729" r:id="rId61"/>
    <p:sldId id="633" r:id="rId62"/>
    <p:sldId id="634" r:id="rId63"/>
    <p:sldId id="636" r:id="rId64"/>
    <p:sldId id="637" r:id="rId65"/>
    <p:sldId id="640" r:id="rId66"/>
    <p:sldId id="741" r:id="rId67"/>
    <p:sldId id="750" r:id="rId68"/>
    <p:sldId id="661" r:id="rId69"/>
    <p:sldId id="662" r:id="rId70"/>
    <p:sldId id="319" r:id="rId71"/>
    <p:sldId id="654" r:id="rId72"/>
    <p:sldId id="655" r:id="rId73"/>
    <p:sldId id="743" r:id="rId74"/>
    <p:sldId id="596" r:id="rId75"/>
    <p:sldId id="656" r:id="rId76"/>
    <p:sldId id="597" r:id="rId77"/>
    <p:sldId id="742" r:id="rId78"/>
    <p:sldId id="660" r:id="rId79"/>
  </p:sldIdLst>
  <p:sldSz cx="9906000" cy="6858000" type="A4"/>
  <p:notesSz cx="6669088" cy="9753600"/>
  <p:defaultTextStyle>
    <a:defPPr>
      <a:defRPr lang="en-GB"/>
    </a:defPPr>
    <a:lvl1pPr algn="l" rtl="0" fontAlgn="base">
      <a:spcBef>
        <a:spcPct val="0"/>
      </a:spcBef>
      <a:spcAft>
        <a:spcPct val="0"/>
      </a:spcAft>
      <a:defRPr sz="4400" b="1" kern="1200">
        <a:solidFill>
          <a:schemeClr val="tx2"/>
        </a:solidFill>
        <a:latin typeface="Arial" charset="0"/>
        <a:ea typeface="ＭＳ Ｐゴシック" charset="0"/>
        <a:cs typeface="Arial" charset="0"/>
      </a:defRPr>
    </a:lvl1pPr>
    <a:lvl2pPr marL="457200" algn="l" rtl="0" fontAlgn="base">
      <a:spcBef>
        <a:spcPct val="0"/>
      </a:spcBef>
      <a:spcAft>
        <a:spcPct val="0"/>
      </a:spcAft>
      <a:defRPr sz="4400" b="1" kern="1200">
        <a:solidFill>
          <a:schemeClr val="tx2"/>
        </a:solidFill>
        <a:latin typeface="Arial" charset="0"/>
        <a:ea typeface="ＭＳ Ｐゴシック" charset="0"/>
        <a:cs typeface="Arial" charset="0"/>
      </a:defRPr>
    </a:lvl2pPr>
    <a:lvl3pPr marL="914400" algn="l" rtl="0" fontAlgn="base">
      <a:spcBef>
        <a:spcPct val="0"/>
      </a:spcBef>
      <a:spcAft>
        <a:spcPct val="0"/>
      </a:spcAft>
      <a:defRPr sz="4400" b="1" kern="1200">
        <a:solidFill>
          <a:schemeClr val="tx2"/>
        </a:solidFill>
        <a:latin typeface="Arial" charset="0"/>
        <a:ea typeface="ＭＳ Ｐゴシック" charset="0"/>
        <a:cs typeface="Arial" charset="0"/>
      </a:defRPr>
    </a:lvl3pPr>
    <a:lvl4pPr marL="1371600" algn="l" rtl="0" fontAlgn="base">
      <a:spcBef>
        <a:spcPct val="0"/>
      </a:spcBef>
      <a:spcAft>
        <a:spcPct val="0"/>
      </a:spcAft>
      <a:defRPr sz="4400" b="1" kern="1200">
        <a:solidFill>
          <a:schemeClr val="tx2"/>
        </a:solidFill>
        <a:latin typeface="Arial" charset="0"/>
        <a:ea typeface="ＭＳ Ｐゴシック" charset="0"/>
        <a:cs typeface="Arial" charset="0"/>
      </a:defRPr>
    </a:lvl4pPr>
    <a:lvl5pPr marL="1828800" algn="l" rtl="0" fontAlgn="base">
      <a:spcBef>
        <a:spcPct val="0"/>
      </a:spcBef>
      <a:spcAft>
        <a:spcPct val="0"/>
      </a:spcAft>
      <a:defRPr sz="4400" b="1" kern="1200">
        <a:solidFill>
          <a:schemeClr val="tx2"/>
        </a:solidFill>
        <a:latin typeface="Arial" charset="0"/>
        <a:ea typeface="ＭＳ Ｐゴシック" charset="0"/>
        <a:cs typeface="Arial" charset="0"/>
      </a:defRPr>
    </a:lvl5pPr>
    <a:lvl6pPr marL="2286000" algn="l" defTabSz="457200" rtl="0" eaLnBrk="1" latinLnBrk="0" hangingPunct="1">
      <a:defRPr sz="4400" b="1" kern="1200">
        <a:solidFill>
          <a:schemeClr val="tx2"/>
        </a:solidFill>
        <a:latin typeface="Arial" charset="0"/>
        <a:ea typeface="ＭＳ Ｐゴシック" charset="0"/>
        <a:cs typeface="Arial" charset="0"/>
      </a:defRPr>
    </a:lvl6pPr>
    <a:lvl7pPr marL="2743200" algn="l" defTabSz="457200" rtl="0" eaLnBrk="1" latinLnBrk="0" hangingPunct="1">
      <a:defRPr sz="4400" b="1" kern="1200">
        <a:solidFill>
          <a:schemeClr val="tx2"/>
        </a:solidFill>
        <a:latin typeface="Arial" charset="0"/>
        <a:ea typeface="ＭＳ Ｐゴシック" charset="0"/>
        <a:cs typeface="Arial" charset="0"/>
      </a:defRPr>
    </a:lvl7pPr>
    <a:lvl8pPr marL="3200400" algn="l" defTabSz="457200" rtl="0" eaLnBrk="1" latinLnBrk="0" hangingPunct="1">
      <a:defRPr sz="4400" b="1" kern="1200">
        <a:solidFill>
          <a:schemeClr val="tx2"/>
        </a:solidFill>
        <a:latin typeface="Arial" charset="0"/>
        <a:ea typeface="ＭＳ Ｐゴシック" charset="0"/>
        <a:cs typeface="Arial" charset="0"/>
      </a:defRPr>
    </a:lvl8pPr>
    <a:lvl9pPr marL="3657600" algn="l" defTabSz="457200" rtl="0" eaLnBrk="1" latinLnBrk="0" hangingPunct="1">
      <a:defRPr sz="4400" b="1" kern="1200">
        <a:solidFill>
          <a:schemeClr val="tx2"/>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278F"/>
    <a:srgbClr val="9C2C99"/>
    <a:srgbClr val="DF006E"/>
    <a:srgbClr val="008593"/>
    <a:srgbClr val="399930"/>
    <a:srgbClr val="FC6317"/>
    <a:srgbClr val="706F6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A9A106-992C-49C8-8181-179319E81A50}" v="54" dt="2023-02-03T09:15:30.8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280" autoAdjust="0"/>
  </p:normalViewPr>
  <p:slideViewPr>
    <p:cSldViewPr snapToGrid="0">
      <p:cViewPr varScale="1">
        <p:scale>
          <a:sx n="45" d="100"/>
          <a:sy n="45" d="100"/>
        </p:scale>
        <p:origin x="2178" y="48"/>
      </p:cViewPr>
      <p:guideLst>
        <p:guide orient="horz" pos="2160"/>
        <p:guide pos="3120"/>
      </p:guideLst>
    </p:cSldViewPr>
  </p:slideViewPr>
  <p:notesTextViewPr>
    <p:cViewPr>
      <p:scale>
        <a:sx n="1" d="1"/>
        <a:sy n="1" d="1"/>
      </p:scale>
      <p:origin x="0" y="0"/>
    </p:cViewPr>
  </p:notesTextViewPr>
  <p:notesViewPr>
    <p:cSldViewPr snapToGrid="0">
      <p:cViewPr varScale="1">
        <p:scale>
          <a:sx n="79" d="100"/>
          <a:sy n="79" d="100"/>
        </p:scale>
        <p:origin x="3990" y="-90"/>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theme" Target="theme/theme1.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5" Type="http://schemas.openxmlformats.org/officeDocument/2006/relationships/slideMaster" Target="slideMasters/slideMaster1.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slide" Target="slides/slide7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slide" Target="slides/slide70.xml"/><Relationship Id="rId83"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handoutMaster" Target="handoutMasters/handoutMaster1.xml"/><Relationship Id="rId86" Type="http://schemas.microsoft.com/office/2015/10/relationships/revisionInfo" Target="revisionInfo.xml"/><Relationship Id="rId4" Type="http://schemas.openxmlformats.org/officeDocument/2006/relationships/customXml" Target="../customXml/item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61" Type="http://schemas.openxmlformats.org/officeDocument/2006/relationships/slide" Target="slides/slide56.xml"/><Relationship Id="rId8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C4CED4-FA35-424C-9A99-90DED0A605F8}" type="doc">
      <dgm:prSet loTypeId="urn:microsoft.com/office/officeart/2005/8/layout/hProcess9" loCatId="" qsTypeId="urn:microsoft.com/office/officeart/2005/8/quickstyle/simple1" qsCatId="simple" csTypeId="urn:microsoft.com/office/officeart/2005/8/colors/accent1_1" csCatId="accent1" phldr="1"/>
      <dgm:spPr/>
    </dgm:pt>
    <dgm:pt modelId="{352154E3-D19B-E140-8520-7159393A8126}">
      <dgm:prSet phldrT="[Text]" custT="1"/>
      <dgm:spPr/>
      <dgm:t>
        <a:bodyPr/>
        <a:lstStyle/>
        <a:p>
          <a:r>
            <a:rPr lang="en-US" sz="2400" dirty="0"/>
            <a:t>Initial Assess-</a:t>
          </a:r>
          <a:r>
            <a:rPr lang="en-US" sz="2400" dirty="0" err="1"/>
            <a:t>ment</a:t>
          </a:r>
          <a:r>
            <a:rPr lang="en-US" sz="2400" dirty="0"/>
            <a:t> by MO</a:t>
          </a:r>
        </a:p>
      </dgm:t>
    </dgm:pt>
    <dgm:pt modelId="{E875B4EF-497C-3344-B5F3-68791B0C9BA6}" type="parTrans" cxnId="{DAA1FEB5-4C19-2946-A32D-378F91394D61}">
      <dgm:prSet/>
      <dgm:spPr/>
      <dgm:t>
        <a:bodyPr/>
        <a:lstStyle/>
        <a:p>
          <a:endParaRPr lang="en-US"/>
        </a:p>
      </dgm:t>
    </dgm:pt>
    <dgm:pt modelId="{6B23FCF3-7751-E94A-86CD-0676FE028200}" type="sibTrans" cxnId="{DAA1FEB5-4C19-2946-A32D-378F91394D61}">
      <dgm:prSet/>
      <dgm:spPr/>
      <dgm:t>
        <a:bodyPr/>
        <a:lstStyle/>
        <a:p>
          <a:endParaRPr lang="en-US"/>
        </a:p>
      </dgm:t>
    </dgm:pt>
    <dgm:pt modelId="{C6A294AD-AD82-3A4C-955F-77BC77F88D8B}">
      <dgm:prSet phldrT="[Text]" custT="1"/>
      <dgm:spPr/>
      <dgm:t>
        <a:bodyPr/>
        <a:lstStyle/>
        <a:p>
          <a:r>
            <a:rPr lang="en-US" sz="2400"/>
            <a:t>Seek local resolution</a:t>
          </a:r>
        </a:p>
      </dgm:t>
    </dgm:pt>
    <dgm:pt modelId="{2C506877-C9C5-8F46-B6B0-79235A871B7E}" type="parTrans" cxnId="{D6E4CC28-4475-A848-B964-E87B0DA08ABF}">
      <dgm:prSet/>
      <dgm:spPr/>
      <dgm:t>
        <a:bodyPr/>
        <a:lstStyle/>
        <a:p>
          <a:endParaRPr lang="en-US"/>
        </a:p>
      </dgm:t>
    </dgm:pt>
    <dgm:pt modelId="{D63154B6-ECAB-854F-AC9B-794D316DE53A}" type="sibTrans" cxnId="{D6E4CC28-4475-A848-B964-E87B0DA08ABF}">
      <dgm:prSet/>
      <dgm:spPr/>
      <dgm:t>
        <a:bodyPr/>
        <a:lstStyle/>
        <a:p>
          <a:endParaRPr lang="en-US"/>
        </a:p>
      </dgm:t>
    </dgm:pt>
    <dgm:pt modelId="{6E8AE382-F8AF-6F4E-8921-C3EA4D33D4E8}">
      <dgm:prSet phldrT="[Text]" custT="1"/>
      <dgm:spPr/>
      <dgm:t>
        <a:bodyPr/>
        <a:lstStyle/>
        <a:p>
          <a:r>
            <a:rPr lang="en-US" sz="2400" dirty="0"/>
            <a:t>Hearing Panel</a:t>
          </a:r>
        </a:p>
      </dgm:t>
    </dgm:pt>
    <dgm:pt modelId="{5FBFB714-38D7-E943-9A36-32CE45241F73}" type="parTrans" cxnId="{E8221555-817F-D94F-B075-C44036A26F68}">
      <dgm:prSet/>
      <dgm:spPr/>
      <dgm:t>
        <a:bodyPr/>
        <a:lstStyle/>
        <a:p>
          <a:endParaRPr lang="en-US"/>
        </a:p>
      </dgm:t>
    </dgm:pt>
    <dgm:pt modelId="{1A816404-E250-CC49-B053-DCC0C6DAEFE9}" type="sibTrans" cxnId="{E8221555-817F-D94F-B075-C44036A26F68}">
      <dgm:prSet/>
      <dgm:spPr/>
      <dgm:t>
        <a:bodyPr/>
        <a:lstStyle/>
        <a:p>
          <a:endParaRPr lang="en-US"/>
        </a:p>
      </dgm:t>
    </dgm:pt>
    <dgm:pt modelId="{CDBFE388-85AA-9A4E-8FE1-AD692A7516C6}">
      <dgm:prSet custT="1"/>
      <dgm:spPr/>
      <dgm:t>
        <a:bodyPr/>
        <a:lstStyle/>
        <a:p>
          <a:r>
            <a:rPr lang="en-US" sz="2400"/>
            <a:t>Informal resolution</a:t>
          </a:r>
        </a:p>
      </dgm:t>
    </dgm:pt>
    <dgm:pt modelId="{7719E32E-F917-9C48-8393-05858012C8E3}" type="parTrans" cxnId="{535D2348-1528-7E49-B7CA-4FC6B3016D15}">
      <dgm:prSet/>
      <dgm:spPr/>
      <dgm:t>
        <a:bodyPr/>
        <a:lstStyle/>
        <a:p>
          <a:endParaRPr lang="en-US"/>
        </a:p>
      </dgm:t>
    </dgm:pt>
    <dgm:pt modelId="{6CC319B1-A14B-534E-B605-B8D93AA4BB99}" type="sibTrans" cxnId="{535D2348-1528-7E49-B7CA-4FC6B3016D15}">
      <dgm:prSet/>
      <dgm:spPr/>
      <dgm:t>
        <a:bodyPr/>
        <a:lstStyle/>
        <a:p>
          <a:endParaRPr lang="en-US"/>
        </a:p>
      </dgm:t>
    </dgm:pt>
    <dgm:pt modelId="{F56C4D50-1BE8-994C-8ADF-31157C7F7CAB}">
      <dgm:prSet custT="1"/>
      <dgm:spPr/>
      <dgm:t>
        <a:bodyPr/>
        <a:lstStyle/>
        <a:p>
          <a:r>
            <a:rPr lang="en-US" sz="2400"/>
            <a:t>Investigate</a:t>
          </a:r>
        </a:p>
      </dgm:t>
    </dgm:pt>
    <dgm:pt modelId="{011C25ED-5360-C942-A1FE-DEFDE2358F71}" type="parTrans" cxnId="{572DA374-FF8B-6C4C-ACF7-4D6E0BC515FA}">
      <dgm:prSet/>
      <dgm:spPr/>
      <dgm:t>
        <a:bodyPr/>
        <a:lstStyle/>
        <a:p>
          <a:endParaRPr lang="en-US"/>
        </a:p>
      </dgm:t>
    </dgm:pt>
    <dgm:pt modelId="{C40F9AED-64B0-1940-ADEA-049475F88323}" type="sibTrans" cxnId="{572DA374-FF8B-6C4C-ACF7-4D6E0BC515FA}">
      <dgm:prSet/>
      <dgm:spPr/>
      <dgm:t>
        <a:bodyPr/>
        <a:lstStyle/>
        <a:p>
          <a:endParaRPr lang="en-US"/>
        </a:p>
      </dgm:t>
    </dgm:pt>
    <dgm:pt modelId="{A2AE57CF-C495-7A43-94D8-DC776E7B05E7}" type="pres">
      <dgm:prSet presAssocID="{18C4CED4-FA35-424C-9A99-90DED0A605F8}" presName="CompostProcess" presStyleCnt="0">
        <dgm:presLayoutVars>
          <dgm:dir/>
          <dgm:resizeHandles val="exact"/>
        </dgm:presLayoutVars>
      </dgm:prSet>
      <dgm:spPr/>
    </dgm:pt>
    <dgm:pt modelId="{168EBD95-F3C9-8D47-8A65-5FE84C0F8C45}" type="pres">
      <dgm:prSet presAssocID="{18C4CED4-FA35-424C-9A99-90DED0A605F8}" presName="arrow" presStyleLbl="bgShp" presStyleIdx="0" presStyleCnt="1" custLinFactNeighborY="660"/>
      <dgm:spPr>
        <a:solidFill>
          <a:srgbClr val="9C2C99"/>
        </a:solidFill>
      </dgm:spPr>
    </dgm:pt>
    <dgm:pt modelId="{24DF348D-D3D0-2246-9502-380D46E04660}" type="pres">
      <dgm:prSet presAssocID="{18C4CED4-FA35-424C-9A99-90DED0A605F8}" presName="linearProcess" presStyleCnt="0"/>
      <dgm:spPr/>
    </dgm:pt>
    <dgm:pt modelId="{14D0C7F6-F7B5-1F40-A891-63E17FF501B6}" type="pres">
      <dgm:prSet presAssocID="{352154E3-D19B-E140-8520-7159393A8126}" presName="textNode" presStyleLbl="node1" presStyleIdx="0" presStyleCnt="5">
        <dgm:presLayoutVars>
          <dgm:bulletEnabled val="1"/>
        </dgm:presLayoutVars>
      </dgm:prSet>
      <dgm:spPr/>
    </dgm:pt>
    <dgm:pt modelId="{40052E5A-4106-2644-9488-8317702728F1}" type="pres">
      <dgm:prSet presAssocID="{6B23FCF3-7751-E94A-86CD-0676FE028200}" presName="sibTrans" presStyleCnt="0"/>
      <dgm:spPr/>
    </dgm:pt>
    <dgm:pt modelId="{489C1368-E920-D044-BC30-50FC25ACF981}" type="pres">
      <dgm:prSet presAssocID="{CDBFE388-85AA-9A4E-8FE1-AD692A7516C6}" presName="textNode" presStyleLbl="node1" presStyleIdx="1" presStyleCnt="5" custScaleX="123426">
        <dgm:presLayoutVars>
          <dgm:bulletEnabled val="1"/>
        </dgm:presLayoutVars>
      </dgm:prSet>
      <dgm:spPr/>
    </dgm:pt>
    <dgm:pt modelId="{0C184636-5710-D84A-928A-F72135F06D40}" type="pres">
      <dgm:prSet presAssocID="{6CC319B1-A14B-534E-B605-B8D93AA4BB99}" presName="sibTrans" presStyleCnt="0"/>
      <dgm:spPr/>
    </dgm:pt>
    <dgm:pt modelId="{A1492893-D19B-1248-8386-2B79DD6569F8}" type="pres">
      <dgm:prSet presAssocID="{F56C4D50-1BE8-994C-8ADF-31157C7F7CAB}" presName="textNode" presStyleLbl="node1" presStyleIdx="2" presStyleCnt="5" custScaleX="129158">
        <dgm:presLayoutVars>
          <dgm:bulletEnabled val="1"/>
        </dgm:presLayoutVars>
      </dgm:prSet>
      <dgm:spPr/>
    </dgm:pt>
    <dgm:pt modelId="{5A25B17C-FBE4-EB42-80BA-03CCB77215E8}" type="pres">
      <dgm:prSet presAssocID="{C40F9AED-64B0-1940-ADEA-049475F88323}" presName="sibTrans" presStyleCnt="0"/>
      <dgm:spPr/>
    </dgm:pt>
    <dgm:pt modelId="{DE17C054-F52F-2447-800F-66521229FBB9}" type="pres">
      <dgm:prSet presAssocID="{C6A294AD-AD82-3A4C-955F-77BC77F88D8B}" presName="textNode" presStyleLbl="node1" presStyleIdx="3" presStyleCnt="5" custScaleX="120449">
        <dgm:presLayoutVars>
          <dgm:bulletEnabled val="1"/>
        </dgm:presLayoutVars>
      </dgm:prSet>
      <dgm:spPr/>
    </dgm:pt>
    <dgm:pt modelId="{E402BD6C-67CD-CB4A-9265-A0C89852A7C1}" type="pres">
      <dgm:prSet presAssocID="{D63154B6-ECAB-854F-AC9B-794D316DE53A}" presName="sibTrans" presStyleCnt="0"/>
      <dgm:spPr/>
    </dgm:pt>
    <dgm:pt modelId="{D96725DC-300C-9A43-B81A-0E021B0B588A}" type="pres">
      <dgm:prSet presAssocID="{6E8AE382-F8AF-6F4E-8921-C3EA4D33D4E8}" presName="textNode" presStyleLbl="node1" presStyleIdx="4" presStyleCnt="5">
        <dgm:presLayoutVars>
          <dgm:bulletEnabled val="1"/>
        </dgm:presLayoutVars>
      </dgm:prSet>
      <dgm:spPr/>
    </dgm:pt>
  </dgm:ptLst>
  <dgm:cxnLst>
    <dgm:cxn modelId="{D6E4CC28-4475-A848-B964-E87B0DA08ABF}" srcId="{18C4CED4-FA35-424C-9A99-90DED0A605F8}" destId="{C6A294AD-AD82-3A4C-955F-77BC77F88D8B}" srcOrd="3" destOrd="0" parTransId="{2C506877-C9C5-8F46-B6B0-79235A871B7E}" sibTransId="{D63154B6-ECAB-854F-AC9B-794D316DE53A}"/>
    <dgm:cxn modelId="{32105934-0E53-F147-8B47-E7B9FF2ECA95}" type="presOf" srcId="{6E8AE382-F8AF-6F4E-8921-C3EA4D33D4E8}" destId="{D96725DC-300C-9A43-B81A-0E021B0B588A}" srcOrd="0" destOrd="0" presId="urn:microsoft.com/office/officeart/2005/8/layout/hProcess9"/>
    <dgm:cxn modelId="{4920B743-F1B6-3D44-B551-721541B31D50}" type="presOf" srcId="{F56C4D50-1BE8-994C-8ADF-31157C7F7CAB}" destId="{A1492893-D19B-1248-8386-2B79DD6569F8}" srcOrd="0" destOrd="0" presId="urn:microsoft.com/office/officeart/2005/8/layout/hProcess9"/>
    <dgm:cxn modelId="{535D2348-1528-7E49-B7CA-4FC6B3016D15}" srcId="{18C4CED4-FA35-424C-9A99-90DED0A605F8}" destId="{CDBFE388-85AA-9A4E-8FE1-AD692A7516C6}" srcOrd="1" destOrd="0" parTransId="{7719E32E-F917-9C48-8393-05858012C8E3}" sibTransId="{6CC319B1-A14B-534E-B605-B8D93AA4BB99}"/>
    <dgm:cxn modelId="{53DEBC4A-583E-8748-936B-0172D7E0DD41}" type="presOf" srcId="{352154E3-D19B-E140-8520-7159393A8126}" destId="{14D0C7F6-F7B5-1F40-A891-63E17FF501B6}" srcOrd="0" destOrd="0" presId="urn:microsoft.com/office/officeart/2005/8/layout/hProcess9"/>
    <dgm:cxn modelId="{572DA374-FF8B-6C4C-ACF7-4D6E0BC515FA}" srcId="{18C4CED4-FA35-424C-9A99-90DED0A605F8}" destId="{F56C4D50-1BE8-994C-8ADF-31157C7F7CAB}" srcOrd="2" destOrd="0" parTransId="{011C25ED-5360-C942-A1FE-DEFDE2358F71}" sibTransId="{C40F9AED-64B0-1940-ADEA-049475F88323}"/>
    <dgm:cxn modelId="{E8221555-817F-D94F-B075-C44036A26F68}" srcId="{18C4CED4-FA35-424C-9A99-90DED0A605F8}" destId="{6E8AE382-F8AF-6F4E-8921-C3EA4D33D4E8}" srcOrd="4" destOrd="0" parTransId="{5FBFB714-38D7-E943-9A36-32CE45241F73}" sibTransId="{1A816404-E250-CC49-B053-DCC0C6DAEFE9}"/>
    <dgm:cxn modelId="{BCDC475A-78F3-824B-B1F7-65A79BD36170}" type="presOf" srcId="{C6A294AD-AD82-3A4C-955F-77BC77F88D8B}" destId="{DE17C054-F52F-2447-800F-66521229FBB9}" srcOrd="0" destOrd="0" presId="urn:microsoft.com/office/officeart/2005/8/layout/hProcess9"/>
    <dgm:cxn modelId="{DAA1FEB5-4C19-2946-A32D-378F91394D61}" srcId="{18C4CED4-FA35-424C-9A99-90DED0A605F8}" destId="{352154E3-D19B-E140-8520-7159393A8126}" srcOrd="0" destOrd="0" parTransId="{E875B4EF-497C-3344-B5F3-68791B0C9BA6}" sibTransId="{6B23FCF3-7751-E94A-86CD-0676FE028200}"/>
    <dgm:cxn modelId="{AB45BDD9-C876-384A-85E5-4E7332CE7CC6}" type="presOf" srcId="{CDBFE388-85AA-9A4E-8FE1-AD692A7516C6}" destId="{489C1368-E920-D044-BC30-50FC25ACF981}" srcOrd="0" destOrd="0" presId="urn:microsoft.com/office/officeart/2005/8/layout/hProcess9"/>
    <dgm:cxn modelId="{13BE21EA-B032-9E43-AA76-AF6BC16AB485}" type="presOf" srcId="{18C4CED4-FA35-424C-9A99-90DED0A605F8}" destId="{A2AE57CF-C495-7A43-94D8-DC776E7B05E7}" srcOrd="0" destOrd="0" presId="urn:microsoft.com/office/officeart/2005/8/layout/hProcess9"/>
    <dgm:cxn modelId="{F372450A-560F-484F-96F2-30F2A4BCAC36}" type="presParOf" srcId="{A2AE57CF-C495-7A43-94D8-DC776E7B05E7}" destId="{168EBD95-F3C9-8D47-8A65-5FE84C0F8C45}" srcOrd="0" destOrd="0" presId="urn:microsoft.com/office/officeart/2005/8/layout/hProcess9"/>
    <dgm:cxn modelId="{CA517F4F-5BBE-184C-836A-452BF1B765A6}" type="presParOf" srcId="{A2AE57CF-C495-7A43-94D8-DC776E7B05E7}" destId="{24DF348D-D3D0-2246-9502-380D46E04660}" srcOrd="1" destOrd="0" presId="urn:microsoft.com/office/officeart/2005/8/layout/hProcess9"/>
    <dgm:cxn modelId="{674E2C2E-C695-F14B-BC8F-1C7BCFACEF8E}" type="presParOf" srcId="{24DF348D-D3D0-2246-9502-380D46E04660}" destId="{14D0C7F6-F7B5-1F40-A891-63E17FF501B6}" srcOrd="0" destOrd="0" presId="urn:microsoft.com/office/officeart/2005/8/layout/hProcess9"/>
    <dgm:cxn modelId="{C4527554-BE8C-BB48-91AD-F14F7CB4432C}" type="presParOf" srcId="{24DF348D-D3D0-2246-9502-380D46E04660}" destId="{40052E5A-4106-2644-9488-8317702728F1}" srcOrd="1" destOrd="0" presId="urn:microsoft.com/office/officeart/2005/8/layout/hProcess9"/>
    <dgm:cxn modelId="{E06A8D23-5954-9941-BAC8-351A01998FAB}" type="presParOf" srcId="{24DF348D-D3D0-2246-9502-380D46E04660}" destId="{489C1368-E920-D044-BC30-50FC25ACF981}" srcOrd="2" destOrd="0" presId="urn:microsoft.com/office/officeart/2005/8/layout/hProcess9"/>
    <dgm:cxn modelId="{BA2D4444-07C1-794D-83BC-6040177A2C18}" type="presParOf" srcId="{24DF348D-D3D0-2246-9502-380D46E04660}" destId="{0C184636-5710-D84A-928A-F72135F06D40}" srcOrd="3" destOrd="0" presId="urn:microsoft.com/office/officeart/2005/8/layout/hProcess9"/>
    <dgm:cxn modelId="{A40E9F78-9E5B-024A-9EA6-C440ADB8D1BE}" type="presParOf" srcId="{24DF348D-D3D0-2246-9502-380D46E04660}" destId="{A1492893-D19B-1248-8386-2B79DD6569F8}" srcOrd="4" destOrd="0" presId="urn:microsoft.com/office/officeart/2005/8/layout/hProcess9"/>
    <dgm:cxn modelId="{827BA6AC-0E47-D145-9CE5-7D7915FE7E23}" type="presParOf" srcId="{24DF348D-D3D0-2246-9502-380D46E04660}" destId="{5A25B17C-FBE4-EB42-80BA-03CCB77215E8}" srcOrd="5" destOrd="0" presId="urn:microsoft.com/office/officeart/2005/8/layout/hProcess9"/>
    <dgm:cxn modelId="{ED48A107-F0F4-5A4C-A25A-62F4D62AFA70}" type="presParOf" srcId="{24DF348D-D3D0-2246-9502-380D46E04660}" destId="{DE17C054-F52F-2447-800F-66521229FBB9}" srcOrd="6" destOrd="0" presId="urn:microsoft.com/office/officeart/2005/8/layout/hProcess9"/>
    <dgm:cxn modelId="{11E6DD65-F696-9649-B627-60E1F1976B2E}" type="presParOf" srcId="{24DF348D-D3D0-2246-9502-380D46E04660}" destId="{E402BD6C-67CD-CB4A-9265-A0C89852A7C1}" srcOrd="7" destOrd="0" presId="urn:microsoft.com/office/officeart/2005/8/layout/hProcess9"/>
    <dgm:cxn modelId="{46540421-61A3-9944-B0BE-EC713A82341D}" type="presParOf" srcId="{24DF348D-D3D0-2246-9502-380D46E04660}" destId="{D96725DC-300C-9A43-B81A-0E021B0B588A}"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8EBD95-F3C9-8D47-8A65-5FE84C0F8C45}">
      <dsp:nvSpPr>
        <dsp:cNvPr id="0" name=""/>
        <dsp:cNvSpPr/>
      </dsp:nvSpPr>
      <dsp:spPr>
        <a:xfrm>
          <a:off x="698323" y="0"/>
          <a:ext cx="7914338" cy="4031655"/>
        </a:xfrm>
        <a:prstGeom prst="rightArrow">
          <a:avLst/>
        </a:prstGeom>
        <a:solidFill>
          <a:srgbClr val="9C2C99"/>
        </a:solidFill>
        <a:ln>
          <a:noFill/>
        </a:ln>
        <a:effectLst/>
      </dsp:spPr>
      <dsp:style>
        <a:lnRef idx="0">
          <a:scrgbClr r="0" g="0" b="0"/>
        </a:lnRef>
        <a:fillRef idx="1">
          <a:scrgbClr r="0" g="0" b="0"/>
        </a:fillRef>
        <a:effectRef idx="0">
          <a:scrgbClr r="0" g="0" b="0"/>
        </a:effectRef>
        <a:fontRef idx="minor"/>
      </dsp:style>
    </dsp:sp>
    <dsp:sp modelId="{14D0C7F6-F7B5-1F40-A891-63E17FF501B6}">
      <dsp:nvSpPr>
        <dsp:cNvPr id="0" name=""/>
        <dsp:cNvSpPr/>
      </dsp:nvSpPr>
      <dsp:spPr>
        <a:xfrm>
          <a:off x="5093" y="1209496"/>
          <a:ext cx="1453932" cy="1612662"/>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Initial Assess-</a:t>
          </a:r>
          <a:r>
            <a:rPr lang="en-US" sz="2400" kern="1200" dirty="0" err="1"/>
            <a:t>ment</a:t>
          </a:r>
          <a:r>
            <a:rPr lang="en-US" sz="2400" kern="1200" dirty="0"/>
            <a:t> by MO</a:t>
          </a:r>
        </a:p>
      </dsp:txBody>
      <dsp:txXfrm>
        <a:off x="76068" y="1280471"/>
        <a:ext cx="1311982" cy="1470712"/>
      </dsp:txXfrm>
    </dsp:sp>
    <dsp:sp modelId="{489C1368-E920-D044-BC30-50FC25ACF981}">
      <dsp:nvSpPr>
        <dsp:cNvPr id="0" name=""/>
        <dsp:cNvSpPr/>
      </dsp:nvSpPr>
      <dsp:spPr>
        <a:xfrm>
          <a:off x="1701347" y="1209496"/>
          <a:ext cx="1794530" cy="1612662"/>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Informal resolution</a:t>
          </a:r>
        </a:p>
      </dsp:txBody>
      <dsp:txXfrm>
        <a:off x="1780071" y="1288220"/>
        <a:ext cx="1637082" cy="1455214"/>
      </dsp:txXfrm>
    </dsp:sp>
    <dsp:sp modelId="{A1492893-D19B-1248-8386-2B79DD6569F8}">
      <dsp:nvSpPr>
        <dsp:cNvPr id="0" name=""/>
        <dsp:cNvSpPr/>
      </dsp:nvSpPr>
      <dsp:spPr>
        <a:xfrm>
          <a:off x="3738199" y="1209496"/>
          <a:ext cx="1877869" cy="1612662"/>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Investigate</a:t>
          </a:r>
        </a:p>
      </dsp:txBody>
      <dsp:txXfrm>
        <a:off x="3816923" y="1288220"/>
        <a:ext cx="1720421" cy="1455214"/>
      </dsp:txXfrm>
    </dsp:sp>
    <dsp:sp modelId="{DE17C054-F52F-2447-800F-66521229FBB9}">
      <dsp:nvSpPr>
        <dsp:cNvPr id="0" name=""/>
        <dsp:cNvSpPr/>
      </dsp:nvSpPr>
      <dsp:spPr>
        <a:xfrm>
          <a:off x="5858391" y="1209496"/>
          <a:ext cx="1751246" cy="1612662"/>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Seek local resolution</a:t>
          </a:r>
        </a:p>
      </dsp:txBody>
      <dsp:txXfrm>
        <a:off x="5937115" y="1288220"/>
        <a:ext cx="1593798" cy="1455214"/>
      </dsp:txXfrm>
    </dsp:sp>
    <dsp:sp modelId="{D96725DC-300C-9A43-B81A-0E021B0B588A}">
      <dsp:nvSpPr>
        <dsp:cNvPr id="0" name=""/>
        <dsp:cNvSpPr/>
      </dsp:nvSpPr>
      <dsp:spPr>
        <a:xfrm>
          <a:off x="7851960" y="1209496"/>
          <a:ext cx="1453932" cy="1612662"/>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Hearing Panel</a:t>
          </a:r>
        </a:p>
      </dsp:txBody>
      <dsp:txXfrm>
        <a:off x="7922935" y="1280471"/>
        <a:ext cx="1311982" cy="147071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83DE4CA-1534-E703-7C56-0A4E872D80C3}"/>
              </a:ext>
            </a:extLst>
          </p:cNvPr>
          <p:cNvSpPr>
            <a:spLocks noGrp="1"/>
          </p:cNvSpPr>
          <p:nvPr>
            <p:ph type="hdr" sz="quarter"/>
          </p:nvPr>
        </p:nvSpPr>
        <p:spPr>
          <a:xfrm>
            <a:off x="0" y="0"/>
            <a:ext cx="2889250" cy="488950"/>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3268E207-46DD-7E5E-C74C-2BE2F2A63DE2}"/>
              </a:ext>
            </a:extLst>
          </p:cNvPr>
          <p:cNvSpPr>
            <a:spLocks noGrp="1"/>
          </p:cNvSpPr>
          <p:nvPr>
            <p:ph type="dt" sz="quarter" idx="1"/>
          </p:nvPr>
        </p:nvSpPr>
        <p:spPr>
          <a:xfrm>
            <a:off x="3778250" y="0"/>
            <a:ext cx="2889250" cy="488950"/>
          </a:xfrm>
          <a:prstGeom prst="rect">
            <a:avLst/>
          </a:prstGeom>
        </p:spPr>
        <p:txBody>
          <a:bodyPr vert="horz" lIns="91440" tIns="45720" rIns="91440" bIns="45720" rtlCol="0"/>
          <a:lstStyle>
            <a:lvl1pPr algn="r">
              <a:defRPr sz="1200"/>
            </a:lvl1pPr>
          </a:lstStyle>
          <a:p>
            <a:fld id="{35ADE61D-8CA6-493E-A820-2E1BB626C651}" type="datetimeFigureOut">
              <a:rPr lang="en-GB" smtClean="0"/>
              <a:t>03/03/2023</a:t>
            </a:fld>
            <a:endParaRPr lang="en-GB"/>
          </a:p>
        </p:txBody>
      </p:sp>
      <p:sp>
        <p:nvSpPr>
          <p:cNvPr id="4" name="Footer Placeholder 3">
            <a:extLst>
              <a:ext uri="{FF2B5EF4-FFF2-40B4-BE49-F238E27FC236}">
                <a16:creationId xmlns:a16="http://schemas.microsoft.com/office/drawing/2014/main" id="{50ECFD6E-DC20-1238-C1B5-92DEC7390005}"/>
              </a:ext>
            </a:extLst>
          </p:cNvPr>
          <p:cNvSpPr>
            <a:spLocks noGrp="1"/>
          </p:cNvSpPr>
          <p:nvPr>
            <p:ph type="ftr" sz="quarter" idx="2"/>
          </p:nvPr>
        </p:nvSpPr>
        <p:spPr>
          <a:xfrm>
            <a:off x="0" y="9264650"/>
            <a:ext cx="2889250" cy="48895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959A40A-18FF-FE78-DF5D-D3176844515E}"/>
              </a:ext>
            </a:extLst>
          </p:cNvPr>
          <p:cNvSpPr>
            <a:spLocks noGrp="1"/>
          </p:cNvSpPr>
          <p:nvPr>
            <p:ph type="sldNum" sz="quarter" idx="3"/>
          </p:nvPr>
        </p:nvSpPr>
        <p:spPr>
          <a:xfrm>
            <a:off x="3778250" y="9264650"/>
            <a:ext cx="2889250" cy="488950"/>
          </a:xfrm>
          <a:prstGeom prst="rect">
            <a:avLst/>
          </a:prstGeom>
        </p:spPr>
        <p:txBody>
          <a:bodyPr vert="horz" lIns="91440" tIns="45720" rIns="91440" bIns="45720" rtlCol="0" anchor="b"/>
          <a:lstStyle>
            <a:lvl1pPr algn="r">
              <a:defRPr sz="1200"/>
            </a:lvl1pPr>
          </a:lstStyle>
          <a:p>
            <a:fld id="{DEC693F0-F78A-4D46-B538-682A92577CB1}" type="slidenum">
              <a:rPr lang="en-GB" smtClean="0"/>
              <a:t>‹#›</a:t>
            </a:fld>
            <a:endParaRPr lang="en-GB"/>
          </a:p>
        </p:txBody>
      </p:sp>
    </p:spTree>
    <p:extLst>
      <p:ext uri="{BB962C8B-B14F-4D97-AF65-F5344CB8AC3E}">
        <p14:creationId xmlns:p14="http://schemas.microsoft.com/office/powerpoint/2010/main" val="4219032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889938" cy="489373"/>
          </a:xfrm>
          <a:prstGeom prst="rect">
            <a:avLst/>
          </a:prstGeom>
        </p:spPr>
        <p:txBody>
          <a:bodyPr vert="horz" lIns="89785" tIns="44892" rIns="89785" bIns="44892" rtlCol="0"/>
          <a:lstStyle>
            <a:lvl1pPr algn="l">
              <a:defRPr sz="1200"/>
            </a:lvl1pPr>
          </a:lstStyle>
          <a:p>
            <a:endParaRPr lang="en-US"/>
          </a:p>
        </p:txBody>
      </p:sp>
      <p:sp>
        <p:nvSpPr>
          <p:cNvPr id="3" name="Date Placeholder 2"/>
          <p:cNvSpPr>
            <a:spLocks noGrp="1"/>
          </p:cNvSpPr>
          <p:nvPr>
            <p:ph type="dt" idx="1"/>
          </p:nvPr>
        </p:nvSpPr>
        <p:spPr>
          <a:xfrm>
            <a:off x="3777607" y="2"/>
            <a:ext cx="2889938" cy="489373"/>
          </a:xfrm>
          <a:prstGeom prst="rect">
            <a:avLst/>
          </a:prstGeom>
        </p:spPr>
        <p:txBody>
          <a:bodyPr vert="horz" lIns="89785" tIns="44892" rIns="89785" bIns="44892" rtlCol="0"/>
          <a:lstStyle>
            <a:lvl1pPr algn="r">
              <a:defRPr sz="1200"/>
            </a:lvl1pPr>
          </a:lstStyle>
          <a:p>
            <a:fld id="{249BEED6-F9A0-5945-9C98-6895BA2ED279}" type="datetimeFigureOut">
              <a:rPr lang="en-US" smtClean="0"/>
              <a:t>3/3/2023</a:t>
            </a:fld>
            <a:endParaRPr lang="en-US"/>
          </a:p>
        </p:txBody>
      </p:sp>
      <p:sp>
        <p:nvSpPr>
          <p:cNvPr id="4" name="Slide Image Placeholder 3"/>
          <p:cNvSpPr>
            <a:spLocks noGrp="1" noRot="1" noChangeAspect="1"/>
          </p:cNvSpPr>
          <p:nvPr>
            <p:ph type="sldImg" idx="2"/>
          </p:nvPr>
        </p:nvSpPr>
        <p:spPr>
          <a:xfrm>
            <a:off x="957263" y="1217613"/>
            <a:ext cx="4754562" cy="3292475"/>
          </a:xfrm>
          <a:prstGeom prst="rect">
            <a:avLst/>
          </a:prstGeom>
          <a:noFill/>
          <a:ln w="12700">
            <a:solidFill>
              <a:prstClr val="black"/>
            </a:solidFill>
          </a:ln>
        </p:spPr>
        <p:txBody>
          <a:bodyPr vert="horz" lIns="89785" tIns="44892" rIns="89785" bIns="44892" rtlCol="0" anchor="ctr"/>
          <a:lstStyle/>
          <a:p>
            <a:endParaRPr lang="en-US"/>
          </a:p>
        </p:txBody>
      </p:sp>
      <p:sp>
        <p:nvSpPr>
          <p:cNvPr id="5" name="Notes Placeholder 4"/>
          <p:cNvSpPr>
            <a:spLocks noGrp="1"/>
          </p:cNvSpPr>
          <p:nvPr>
            <p:ph type="body" sz="quarter" idx="3"/>
          </p:nvPr>
        </p:nvSpPr>
        <p:spPr>
          <a:xfrm>
            <a:off x="666909" y="4693921"/>
            <a:ext cx="5335270" cy="3840480"/>
          </a:xfrm>
          <a:prstGeom prst="rect">
            <a:avLst/>
          </a:prstGeom>
        </p:spPr>
        <p:txBody>
          <a:bodyPr vert="horz" lIns="89785" tIns="44892" rIns="89785" bIns="44892" rtlCol="0"/>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6" name="Footer Placeholder 5"/>
          <p:cNvSpPr>
            <a:spLocks noGrp="1"/>
          </p:cNvSpPr>
          <p:nvPr>
            <p:ph type="ftr" sz="quarter" idx="4"/>
          </p:nvPr>
        </p:nvSpPr>
        <p:spPr>
          <a:xfrm>
            <a:off x="0" y="9264229"/>
            <a:ext cx="2889938" cy="489372"/>
          </a:xfrm>
          <a:prstGeom prst="rect">
            <a:avLst/>
          </a:prstGeom>
        </p:spPr>
        <p:txBody>
          <a:bodyPr vert="horz" lIns="89785" tIns="44892" rIns="89785" bIns="44892" rtlCol="0" anchor="b"/>
          <a:lstStyle>
            <a:lvl1pPr algn="l">
              <a:defRPr sz="1200"/>
            </a:lvl1pPr>
          </a:lstStyle>
          <a:p>
            <a:endParaRPr lang="en-US"/>
          </a:p>
        </p:txBody>
      </p:sp>
      <p:sp>
        <p:nvSpPr>
          <p:cNvPr id="7" name="Slide Number Placeholder 6"/>
          <p:cNvSpPr>
            <a:spLocks noGrp="1"/>
          </p:cNvSpPr>
          <p:nvPr>
            <p:ph type="sldNum" sz="quarter" idx="5"/>
          </p:nvPr>
        </p:nvSpPr>
        <p:spPr>
          <a:xfrm>
            <a:off x="3777607" y="9264229"/>
            <a:ext cx="2889938" cy="489372"/>
          </a:xfrm>
          <a:prstGeom prst="rect">
            <a:avLst/>
          </a:prstGeom>
        </p:spPr>
        <p:txBody>
          <a:bodyPr vert="horz" lIns="89785" tIns="44892" rIns="89785" bIns="44892" rtlCol="0" anchor="b"/>
          <a:lstStyle>
            <a:lvl1pPr algn="r">
              <a:defRPr sz="1200"/>
            </a:lvl1pPr>
          </a:lstStyle>
          <a:p>
            <a:fld id="{3DBAE86D-C6B2-B047-9241-31ABD39BAC99}" type="slidenum">
              <a:rPr lang="en-US" smtClean="0"/>
              <a:t>‹#›</a:t>
            </a:fld>
            <a:endParaRPr lang="en-US"/>
          </a:p>
        </p:txBody>
      </p:sp>
    </p:spTree>
    <p:extLst>
      <p:ext uri="{BB962C8B-B14F-4D97-AF65-F5344CB8AC3E}">
        <p14:creationId xmlns:p14="http://schemas.microsoft.com/office/powerpoint/2010/main" val="89752078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1</a:t>
            </a:fld>
            <a:endParaRPr lang="en-US"/>
          </a:p>
        </p:txBody>
      </p:sp>
    </p:spTree>
    <p:extLst>
      <p:ext uri="{BB962C8B-B14F-4D97-AF65-F5344CB8AC3E}">
        <p14:creationId xmlns:p14="http://schemas.microsoft.com/office/powerpoint/2010/main" val="93516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Refer back to Lord Evans’ reference to Nolan Principles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Ask Councillors if they can name any of the 7 principles (or put them in the chat) </a:t>
            </a:r>
          </a:p>
          <a:p>
            <a:r>
              <a:rPr lang="en-GB" dirty="0">
                <a:latin typeface="Arial" panose="020B0604020202020204" pitchFamily="34" charset="0"/>
                <a:cs typeface="Arial" panose="020B0604020202020204" pitchFamily="34" charset="0"/>
              </a:rPr>
              <a:t>OR</a:t>
            </a:r>
          </a:p>
          <a:p>
            <a:r>
              <a:rPr lang="en-GB" dirty="0">
                <a:latin typeface="Arial" panose="020B0604020202020204" pitchFamily="34" charset="0"/>
                <a:cs typeface="Arial" panose="020B0604020202020204" pitchFamily="34" charset="0"/>
              </a:rPr>
              <a:t>See if your table can name all 7</a:t>
            </a:r>
          </a:p>
        </p:txBody>
      </p:sp>
      <p:sp>
        <p:nvSpPr>
          <p:cNvPr id="4" name="Slide Number Placeholder 3"/>
          <p:cNvSpPr>
            <a:spLocks noGrp="1"/>
          </p:cNvSpPr>
          <p:nvPr>
            <p:ph type="sldNum" sz="quarter" idx="5"/>
          </p:nvPr>
        </p:nvSpPr>
        <p:spPr/>
        <p:txBody>
          <a:bodyPr/>
          <a:lstStyle/>
          <a:p>
            <a:fld id="{3DBAE86D-C6B2-B047-9241-31ABD39BAC99}" type="slidenum">
              <a:rPr lang="en-US" smtClean="0"/>
              <a:t>10</a:t>
            </a:fld>
            <a:endParaRPr lang="en-US"/>
          </a:p>
        </p:txBody>
      </p:sp>
    </p:spTree>
    <p:extLst>
      <p:ext uri="{BB962C8B-B14F-4D97-AF65-F5344CB8AC3E}">
        <p14:creationId xmlns:p14="http://schemas.microsoft.com/office/powerpoint/2010/main" val="473905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All of the provisions in the Gloucestershire Code are rooted in one or more of these principles.</a:t>
            </a:r>
          </a:p>
        </p:txBody>
      </p:sp>
      <p:sp>
        <p:nvSpPr>
          <p:cNvPr id="4" name="Slide Number Placeholder 3"/>
          <p:cNvSpPr>
            <a:spLocks noGrp="1"/>
          </p:cNvSpPr>
          <p:nvPr>
            <p:ph type="sldNum" sz="quarter" idx="5"/>
          </p:nvPr>
        </p:nvSpPr>
        <p:spPr/>
        <p:txBody>
          <a:bodyPr/>
          <a:lstStyle/>
          <a:p>
            <a:fld id="{3DBAE86D-C6B2-B047-9241-31ABD39BAC99}" type="slidenum">
              <a:rPr lang="en-US" smtClean="0"/>
              <a:t>11</a:t>
            </a:fld>
            <a:endParaRPr lang="en-US"/>
          </a:p>
        </p:txBody>
      </p:sp>
    </p:spTree>
    <p:extLst>
      <p:ext uri="{BB962C8B-B14F-4D97-AF65-F5344CB8AC3E}">
        <p14:creationId xmlns:p14="http://schemas.microsoft.com/office/powerpoint/2010/main" val="25518299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12</a:t>
            </a:fld>
            <a:endParaRPr lang="en-US"/>
          </a:p>
        </p:txBody>
      </p:sp>
    </p:spTree>
    <p:extLst>
      <p:ext uri="{BB962C8B-B14F-4D97-AF65-F5344CB8AC3E}">
        <p14:creationId xmlns:p14="http://schemas.microsoft.com/office/powerpoint/2010/main" val="27554170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latin typeface="Arial" panose="020B0604020202020204" pitchFamily="34" charset="0"/>
                <a:cs typeface="Arial" panose="020B0604020202020204" pitchFamily="34" charset="0"/>
              </a:rPr>
              <a:t>This is based on Section 27 (2) Localism Act 2011 which places on the Council a duty to promote and maintain high </a:t>
            </a:r>
            <a:r>
              <a:rPr lang="en-GB" sz="1200" dirty="0" err="1">
                <a:latin typeface="Arial" panose="020B0604020202020204" pitchFamily="34" charset="0"/>
                <a:cs typeface="Arial" panose="020B0604020202020204" pitchFamily="34" charset="0"/>
              </a:rPr>
              <a:t>stanrards</a:t>
            </a:r>
            <a:r>
              <a:rPr lang="en-GB" sz="1200" dirty="0">
                <a:latin typeface="Arial" panose="020B0604020202020204" pitchFamily="34" charset="0"/>
                <a:cs typeface="Arial" panose="020B0604020202020204" pitchFamily="34" charset="0"/>
              </a:rPr>
              <a:t> of conduct by members of the authority.</a:t>
            </a:r>
          </a:p>
          <a:p>
            <a:endParaRPr lang="en-GB"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Para 2 states “A relevant authority must, in particular, adopt a code dealing with the conduct that is expected of members and co-opted members of the authority when they are acting in that capacity.”</a:t>
            </a:r>
          </a:p>
        </p:txBody>
      </p:sp>
      <p:sp>
        <p:nvSpPr>
          <p:cNvPr id="4" name="Slide Number Placeholder 3"/>
          <p:cNvSpPr>
            <a:spLocks noGrp="1"/>
          </p:cNvSpPr>
          <p:nvPr>
            <p:ph type="sldNum" sz="quarter" idx="5"/>
          </p:nvPr>
        </p:nvSpPr>
        <p:spPr/>
        <p:txBody>
          <a:bodyPr/>
          <a:lstStyle/>
          <a:p>
            <a:fld id="{3DBAE86D-C6B2-B047-9241-31ABD39BAC99}" type="slidenum">
              <a:rPr lang="en-US" smtClean="0"/>
              <a:t>13</a:t>
            </a:fld>
            <a:endParaRPr lang="en-US"/>
          </a:p>
        </p:txBody>
      </p:sp>
    </p:spTree>
    <p:extLst>
      <p:ext uri="{BB962C8B-B14F-4D97-AF65-F5344CB8AC3E}">
        <p14:creationId xmlns:p14="http://schemas.microsoft.com/office/powerpoint/2010/main" val="3983824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Emphasise that social media is included in the code</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Also that it applies when engaged in GCC meetings, but also when acting as a local member and representing GCC on outside bodies.</a:t>
            </a:r>
          </a:p>
          <a:p>
            <a:r>
              <a:rPr lang="en-GB" dirty="0">
                <a:latin typeface="Arial" panose="020B0604020202020204" pitchFamily="34" charset="0"/>
                <a:cs typeface="Arial" panose="020B0604020202020204" pitchFamily="34" charset="0"/>
              </a:rPr>
              <a:t>That obviously means there is scope for ambiguity as to whether an individual is acting in their capacity as a Councillor or not…. See next slides</a:t>
            </a:r>
          </a:p>
        </p:txBody>
      </p:sp>
      <p:sp>
        <p:nvSpPr>
          <p:cNvPr id="4" name="Slide Number Placeholder 3"/>
          <p:cNvSpPr>
            <a:spLocks noGrp="1"/>
          </p:cNvSpPr>
          <p:nvPr>
            <p:ph type="sldNum" sz="quarter" idx="5"/>
          </p:nvPr>
        </p:nvSpPr>
        <p:spPr/>
        <p:txBody>
          <a:bodyPr/>
          <a:lstStyle/>
          <a:p>
            <a:fld id="{3DBAE86D-C6B2-B047-9241-31ABD39BAC99}" type="slidenum">
              <a:rPr lang="en-US" smtClean="0"/>
              <a:t>14</a:t>
            </a:fld>
            <a:endParaRPr lang="en-US"/>
          </a:p>
        </p:txBody>
      </p:sp>
    </p:spTree>
    <p:extLst>
      <p:ext uri="{BB962C8B-B14F-4D97-AF65-F5344CB8AC3E}">
        <p14:creationId xmlns:p14="http://schemas.microsoft.com/office/powerpoint/2010/main" val="41069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Recognising that the legal application of the code is limited by the Localism Act,  the model code makes it clear that the public has a right to expect high standards of their representatives at all times.</a:t>
            </a:r>
          </a:p>
        </p:txBody>
      </p:sp>
      <p:sp>
        <p:nvSpPr>
          <p:cNvPr id="4" name="Slide Number Placeholder 3"/>
          <p:cNvSpPr>
            <a:spLocks noGrp="1"/>
          </p:cNvSpPr>
          <p:nvPr>
            <p:ph type="sldNum" sz="quarter" idx="5"/>
          </p:nvPr>
        </p:nvSpPr>
        <p:spPr/>
        <p:txBody>
          <a:bodyPr/>
          <a:lstStyle/>
          <a:p>
            <a:fld id="{3DBAE86D-C6B2-B047-9241-31ABD39BAC99}" type="slidenum">
              <a:rPr lang="en-US" smtClean="0"/>
              <a:t>15</a:t>
            </a:fld>
            <a:endParaRPr lang="en-US"/>
          </a:p>
        </p:txBody>
      </p:sp>
    </p:spTree>
    <p:extLst>
      <p:ext uri="{BB962C8B-B14F-4D97-AF65-F5344CB8AC3E}">
        <p14:creationId xmlns:p14="http://schemas.microsoft.com/office/powerpoint/2010/main" val="25130747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1" i="0" dirty="0">
                <a:solidFill>
                  <a:srgbClr val="464B51"/>
                </a:solidFill>
                <a:effectLst/>
              </a:rPr>
              <a:t>In what circumstances might I give the impression to a reasonable member of the public that I was engaged on local authority business?</a:t>
            </a:r>
          </a:p>
          <a:p>
            <a:pPr algn="l"/>
            <a:r>
              <a:rPr lang="en-GB" b="0" i="0" dirty="0">
                <a:solidFill>
                  <a:srgbClr val="464B51"/>
                </a:solidFill>
                <a:effectLst/>
              </a:rPr>
              <a:t>When you use or attempt to use your position as a councillor to seek to gain an advantage for yourself or someone close to you or to disadvantage someone this is an attempt to misuse your position and therefore falls within the scope of the Code of Conduct.</a:t>
            </a:r>
          </a:p>
          <a:p>
            <a:pPr algn="l"/>
            <a:endParaRPr lang="en-GB" b="0" i="0" dirty="0">
              <a:solidFill>
                <a:srgbClr val="464B51"/>
              </a:solidFill>
              <a:effectLst/>
            </a:endParaRPr>
          </a:p>
          <a:p>
            <a:pPr algn="l"/>
            <a:r>
              <a:rPr lang="en-GB" b="0" i="0" dirty="0">
                <a:solidFill>
                  <a:srgbClr val="464B51"/>
                </a:solidFill>
                <a:effectLst/>
              </a:rPr>
              <a:t>A number of factors will need to be taken into account to determine whether or not you had used or attempted to use your position as a councillor</a:t>
            </a:r>
          </a:p>
          <a:p>
            <a:pPr algn="l"/>
            <a:endParaRPr lang="en-GB" b="0" i="0" dirty="0">
              <a:solidFill>
                <a:srgbClr val="464B51"/>
              </a:solidFill>
              <a:effectLst/>
              <a:ea typeface="Times New Roman" panose="02020603050405020304" pitchFamily="18" charset="0"/>
            </a:endParaRPr>
          </a:p>
          <a:p>
            <a:pPr algn="l"/>
            <a:r>
              <a:rPr lang="en-GB" b="0" i="0" dirty="0">
                <a:solidFill>
                  <a:srgbClr val="464B51"/>
                </a:solidFill>
                <a:effectLst/>
                <a:ea typeface="Times New Roman" panose="02020603050405020304" pitchFamily="18" charset="0"/>
              </a:rPr>
              <a:t>A</a:t>
            </a:r>
            <a:r>
              <a:rPr lang="en-GB" dirty="0">
                <a:solidFill>
                  <a:srgbClr val="000000"/>
                </a:solidFill>
                <a:effectLst/>
                <a:ea typeface="Times New Roman" panose="02020603050405020304" pitchFamily="18" charset="0"/>
              </a:rPr>
              <a:t>lthough the examples are anonymised in both the guidance and in this training pack, they are all real-life examples which took place in local authorities. </a:t>
            </a:r>
          </a:p>
          <a:p>
            <a:pPr algn="l"/>
            <a:endParaRPr lang="en-GB" dirty="0">
              <a:solidFill>
                <a:srgbClr val="000000"/>
              </a:solidFill>
              <a:effectLst/>
              <a:ea typeface="Times New Roman" panose="02020603050405020304" pitchFamily="18" charset="0"/>
            </a:endParaRPr>
          </a:p>
          <a:p>
            <a:pPr marL="342900" indent="-342900" algn="l">
              <a:buAutoNum type="arabicPeriod"/>
            </a:pPr>
            <a:r>
              <a:rPr lang="en-GB" dirty="0">
                <a:solidFill>
                  <a:srgbClr val="000000"/>
                </a:solidFill>
                <a:effectLst/>
                <a:ea typeface="Times New Roman" panose="02020603050405020304" pitchFamily="18" charset="0"/>
              </a:rPr>
              <a:t>A councillor gets involved in a dispute with a neighbour.  This results in a loud altercation in the street involving abusive language, witnessed by several bystanders who know that the individual concerned is a councillor.   Covered by the code of not?  NOT -  Acting in PRIVATE capacity</a:t>
            </a:r>
          </a:p>
          <a:p>
            <a:pPr marL="342900" indent="-342900" algn="l">
              <a:buAutoNum type="arabicPeriod"/>
            </a:pPr>
            <a:r>
              <a:rPr lang="en-GB" dirty="0">
                <a:solidFill>
                  <a:srgbClr val="000000"/>
                </a:solidFill>
                <a:effectLst/>
                <a:ea typeface="Times New Roman" panose="02020603050405020304" pitchFamily="18" charset="0"/>
              </a:rPr>
              <a:t>A councillor writes to a local organisation using Council headed paper (although he does not sign the letter as a councillor).  The letter includes offensive views about members of that organisation.  Covered by the code or not?  COVERED</a:t>
            </a:r>
          </a:p>
          <a:p>
            <a:pPr marL="342900" indent="-342900" algn="l">
              <a:buAutoNum type="arabicPeriod"/>
            </a:pPr>
            <a:r>
              <a:rPr lang="en-GB" dirty="0">
                <a:solidFill>
                  <a:srgbClr val="000000"/>
                </a:solidFill>
                <a:effectLst/>
                <a:ea typeface="Times New Roman" panose="02020603050405020304" pitchFamily="18" charset="0"/>
              </a:rPr>
              <a:t>A councillor gets into a dispute with a taxi driver and threatens to have their license removed.  COVERED – although not within the councillor’s powers, he is using his position to threaten the taxi driver?</a:t>
            </a:r>
          </a:p>
          <a:p>
            <a:pPr marL="342900" indent="-342900" algn="l">
              <a:buAutoNum type="arabicPeriod"/>
            </a:pPr>
            <a:r>
              <a:rPr lang="en-GB" b="0" i="0" dirty="0">
                <a:solidFill>
                  <a:srgbClr val="464B51"/>
                </a:solidFill>
                <a:effectLst/>
              </a:rPr>
              <a:t>A councillor and an officer had a personal relationship. The councillor sent and encouraged the officer to send inappropriate social media messages, including messages of a sexual nature, during office hours.  COVERED - The panel rejected arguments that the councillor had been acting in an entirely personal capacity. It found that the councillor could not divorce himself from his role as the officer’s quasi-employer and that, when sending or encouraging the officer to send the messages during working hours, he was acting in his official capacity.</a:t>
            </a:r>
          </a:p>
          <a:p>
            <a:pPr marL="342900" indent="-342900" algn="l">
              <a:buAutoNum type="arabicPeriod"/>
            </a:pPr>
            <a:r>
              <a:rPr lang="en-GB" b="0" i="0" dirty="0">
                <a:solidFill>
                  <a:srgbClr val="464B51"/>
                </a:solidFill>
                <a:effectLst/>
              </a:rPr>
              <a:t>A councillor who described himself as such in his Twitter profile made insulting and offensive comments about the Prime Minister which led to complaints being made to his local authority. He was found not to have breached the code as the comments did not directly relate to his role as a councillor or local authority business but were seen as wider political comments. BUT there are circumstances under which those comments may be taken as falling within the code, particularly if they relate more directly to Council business.</a:t>
            </a:r>
          </a:p>
          <a:p>
            <a:pPr marL="342900" indent="-342900" algn="l">
              <a:buAutoNum type="arabicPeriod"/>
            </a:pPr>
            <a:r>
              <a:rPr lang="en-GB" b="0" i="0" dirty="0">
                <a:solidFill>
                  <a:srgbClr val="464B51"/>
                </a:solidFill>
                <a:effectLst/>
              </a:rPr>
              <a:t>Following a heavy snowstorm which meant a local street market could not go ahead a councillor posted on the local community Facebook page that a certain local authority officer should be sacked for failing to put adequate arrangements in place to clear the snow. Even though it was not posted on a local authority page and he did not explicitly describe himself as a councillor in the post he was found to have breached the code by treating an officer with disrespect and seeking to put undue pressure on officers.</a:t>
            </a:r>
            <a:endParaRPr lang="en-GB" dirty="0">
              <a:solidFill>
                <a:srgbClr val="000000"/>
              </a:solidFill>
              <a:effectLst/>
              <a:ea typeface="Times New Roman" panose="02020603050405020304" pitchFamily="18" charset="0"/>
            </a:endParaRPr>
          </a:p>
          <a:p>
            <a:pPr algn="l"/>
            <a:endParaRPr lang="en-GB" dirty="0">
              <a:solidFill>
                <a:srgbClr val="000000"/>
              </a:solidFill>
              <a:effectLst/>
              <a:ea typeface="Times New Roman" panose="02020603050405020304" pitchFamily="18" charset="0"/>
            </a:endParaRPr>
          </a:p>
          <a:p>
            <a:pPr algn="l"/>
            <a:endParaRPr lang="en-GB" dirty="0">
              <a:effectLst/>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16</a:t>
            </a:fld>
            <a:endParaRPr lang="en-US"/>
          </a:p>
        </p:txBody>
      </p:sp>
    </p:spTree>
    <p:extLst>
      <p:ext uri="{BB962C8B-B14F-4D97-AF65-F5344CB8AC3E}">
        <p14:creationId xmlns:p14="http://schemas.microsoft.com/office/powerpoint/2010/main" val="27618933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section will take us through the main provisions in the code and provide some ‘real life’ examples from the LGA guidance</a:t>
            </a:r>
          </a:p>
        </p:txBody>
      </p:sp>
      <p:sp>
        <p:nvSpPr>
          <p:cNvPr id="4" name="Slide Number Placeholder 3"/>
          <p:cNvSpPr>
            <a:spLocks noGrp="1"/>
          </p:cNvSpPr>
          <p:nvPr>
            <p:ph type="sldNum" sz="quarter" idx="5"/>
          </p:nvPr>
        </p:nvSpPr>
        <p:spPr/>
        <p:txBody>
          <a:bodyPr/>
          <a:lstStyle/>
          <a:p>
            <a:fld id="{3DBAE86D-C6B2-B047-9241-31ABD39BAC99}" type="slidenum">
              <a:rPr lang="en-US" smtClean="0"/>
              <a:t>17</a:t>
            </a:fld>
            <a:endParaRPr lang="en-US"/>
          </a:p>
        </p:txBody>
      </p:sp>
    </p:spTree>
    <p:extLst>
      <p:ext uri="{BB962C8B-B14F-4D97-AF65-F5344CB8AC3E}">
        <p14:creationId xmlns:p14="http://schemas.microsoft.com/office/powerpoint/2010/main" val="13401896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rgbClr val="000000"/>
                </a:solidFill>
                <a:effectLst/>
                <a:ea typeface="Times New Roman" panose="02020603050405020304" pitchFamily="18" charset="0"/>
              </a:rPr>
              <a:t>These summarise the main elements of the Code of Conduct</a:t>
            </a:r>
          </a:p>
          <a:p>
            <a:endParaRPr lang="en-GB" dirty="0">
              <a:solidFill>
                <a:srgbClr val="000000"/>
              </a:solidFill>
              <a:effectLst/>
              <a:ea typeface="Times New Roman" panose="02020603050405020304" pitchFamily="18" charset="0"/>
            </a:endParaRPr>
          </a:p>
          <a:p>
            <a:r>
              <a:rPr lang="en-GB" dirty="0">
                <a:solidFill>
                  <a:srgbClr val="000000"/>
                </a:solidFill>
                <a:effectLst/>
                <a:ea typeface="Times New Roman" panose="02020603050405020304" pitchFamily="18" charset="0"/>
              </a:rPr>
              <a:t>This slide is intended to generate a debate amongst the members. There are no official statistics on the subject matter of code of complaints in English local government. But the data from Wales and all the anecdotal information from England is that failure to treat others with respect is the basis of the most code of conduct complaints.</a:t>
            </a:r>
            <a:endParaRPr lang="en-GB" dirty="0">
              <a:effectLst/>
              <a:ea typeface="Times New Roman" panose="02020603050405020304" pitchFamily="18" charset="0"/>
            </a:endParaRPr>
          </a:p>
          <a:p>
            <a:endParaRPr lang="en-GB" dirty="0">
              <a:solidFill>
                <a:srgbClr val="000000"/>
              </a:solidFill>
              <a:ea typeface="Times New Roman" panose="02020603050405020304" pitchFamily="18" charset="0"/>
            </a:endParaRPr>
          </a:p>
          <a:p>
            <a:r>
              <a:rPr lang="en-GB" dirty="0">
                <a:solidFill>
                  <a:srgbClr val="000000"/>
                </a:solidFill>
                <a:effectLst/>
                <a:ea typeface="Times New Roman" panose="02020603050405020304" pitchFamily="18" charset="0"/>
              </a:rPr>
              <a:t>Councillors often assume that it is serious allegations of disrepute or failure to declare financial interests which are the most usual complaints. A focus on disrespect gives a good bridge into the next few slides which deal with that topic explicitly.</a:t>
            </a:r>
            <a:endParaRPr lang="en-GB" dirty="0">
              <a:effectLst/>
              <a:ea typeface="Times New Roman" panose="02020603050405020304" pitchFamily="18" charset="0"/>
            </a:endParaRPr>
          </a:p>
          <a:p>
            <a:pPr marL="457200"/>
            <a:r>
              <a:rPr lang="en-GB" dirty="0">
                <a:solidFill>
                  <a:srgbClr val="000000"/>
                </a:solidFill>
                <a:effectLst/>
                <a:ea typeface="Times New Roman" panose="02020603050405020304" pitchFamily="18" charset="0"/>
              </a:rPr>
              <a:t> </a:t>
            </a:r>
            <a:endParaRPr lang="en-GB" dirty="0">
              <a:effectLst/>
              <a:ea typeface="Times New Roman" panose="02020603050405020304" pitchFamily="18" charset="0"/>
            </a:endParaRPr>
          </a:p>
          <a:p>
            <a:r>
              <a:rPr lang="en-GB" dirty="0">
                <a:solidFill>
                  <a:srgbClr val="000000"/>
                </a:solidFill>
                <a:effectLst/>
                <a:ea typeface="Times New Roman" panose="02020603050405020304" pitchFamily="18" charset="0"/>
              </a:rPr>
              <a:t>A pause on this slide also ensure that councillors have really read through the 10 headings which is a good basis for the next section of the training. </a:t>
            </a:r>
          </a:p>
          <a:p>
            <a:endParaRPr lang="en-GB" dirty="0">
              <a:effectLst/>
              <a:ea typeface="Times New Roman" panose="02020603050405020304" pitchFamily="18" charset="0"/>
            </a:endParaRPr>
          </a:p>
          <a:p>
            <a:r>
              <a:rPr lang="en-GB" dirty="0">
                <a:solidFill>
                  <a:srgbClr val="000000"/>
                </a:solidFill>
                <a:effectLst/>
                <a:ea typeface="Times New Roman" panose="02020603050405020304" pitchFamily="18" charset="0"/>
              </a:rPr>
              <a:t>A complaint about a member breaching the code must relate to one of these specific requirements governing their conduct or registration/declarations of interest. Complaints that are based on, for example, dissatisfaction that a member has not solved a casework issue to the satisfaction of a constituent, will not be the basis of a valid complaint. </a:t>
            </a:r>
            <a:endParaRPr lang="en-GB" dirty="0">
              <a:effectLst/>
              <a:ea typeface="Times New Roman" panose="02020603050405020304" pitchFamily="18" charset="0"/>
            </a:endParaRPr>
          </a:p>
          <a:p>
            <a:pPr marL="457200"/>
            <a:r>
              <a:rPr lang="en-GB" dirty="0">
                <a:solidFill>
                  <a:srgbClr val="000000"/>
                </a:solidFill>
                <a:effectLst/>
                <a:ea typeface="Times New Roman" panose="02020603050405020304" pitchFamily="18" charset="0"/>
              </a:rPr>
              <a:t> </a:t>
            </a:r>
            <a:endParaRPr lang="en-GB" dirty="0">
              <a:effectLst/>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BAE86D-C6B2-B047-9241-31ABD39BAC99}" type="slidenum">
              <a:rPr lang="en-US" smtClean="0"/>
              <a:t>18</a:t>
            </a:fld>
            <a:endParaRPr lang="en-US" dirty="0"/>
          </a:p>
        </p:txBody>
      </p:sp>
    </p:spTree>
    <p:extLst>
      <p:ext uri="{BB962C8B-B14F-4D97-AF65-F5344CB8AC3E}">
        <p14:creationId xmlns:p14="http://schemas.microsoft.com/office/powerpoint/2010/main" val="1789285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464B51"/>
                </a:solidFill>
                <a:effectLst/>
                <a:latin typeface="Arial" panose="020B0604020202020204" pitchFamily="34" charset="0"/>
              </a:rPr>
              <a:t>As a councillor you are required to interact with many different people, often from diverse backgrounds and with different or conflicting needs and points of view.</a:t>
            </a:r>
          </a:p>
          <a:p>
            <a:pPr algn="l"/>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You will engage in robust debate at times and are expected to express, challenge, criticise and disagree with views, ideas, opinions, and policies. Doing these things in a respectful way will help you to build and maintain healthy working relationships with fellow councillors, officers, and members of the public, it encourages others to treat you with respect and helps to avoid conflict and stress. Respectful and healthy working relationships and a culture of mutual respect can encourage positive debate and meaningful communication which in turn can increase the exchange of ideas, understanding and knowledge.</a:t>
            </a:r>
          </a:p>
          <a:p>
            <a:pPr algn="l"/>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Examples of ways in which you can show respect are by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being polite and courteous,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listening and paying attention to others,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having consideration for other people’s feelings,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following protocols and rules,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showing appreciation and thanks and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being kind. </a:t>
            </a:r>
          </a:p>
          <a:p>
            <a:pPr marL="0" indent="0" algn="l">
              <a:buFont typeface="Arial" panose="020B0604020202020204" pitchFamily="34" charset="0"/>
              <a:buNone/>
            </a:pPr>
            <a:endParaRPr lang="en-GB" b="0" i="0" dirty="0">
              <a:solidFill>
                <a:srgbClr val="464B51"/>
              </a:solidFill>
              <a:effectLst/>
              <a:latin typeface="Arial" panose="020B0604020202020204" pitchFamily="34" charset="0"/>
            </a:endParaRPr>
          </a:p>
          <a:p>
            <a:pPr marL="0" indent="0" algn="l">
              <a:buFont typeface="Arial" panose="020B0604020202020204" pitchFamily="34" charset="0"/>
              <a:buNone/>
            </a:pPr>
            <a:r>
              <a:rPr lang="en-GB" b="0" i="0" dirty="0">
                <a:solidFill>
                  <a:srgbClr val="464B51"/>
                </a:solidFill>
                <a:effectLst/>
                <a:latin typeface="Arial" panose="020B0604020202020204" pitchFamily="34" charset="0"/>
              </a:rPr>
              <a:t>In a local government context this can mean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using appropriate language in meetings and written communications,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allowing others time to speak without interruption during debates,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focusing any criticism or challenge on ideas and policies rather than personalities or personal attributes and </a:t>
            </a:r>
          </a:p>
          <a:p>
            <a:pPr marL="171450" indent="-171450" algn="l">
              <a:buFont typeface="Arial" panose="020B0604020202020204" pitchFamily="34" charset="0"/>
              <a:buChar char="•"/>
            </a:pPr>
            <a:r>
              <a:rPr lang="en-GB" b="0" i="0" dirty="0">
                <a:solidFill>
                  <a:srgbClr val="464B51"/>
                </a:solidFill>
                <a:effectLst/>
                <a:latin typeface="Arial" panose="020B0604020202020204" pitchFamily="34" charset="0"/>
              </a:rPr>
              <a:t>recognising the contribution of others to projects.</a:t>
            </a: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19</a:t>
            </a:fld>
            <a:endParaRPr lang="en-US"/>
          </a:p>
        </p:txBody>
      </p:sp>
    </p:spTree>
    <p:extLst>
      <p:ext uri="{BB962C8B-B14F-4D97-AF65-F5344CB8AC3E}">
        <p14:creationId xmlns:p14="http://schemas.microsoft.com/office/powerpoint/2010/main" val="177553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The LGA has prepared this presentation for use by any council to support the introduction and implementation of codes of conduct based on the Model Code</a:t>
            </a:r>
          </a:p>
          <a:p>
            <a:pPr marL="0" indent="0">
              <a:buNone/>
            </a:pPr>
            <a:endParaRPr lang="en-GB" sz="1200" dirty="0"/>
          </a:p>
          <a:p>
            <a:r>
              <a:rPr lang="en-GB" sz="1200" dirty="0"/>
              <a:t>The material has been adapted to reflect our own code and our own circumstances</a:t>
            </a:r>
          </a:p>
          <a:p>
            <a:endParaRPr lang="en-US" dirty="0"/>
          </a:p>
        </p:txBody>
      </p:sp>
      <p:sp>
        <p:nvSpPr>
          <p:cNvPr id="4" name="Slide Number Placeholder 3"/>
          <p:cNvSpPr>
            <a:spLocks noGrp="1"/>
          </p:cNvSpPr>
          <p:nvPr>
            <p:ph type="sldNum" sz="quarter" idx="5"/>
          </p:nvPr>
        </p:nvSpPr>
        <p:spPr/>
        <p:txBody>
          <a:bodyPr/>
          <a:lstStyle/>
          <a:p>
            <a:fld id="{3DBAE86D-C6B2-B047-9241-31ABD39BAC99}" type="slidenum">
              <a:rPr lang="en-US" smtClean="0"/>
              <a:t>2</a:t>
            </a:fld>
            <a:endParaRPr lang="en-US"/>
          </a:p>
        </p:txBody>
      </p:sp>
    </p:spTree>
    <p:extLst>
      <p:ext uri="{BB962C8B-B14F-4D97-AF65-F5344CB8AC3E}">
        <p14:creationId xmlns:p14="http://schemas.microsoft.com/office/powerpoint/2010/main" val="10660488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464B51"/>
                </a:solidFill>
                <a:effectLst/>
                <a:latin typeface="Arial" panose="020B0604020202020204" pitchFamily="34" charset="0"/>
              </a:rPr>
              <a:t>Disrespectful behaviour can take many different forms ranging from overt acts of abuse and disruptive or bad behaviour to insidious actions such as bullying and the demeaning treatment of others. It is subjective and difficult to define. However, it is important to remember that any behaviour that a reasonable person would think would influence the willingness of fellow councillors, officers or members of the public to speak up or interact with you because they expect the encounter will be unpleasant or highly uncomfortable fits the definition of disrespectful behaviour.</a:t>
            </a:r>
          </a:p>
          <a:p>
            <a:pPr algn="l"/>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Examples of disrespect in a local government context might include rude or angry outbursts in meetings, use of inappropriate language in meetings or written communications such as swearing, ignoring someone who is attempting to contribute to a discussion, attempts to shame or humiliate others in public, nit-picking and fault-finding, the use of inappropriate sarcasm in communications and the sharing of malicious gossip or rumours.</a:t>
            </a:r>
          </a:p>
          <a:p>
            <a:endParaRPr lang="en-GB" dirty="0"/>
          </a:p>
          <a:p>
            <a:r>
              <a:rPr lang="en-GB" dirty="0"/>
              <a:t>“Play the ball, not the person”</a:t>
            </a:r>
          </a:p>
        </p:txBody>
      </p:sp>
      <p:sp>
        <p:nvSpPr>
          <p:cNvPr id="4" name="Slide Number Placeholder 3"/>
          <p:cNvSpPr>
            <a:spLocks noGrp="1"/>
          </p:cNvSpPr>
          <p:nvPr>
            <p:ph type="sldNum" sz="quarter" idx="5"/>
          </p:nvPr>
        </p:nvSpPr>
        <p:spPr/>
        <p:txBody>
          <a:bodyPr/>
          <a:lstStyle/>
          <a:p>
            <a:fld id="{3DBAE86D-C6B2-B047-9241-31ABD39BAC99}" type="slidenum">
              <a:rPr lang="en-US" smtClean="0"/>
              <a:t>20</a:t>
            </a:fld>
            <a:endParaRPr lang="en-US"/>
          </a:p>
        </p:txBody>
      </p:sp>
    </p:spTree>
    <p:extLst>
      <p:ext uri="{BB962C8B-B14F-4D97-AF65-F5344CB8AC3E}">
        <p14:creationId xmlns:p14="http://schemas.microsoft.com/office/powerpoint/2010/main" val="2432196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464B51"/>
                </a:solidFill>
                <a:effectLst/>
                <a:latin typeface="Arial" panose="020B0604020202020204" pitchFamily="34" charset="0"/>
              </a:rPr>
              <a:t>Bullying can take the form of physical, verbal, and non-verbal conduct but does not need to be related to protected characteristics. Bullying behaviour may be in person, by telephone or in writing, including emails, texts, or online communications such as social media. The standards of behaviour expected are the same, whether you are expressing yourself verbally or in writing.</a:t>
            </a:r>
          </a:p>
          <a:p>
            <a:endParaRPr lang="en-GB" b="0" i="0" dirty="0">
              <a:solidFill>
                <a:srgbClr val="464B51"/>
              </a:solidFill>
              <a:effectLst/>
              <a:latin typeface="Arial" panose="020B0604020202020204" pitchFamily="34" charset="0"/>
            </a:endParaRPr>
          </a:p>
          <a:p>
            <a:r>
              <a:rPr lang="en-GB" b="0" i="0" dirty="0">
                <a:solidFill>
                  <a:srgbClr val="464B51"/>
                </a:solidFill>
                <a:effectLst/>
                <a:latin typeface="Arial" panose="020B0604020202020204" pitchFamily="34" charset="0"/>
              </a:rPr>
              <a:t>You should always be mindful of the overall potential impact of the behaviour on others. First and foremost, bullying can have a significant impact on the recipient’s well-being and health. Bullying can have an impact on a local authority’s effective use of resources and provision of services. Officers who are subject to bullying are frequently away from their posts, sometimes for extended periods, on sickness or stress-related leave. Bullying can impact on a councillor’s ability to represent their residents effectively. It can also discourage candidates from standing in local elections, making local authorities less representative of their communities, and impacting local democracy.</a:t>
            </a:r>
          </a:p>
          <a:p>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Examples of bullying include but are not limited to:</a:t>
            </a:r>
          </a:p>
          <a:p>
            <a:pPr algn="l">
              <a:buFont typeface="Arial" panose="020B0604020202020204" pitchFamily="34" charset="0"/>
              <a:buChar char="•"/>
            </a:pPr>
            <a:r>
              <a:rPr lang="en-GB" b="0" i="0" dirty="0">
                <a:solidFill>
                  <a:srgbClr val="464B51"/>
                </a:solidFill>
                <a:effectLst/>
                <a:latin typeface="Arial" panose="020B0604020202020204" pitchFamily="34" charset="0"/>
              </a:rPr>
              <a:t>verbal abuse, such as shouting, swearing, threats, insults, sarcasm, ridiculing or demeaning others, inappropriate nicknames, or humiliating language</a:t>
            </a:r>
          </a:p>
          <a:p>
            <a:pPr algn="l">
              <a:buFont typeface="Arial" panose="020B0604020202020204" pitchFamily="34" charset="0"/>
              <a:buChar char="•"/>
            </a:pPr>
            <a:r>
              <a:rPr lang="en-GB" b="0" i="0" dirty="0">
                <a:solidFill>
                  <a:srgbClr val="464B51"/>
                </a:solidFill>
                <a:effectLst/>
                <a:latin typeface="Arial" panose="020B0604020202020204" pitchFamily="34" charset="0"/>
              </a:rPr>
              <a:t>physical or psychological threats or actions towards an individual or their personal property</a:t>
            </a:r>
          </a:p>
          <a:p>
            <a:pPr algn="l">
              <a:buFont typeface="Arial" panose="020B0604020202020204" pitchFamily="34" charset="0"/>
              <a:buChar char="•"/>
            </a:pPr>
            <a:r>
              <a:rPr lang="en-GB" b="0" i="0" dirty="0">
                <a:solidFill>
                  <a:srgbClr val="464B51"/>
                </a:solidFill>
                <a:effectLst/>
                <a:latin typeface="Arial" panose="020B0604020202020204" pitchFamily="34" charset="0"/>
              </a:rPr>
              <a:t>practical jokes</a:t>
            </a:r>
          </a:p>
          <a:p>
            <a:pPr algn="l">
              <a:buFont typeface="Arial" panose="020B0604020202020204" pitchFamily="34" charset="0"/>
              <a:buChar char="•"/>
            </a:pPr>
            <a:r>
              <a:rPr lang="en-GB" b="0" i="0" dirty="0">
                <a:solidFill>
                  <a:srgbClr val="464B51"/>
                </a:solidFill>
                <a:effectLst/>
                <a:latin typeface="Arial" panose="020B0604020202020204" pitchFamily="34" charset="0"/>
              </a:rPr>
              <a:t>overbearing or intimidating levels of supervision, including preventing someone from undertaking their role or following agreed policies and procedures</a:t>
            </a:r>
          </a:p>
          <a:p>
            <a:pPr algn="l">
              <a:buFont typeface="Arial" panose="020B0604020202020204" pitchFamily="34" charset="0"/>
              <a:buChar char="•"/>
            </a:pPr>
            <a:r>
              <a:rPr lang="en-GB" b="0" i="0" dirty="0">
                <a:solidFill>
                  <a:srgbClr val="464B51"/>
                </a:solidFill>
                <a:effectLst/>
                <a:latin typeface="Arial" panose="020B0604020202020204" pitchFamily="34" charset="0"/>
              </a:rPr>
              <a:t>inappropriate comments about someone’s performance</a:t>
            </a:r>
          </a:p>
          <a:p>
            <a:pPr algn="l">
              <a:buFont typeface="Arial" panose="020B0604020202020204" pitchFamily="34" charset="0"/>
              <a:buChar char="•"/>
            </a:pPr>
            <a:r>
              <a:rPr lang="en-GB" b="0" i="0" dirty="0">
                <a:solidFill>
                  <a:srgbClr val="464B51"/>
                </a:solidFill>
                <a:effectLst/>
                <a:latin typeface="Arial" panose="020B0604020202020204" pitchFamily="34" charset="0"/>
              </a:rPr>
              <a:t>abuse of authority or power, such as placing unreasonable expectations on someone in relation to their job, responsibilities, or hours of work, or coercing someone to meet such expectations</a:t>
            </a:r>
          </a:p>
          <a:p>
            <a:pPr algn="l">
              <a:buFont typeface="Arial" panose="020B0604020202020204" pitchFamily="34" charset="0"/>
              <a:buChar char="•"/>
            </a:pPr>
            <a:r>
              <a:rPr lang="en-GB" b="0" i="0" dirty="0">
                <a:solidFill>
                  <a:srgbClr val="464B51"/>
                </a:solidFill>
                <a:effectLst/>
                <a:latin typeface="Arial" panose="020B0604020202020204" pitchFamily="34" charset="0"/>
              </a:rPr>
              <a:t>ostracising or excluding someone from meetings, communications, work events or socials</a:t>
            </a:r>
          </a:p>
          <a:p>
            <a:pPr algn="l">
              <a:buFont typeface="Arial" panose="020B0604020202020204" pitchFamily="34" charset="0"/>
              <a:buChar char="•"/>
            </a:pPr>
            <a:r>
              <a:rPr lang="en-GB" b="0" i="0" dirty="0">
                <a:solidFill>
                  <a:srgbClr val="464B51"/>
                </a:solidFill>
                <a:effectLst/>
                <a:latin typeface="Arial" panose="020B0604020202020204" pitchFamily="34" charset="0"/>
              </a:rPr>
              <a:t>sending, distributing, or posting detrimental material about other people, including images, in any medium</a:t>
            </a:r>
          </a:p>
          <a:p>
            <a:pPr algn="l">
              <a:buFont typeface="Arial" panose="020B0604020202020204" pitchFamily="34" charset="0"/>
              <a:buChar char="•"/>
            </a:pPr>
            <a:r>
              <a:rPr lang="en-GB" b="0" i="0" dirty="0">
                <a:solidFill>
                  <a:srgbClr val="464B51"/>
                </a:solidFill>
                <a:effectLst/>
                <a:latin typeface="Arial" panose="020B0604020202020204" pitchFamily="34" charset="0"/>
              </a:rPr>
              <a:t>smear campaigns.</a:t>
            </a:r>
          </a:p>
          <a:p>
            <a:pPr algn="l">
              <a:buFont typeface="Arial" panose="020B0604020202020204" pitchFamily="34" charset="0"/>
              <a:buChar char="•"/>
            </a:pPr>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The Protection from Harassment Act 1997 states that harassment includes behaviour which alarms a person or causes a person distress or puts people in fear of violence and must involve such conduct on at least two occasions. It can include repeated attempts to impose unwanted communications and contact upon a victim in a manner that could be expected to cause distress or fear in any reasonable person. Harassment of any kind whether direct or indirect is in no-one’s interest and should not be tolerated. It is important to recognise the impact such behaviour can have on any individual experiencing it, as well as on the wider organisation in terms of morale and operational effectiveness.</a:t>
            </a:r>
          </a:p>
          <a:p>
            <a:pPr algn="l"/>
            <a:r>
              <a:rPr lang="en-GB" b="0" i="0" dirty="0">
                <a:solidFill>
                  <a:srgbClr val="464B51"/>
                </a:solidFill>
                <a:effectLst/>
                <a:latin typeface="Arial" panose="020B0604020202020204" pitchFamily="34" charset="0"/>
              </a:rPr>
              <a:t>Like bullying, harassment can take the form of physical, verbal, and non-verbal conduct but does not need to be related to protected characteristics. Harassment may be in person, by telephone or in writing, including emails, texts, or online communications such as social media. It may manifest obviously or be hidden or insidious. </a:t>
            </a:r>
          </a:p>
          <a:p>
            <a:pPr algn="l"/>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The factors likely to be considered when assessing allegations of harassment are whether the councillor knows or ought to know that their actions constitute harassment, whether a reasonable person would consider the actions to be harassment and the impact of the behaviour/conduct on victim.</a:t>
            </a:r>
          </a:p>
          <a:p>
            <a:pPr algn="l"/>
            <a:endParaRPr lang="en-GB" b="0" i="0" dirty="0">
              <a:solidFill>
                <a:srgbClr val="464B51"/>
              </a:solidFill>
              <a:effectLst/>
              <a:latin typeface="Arial" panose="020B0604020202020204" pitchFamily="34" charset="0"/>
            </a:endParaRPr>
          </a:p>
          <a:p>
            <a:pPr algn="l"/>
            <a:r>
              <a:rPr lang="en-GB" b="0" i="0" dirty="0">
                <a:solidFill>
                  <a:srgbClr val="464B51"/>
                </a:solidFill>
                <a:effectLst/>
                <a:latin typeface="Arial" panose="020B0604020202020204" pitchFamily="34" charset="0"/>
              </a:rPr>
              <a:t>Examples of harassment include but are not limited to:</a:t>
            </a:r>
          </a:p>
          <a:p>
            <a:pPr algn="l">
              <a:buFont typeface="Arial" panose="020B0604020202020204" pitchFamily="34" charset="0"/>
              <a:buChar char="•"/>
            </a:pPr>
            <a:r>
              <a:rPr lang="en-GB" b="0" i="0" dirty="0">
                <a:solidFill>
                  <a:srgbClr val="464B51"/>
                </a:solidFill>
                <a:effectLst/>
                <a:latin typeface="Arial" panose="020B0604020202020204" pitchFamily="34" charset="0"/>
              </a:rPr>
              <a:t>sending unwelcome emails</a:t>
            </a:r>
          </a:p>
          <a:p>
            <a:pPr algn="l">
              <a:buFont typeface="Arial" panose="020B0604020202020204" pitchFamily="34" charset="0"/>
              <a:buChar char="•"/>
            </a:pPr>
            <a:r>
              <a:rPr lang="en-GB" b="0" i="0" dirty="0">
                <a:solidFill>
                  <a:srgbClr val="464B51"/>
                </a:solidFill>
                <a:effectLst/>
                <a:latin typeface="Arial" panose="020B0604020202020204" pitchFamily="34" charset="0"/>
              </a:rPr>
              <a:t>unnecessarily repetitive, intrusive questioning</a:t>
            </a:r>
          </a:p>
          <a:p>
            <a:pPr algn="l">
              <a:buFont typeface="Arial" panose="020B0604020202020204" pitchFamily="34" charset="0"/>
              <a:buChar char="•"/>
            </a:pPr>
            <a:r>
              <a:rPr lang="en-GB" b="0" i="0" dirty="0">
                <a:solidFill>
                  <a:srgbClr val="464B51"/>
                </a:solidFill>
                <a:effectLst/>
                <a:latin typeface="Arial" panose="020B0604020202020204" pitchFamily="34" charset="0"/>
              </a:rPr>
              <a:t>unwelcome physical contact such as touching or invading ‘personal space’</a:t>
            </a:r>
          </a:p>
          <a:p>
            <a:pPr algn="l">
              <a:buFont typeface="Arial" panose="020B0604020202020204" pitchFamily="34" charset="0"/>
              <a:buChar char="•"/>
            </a:pPr>
            <a:r>
              <a:rPr lang="en-GB" b="0" i="0" dirty="0">
                <a:solidFill>
                  <a:srgbClr val="464B51"/>
                </a:solidFill>
                <a:effectLst/>
                <a:latin typeface="Arial" panose="020B0604020202020204" pitchFamily="34" charset="0"/>
              </a:rPr>
              <a:t>haranguing</a:t>
            </a:r>
          </a:p>
          <a:p>
            <a:pPr algn="l">
              <a:buFont typeface="Arial" panose="020B0604020202020204" pitchFamily="34" charset="0"/>
              <a:buChar char="•"/>
            </a:pPr>
            <a:r>
              <a:rPr lang="en-GB" b="0" i="0" dirty="0">
                <a:solidFill>
                  <a:srgbClr val="464B51"/>
                </a:solidFill>
                <a:effectLst/>
                <a:latin typeface="Arial" panose="020B0604020202020204" pitchFamily="34" charset="0"/>
              </a:rPr>
              <a:t>intimidation</a:t>
            </a:r>
          </a:p>
          <a:p>
            <a:pPr algn="l">
              <a:buFont typeface="Arial" panose="020B0604020202020204" pitchFamily="34" charset="0"/>
              <a:buChar char="•"/>
            </a:pPr>
            <a:r>
              <a:rPr lang="en-GB" b="0" i="0" dirty="0">
                <a:solidFill>
                  <a:srgbClr val="464B51"/>
                </a:solidFill>
                <a:effectLst/>
                <a:latin typeface="Arial" panose="020B0604020202020204" pitchFamily="34" charset="0"/>
              </a:rPr>
              <a:t>inappropriate remarks or questioning such as comments about someone’s appearance, lewd comments, and offensive jokes</a:t>
            </a:r>
          </a:p>
          <a:p>
            <a:pPr algn="l">
              <a:buFont typeface="Arial" panose="020B0604020202020204" pitchFamily="34" charset="0"/>
              <a:buChar char="•"/>
            </a:pPr>
            <a:r>
              <a:rPr lang="en-GB" b="0" i="0" dirty="0">
                <a:solidFill>
                  <a:srgbClr val="464B51"/>
                </a:solidFill>
                <a:effectLst/>
                <a:latin typeface="Arial" panose="020B0604020202020204" pitchFamily="34" charset="0"/>
              </a:rPr>
              <a:t>overbearing or intimidating levels of supervision, including preventing someone from undertaking their role or following agreed policies and procedures</a:t>
            </a:r>
          </a:p>
          <a:p>
            <a:pPr algn="l">
              <a:buFont typeface="Arial" panose="020B0604020202020204" pitchFamily="34" charset="0"/>
              <a:buChar char="•"/>
            </a:pPr>
            <a:r>
              <a:rPr lang="en-GB" b="0" i="0" dirty="0">
                <a:solidFill>
                  <a:srgbClr val="464B51"/>
                </a:solidFill>
                <a:effectLst/>
                <a:latin typeface="Arial" panose="020B0604020202020204" pitchFamily="34" charset="0"/>
              </a:rPr>
              <a:t>inappropriate comments about someone’s performance</a:t>
            </a:r>
          </a:p>
          <a:p>
            <a:pPr algn="l">
              <a:buFont typeface="Arial" panose="020B0604020202020204" pitchFamily="34" charset="0"/>
              <a:buChar char="•"/>
            </a:pPr>
            <a:r>
              <a:rPr lang="en-GB" b="0" i="0" dirty="0">
                <a:solidFill>
                  <a:srgbClr val="464B51"/>
                </a:solidFill>
                <a:effectLst/>
                <a:latin typeface="Arial" panose="020B0604020202020204" pitchFamily="34" charset="0"/>
              </a:rPr>
              <a:t>placing unreasonable expectations on someone in relation to their job, responsibilities, or hours of work, or coercing someone to meet such expectations</a:t>
            </a:r>
          </a:p>
          <a:p>
            <a:pPr algn="l">
              <a:buFont typeface="Arial" panose="020B0604020202020204" pitchFamily="34" charset="0"/>
              <a:buChar char="•"/>
            </a:pPr>
            <a:r>
              <a:rPr lang="en-GB" b="0" i="0" dirty="0">
                <a:solidFill>
                  <a:srgbClr val="464B51"/>
                </a:solidFill>
                <a:effectLst/>
                <a:latin typeface="Arial" panose="020B0604020202020204" pitchFamily="34" charset="0"/>
              </a:rPr>
              <a:t>sexual harassment</a:t>
            </a:r>
          </a:p>
          <a:p>
            <a:pPr algn="l">
              <a:buFont typeface="Arial" panose="020B0604020202020204" pitchFamily="34" charset="0"/>
              <a:buChar char="•"/>
            </a:pPr>
            <a:endParaRPr lang="en-GB" b="0" i="0" dirty="0">
              <a:solidFill>
                <a:srgbClr val="464B51"/>
              </a:solidFill>
              <a:effectLst/>
              <a:latin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21</a:t>
            </a:fld>
            <a:endParaRPr lang="en-US"/>
          </a:p>
        </p:txBody>
      </p:sp>
    </p:spTree>
    <p:extLst>
      <p:ext uri="{BB962C8B-B14F-4D97-AF65-F5344CB8AC3E}">
        <p14:creationId xmlns:p14="http://schemas.microsoft.com/office/powerpoint/2010/main" val="2077108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22</a:t>
            </a:fld>
            <a:endParaRPr lang="en-US"/>
          </a:p>
        </p:txBody>
      </p:sp>
    </p:spTree>
    <p:extLst>
      <p:ext uri="{BB962C8B-B14F-4D97-AF65-F5344CB8AC3E}">
        <p14:creationId xmlns:p14="http://schemas.microsoft.com/office/powerpoint/2010/main" val="34314397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23</a:t>
            </a:fld>
            <a:endParaRPr lang="en-US"/>
          </a:p>
        </p:txBody>
      </p:sp>
    </p:spTree>
    <p:extLst>
      <p:ext uri="{BB962C8B-B14F-4D97-AF65-F5344CB8AC3E}">
        <p14:creationId xmlns:p14="http://schemas.microsoft.com/office/powerpoint/2010/main" val="27478609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 on interests later (first bullet)</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effectLst/>
                <a:latin typeface="Arial" panose="020B0604020202020204" pitchFamily="34" charset="0"/>
                <a:ea typeface="Times New Roman" panose="02020603050405020304" pitchFamily="18" charset="0"/>
              </a:rPr>
              <a:t>Impartiality of officers.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000000"/>
              </a:solidFill>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effectLst/>
                <a:latin typeface="Arial" panose="020B0604020202020204" pitchFamily="34" charset="0"/>
                <a:ea typeface="Times New Roman" panose="02020603050405020304" pitchFamily="18" charset="0"/>
              </a:rPr>
              <a:t>Introduce your member/officer protocol and revisit the respective roles of members and officers and the importance of mutual respect.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effectLst/>
                <a:latin typeface="Arial" panose="020B0604020202020204" pitchFamily="34" charset="0"/>
                <a:ea typeface="Times New Roman" panose="02020603050405020304" pitchFamily="18" charset="0"/>
              </a:rPr>
              <a:t>MORE CONTENT NEEDED HERE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000000"/>
              </a:solidFill>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effectLst/>
                <a:latin typeface="Arial" panose="020B0604020202020204" pitchFamily="34" charset="0"/>
                <a:ea typeface="Times New Roman" panose="02020603050405020304" pitchFamily="18" charset="0"/>
              </a:rPr>
              <a:t>Landmark case here is </a:t>
            </a:r>
            <a:r>
              <a:rPr lang="en-GB" dirty="0" err="1">
                <a:solidFill>
                  <a:srgbClr val="000000"/>
                </a:solidFill>
                <a:effectLst/>
                <a:latin typeface="Arial" panose="020B0604020202020204" pitchFamily="34" charset="0"/>
                <a:ea typeface="Times New Roman" panose="02020603050405020304" pitchFamily="18" charset="0"/>
              </a:rPr>
              <a:t>Heesom</a:t>
            </a:r>
            <a:r>
              <a:rPr lang="en-GB" dirty="0">
                <a:solidFill>
                  <a:srgbClr val="000000"/>
                </a:solidFill>
                <a:effectLst/>
                <a:latin typeface="Arial" panose="020B0604020202020204" pitchFamily="34" charset="0"/>
                <a:ea typeface="Times New Roman" panose="02020603050405020304" pitchFamily="18" charset="0"/>
              </a:rPr>
              <a:t> v Public Services Ombudsman for Wales:  Appeal brought by a former Welsh Councillor against his disqualification for comments that he made criticising officers of the Council  (described council departments to be shambolic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000000"/>
              </a:solidFill>
              <a:effectLst/>
              <a:latin typeface="Arial" panose="020B0604020202020204" pitchFamily="34"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444444"/>
                </a:solidFill>
                <a:effectLst/>
                <a:latin typeface="Lato" panose="020F0502020204030203" pitchFamily="34" charset="0"/>
              </a:rPr>
              <a:t>While the judge interpreted what expression fell to be considered as ‘political’ very broadly, in all but two of the 14 breaches he found that even with enhanced protection, a finding that there had been a breach of the Code of Conduct was proportionate and justified due to the serious nature of the appellant’s conduct.</a:t>
            </a:r>
            <a:endParaRPr lang="en-GB" dirty="0">
              <a:solidFill>
                <a:srgbClr val="000000"/>
              </a:solidFill>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BAE86D-C6B2-B047-9241-31ABD39BAC99}" type="slidenum">
              <a:rPr lang="en-US" smtClean="0"/>
              <a:t>24</a:t>
            </a:fld>
            <a:endParaRPr lang="en-US"/>
          </a:p>
        </p:txBody>
      </p:sp>
    </p:spTree>
    <p:extLst>
      <p:ext uri="{BB962C8B-B14F-4D97-AF65-F5344CB8AC3E}">
        <p14:creationId xmlns:p14="http://schemas.microsoft.com/office/powerpoint/2010/main" val="6510482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25</a:t>
            </a:fld>
            <a:endParaRPr lang="en-US"/>
          </a:p>
        </p:txBody>
      </p:sp>
    </p:spTree>
    <p:extLst>
      <p:ext uri="{BB962C8B-B14F-4D97-AF65-F5344CB8AC3E}">
        <p14:creationId xmlns:p14="http://schemas.microsoft.com/office/powerpoint/2010/main" val="32534057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solidFill>
                  <a:srgbClr val="000000"/>
                </a:solidFill>
                <a:effectLst/>
                <a:ea typeface="Times New Roman" panose="02020603050405020304" pitchFamily="18" charset="0"/>
              </a:rPr>
              <a:t>The key message is that the councillor needs to think very carefully whether information they have is confidential before sharing/posting/releasing it and should consult with officers. </a:t>
            </a:r>
            <a:endParaRPr lang="en-GB" dirty="0">
              <a:effectLst/>
              <a:ea typeface="Times New Roman" panose="02020603050405020304" pitchFamily="18" charset="0"/>
            </a:endParaRPr>
          </a:p>
          <a:p>
            <a:pPr marL="457200"/>
            <a:r>
              <a:rPr lang="en-GB" dirty="0">
                <a:solidFill>
                  <a:srgbClr val="000000"/>
                </a:solidFill>
                <a:effectLst/>
                <a:ea typeface="Times New Roman" panose="02020603050405020304" pitchFamily="18" charset="0"/>
              </a:rPr>
              <a:t> </a:t>
            </a:r>
            <a:endParaRPr lang="en-GB" dirty="0">
              <a:effectLst/>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000000"/>
                </a:solidFill>
                <a:effectLst/>
                <a:ea typeface="Times New Roman" panose="02020603050405020304" pitchFamily="18" charset="0"/>
              </a:rPr>
              <a:t>Councillors also have to be careful not to use information improperly and not to inhibit access to information which should be in the public domain.</a:t>
            </a:r>
            <a:endParaRPr lang="en-GB" dirty="0">
              <a:effectLst/>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26</a:t>
            </a:fld>
            <a:endParaRPr lang="en-US"/>
          </a:p>
        </p:txBody>
      </p:sp>
    </p:spTree>
    <p:extLst>
      <p:ext uri="{BB962C8B-B14F-4D97-AF65-F5344CB8AC3E}">
        <p14:creationId xmlns:p14="http://schemas.microsoft.com/office/powerpoint/2010/main" val="416308813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27</a:t>
            </a:fld>
            <a:endParaRPr lang="en-US"/>
          </a:p>
        </p:txBody>
      </p:sp>
    </p:spTree>
    <p:extLst>
      <p:ext uri="{BB962C8B-B14F-4D97-AF65-F5344CB8AC3E}">
        <p14:creationId xmlns:p14="http://schemas.microsoft.com/office/powerpoint/2010/main" val="185873287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28</a:t>
            </a:fld>
            <a:endParaRPr lang="en-US"/>
          </a:p>
        </p:txBody>
      </p:sp>
    </p:spTree>
    <p:extLst>
      <p:ext uri="{BB962C8B-B14F-4D97-AF65-F5344CB8AC3E}">
        <p14:creationId xmlns:p14="http://schemas.microsoft.com/office/powerpoint/2010/main" val="230797927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29</a:t>
            </a:fld>
            <a:endParaRPr lang="en-US"/>
          </a:p>
        </p:txBody>
      </p:sp>
    </p:spTree>
    <p:extLst>
      <p:ext uri="{BB962C8B-B14F-4D97-AF65-F5344CB8AC3E}">
        <p14:creationId xmlns:p14="http://schemas.microsoft.com/office/powerpoint/2010/main" val="18000532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a:t>
            </a:fld>
            <a:endParaRPr lang="en-US"/>
          </a:p>
        </p:txBody>
      </p:sp>
    </p:spTree>
    <p:extLst>
      <p:ext uri="{BB962C8B-B14F-4D97-AF65-F5344CB8AC3E}">
        <p14:creationId xmlns:p14="http://schemas.microsoft.com/office/powerpoint/2010/main" val="31198230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30</a:t>
            </a:fld>
            <a:endParaRPr lang="en-US"/>
          </a:p>
        </p:txBody>
      </p:sp>
    </p:spTree>
    <p:extLst>
      <p:ext uri="{BB962C8B-B14F-4D97-AF65-F5344CB8AC3E}">
        <p14:creationId xmlns:p14="http://schemas.microsoft.com/office/powerpoint/2010/main" val="3389626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31</a:t>
            </a:fld>
            <a:endParaRPr lang="en-US"/>
          </a:p>
        </p:txBody>
      </p:sp>
    </p:spTree>
    <p:extLst>
      <p:ext uri="{BB962C8B-B14F-4D97-AF65-F5344CB8AC3E}">
        <p14:creationId xmlns:p14="http://schemas.microsoft.com/office/powerpoint/2010/main" val="18448044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2</a:t>
            </a:r>
            <a:r>
              <a:rPr lang="en-GB" baseline="30000" dirty="0"/>
              <a:t>nd</a:t>
            </a:r>
            <a:r>
              <a:rPr lang="en-GB" dirty="0"/>
              <a:t> example is extremely serious… but also worth noting it occurred almost 20 years ago (2004)</a:t>
            </a:r>
          </a:p>
        </p:txBody>
      </p:sp>
      <p:sp>
        <p:nvSpPr>
          <p:cNvPr id="4" name="Slide Number Placeholder 3"/>
          <p:cNvSpPr>
            <a:spLocks noGrp="1"/>
          </p:cNvSpPr>
          <p:nvPr>
            <p:ph type="sldNum" sz="quarter" idx="5"/>
          </p:nvPr>
        </p:nvSpPr>
        <p:spPr/>
        <p:txBody>
          <a:bodyPr/>
          <a:lstStyle/>
          <a:p>
            <a:fld id="{3DBAE86D-C6B2-B047-9241-31ABD39BAC99}" type="slidenum">
              <a:rPr lang="en-US" smtClean="0"/>
              <a:t>32</a:t>
            </a:fld>
            <a:endParaRPr lang="en-US"/>
          </a:p>
        </p:txBody>
      </p:sp>
    </p:spTree>
    <p:extLst>
      <p:ext uri="{BB962C8B-B14F-4D97-AF65-F5344CB8AC3E}">
        <p14:creationId xmlns:p14="http://schemas.microsoft.com/office/powerpoint/2010/main" val="15363445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33</a:t>
            </a:fld>
            <a:endParaRPr lang="en-US"/>
          </a:p>
        </p:txBody>
      </p:sp>
    </p:spTree>
    <p:extLst>
      <p:ext uri="{BB962C8B-B14F-4D97-AF65-F5344CB8AC3E}">
        <p14:creationId xmlns:p14="http://schemas.microsoft.com/office/powerpoint/2010/main" val="4970304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34</a:t>
            </a:fld>
            <a:endParaRPr lang="en-US"/>
          </a:p>
        </p:txBody>
      </p:sp>
    </p:spTree>
    <p:extLst>
      <p:ext uri="{BB962C8B-B14F-4D97-AF65-F5344CB8AC3E}">
        <p14:creationId xmlns:p14="http://schemas.microsoft.com/office/powerpoint/2010/main" val="230547289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35</a:t>
            </a:fld>
            <a:endParaRPr lang="en-US"/>
          </a:p>
        </p:txBody>
      </p:sp>
    </p:spTree>
    <p:extLst>
      <p:ext uri="{BB962C8B-B14F-4D97-AF65-F5344CB8AC3E}">
        <p14:creationId xmlns:p14="http://schemas.microsoft.com/office/powerpoint/2010/main" val="400956147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Arial" panose="020B0604020202020204" pitchFamily="34" charset="0"/>
                <a:ea typeface="Times New Roman" panose="02020603050405020304" pitchFamily="18" charset="0"/>
              </a:rPr>
              <a:t>Registering and declaring interests.  This issue will be dealt with in detail in the next section of the training</a:t>
            </a:r>
            <a:endParaRPr lang="en-GB" dirty="0"/>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36</a:t>
            </a:fld>
            <a:endParaRPr lang="en-US"/>
          </a:p>
        </p:txBody>
      </p:sp>
    </p:spTree>
    <p:extLst>
      <p:ext uri="{BB962C8B-B14F-4D97-AF65-F5344CB8AC3E}">
        <p14:creationId xmlns:p14="http://schemas.microsoft.com/office/powerpoint/2010/main" val="14538366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Times New Roman" panose="02020603050405020304" pitchFamily="18" charset="0"/>
              </a:rPr>
              <a:t>An important message to convey here is that the perception by the public of the impact of the receipt of a gift or hospitality is as important as its value or the intention in the giving or receiving. </a:t>
            </a:r>
            <a:endParaRPr lang="en-GB"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BAE86D-C6B2-B047-9241-31ABD39BAC99}" type="slidenum">
              <a:rPr lang="en-US" smtClean="0"/>
              <a:t>37</a:t>
            </a:fld>
            <a:endParaRPr lang="en-US"/>
          </a:p>
        </p:txBody>
      </p:sp>
    </p:spTree>
    <p:extLst>
      <p:ext uri="{BB962C8B-B14F-4D97-AF65-F5344CB8AC3E}">
        <p14:creationId xmlns:p14="http://schemas.microsoft.com/office/powerpoint/2010/main" val="16540583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Ask Councillors to identify the issues they find challenging</a:t>
            </a:r>
          </a:p>
          <a:p>
            <a:endParaRPr lang="en-GB" dirty="0"/>
          </a:p>
          <a:p>
            <a:r>
              <a:rPr lang="en-GB" dirty="0"/>
              <a:t>If some emerge – say they will be covered in following slides</a:t>
            </a:r>
          </a:p>
          <a:p>
            <a:r>
              <a:rPr lang="en-GB" dirty="0"/>
              <a:t>If none emerge – move on</a:t>
            </a:r>
          </a:p>
        </p:txBody>
      </p:sp>
      <p:sp>
        <p:nvSpPr>
          <p:cNvPr id="4" name="Slide Number Placeholder 3"/>
          <p:cNvSpPr>
            <a:spLocks noGrp="1"/>
          </p:cNvSpPr>
          <p:nvPr>
            <p:ph type="sldNum" sz="quarter" idx="5"/>
          </p:nvPr>
        </p:nvSpPr>
        <p:spPr/>
        <p:txBody>
          <a:bodyPr/>
          <a:lstStyle/>
          <a:p>
            <a:fld id="{3DBAE86D-C6B2-B047-9241-31ABD39BAC99}" type="slidenum">
              <a:rPr lang="en-US" smtClean="0"/>
              <a:t>38</a:t>
            </a:fld>
            <a:endParaRPr lang="en-US"/>
          </a:p>
        </p:txBody>
      </p:sp>
    </p:spTree>
    <p:extLst>
      <p:ext uri="{BB962C8B-B14F-4D97-AF65-F5344CB8AC3E}">
        <p14:creationId xmlns:p14="http://schemas.microsoft.com/office/powerpoint/2010/main" val="149601942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BAE86D-C6B2-B047-9241-31ABD39BAC99}" type="slidenum">
              <a:rPr lang="en-US" smtClean="0"/>
              <a:t>39</a:t>
            </a:fld>
            <a:endParaRPr lang="en-US"/>
          </a:p>
        </p:txBody>
      </p:sp>
    </p:spTree>
    <p:extLst>
      <p:ext uri="{BB962C8B-B14F-4D97-AF65-F5344CB8AC3E}">
        <p14:creationId xmlns:p14="http://schemas.microsoft.com/office/powerpoint/2010/main" val="4136814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This is a quote from the Committee on Standards in Public Life about the importance of standards in public life. It is important to start the training with an emphasis on why this topic is important – otherwise there is a risk that the sessions delve straight into the detail of the code and lose the bigger picture.</a:t>
            </a:r>
            <a:endParaRPr lang="en-GB" sz="1200" dirty="0">
              <a:effectLst/>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3DBAE86D-C6B2-B047-9241-31ABD39BAC99}" type="slidenum">
              <a:rPr lang="en-US" smtClean="0"/>
              <a:t>4</a:t>
            </a:fld>
            <a:endParaRPr lang="en-US"/>
          </a:p>
        </p:txBody>
      </p:sp>
    </p:spTree>
    <p:extLst>
      <p:ext uri="{BB962C8B-B14F-4D97-AF65-F5344CB8AC3E}">
        <p14:creationId xmlns:p14="http://schemas.microsoft.com/office/powerpoint/2010/main" val="173375126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40</a:t>
            </a:fld>
            <a:endParaRPr lang="en-US"/>
          </a:p>
        </p:txBody>
      </p:sp>
    </p:spTree>
    <p:extLst>
      <p:ext uri="{BB962C8B-B14F-4D97-AF65-F5344CB8AC3E}">
        <p14:creationId xmlns:p14="http://schemas.microsoft.com/office/powerpoint/2010/main" val="323885890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Times New Roman" panose="02020603050405020304" pitchFamily="18" charset="0"/>
              </a:rPr>
              <a:t>Emphasize that the purpose of the requirements relating to interests in the code are to uphold standards of public life, to ensure decisions are made for the right reasons and to protect the councillors themselves against allegations.</a:t>
            </a:r>
            <a:endParaRPr lang="en-GB" dirty="0">
              <a:effectLst/>
              <a:latin typeface="Times New Roman" panose="02020603050405020304" pitchFamily="18" charset="0"/>
              <a:ea typeface="Times New Roman" panose="02020603050405020304" pitchFamily="18" charset="0"/>
            </a:endParaRPr>
          </a:p>
          <a:p>
            <a:endParaRPr lang="en-GB" dirty="0"/>
          </a:p>
          <a:p>
            <a:r>
              <a:rPr lang="en-GB" dirty="0"/>
              <a:t>The test is:</a:t>
            </a:r>
          </a:p>
          <a:p>
            <a:pPr marL="171450" indent="-171450">
              <a:buFontTx/>
              <a:buChar char="-"/>
            </a:pPr>
            <a:r>
              <a:rPr lang="en-GB" dirty="0"/>
              <a:t>DPIs defined by localism act (next slide)</a:t>
            </a:r>
          </a:p>
          <a:p>
            <a:pPr marL="171450" indent="-171450">
              <a:buFontTx/>
              <a:buChar char="-"/>
            </a:pPr>
            <a:r>
              <a:rPr lang="en-GB" dirty="0"/>
              <a:t>Other Registerable Interests (next slide)</a:t>
            </a:r>
          </a:p>
          <a:p>
            <a:pPr marL="171450" indent="-171450">
              <a:buFontTx/>
              <a:buChar char="-"/>
            </a:pPr>
            <a:r>
              <a:rPr lang="en-GB" dirty="0"/>
              <a:t>NRI – Where a decision on a matter might reasonable be regarded as affecting your wellbeing or that of a family member or close associate, or anyone who has a contractual relationship with you, to a greater extent than it would:</a:t>
            </a:r>
          </a:p>
          <a:p>
            <a:pPr marL="628650" lvl="1" indent="-171450">
              <a:buFontTx/>
              <a:buChar char="-"/>
            </a:pPr>
            <a:r>
              <a:rPr lang="en-GB" dirty="0"/>
              <a:t>the majority of other Council taxpayers, </a:t>
            </a:r>
          </a:p>
          <a:p>
            <a:pPr marL="628650" lvl="1" indent="-171450">
              <a:buFontTx/>
              <a:buChar char="-"/>
            </a:pPr>
            <a:r>
              <a:rPr lang="en-GB" dirty="0"/>
              <a:t>residents of the division affected</a:t>
            </a:r>
          </a:p>
        </p:txBody>
      </p:sp>
      <p:sp>
        <p:nvSpPr>
          <p:cNvPr id="4" name="Slide Number Placeholder 3"/>
          <p:cNvSpPr>
            <a:spLocks noGrp="1"/>
          </p:cNvSpPr>
          <p:nvPr>
            <p:ph type="sldNum" sz="quarter" idx="5"/>
          </p:nvPr>
        </p:nvSpPr>
        <p:spPr/>
        <p:txBody>
          <a:bodyPr/>
          <a:lstStyle/>
          <a:p>
            <a:fld id="{3DBAE86D-C6B2-B047-9241-31ABD39BAC99}" type="slidenum">
              <a:rPr lang="en-US" smtClean="0"/>
              <a:t>41</a:t>
            </a:fld>
            <a:endParaRPr lang="en-US"/>
          </a:p>
        </p:txBody>
      </p:sp>
    </p:spTree>
    <p:extLst>
      <p:ext uri="{BB962C8B-B14F-4D97-AF65-F5344CB8AC3E}">
        <p14:creationId xmlns:p14="http://schemas.microsoft.com/office/powerpoint/2010/main" val="389608703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DPIS are one of the following</a:t>
            </a:r>
          </a:p>
          <a:p>
            <a:endParaRPr lang="en-GB" dirty="0"/>
          </a:p>
          <a:p>
            <a:pPr marL="171450" indent="-171450">
              <a:buFont typeface="Arial" panose="020B0604020202020204" pitchFamily="34" charset="0"/>
              <a:buChar char="•"/>
            </a:pPr>
            <a:r>
              <a:rPr lang="en-GB" dirty="0"/>
              <a:t>Employment</a:t>
            </a:r>
          </a:p>
          <a:p>
            <a:pPr marL="171450" indent="-171450">
              <a:buFont typeface="Arial" panose="020B0604020202020204" pitchFamily="34" charset="0"/>
              <a:buChar char="•"/>
            </a:pPr>
            <a:r>
              <a:rPr lang="en-GB" dirty="0"/>
              <a:t>Sponsorship</a:t>
            </a:r>
          </a:p>
          <a:p>
            <a:pPr marL="171450" indent="-171450">
              <a:buFont typeface="Arial" panose="020B0604020202020204" pitchFamily="34" charset="0"/>
              <a:buChar char="•"/>
            </a:pPr>
            <a:r>
              <a:rPr lang="en-GB" dirty="0"/>
              <a:t>Contracts</a:t>
            </a:r>
          </a:p>
          <a:p>
            <a:pPr marL="171450" indent="-171450">
              <a:buFont typeface="Arial" panose="020B0604020202020204" pitchFamily="34" charset="0"/>
              <a:buChar char="•"/>
            </a:pPr>
            <a:r>
              <a:rPr lang="en-GB" dirty="0"/>
              <a:t>Land</a:t>
            </a:r>
          </a:p>
          <a:p>
            <a:pPr marL="171450" indent="-171450">
              <a:buFont typeface="Arial" panose="020B0604020202020204" pitchFamily="34" charset="0"/>
              <a:buChar char="•"/>
            </a:pPr>
            <a:r>
              <a:rPr lang="en-GB" dirty="0"/>
              <a:t>Licenses to occupy land</a:t>
            </a:r>
          </a:p>
          <a:p>
            <a:pPr marL="171450" indent="-171450">
              <a:buFont typeface="Arial" panose="020B0604020202020204" pitchFamily="34" charset="0"/>
              <a:buChar char="•"/>
            </a:pPr>
            <a:r>
              <a:rPr lang="en-GB" dirty="0"/>
              <a:t>Corporate tenancies (where GCC is landlord)</a:t>
            </a:r>
          </a:p>
          <a:p>
            <a:pPr marL="171450" indent="-171450">
              <a:buFont typeface="Arial" panose="020B0604020202020204" pitchFamily="34" charset="0"/>
              <a:buChar char="•"/>
            </a:pPr>
            <a:r>
              <a:rPr lang="en-GB" dirty="0"/>
              <a:t>Securities</a:t>
            </a:r>
          </a:p>
          <a:p>
            <a:endParaRPr lang="en-GB" dirty="0"/>
          </a:p>
          <a:p>
            <a:endParaRPr lang="en-GB" dirty="0"/>
          </a:p>
          <a:p>
            <a:r>
              <a:rPr lang="en-GB" dirty="0"/>
              <a:t>Important to note your partners are just as important as your own</a:t>
            </a:r>
          </a:p>
          <a:p>
            <a:endParaRPr lang="en-GB" dirty="0"/>
          </a:p>
          <a:p>
            <a:r>
              <a:rPr lang="en-GB" dirty="0">
                <a:effectLst/>
                <a:latin typeface="Arial" panose="020B0604020202020204" pitchFamily="34" charset="0"/>
                <a:ea typeface="Times New Roman" panose="02020603050405020304" pitchFamily="18" charset="0"/>
              </a:rPr>
              <a:t>Failure to comply with these provisions can constitute a criminal offence and there have been examples of councillors who have been prosecuted and convicted under this legislation</a:t>
            </a:r>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42</a:t>
            </a:fld>
            <a:endParaRPr lang="en-US"/>
          </a:p>
        </p:txBody>
      </p:sp>
    </p:spTree>
    <p:extLst>
      <p:ext uri="{BB962C8B-B14F-4D97-AF65-F5344CB8AC3E}">
        <p14:creationId xmlns:p14="http://schemas.microsoft.com/office/powerpoint/2010/main" val="410176932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43</a:t>
            </a:fld>
            <a:endParaRPr lang="en-US"/>
          </a:p>
        </p:txBody>
      </p:sp>
    </p:spTree>
    <p:extLst>
      <p:ext uri="{BB962C8B-B14F-4D97-AF65-F5344CB8AC3E}">
        <p14:creationId xmlns:p14="http://schemas.microsoft.com/office/powerpoint/2010/main" val="158618170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44</a:t>
            </a:fld>
            <a:endParaRPr lang="en-US"/>
          </a:p>
        </p:txBody>
      </p:sp>
    </p:spTree>
    <p:extLst>
      <p:ext uri="{BB962C8B-B14F-4D97-AF65-F5344CB8AC3E}">
        <p14:creationId xmlns:p14="http://schemas.microsoft.com/office/powerpoint/2010/main" val="68740233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45</a:t>
            </a:fld>
            <a:endParaRPr lang="en-US"/>
          </a:p>
        </p:txBody>
      </p:sp>
    </p:spTree>
    <p:extLst>
      <p:ext uri="{BB962C8B-B14F-4D97-AF65-F5344CB8AC3E}">
        <p14:creationId xmlns:p14="http://schemas.microsoft.com/office/powerpoint/2010/main" val="201277339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46</a:t>
            </a:fld>
            <a:endParaRPr lang="en-US"/>
          </a:p>
        </p:txBody>
      </p:sp>
    </p:spTree>
    <p:extLst>
      <p:ext uri="{BB962C8B-B14F-4D97-AF65-F5344CB8AC3E}">
        <p14:creationId xmlns:p14="http://schemas.microsoft.com/office/powerpoint/2010/main" val="328425174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47</a:t>
            </a:fld>
            <a:endParaRPr lang="en-US"/>
          </a:p>
        </p:txBody>
      </p:sp>
    </p:spTree>
    <p:extLst>
      <p:ext uri="{BB962C8B-B14F-4D97-AF65-F5344CB8AC3E}">
        <p14:creationId xmlns:p14="http://schemas.microsoft.com/office/powerpoint/2010/main" val="409243518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GB" b="0" i="0" dirty="0">
                <a:solidFill>
                  <a:srgbClr val="464B51"/>
                </a:solidFill>
                <a:effectLst/>
                <a:latin typeface="Arial" panose="020B0604020202020204" pitchFamily="34" charset="0"/>
              </a:rPr>
              <a:t>The third category of interests is Non-registerable interests or NRIs.</a:t>
            </a:r>
          </a:p>
          <a:p>
            <a:pPr algn="l"/>
            <a:r>
              <a:rPr lang="en-GB" b="0" i="0" dirty="0">
                <a:solidFill>
                  <a:srgbClr val="464B51"/>
                </a:solidFill>
                <a:effectLst/>
                <a:latin typeface="Arial" panose="020B0604020202020204" pitchFamily="34" charset="0"/>
              </a:rPr>
              <a:t>A </a:t>
            </a:r>
            <a:r>
              <a:rPr lang="en-GB" b="1" i="0" dirty="0">
                <a:solidFill>
                  <a:srgbClr val="464B51"/>
                </a:solidFill>
                <a:effectLst/>
                <a:latin typeface="Arial" panose="020B0604020202020204" pitchFamily="34" charset="0"/>
              </a:rPr>
              <a:t>Non-registerable Interest</a:t>
            </a:r>
            <a:r>
              <a:rPr lang="en-GB" b="0" i="0" dirty="0">
                <a:solidFill>
                  <a:srgbClr val="464B51"/>
                </a:solidFill>
                <a:effectLst/>
                <a:latin typeface="Arial" panose="020B0604020202020204" pitchFamily="34" charset="0"/>
              </a:rPr>
              <a:t> arises where the interest is that of yourself or your partner which is not a DPI or of a relative or close associate (see definition below).</a:t>
            </a:r>
          </a:p>
          <a:p>
            <a:pPr algn="l"/>
            <a:r>
              <a:rPr lang="en-GB" b="0" i="0" dirty="0">
                <a:solidFill>
                  <a:srgbClr val="464B51"/>
                </a:solidFill>
                <a:effectLst/>
                <a:latin typeface="Arial" panose="020B0604020202020204" pitchFamily="34" charset="0"/>
              </a:rPr>
              <a:t>As a councillor you are not expected to have to register the interests of your relatives or close associates but under the Code you are expected to declare them as and when relevant business occurs which affects their finances or wellbeing. The Code says you should not participate in the relevant business in two circumstances:</a:t>
            </a:r>
          </a:p>
          <a:p>
            <a:pPr algn="l">
              <a:buFont typeface="Arial" panose="020B0604020202020204" pitchFamily="34" charset="0"/>
              <a:buChar char="•"/>
            </a:pPr>
            <a:r>
              <a:rPr lang="en-GB" b="1" i="0" dirty="0">
                <a:solidFill>
                  <a:srgbClr val="464B51"/>
                </a:solidFill>
                <a:effectLst/>
                <a:latin typeface="Arial" panose="020B0604020202020204" pitchFamily="34" charset="0"/>
              </a:rPr>
              <a:t>a. </a:t>
            </a:r>
            <a:r>
              <a:rPr lang="en-GB" b="0" i="0" dirty="0">
                <a:solidFill>
                  <a:srgbClr val="464B51"/>
                </a:solidFill>
                <a:effectLst/>
                <a:latin typeface="Arial" panose="020B0604020202020204" pitchFamily="34" charset="0"/>
              </a:rPr>
              <a:t>when a matter directly relates to that interest. Or</a:t>
            </a:r>
          </a:p>
          <a:p>
            <a:pPr algn="l">
              <a:buFont typeface="Arial" panose="020B0604020202020204" pitchFamily="34" charset="0"/>
              <a:buChar char="•"/>
            </a:pPr>
            <a:r>
              <a:rPr lang="en-GB" b="1" i="0" dirty="0">
                <a:solidFill>
                  <a:srgbClr val="464B51"/>
                </a:solidFill>
                <a:effectLst/>
                <a:latin typeface="Arial" panose="020B0604020202020204" pitchFamily="34" charset="0"/>
              </a:rPr>
              <a:t>b. </a:t>
            </a:r>
            <a:r>
              <a:rPr lang="en-GB" b="0" i="0" dirty="0">
                <a:solidFill>
                  <a:srgbClr val="464B51"/>
                </a:solidFill>
                <a:effectLst/>
                <a:latin typeface="Arial" panose="020B0604020202020204" pitchFamily="34" charset="0"/>
              </a:rPr>
              <a:t>when a matter affects that interest to a greater extent than it affects the majority of inhabitants </a:t>
            </a:r>
            <a:r>
              <a:rPr lang="en-GB" b="1" i="0" dirty="0">
                <a:solidFill>
                  <a:srgbClr val="464B51"/>
                </a:solidFill>
                <a:effectLst/>
                <a:latin typeface="Arial" panose="020B0604020202020204" pitchFamily="34" charset="0"/>
              </a:rPr>
              <a:t>and</a:t>
            </a:r>
            <a:r>
              <a:rPr lang="en-GB" b="0" i="0" dirty="0">
                <a:solidFill>
                  <a:srgbClr val="464B51"/>
                </a:solidFill>
                <a:effectLst/>
                <a:latin typeface="Arial" panose="020B0604020202020204" pitchFamily="34" charset="0"/>
              </a:rPr>
              <a:t> a reasonable member of the public would thereby believe that your view of the public interest would be affected</a:t>
            </a:r>
          </a:p>
          <a:p>
            <a:endParaRPr lang="en-GB" b="0" i="0" dirty="0">
              <a:solidFill>
                <a:srgbClr val="464B51"/>
              </a:solidFill>
              <a:effectLst/>
              <a:latin typeface="Arial" panose="020B0604020202020204" pitchFamily="34" charset="0"/>
            </a:endParaRPr>
          </a:p>
          <a:p>
            <a:r>
              <a:rPr lang="en-GB" b="0" i="0" dirty="0">
                <a:solidFill>
                  <a:srgbClr val="464B51"/>
                </a:solidFill>
                <a:effectLst/>
                <a:latin typeface="Arial" panose="020B0604020202020204" pitchFamily="34" charset="0"/>
              </a:rPr>
              <a:t>The Code does not attempt to define “relative” or “close associate”, as all families vary. Some people may have very close extended families, but others will have more distant relations. You should consider the nature of your relationship with the person (</a:t>
            </a:r>
            <a:r>
              <a:rPr lang="en-GB" b="0" i="0" dirty="0" err="1">
                <a:solidFill>
                  <a:srgbClr val="464B51"/>
                </a:solidFill>
                <a:effectLst/>
                <a:latin typeface="Arial" panose="020B0604020202020204" pitchFamily="34" charset="0"/>
              </a:rPr>
              <a:t>eg</a:t>
            </a:r>
            <a:r>
              <a:rPr lang="en-GB" b="0" i="0" dirty="0">
                <a:solidFill>
                  <a:srgbClr val="464B51"/>
                </a:solidFill>
                <a:effectLst/>
                <a:latin typeface="Arial" panose="020B0604020202020204" pitchFamily="34" charset="0"/>
              </a:rPr>
              <a:t> whether they are a close family member or more distant relation). </a:t>
            </a:r>
          </a:p>
          <a:p>
            <a:endParaRPr lang="en-GB" b="0" i="0" dirty="0">
              <a:solidFill>
                <a:srgbClr val="464B51"/>
              </a:solidFill>
              <a:effectLst/>
              <a:latin typeface="Arial" panose="020B0604020202020204" pitchFamily="34" charset="0"/>
            </a:endParaRPr>
          </a:p>
          <a:p>
            <a:r>
              <a:rPr lang="en-GB" b="0" i="0" dirty="0">
                <a:solidFill>
                  <a:srgbClr val="464B51"/>
                </a:solidFill>
                <a:effectLst/>
                <a:latin typeface="Arial" panose="020B0604020202020204" pitchFamily="34" charset="0"/>
              </a:rPr>
              <a:t>The key test is whether the interest might be objectively regarded by a member of the public, acting reasonably, as potentially affecting your responsibilities as a councillor. It would be a person with whom you are in either regular or irregular contact with over a period of time who is more than an acquaintance. It is someone a reasonable member of the public might think you would be prepared to favour or disadvantage when discussing a matter that affects them. It may be a friend, a colleague, a business associate or someone whom you know through general social contacts.</a:t>
            </a:r>
          </a:p>
          <a:p>
            <a:endParaRPr lang="en-GB" b="0" i="0" dirty="0">
              <a:solidFill>
                <a:srgbClr val="464B51"/>
              </a:solidFill>
              <a:effectLst/>
              <a:latin typeface="Arial" panose="020B0604020202020204" pitchFamily="34" charset="0"/>
            </a:endParaRPr>
          </a:p>
          <a:p>
            <a:r>
              <a:rPr lang="en-GB" b="0" i="0" dirty="0">
                <a:solidFill>
                  <a:srgbClr val="464B51"/>
                </a:solidFill>
                <a:effectLst/>
                <a:latin typeface="Arial" panose="020B0604020202020204" pitchFamily="34" charset="0"/>
              </a:rPr>
              <a:t>A close associate may also be somebody to whom you are known to show animosity as you might equally be viewed as willing to treat them differently.</a:t>
            </a:r>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48</a:t>
            </a:fld>
            <a:endParaRPr lang="en-US"/>
          </a:p>
        </p:txBody>
      </p:sp>
    </p:spTree>
    <p:extLst>
      <p:ext uri="{BB962C8B-B14F-4D97-AF65-F5344CB8AC3E}">
        <p14:creationId xmlns:p14="http://schemas.microsoft.com/office/powerpoint/2010/main" val="371203119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All these three </a:t>
            </a:r>
            <a:r>
              <a:rPr lang="en-GB" sz="1200" b="1" dirty="0"/>
              <a:t>directly relate to</a:t>
            </a:r>
            <a:r>
              <a:rPr lang="en-GB" sz="1200" dirty="0"/>
              <a:t> the finances of you, a partner, relative or close associate</a:t>
            </a:r>
          </a:p>
          <a:p>
            <a:endParaRPr lang="en-GB" sz="1200" dirty="0"/>
          </a:p>
          <a:p>
            <a:r>
              <a:rPr lang="en-GB" sz="1200" dirty="0"/>
              <a:t>All are therefore interests you should disclose and you should not take part in any discussion, not vote and not remain in the room, (unless you have a dispensation or the public can address the meeting)</a:t>
            </a: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49</a:t>
            </a:fld>
            <a:endParaRPr lang="en-US"/>
          </a:p>
        </p:txBody>
      </p:sp>
    </p:spTree>
    <p:extLst>
      <p:ext uri="{BB962C8B-B14F-4D97-AF65-F5344CB8AC3E}">
        <p14:creationId xmlns:p14="http://schemas.microsoft.com/office/powerpoint/2010/main" val="1881038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a:t>
            </a:fld>
            <a:endParaRPr lang="en-US"/>
          </a:p>
        </p:txBody>
      </p:sp>
    </p:spTree>
    <p:extLst>
      <p:ext uri="{BB962C8B-B14F-4D97-AF65-F5344CB8AC3E}">
        <p14:creationId xmlns:p14="http://schemas.microsoft.com/office/powerpoint/2010/main" val="27499260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These examples </a:t>
            </a:r>
            <a:r>
              <a:rPr lang="en-GB" sz="1200" b="1" dirty="0"/>
              <a:t>affect</a:t>
            </a:r>
            <a:r>
              <a:rPr lang="en-GB" sz="1200" dirty="0"/>
              <a:t> the finances or well-being of an ORI or a relative/close associate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i="0" dirty="0">
              <a:solidFill>
                <a:srgbClr val="464B51"/>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i="0" dirty="0">
              <a:solidFill>
                <a:srgbClr val="464B51"/>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464B51"/>
                </a:solidFill>
                <a:effectLst/>
                <a:latin typeface="Arial" panose="020B0604020202020204" pitchFamily="34" charset="0"/>
              </a:rPr>
              <a:t>The test here is whether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1" i="0" dirty="0">
                <a:solidFill>
                  <a:srgbClr val="464B51"/>
                </a:solidFill>
                <a:effectLst/>
                <a:latin typeface="Arial" panose="020B0604020202020204" pitchFamily="34" charset="0"/>
              </a:rPr>
              <a:t>b. </a:t>
            </a:r>
            <a:r>
              <a:rPr lang="en-GB" b="0" i="0" dirty="0">
                <a:solidFill>
                  <a:srgbClr val="464B51"/>
                </a:solidFill>
                <a:effectLst/>
                <a:latin typeface="Arial" panose="020B0604020202020204" pitchFamily="34" charset="0"/>
              </a:rPr>
              <a:t>when a matter affects that interest to a greater extent than it affects the majority of inhabitants </a:t>
            </a:r>
            <a:r>
              <a:rPr lang="en-GB" b="1" i="0" dirty="0">
                <a:solidFill>
                  <a:srgbClr val="464B51"/>
                </a:solidFill>
                <a:effectLst/>
                <a:latin typeface="Arial" panose="020B0604020202020204" pitchFamily="34" charset="0"/>
              </a:rPr>
              <a:t>and</a:t>
            </a:r>
            <a:r>
              <a:rPr lang="en-GB" b="0" i="0" dirty="0">
                <a:solidFill>
                  <a:srgbClr val="464B51"/>
                </a:solidFill>
                <a:effectLst/>
                <a:latin typeface="Arial" panose="020B0604020202020204" pitchFamily="34" charset="0"/>
              </a:rPr>
              <a:t> a reasonable member of the public would thereby believe that your view of the public interest would be affected</a:t>
            </a: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50</a:t>
            </a:fld>
            <a:endParaRPr lang="en-US"/>
          </a:p>
        </p:txBody>
      </p:sp>
    </p:spTree>
    <p:extLst>
      <p:ext uri="{BB962C8B-B14F-4D97-AF65-F5344CB8AC3E}">
        <p14:creationId xmlns:p14="http://schemas.microsoft.com/office/powerpoint/2010/main" val="82962242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51</a:t>
            </a:fld>
            <a:endParaRPr lang="en-US"/>
          </a:p>
        </p:txBody>
      </p:sp>
    </p:spTree>
    <p:extLst>
      <p:ext uri="{BB962C8B-B14F-4D97-AF65-F5344CB8AC3E}">
        <p14:creationId xmlns:p14="http://schemas.microsoft.com/office/powerpoint/2010/main" val="268166662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52</a:t>
            </a:fld>
            <a:endParaRPr lang="en-US"/>
          </a:p>
        </p:txBody>
      </p:sp>
    </p:spTree>
    <p:extLst>
      <p:ext uri="{BB962C8B-B14F-4D97-AF65-F5344CB8AC3E}">
        <p14:creationId xmlns:p14="http://schemas.microsoft.com/office/powerpoint/2010/main" val="305179884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53</a:t>
            </a:fld>
            <a:endParaRPr lang="en-US"/>
          </a:p>
        </p:txBody>
      </p:sp>
    </p:spTree>
    <p:extLst>
      <p:ext uri="{BB962C8B-B14F-4D97-AF65-F5344CB8AC3E}">
        <p14:creationId xmlns:p14="http://schemas.microsoft.com/office/powerpoint/2010/main" val="52301322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54</a:t>
            </a:fld>
            <a:endParaRPr lang="en-US"/>
          </a:p>
        </p:txBody>
      </p:sp>
    </p:spTree>
    <p:extLst>
      <p:ext uri="{BB962C8B-B14F-4D97-AF65-F5344CB8AC3E}">
        <p14:creationId xmlns:p14="http://schemas.microsoft.com/office/powerpoint/2010/main" val="105809433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55</a:t>
            </a:fld>
            <a:endParaRPr lang="en-US"/>
          </a:p>
        </p:txBody>
      </p:sp>
    </p:spTree>
    <p:extLst>
      <p:ext uri="{BB962C8B-B14F-4D97-AF65-F5344CB8AC3E}">
        <p14:creationId xmlns:p14="http://schemas.microsoft.com/office/powerpoint/2010/main" val="301361297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56</a:t>
            </a:fld>
            <a:endParaRPr lang="en-US"/>
          </a:p>
        </p:txBody>
      </p:sp>
    </p:spTree>
    <p:extLst>
      <p:ext uri="{BB962C8B-B14F-4D97-AF65-F5344CB8AC3E}">
        <p14:creationId xmlns:p14="http://schemas.microsoft.com/office/powerpoint/2010/main" val="180396396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57</a:t>
            </a:fld>
            <a:endParaRPr lang="en-US"/>
          </a:p>
        </p:txBody>
      </p:sp>
    </p:spTree>
    <p:extLst>
      <p:ext uri="{BB962C8B-B14F-4D97-AF65-F5344CB8AC3E}">
        <p14:creationId xmlns:p14="http://schemas.microsoft.com/office/powerpoint/2010/main" val="1726192466"/>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58</a:t>
            </a:fld>
            <a:endParaRPr lang="en-US"/>
          </a:p>
        </p:txBody>
      </p:sp>
    </p:spTree>
    <p:extLst>
      <p:ext uri="{BB962C8B-B14F-4D97-AF65-F5344CB8AC3E}">
        <p14:creationId xmlns:p14="http://schemas.microsoft.com/office/powerpoint/2010/main" val="373618756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These are both important legal concepts that decisions made by Councillors should be </a:t>
            </a:r>
          </a:p>
          <a:p>
            <a:pPr marL="171450" indent="-171450">
              <a:buFontTx/>
              <a:buChar char="-"/>
            </a:pPr>
            <a:r>
              <a:rPr lang="en-GB" dirty="0"/>
              <a:t>made with an open mind</a:t>
            </a:r>
          </a:p>
          <a:p>
            <a:pPr marL="171450" indent="-171450">
              <a:buFontTx/>
              <a:buChar char="-"/>
            </a:pPr>
            <a:r>
              <a:rPr lang="en-GB" dirty="0"/>
              <a:t>Give consideration to the evidence before them, and the advice of officers</a:t>
            </a:r>
          </a:p>
          <a:p>
            <a:pPr marL="171450" indent="-171450">
              <a:buFontTx/>
              <a:buChar char="-"/>
            </a:pPr>
            <a:endParaRPr lang="en-GB" dirty="0"/>
          </a:p>
          <a:p>
            <a:pPr marL="171450" indent="-171450">
              <a:buFontTx/>
              <a:buChar char="-"/>
            </a:pPr>
            <a:endParaRPr lang="en-GB" dirty="0"/>
          </a:p>
          <a:p>
            <a:pPr marL="0" indent="0">
              <a:buFontTx/>
              <a:buNone/>
            </a:pPr>
            <a:r>
              <a:rPr lang="en-GB" dirty="0"/>
              <a:t>The basic concept is that Councillors SHOULD NOT be taking part in decisions where they have a closed mind.</a:t>
            </a:r>
          </a:p>
          <a:p>
            <a:pPr marL="0" indent="0">
              <a:buFontTx/>
              <a:buNone/>
            </a:pPr>
            <a:endParaRPr lang="en-GB" dirty="0"/>
          </a:p>
          <a:p>
            <a:r>
              <a:rPr lang="en-GB" sz="1200" dirty="0"/>
              <a:t>The risk in both cases </a:t>
            </a:r>
            <a:r>
              <a:rPr lang="en-US" sz="1200" dirty="0"/>
              <a:t>is that the decision maker does not approach the decision with an objective, open mind</a:t>
            </a:r>
          </a:p>
          <a:p>
            <a:endParaRPr lang="en-US" sz="1200" dirty="0"/>
          </a:p>
          <a:p>
            <a:r>
              <a:rPr lang="en-US" sz="1200" dirty="0"/>
              <a:t>This makes the local authority’s decision challengeable (and may also be a breach of the code of conduct by the </a:t>
            </a:r>
            <a:r>
              <a:rPr lang="en-US" sz="1200" dirty="0" err="1"/>
              <a:t>councillor</a:t>
            </a:r>
            <a:r>
              <a:rPr lang="en-US" sz="1200" dirty="0"/>
              <a:t>)</a:t>
            </a:r>
          </a:p>
          <a:p>
            <a:pPr marL="0" indent="0">
              <a:buFontTx/>
              <a:buNone/>
            </a:pPr>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59</a:t>
            </a:fld>
            <a:endParaRPr lang="en-US"/>
          </a:p>
        </p:txBody>
      </p:sp>
    </p:spTree>
    <p:extLst>
      <p:ext uri="{BB962C8B-B14F-4D97-AF65-F5344CB8AC3E}">
        <p14:creationId xmlns:p14="http://schemas.microsoft.com/office/powerpoint/2010/main" val="3128547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000000"/>
                </a:solidFill>
                <a:effectLst/>
                <a:latin typeface="Arial" panose="020B0604020202020204" pitchFamily="34" charset="0"/>
                <a:cs typeface="Arial" panose="020B0604020202020204" pitchFamily="34" charset="0"/>
              </a:rPr>
              <a:t>5 minute discussion in small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000000"/>
                </a:solidFill>
                <a:effectLst/>
                <a:latin typeface="Arial" panose="020B0604020202020204" pitchFamily="34" charset="0"/>
                <a:cs typeface="Arial" panose="020B0604020202020204" pitchFamily="34" charset="0"/>
              </a:rPr>
              <a:t>Feed back main comments from each group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rgbClr val="000000"/>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After which, thank councillors for their contributions and say you will return to a number of the topics as the session progresses. </a:t>
            </a:r>
            <a:endParaRPr lang="en-GB" sz="1200" kern="1200" dirty="0">
              <a:solidFill>
                <a:srgbClr val="000000"/>
              </a:solidFill>
              <a:effectLst/>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3DBAE86D-C6B2-B047-9241-31ABD39BAC99}" type="slidenum">
              <a:rPr lang="en-US" smtClean="0"/>
              <a:t>6</a:t>
            </a:fld>
            <a:endParaRPr lang="en-US"/>
          </a:p>
        </p:txBody>
      </p:sp>
    </p:spTree>
    <p:extLst>
      <p:ext uri="{BB962C8B-B14F-4D97-AF65-F5344CB8AC3E}">
        <p14:creationId xmlns:p14="http://schemas.microsoft.com/office/powerpoint/2010/main" val="35013382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60</a:t>
            </a:fld>
            <a:endParaRPr lang="en-US"/>
          </a:p>
        </p:txBody>
      </p:sp>
    </p:spTree>
    <p:extLst>
      <p:ext uri="{BB962C8B-B14F-4D97-AF65-F5344CB8AC3E}">
        <p14:creationId xmlns:p14="http://schemas.microsoft.com/office/powerpoint/2010/main" val="308948360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61</a:t>
            </a:fld>
            <a:endParaRPr lang="en-US"/>
          </a:p>
        </p:txBody>
      </p:sp>
    </p:spTree>
    <p:extLst>
      <p:ext uri="{BB962C8B-B14F-4D97-AF65-F5344CB8AC3E}">
        <p14:creationId xmlns:p14="http://schemas.microsoft.com/office/powerpoint/2010/main" val="2855238343"/>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62</a:t>
            </a:fld>
            <a:endParaRPr lang="en-US"/>
          </a:p>
        </p:txBody>
      </p:sp>
    </p:spTree>
    <p:extLst>
      <p:ext uri="{BB962C8B-B14F-4D97-AF65-F5344CB8AC3E}">
        <p14:creationId xmlns:p14="http://schemas.microsoft.com/office/powerpoint/2010/main" val="214328343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3DBAE86D-C6B2-B047-9241-31ABD39BAC99}" type="slidenum">
              <a:rPr lang="en-US" smtClean="0"/>
              <a:t>63</a:t>
            </a:fld>
            <a:endParaRPr lang="en-US"/>
          </a:p>
        </p:txBody>
      </p:sp>
    </p:spTree>
    <p:extLst>
      <p:ext uri="{BB962C8B-B14F-4D97-AF65-F5344CB8AC3E}">
        <p14:creationId xmlns:p14="http://schemas.microsoft.com/office/powerpoint/2010/main" val="165419952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64</a:t>
            </a:fld>
            <a:endParaRPr lang="en-US"/>
          </a:p>
        </p:txBody>
      </p:sp>
    </p:spTree>
    <p:extLst>
      <p:ext uri="{BB962C8B-B14F-4D97-AF65-F5344CB8AC3E}">
        <p14:creationId xmlns:p14="http://schemas.microsoft.com/office/powerpoint/2010/main" val="50165117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65</a:t>
            </a:fld>
            <a:endParaRPr lang="en-US"/>
          </a:p>
        </p:txBody>
      </p:sp>
    </p:spTree>
    <p:extLst>
      <p:ext uri="{BB962C8B-B14F-4D97-AF65-F5344CB8AC3E}">
        <p14:creationId xmlns:p14="http://schemas.microsoft.com/office/powerpoint/2010/main" val="372447662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Initial Assessment:  NB – IP provides a sense check</a:t>
            </a:r>
          </a:p>
          <a:p>
            <a:pPr marL="171450" indent="-171450">
              <a:buFontTx/>
              <a:buChar char="-"/>
            </a:pPr>
            <a:r>
              <a:rPr lang="en-GB" dirty="0"/>
              <a:t>Acting in capacity?</a:t>
            </a:r>
          </a:p>
          <a:p>
            <a:pPr marL="171450" indent="-171450">
              <a:buFontTx/>
              <a:buChar char="-"/>
            </a:pPr>
            <a:r>
              <a:rPr lang="en-GB" dirty="0"/>
              <a:t>Sufficient evidence of breach </a:t>
            </a:r>
            <a:r>
              <a:rPr lang="en-GB" b="1" dirty="0"/>
              <a:t>of CODE</a:t>
            </a:r>
          </a:p>
          <a:p>
            <a:pPr marL="171450" indent="-171450">
              <a:buFontTx/>
              <a:buChar char="-"/>
            </a:pPr>
            <a:r>
              <a:rPr lang="en-GB" b="0" dirty="0"/>
              <a:t>Already investigated?</a:t>
            </a:r>
          </a:p>
          <a:p>
            <a:pPr marL="171450" indent="-171450">
              <a:buFontTx/>
              <a:buChar char="-"/>
            </a:pPr>
            <a:r>
              <a:rPr lang="en-GB" b="0" dirty="0"/>
              <a:t>Happened long time ago?</a:t>
            </a:r>
          </a:p>
          <a:p>
            <a:pPr marL="171450" indent="-171450">
              <a:buFontTx/>
              <a:buChar char="-"/>
            </a:pPr>
            <a:r>
              <a:rPr lang="en-GB" b="0" dirty="0"/>
              <a:t>Trivial / malicious / politically motivated</a:t>
            </a:r>
          </a:p>
          <a:p>
            <a:pPr marL="171450" indent="-171450">
              <a:buFontTx/>
              <a:buChar char="-"/>
            </a:pPr>
            <a:r>
              <a:rPr lang="en-GB" b="0" dirty="0"/>
              <a:t>In public interest to investigate</a:t>
            </a:r>
          </a:p>
          <a:p>
            <a:pPr marL="171450" indent="-171450">
              <a:buFontTx/>
              <a:buChar char="-"/>
            </a:pPr>
            <a:endParaRPr lang="en-GB" b="0" dirty="0"/>
          </a:p>
          <a:p>
            <a:pPr marL="0" indent="0">
              <a:buFontTx/>
              <a:buNone/>
            </a:pPr>
            <a:r>
              <a:rPr lang="en-GB" b="0" dirty="0"/>
              <a:t>Informal resolution: </a:t>
            </a:r>
            <a:r>
              <a:rPr lang="en-GB" b="1" dirty="0"/>
              <a:t>where appropriate</a:t>
            </a:r>
          </a:p>
          <a:p>
            <a:pPr marL="171450" indent="-171450">
              <a:buFontTx/>
              <a:buChar char="-"/>
            </a:pPr>
            <a:r>
              <a:rPr lang="en-GB" b="0" dirty="0"/>
              <a:t>Accept behaviour was unacceptable, apologise or other remedy</a:t>
            </a:r>
          </a:p>
          <a:p>
            <a:pPr marL="171450" indent="-171450">
              <a:buFontTx/>
              <a:buChar char="-"/>
            </a:pPr>
            <a:endParaRPr lang="en-GB" b="0" dirty="0"/>
          </a:p>
          <a:p>
            <a:pPr marL="0" indent="0">
              <a:buFontTx/>
              <a:buNone/>
            </a:pPr>
            <a:r>
              <a:rPr lang="en-GB" b="0" dirty="0"/>
              <a:t>Investigate</a:t>
            </a:r>
          </a:p>
          <a:p>
            <a:pPr marL="171450" indent="-171450">
              <a:buFontTx/>
              <a:buChar char="-"/>
            </a:pPr>
            <a:r>
              <a:rPr lang="en-GB" b="0" dirty="0"/>
              <a:t>Written report to MO concluding </a:t>
            </a:r>
            <a:r>
              <a:rPr lang="en-GB" b="1" dirty="0"/>
              <a:t>was code breached </a:t>
            </a:r>
            <a:r>
              <a:rPr lang="en-GB" b="0" dirty="0"/>
              <a:t>and </a:t>
            </a:r>
            <a:r>
              <a:rPr lang="en-GB" b="1" dirty="0"/>
              <a:t>recommendations</a:t>
            </a:r>
          </a:p>
          <a:p>
            <a:pPr marL="171450" indent="-171450">
              <a:buFontTx/>
              <a:buChar char="-"/>
            </a:pPr>
            <a:endParaRPr lang="en-GB" b="0" dirty="0"/>
          </a:p>
          <a:p>
            <a:pPr marL="0" indent="0">
              <a:buFontTx/>
              <a:buNone/>
            </a:pPr>
            <a:r>
              <a:rPr lang="en-GB" b="0" dirty="0"/>
              <a:t>Local resolution:</a:t>
            </a:r>
          </a:p>
          <a:p>
            <a:pPr marL="171450" indent="-171450">
              <a:buFontTx/>
              <a:buChar char="-"/>
            </a:pPr>
            <a:r>
              <a:rPr lang="en-GB" b="0" dirty="0"/>
              <a:t>Resolution must be acceptable to both parties (complainant and councillor against whom allegation is made)</a:t>
            </a:r>
          </a:p>
          <a:p>
            <a:pPr marL="171450" indent="-171450">
              <a:buFontTx/>
              <a:buChar char="-"/>
            </a:pPr>
            <a:endParaRPr lang="en-GB" b="0" dirty="0"/>
          </a:p>
          <a:p>
            <a:pPr marL="0" indent="0">
              <a:buFontTx/>
              <a:buNone/>
            </a:pPr>
            <a:r>
              <a:rPr lang="en-GB" b="0" dirty="0"/>
              <a:t>Hearing panel:</a:t>
            </a:r>
          </a:p>
          <a:p>
            <a:pPr marL="171450" indent="-171450">
              <a:buFont typeface="Arial" panose="020B0604020202020204" pitchFamily="34" charset="0"/>
              <a:buChar char="•"/>
            </a:pPr>
            <a:r>
              <a:rPr lang="en-GB" b="0" dirty="0"/>
              <a:t>Subcommittee of Audit &amp; Governance:  5 councillors (quorum of 3)</a:t>
            </a:r>
          </a:p>
          <a:p>
            <a:pPr marL="171450" indent="-171450">
              <a:buFont typeface="Arial" panose="020B0604020202020204" pitchFamily="34" charset="0"/>
              <a:buChar char="•"/>
            </a:pPr>
            <a:r>
              <a:rPr lang="en-GB" b="0" dirty="0"/>
              <a:t>Politically balanced</a:t>
            </a:r>
          </a:p>
          <a:p>
            <a:pPr marL="171450" indent="-171450">
              <a:buFont typeface="Arial" panose="020B0604020202020204" pitchFamily="34" charset="0"/>
              <a:buChar char="•"/>
            </a:pPr>
            <a:endParaRPr lang="en-GB" b="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dirty="0"/>
              <a:t>Possible sanctions:  </a:t>
            </a:r>
            <a:r>
              <a:rPr lang="en-GB" dirty="0"/>
              <a:t>(MUST BE REASONABLE AND PROPORTIONATE)</a:t>
            </a:r>
          </a:p>
          <a:p>
            <a:pPr marL="228600" indent="-228600">
              <a:buFont typeface="Arial" panose="020B0604020202020204" pitchFamily="34" charset="0"/>
              <a:buAutoNum type="alphaLcParenR"/>
            </a:pPr>
            <a:r>
              <a:rPr lang="en-GB" dirty="0"/>
              <a:t>Censure; </a:t>
            </a:r>
          </a:p>
          <a:p>
            <a:pPr marL="228600" indent="-228600">
              <a:buFont typeface="Arial" panose="020B0604020202020204" pitchFamily="34" charset="0"/>
              <a:buAutoNum type="alphaLcParenR"/>
            </a:pPr>
            <a:r>
              <a:rPr lang="en-GB" dirty="0"/>
              <a:t>Report to Council </a:t>
            </a:r>
          </a:p>
          <a:p>
            <a:pPr marL="228600" indent="-228600">
              <a:buFont typeface="Arial" panose="020B0604020202020204" pitchFamily="34" charset="0"/>
              <a:buAutoNum type="alphaLcParenR"/>
            </a:pPr>
            <a:r>
              <a:rPr lang="en-GB" dirty="0"/>
              <a:t>Recommend actions to the Leader of the Council</a:t>
            </a:r>
          </a:p>
          <a:p>
            <a:pPr marL="228600" indent="-228600">
              <a:buFont typeface="Arial" panose="020B0604020202020204" pitchFamily="34" charset="0"/>
              <a:buAutoNum type="alphaLcParenR"/>
            </a:pPr>
            <a:r>
              <a:rPr lang="en-GB" dirty="0"/>
              <a:t>Recommend actions to Group Leader; </a:t>
            </a:r>
          </a:p>
          <a:p>
            <a:pPr marL="228600" indent="-228600">
              <a:buFont typeface="Arial" panose="020B0604020202020204" pitchFamily="34" charset="0"/>
              <a:buAutoNum type="alphaLcParenR"/>
            </a:pPr>
            <a:r>
              <a:rPr lang="en-GB" dirty="0"/>
              <a:t>Removal from Outside Bodies; </a:t>
            </a:r>
          </a:p>
          <a:p>
            <a:pPr marL="228600" indent="-228600">
              <a:buFont typeface="Arial" panose="020B0604020202020204" pitchFamily="34" charset="0"/>
              <a:buAutoNum type="alphaLcParenR"/>
            </a:pPr>
            <a:r>
              <a:rPr lang="en-GB" dirty="0"/>
              <a:t>Withdrawal of facilities, such as Council email/website/internet access; </a:t>
            </a:r>
          </a:p>
          <a:p>
            <a:pPr marL="228600" indent="-228600">
              <a:buFont typeface="Arial" panose="020B0604020202020204" pitchFamily="34" charset="0"/>
              <a:buAutoNum type="alphaLcParenR"/>
            </a:pPr>
            <a:r>
              <a:rPr lang="en-GB" dirty="0"/>
              <a:t>Exclusion for the Council offices or other premises with the exception of meeting rooms as necessary for attending Council, Committees or </a:t>
            </a:r>
            <a:r>
              <a:rPr lang="en-GB" dirty="0" err="1"/>
              <a:t>SubCommittees</a:t>
            </a:r>
            <a:r>
              <a:rPr lang="en-GB" dirty="0"/>
              <a:t> and/or nominating a single point of contact; and/or </a:t>
            </a:r>
          </a:p>
          <a:p>
            <a:pPr marL="228600" indent="-228600">
              <a:buFont typeface="Arial" panose="020B0604020202020204" pitchFamily="34" charset="0"/>
              <a:buAutoNum type="alphaLcParenR"/>
            </a:pPr>
            <a:r>
              <a:rPr lang="en-GB" dirty="0"/>
              <a:t>Requesting the Member to undertake actions deemed appropriate e.g. training, issue of an apology </a:t>
            </a:r>
            <a:endParaRPr lang="en-GB" b="1" dirty="0"/>
          </a:p>
        </p:txBody>
      </p:sp>
      <p:sp>
        <p:nvSpPr>
          <p:cNvPr id="4" name="Slide Number Placeholder 3"/>
          <p:cNvSpPr>
            <a:spLocks noGrp="1"/>
          </p:cNvSpPr>
          <p:nvPr>
            <p:ph type="sldNum" sz="quarter" idx="5"/>
          </p:nvPr>
        </p:nvSpPr>
        <p:spPr/>
        <p:txBody>
          <a:bodyPr/>
          <a:lstStyle/>
          <a:p>
            <a:fld id="{3DBAE86D-C6B2-B047-9241-31ABD39BAC99}" type="slidenum">
              <a:rPr lang="en-US" smtClean="0"/>
              <a:t>66</a:t>
            </a:fld>
            <a:endParaRPr lang="en-US"/>
          </a:p>
        </p:txBody>
      </p:sp>
    </p:spTree>
    <p:extLst>
      <p:ext uri="{BB962C8B-B14F-4D97-AF65-F5344CB8AC3E}">
        <p14:creationId xmlns:p14="http://schemas.microsoft.com/office/powerpoint/2010/main" val="358402726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BAE86D-C6B2-B047-9241-31ABD39BAC99}" type="slidenum">
              <a:rPr lang="en-US" smtClean="0"/>
              <a:t>67</a:t>
            </a:fld>
            <a:endParaRPr lang="en-US"/>
          </a:p>
        </p:txBody>
      </p:sp>
    </p:spTree>
    <p:extLst>
      <p:ext uri="{BB962C8B-B14F-4D97-AF65-F5344CB8AC3E}">
        <p14:creationId xmlns:p14="http://schemas.microsoft.com/office/powerpoint/2010/main" val="9028549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ea typeface="Times New Roman" panose="02020603050405020304" pitchFamily="18" charset="0"/>
              </a:rPr>
              <a:t>This scenario enables you to discuss what constitutes disrespect and what is legitimate, though heated and passionate, political debate. You should ask councillors for their reaction to this situation and whether there are any problems with it.</a:t>
            </a:r>
          </a:p>
          <a:p>
            <a:r>
              <a:rPr lang="en-GB" dirty="0">
                <a:effectLst/>
                <a:ea typeface="Times New Roman" panose="02020603050405020304" pitchFamily="18" charset="0"/>
              </a:rPr>
              <a:t> </a:t>
            </a:r>
          </a:p>
          <a:p>
            <a:r>
              <a:rPr lang="en-GB" dirty="0">
                <a:effectLst/>
                <a:ea typeface="Times New Roman" panose="02020603050405020304" pitchFamily="18" charset="0"/>
              </a:rPr>
              <a:t>Ignoring rulings from the Chair/Mayor is not acceptable and councillors need to recognise the reputational damage (as evidenced by the press report) that this disrespect may do to them and to the council. </a:t>
            </a:r>
          </a:p>
          <a:p>
            <a:r>
              <a:rPr lang="en-GB" dirty="0">
                <a:effectLst/>
                <a:ea typeface="Times New Roman" panose="02020603050405020304" pitchFamily="18" charset="0"/>
              </a:rPr>
              <a:t> </a:t>
            </a:r>
          </a:p>
          <a:p>
            <a:r>
              <a:rPr lang="en-GB" dirty="0">
                <a:effectLst/>
                <a:ea typeface="Times New Roman" panose="02020603050405020304" pitchFamily="18" charset="0"/>
              </a:rPr>
              <a:t>This should be distinguished from acceptable political debate – making critical comments about opposition politics and policies is probably acceptable (depending on the language used). But making disparaging remarks about other members is probably disrespectful and making such comments about officers is not acceptable.</a:t>
            </a:r>
          </a:p>
          <a:p>
            <a:r>
              <a:rPr lang="en-GB" dirty="0">
                <a:effectLst/>
                <a:ea typeface="Times New Roman" panose="02020603050405020304" pitchFamily="18" charset="0"/>
              </a:rPr>
              <a:t> </a:t>
            </a:r>
          </a:p>
          <a:p>
            <a:r>
              <a:rPr lang="en-GB" dirty="0">
                <a:effectLst/>
                <a:ea typeface="Times New Roman" panose="02020603050405020304" pitchFamily="18" charset="0"/>
              </a:rPr>
              <a:t>You can refer to the notes to slide 23 above which cover politicians needing a thicker skin and what constitutes legitimate debate. </a:t>
            </a:r>
          </a:p>
          <a:p>
            <a:endParaRPr lang="en-GB" dirty="0">
              <a:effectLst/>
              <a:ea typeface="Times New Roman" panose="02020603050405020304" pitchFamily="18" charset="0"/>
            </a:endParaRPr>
          </a:p>
          <a:p>
            <a:r>
              <a:rPr lang="en-GB" dirty="0">
                <a:effectLst/>
                <a:ea typeface="Times New Roman" panose="02020603050405020304" pitchFamily="18" charset="0"/>
              </a:rPr>
              <a:t>Members might want to discuss issues including what would happen in practice in such a situation. You can touch on the role of officers to advise and the critical role of a good chair in maintaining order at such a meeting, the benefits of an adjournment to calm things down etc.</a:t>
            </a:r>
          </a:p>
          <a:p>
            <a:r>
              <a:rPr lang="en-GB" dirty="0">
                <a:effectLst/>
                <a:ea typeface="Times New Roman" panose="02020603050405020304" pitchFamily="18" charset="0"/>
              </a:rPr>
              <a:t> </a:t>
            </a:r>
          </a:p>
          <a:p>
            <a:r>
              <a:rPr lang="en-GB" dirty="0">
                <a:effectLst/>
                <a:ea typeface="Times New Roman" panose="02020603050405020304" pitchFamily="18" charset="0"/>
              </a:rPr>
              <a:t>You might also want to ask councillors what they would suggest happens at </a:t>
            </a:r>
            <a:r>
              <a:rPr lang="en-GB" dirty="0" err="1">
                <a:effectLst/>
                <a:ea typeface="Times New Roman" panose="02020603050405020304" pitchFamily="18" charset="0"/>
              </a:rPr>
              <a:t>Weatherfield</a:t>
            </a:r>
            <a:r>
              <a:rPr lang="en-GB" dirty="0">
                <a:effectLst/>
                <a:ea typeface="Times New Roman" panose="02020603050405020304" pitchFamily="18" charset="0"/>
              </a:rPr>
              <a:t> Council now. This will enable you to have a discussion about who is responsible for standards of conduct. The discussion should address the role of individual members to uphold high standards of their peers and also the role of political groups. You may well want to address the role of a good chair in helping to ensure order and high standards, and you could touch on the role of the Monitoring Officer. </a:t>
            </a:r>
          </a:p>
          <a:p>
            <a:r>
              <a:rPr lang="en-GB" dirty="0">
                <a:effectLst/>
                <a:ea typeface="Times New Roman" panose="02020603050405020304" pitchFamily="18" charset="0"/>
              </a:rPr>
              <a:t> </a:t>
            </a:r>
          </a:p>
          <a:p>
            <a:r>
              <a:rPr lang="en-GB" dirty="0">
                <a:effectLst/>
                <a:ea typeface="Times New Roman" panose="02020603050405020304" pitchFamily="18" charset="0"/>
              </a:rPr>
              <a:t>The scenario also allows you to explore whether the situation would be different (and if so, better, or worse?) if the meeting had been virtual and not held in the council chamber. Councillors may have views on whether high standards of conduct are more easily maintained in a live or virtual meeting. </a:t>
            </a:r>
          </a:p>
          <a:p>
            <a:endParaRPr lang="en-GB" dirty="0">
              <a:effectLst/>
              <a:ea typeface="Times New Roman" panose="02020603050405020304" pitchFamily="18" charset="0"/>
            </a:endParaRPr>
          </a:p>
          <a:p>
            <a:endParaRPr lang="en-GB" sz="1000" dirty="0"/>
          </a:p>
        </p:txBody>
      </p:sp>
      <p:sp>
        <p:nvSpPr>
          <p:cNvPr id="4" name="Slide Number Placeholder 3"/>
          <p:cNvSpPr>
            <a:spLocks noGrp="1"/>
          </p:cNvSpPr>
          <p:nvPr>
            <p:ph type="sldNum" sz="quarter" idx="5"/>
          </p:nvPr>
        </p:nvSpPr>
        <p:spPr/>
        <p:txBody>
          <a:bodyPr/>
          <a:lstStyle/>
          <a:p>
            <a:fld id="{3DBAE86D-C6B2-B047-9241-31ABD39BAC99}" type="slidenum">
              <a:rPr lang="en-US" smtClean="0"/>
              <a:t>68</a:t>
            </a:fld>
            <a:endParaRPr lang="en-US"/>
          </a:p>
        </p:txBody>
      </p:sp>
    </p:spTree>
    <p:extLst>
      <p:ext uri="{BB962C8B-B14F-4D97-AF65-F5344CB8AC3E}">
        <p14:creationId xmlns:p14="http://schemas.microsoft.com/office/powerpoint/2010/main" val="425177483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Times New Roman" panose="02020603050405020304" pitchFamily="18" charset="0"/>
              </a:rPr>
              <a:t>This scenario also enables you to explore what constitutes respect and what crosses the line.</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You can ask councillors if there is anything wrong with (1) what Councillor Webster has said and (2) what Councillor Copper has said in response.</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A private meeting between the Leader and the Chief Executive is a setting where pretty forceful, robust discussion is acceptable. However, going public with comments referring to “dead wood” brings in potential disrespect to officers who are no position to respond. Any concerns about officer performance or failure to implement new policies are matters for the Leader to take up privately through the proper routes.</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You might want to prompt members to consider how they would raise issues of concern about performance or confidential matters and with whom. You can refer to your officer/member protocol if appropriate and the need to use the proper procedures/channels.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Councillor Cropper’s response is clearly not helpful. It is not particularly extreme language, but the “stupid woman” comment could be seen as sexist and demeaning which may constitute disrespect. It is directed at the individual characteristics of Councillor Webster and not at her policies or opinions. </a:t>
            </a:r>
            <a:endParaRPr lang="en-GB"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69</a:t>
            </a:fld>
            <a:endParaRPr lang="en-US"/>
          </a:p>
        </p:txBody>
      </p:sp>
    </p:spTree>
    <p:extLst>
      <p:ext uri="{BB962C8B-B14F-4D97-AF65-F5344CB8AC3E}">
        <p14:creationId xmlns:p14="http://schemas.microsoft.com/office/powerpoint/2010/main" val="328439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000000"/>
                </a:solidFill>
                <a:effectLst/>
                <a:latin typeface="Arial" panose="020B0604020202020204" pitchFamily="34" charset="0"/>
                <a:ea typeface="+mn-ea"/>
                <a:cs typeface="Arial" panose="020B0604020202020204" pitchFamily="34" charset="0"/>
              </a:rPr>
              <a:t>CSPL’s reasons for recommending a model code: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rgbClr val="000000"/>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000000"/>
                </a:solidFill>
                <a:effectLst/>
                <a:latin typeface="Arial" panose="020B0604020202020204" pitchFamily="34" charset="0"/>
                <a:ea typeface="+mn-ea"/>
                <a:cs typeface="Arial" panose="020B0604020202020204" pitchFamily="34" charset="0"/>
              </a:rPr>
              <a:t>“A model code of conduct would create consistency across England and reflect the common expectations of the public regardless of geography or tier. It would also reduce the potential for confusion among dual-hatted or triple-hatted councillors. As we discuss below, areas such as gifts and hospitality, social media use, and bullying and harassment have all increased in salience, and are not regularly reflected in local authority codes of conduct. All local authorities need to take account of these areas, and a model code of conduct would help to ensure that they do so”. </a:t>
            </a:r>
          </a:p>
          <a:p>
            <a:endParaRPr lang="en-US" dirty="0"/>
          </a:p>
        </p:txBody>
      </p:sp>
      <p:sp>
        <p:nvSpPr>
          <p:cNvPr id="4" name="Slide Number Placeholder 3"/>
          <p:cNvSpPr>
            <a:spLocks noGrp="1"/>
          </p:cNvSpPr>
          <p:nvPr>
            <p:ph type="sldNum" sz="quarter" idx="5"/>
          </p:nvPr>
        </p:nvSpPr>
        <p:spPr/>
        <p:txBody>
          <a:bodyPr/>
          <a:lstStyle/>
          <a:p>
            <a:fld id="{3DBAE86D-C6B2-B047-9241-31ABD39BAC99}" type="slidenum">
              <a:rPr lang="en-US" smtClean="0"/>
              <a:t>7</a:t>
            </a:fld>
            <a:endParaRPr lang="en-US"/>
          </a:p>
        </p:txBody>
      </p:sp>
    </p:spTree>
    <p:extLst>
      <p:ext uri="{BB962C8B-B14F-4D97-AF65-F5344CB8AC3E}">
        <p14:creationId xmlns:p14="http://schemas.microsoft.com/office/powerpoint/2010/main" val="1600962754"/>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ea typeface="Times New Roman" panose="02020603050405020304" pitchFamily="18" charset="0"/>
              </a:rPr>
              <a:t>You can ask councillors (1) if they think Councillor Battersby was covered by the code of conduct when she made the post and (2) if so, did her comments breach the code. </a:t>
            </a:r>
          </a:p>
          <a:p>
            <a:r>
              <a:rPr lang="en-GB" dirty="0">
                <a:effectLst/>
                <a:ea typeface="Times New Roman" panose="02020603050405020304" pitchFamily="18" charset="0"/>
              </a:rPr>
              <a:t> </a:t>
            </a:r>
          </a:p>
          <a:p>
            <a:r>
              <a:rPr lang="en-GB" dirty="0">
                <a:effectLst/>
                <a:ea typeface="Times New Roman" panose="02020603050405020304" pitchFamily="18" charset="0"/>
              </a:rPr>
              <a:t>This scenario raises the issue of when the code applies to a councillor. Councillor Battersby has said that she is making the comment in a personal capacity on a personal twitter account. But it clearly relates to council business and makes observations on issues she is dealing with as a councillor. So, the conclusion would probably be that she is covered by the provisions of the code. The point to emphasize is that calling yourself a councillor or not, is not conclusive in determining if the code applies. </a:t>
            </a:r>
          </a:p>
          <a:p>
            <a:r>
              <a:rPr lang="en-GB" dirty="0">
                <a:effectLst/>
                <a:ea typeface="Times New Roman" panose="02020603050405020304" pitchFamily="18" charset="0"/>
              </a:rPr>
              <a:t> </a:t>
            </a:r>
          </a:p>
          <a:p>
            <a:r>
              <a:rPr lang="en-GB" dirty="0">
                <a:effectLst/>
                <a:ea typeface="Times New Roman" panose="02020603050405020304" pitchFamily="18" charset="0"/>
              </a:rPr>
              <a:t>If the code applies, her comments about officers are certainly a problem, particularly the inference about corrupt links to a developer which are disrespectful. Irrespective of action under the code of conduct, this comment should be followed up with her to make clear how serious an allegation it is and that she should come forward with any evidence about this or withdraw the remarks. If she persists in making serious unfounded allegations, this could constitute bringing her office into disrepute. </a:t>
            </a:r>
          </a:p>
          <a:p>
            <a:r>
              <a:rPr lang="en-GB" dirty="0">
                <a:effectLst/>
                <a:ea typeface="Times New Roman" panose="02020603050405020304" pitchFamily="18" charset="0"/>
              </a:rPr>
              <a:t> </a:t>
            </a:r>
          </a:p>
          <a:p>
            <a:r>
              <a:rPr lang="en-GB" dirty="0">
                <a:effectLst/>
                <a:ea typeface="Times New Roman" panose="02020603050405020304" pitchFamily="18" charset="0"/>
              </a:rPr>
              <a:t>Calling opposition members “idiotic” is not civil and not to be encouraged, though, on its own, might not warrant a disrespect finding, given the need for councillors to have a “thicker skin” in political debate.  </a:t>
            </a:r>
          </a:p>
          <a:p>
            <a:r>
              <a:rPr lang="en-GB" dirty="0">
                <a:effectLst/>
                <a:ea typeface="Times New Roman" panose="02020603050405020304" pitchFamily="18" charset="0"/>
              </a:rPr>
              <a:t> </a:t>
            </a:r>
          </a:p>
          <a:p>
            <a:r>
              <a:rPr lang="en-GB" dirty="0">
                <a:effectLst/>
                <a:ea typeface="Times New Roman" panose="02020603050405020304" pitchFamily="18" charset="0"/>
              </a:rPr>
              <a:t>You might want to ask councillors what Councillor Battersby could have done differently?</a:t>
            </a: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70</a:t>
            </a:fld>
            <a:endParaRPr lang="en-US"/>
          </a:p>
        </p:txBody>
      </p:sp>
    </p:spTree>
    <p:extLst>
      <p:ext uri="{BB962C8B-B14F-4D97-AF65-F5344CB8AC3E}">
        <p14:creationId xmlns:p14="http://schemas.microsoft.com/office/powerpoint/2010/main" val="985945406"/>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Times New Roman" panose="02020603050405020304" pitchFamily="18" charset="0"/>
              </a:rPr>
              <a:t>Ask the councillors if they think Councillor Barlow has breached the code or not. If so, how, and what should now happen?</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The response needs to recognise that this failure to register his wife’s ownership of the land looks to be a breach of the Localism Act which requires that councillors register DPIs relating to their own, and their spouses’ interests, within 28 days of election. He has potentially committed a criminal offence.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In addition to his failure to </a:t>
            </a:r>
            <a:r>
              <a:rPr lang="en-GB" b="1" dirty="0">
                <a:effectLst/>
                <a:latin typeface="Arial" panose="020B0604020202020204" pitchFamily="34" charset="0"/>
                <a:ea typeface="Times New Roman" panose="02020603050405020304" pitchFamily="18" charset="0"/>
              </a:rPr>
              <a:t>register</a:t>
            </a:r>
            <a:r>
              <a:rPr lang="en-GB" dirty="0">
                <a:effectLst/>
                <a:latin typeface="Arial" panose="020B0604020202020204" pitchFamily="34" charset="0"/>
                <a:ea typeface="Times New Roman" panose="02020603050405020304" pitchFamily="18" charset="0"/>
              </a:rPr>
              <a:t> the interest, Councillor Barlow’s participation in the vote needs to be examined. As the planning application relates to neighbouring land (and not land owned by him or his wife) he has not further breached the Localism Act’s requirements by voting, as the issue being discussed (the application on adjoining land) does not directly relate to the interest he should have registered (his wife’s ownership of the land).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[You may want to ask the councillors if the situation would have been different if part of Mrs Barlow’s land had been included within the red line of the planning application. The answer is yes. He would have voted on a matter which directly related to his DPI, so his failure to disclose it, leave the room and not vote, would be a breach of the code and another potential criminal offence].</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Even if Mrs Barlow’s land was not within the planning application site, Councillor Barlow should have considered if he had an NRI. Did the matter being discussed affect the financial interest of a relative?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It did not </a:t>
            </a:r>
            <a:r>
              <a:rPr lang="en-GB" b="1" dirty="0">
                <a:effectLst/>
                <a:latin typeface="Arial" panose="020B0604020202020204" pitchFamily="34" charset="0"/>
                <a:ea typeface="Times New Roman" panose="02020603050405020304" pitchFamily="18" charset="0"/>
              </a:rPr>
              <a:t>directly relate to</a:t>
            </a:r>
            <a:r>
              <a:rPr lang="en-GB" dirty="0">
                <a:effectLst/>
                <a:latin typeface="Arial" panose="020B0604020202020204" pitchFamily="34" charset="0"/>
                <a:ea typeface="Times New Roman" panose="02020603050405020304" pitchFamily="18" charset="0"/>
              </a:rPr>
              <a:t> (as discussed above) but it would seem that the matter </a:t>
            </a:r>
            <a:r>
              <a:rPr lang="en-GB" b="1" dirty="0">
                <a:effectLst/>
                <a:latin typeface="Arial" panose="020B0604020202020204" pitchFamily="34" charset="0"/>
                <a:ea typeface="Times New Roman" panose="02020603050405020304" pitchFamily="18" charset="0"/>
              </a:rPr>
              <a:t>affected</a:t>
            </a:r>
            <a:r>
              <a:rPr lang="en-GB" dirty="0">
                <a:effectLst/>
                <a:latin typeface="Arial" panose="020B0604020202020204" pitchFamily="34" charset="0"/>
                <a:ea typeface="Times New Roman" panose="02020603050405020304" pitchFamily="18" charset="0"/>
              </a:rPr>
              <a:t> his wife’s ownership of the land (and arguably also his financial position or well-being) so he should have disclosed it. Whether he could then remain in the meeting would depend on the answer to the following test:</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Did the matter affect the financial interest or well-being of his wife/him (a) to a greater extent than the financial interests of a majority of inhabitants of the affected ward and (b) would a reasonable member of the public, knowing all the facts believe that it would affect Councillor Barlow’s view of the wider public interest?</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It would seem likely that this would be answered yes, so after disclosing the interest, his only involvement could be by availing himself of a public speaking opportunity. Otherwise, he should not have participated in any discussion, not voted and left the room. He could only have stayed and discussed/voted on the matter if he had obtained a dispensation (and it is difficult to see on what grounds that could have been given).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Councillor Barlow’s contrition about the situation does not absolve him from responsibility nor from a potential code of conduct complaint or a prosecution.</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Councillor Barlow is Mayor and there may well be a view that it is going to harm the reputation of the office and the council for him to continue in this public role.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There may also be an issue with the validity of the planning permission which was granted with Councillor Barlow’s (improper) involvement. This is an opportunity for you to emphasize to members that participating in decisions where they should have withdrawn (because of conflicts, bias or predetermination) not only puts themselves at risk of consequences, but also makes the council’s decision susceptible to legal challenge. </a:t>
            </a:r>
            <a:endParaRPr lang="en-GB"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71</a:t>
            </a:fld>
            <a:endParaRPr lang="en-US"/>
          </a:p>
        </p:txBody>
      </p:sp>
    </p:spTree>
    <p:extLst>
      <p:ext uri="{BB962C8B-B14F-4D97-AF65-F5344CB8AC3E}">
        <p14:creationId xmlns:p14="http://schemas.microsoft.com/office/powerpoint/2010/main" val="148645535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Arial" panose="020B0604020202020204" pitchFamily="34" charset="0"/>
                <a:ea typeface="Times New Roman" panose="02020603050405020304" pitchFamily="18" charset="0"/>
              </a:rPr>
              <a:t>You can ask </a:t>
            </a:r>
            <a:r>
              <a:rPr lang="en-US" dirty="0" err="1">
                <a:effectLst/>
                <a:latin typeface="Arial" panose="020B0604020202020204" pitchFamily="34" charset="0"/>
                <a:ea typeface="Times New Roman" panose="02020603050405020304" pitchFamily="18" charset="0"/>
              </a:rPr>
              <a:t>councillors</a:t>
            </a:r>
            <a:r>
              <a:rPr lang="en-US" dirty="0">
                <a:effectLst/>
                <a:latin typeface="Arial" panose="020B0604020202020204" pitchFamily="34" charset="0"/>
                <a:ea typeface="Times New Roman" panose="02020603050405020304" pitchFamily="18" charset="0"/>
              </a:rPr>
              <a:t> whether they think that Councillor Roberts has any interests, if so, what kind and what should she do.</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The important point is that Councillor Roberts’ husband’s interests are as important as her own. His employment with WML constitutes a DPI for her which she should have registered. If she hasn’t done so she should do so immediately. If she is on the committee awarding the contract, the matter directly relates to her husband’s financial interest and constitutes a DPI. She should disclose her interest and withdraw, not participating in the discussion or vote (unless she has a dispensation).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It is a criminal offence to fail to register a DPI, to fail to disclose a DPI if it is not on the register and to participate in any discussion or vote on a matter in which you have a DPI.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The position with her nephew’s involvement is different. This is not a DPI (which only relates to spouses/partners) but it is a potential interest. Councillor Roberts needs to ask herself if this is a matter which relates to the financial interest or well-being of a relative. What is a ‘relative’ is not defined in the code. A nephew, whom she hasn’t seen for years, is arguably too distant to warrant being a concern. In reaching a conclusion on whether her nephew is a relative or close associate for the purposes of the code, Councillor Roberts needs to consider whether the interest might be objectively regarded by a member of the public acting reasonably as potentially affecting her responsibilities as a </a:t>
            </a:r>
            <a:r>
              <a:rPr lang="en-US" dirty="0" err="1">
                <a:effectLst/>
                <a:latin typeface="Arial" panose="020B0604020202020204" pitchFamily="34" charset="0"/>
                <a:ea typeface="Times New Roman" panose="02020603050405020304" pitchFamily="18" charset="0"/>
              </a:rPr>
              <a:t>councillor</a:t>
            </a:r>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If so, she needs to disclose it.</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If the award of the contract </a:t>
            </a:r>
            <a:r>
              <a:rPr lang="en-US" b="1" dirty="0">
                <a:effectLst/>
                <a:latin typeface="Arial" panose="020B0604020202020204" pitchFamily="34" charset="0"/>
                <a:ea typeface="Times New Roman" panose="02020603050405020304" pitchFamily="18" charset="0"/>
              </a:rPr>
              <a:t>directly relates</a:t>
            </a:r>
            <a:r>
              <a:rPr lang="en-US" dirty="0">
                <a:effectLst/>
                <a:latin typeface="Arial" panose="020B0604020202020204" pitchFamily="34" charset="0"/>
                <a:ea typeface="Times New Roman" panose="02020603050405020304" pitchFamily="18" charset="0"/>
              </a:rPr>
              <a:t> to the financial interest of the nephew (and it would seem likely to do so) she also needs to withdraw from the meeting, not take part in the discussion and not vote (unless she speaks as a member of the public or she has a dispensation).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US" dirty="0">
                <a:effectLst/>
                <a:latin typeface="Arial" panose="020B0604020202020204" pitchFamily="34" charset="0"/>
                <a:ea typeface="Times New Roman" panose="02020603050405020304" pitchFamily="18" charset="0"/>
              </a:rPr>
              <a:t>If the Councillor concludes that the award of the contract might only </a:t>
            </a:r>
            <a:r>
              <a:rPr lang="en-US" b="1" dirty="0">
                <a:effectLst/>
                <a:latin typeface="Arial" panose="020B0604020202020204" pitchFamily="34" charset="0"/>
                <a:ea typeface="Times New Roman" panose="02020603050405020304" pitchFamily="18" charset="0"/>
              </a:rPr>
              <a:t>affect </a:t>
            </a:r>
            <a:r>
              <a:rPr lang="en-US" dirty="0">
                <a:effectLst/>
                <a:latin typeface="Arial" panose="020B0604020202020204" pitchFamily="34" charset="0"/>
                <a:ea typeface="Times New Roman" panose="02020603050405020304" pitchFamily="18" charset="0"/>
              </a:rPr>
              <a:t>the financial interest of her nephew, after having disclosed it she could stay and participate in the discussion and vote, unless </a:t>
            </a:r>
            <a:r>
              <a:rPr lang="en-GB" dirty="0">
                <a:effectLst/>
                <a:latin typeface="Arial" panose="020B0604020202020204" pitchFamily="34" charset="0"/>
                <a:ea typeface="Times New Roman" panose="02020603050405020304" pitchFamily="18" charset="0"/>
              </a:rPr>
              <a:t>the matter affects her nephew’s financial interest or well-being (a) to a greater extent than the financial interests of a majority of inhabitants of the affected ward and (b) a reasonable member of the public, knowing all the facts would believe that it would affect her view of the wider public interest.</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You can prompt councillors to consider what factors they would take into account in coming to a decision </a:t>
            </a:r>
            <a:r>
              <a:rPr lang="en-GB" dirty="0" err="1">
                <a:effectLst/>
                <a:latin typeface="Arial" panose="020B0604020202020204" pitchFamily="34" charset="0"/>
                <a:ea typeface="Times New Roman" panose="02020603050405020304" pitchFamily="18" charset="0"/>
              </a:rPr>
              <a:t>eg</a:t>
            </a:r>
            <a:r>
              <a:rPr lang="en-GB" dirty="0">
                <a:effectLst/>
                <a:latin typeface="Arial" panose="020B0604020202020204" pitchFamily="34" charset="0"/>
                <a:ea typeface="Times New Roman" panose="02020603050405020304" pitchFamily="18" charset="0"/>
              </a:rPr>
              <a:t> the impact of the contract award on her nephew’s employment, the closeness of the relationship etc. The perception of the impact of this interest on her judgement is crucial.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If she decides it is an interest which fails the test, she must </a:t>
            </a:r>
            <a:r>
              <a:rPr lang="en-US" dirty="0">
                <a:effectLst/>
                <a:latin typeface="Arial" panose="020B0604020202020204" pitchFamily="34" charset="0"/>
                <a:ea typeface="Times New Roman" panose="02020603050405020304" pitchFamily="18" charset="0"/>
              </a:rPr>
              <a:t>withdraw from the meeting, not take part in the discussion and not vote (unless she speaks as a member of the public or she has a dispensation).</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You could also use this scenario to open up a discussion about confidential information. Councillor Roberts is clearly party to commercially sensitive information about forthcoming contracts where family members have interests. She needs to understand how important it is to keep information confidential.</a:t>
            </a:r>
            <a:endParaRPr lang="en-GB"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72</a:t>
            </a:fld>
            <a:endParaRPr lang="en-US"/>
          </a:p>
        </p:txBody>
      </p:sp>
    </p:spTree>
    <p:extLst>
      <p:ext uri="{BB962C8B-B14F-4D97-AF65-F5344CB8AC3E}">
        <p14:creationId xmlns:p14="http://schemas.microsoft.com/office/powerpoint/2010/main" val="45702312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Times New Roman" panose="02020603050405020304" pitchFamily="18" charset="0"/>
              </a:rPr>
              <a:t>You should ask councillors if they think Councillor Baldwin has acted properly and whether he should be able to take part in any decisions on the planning application.</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This scenario provides a basis for a discussion on predisposition, predetermination and bias.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It also raises the question of whether Councillor Baldwin’s mention of his son and daughter-in-law exposes an interest which he needs to declare. If he is mentioning his family in general terms to exemplify the difficulty for all young people in the area of obtaining affordable housing, this probably needs disclosing, but he may reasonably conclude that it does not require him to withdraw from any decision. But if, for example, his son has registered with the developer to be in line for one of the houses once built, the decision on the planning application would directly relate to his close family’s financial interest or well-being and would need him to withdraw from the debate and not vote.</a:t>
            </a:r>
            <a:endParaRPr lang="en-GB" dirty="0">
              <a:effectLst/>
              <a:latin typeface="Times New Roman" panose="02020603050405020304" pitchFamily="18" charset="0"/>
              <a:ea typeface="Times New Roman" panose="02020603050405020304" pitchFamily="18" charset="0"/>
            </a:endParaRPr>
          </a:p>
          <a:p>
            <a:pPr marL="457200"/>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Councillor Baldwin’s involvement in ‘Local Homes for Local People’ is an interest he should have registered as an ORI. His membership could create a perception of bias but this may depend on the exact aims of the campaigning group. If Councillor Baldwin has spoken publicly about the specific planning application in unequivocal terms, he also risks being seen as predetermined and would be prudent to step back from any decision on it. </a:t>
            </a:r>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73</a:t>
            </a:fld>
            <a:endParaRPr lang="en-US"/>
          </a:p>
        </p:txBody>
      </p:sp>
    </p:spTree>
    <p:extLst>
      <p:ext uri="{BB962C8B-B14F-4D97-AF65-F5344CB8AC3E}">
        <p14:creationId xmlns:p14="http://schemas.microsoft.com/office/powerpoint/2010/main" val="818337931"/>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latin typeface="Arial" panose="020B0604020202020204" pitchFamily="34" charset="0"/>
                <a:ea typeface="Times New Roman" panose="02020603050405020304" pitchFamily="18" charset="0"/>
              </a:rPr>
              <a:t>Round the session off by checking that councillors have had all their questions addressed or if not, note them for a follow-up.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You could ask councillors if there are any other issues on which they want training and/or identify any other follow-up actions </a:t>
            </a:r>
            <a:r>
              <a:rPr lang="en-GB" dirty="0" err="1">
                <a:effectLst/>
                <a:latin typeface="Arial" panose="020B0604020202020204" pitchFamily="34" charset="0"/>
                <a:ea typeface="Times New Roman" panose="02020603050405020304" pitchFamily="18" charset="0"/>
              </a:rPr>
              <a:t>eg</a:t>
            </a:r>
            <a:r>
              <a:rPr lang="en-GB" dirty="0">
                <a:effectLst/>
                <a:latin typeface="Arial" panose="020B0604020202020204" pitchFamily="34" charset="0"/>
                <a:ea typeface="Times New Roman" panose="02020603050405020304" pitchFamily="18" charset="0"/>
              </a:rPr>
              <a:t> circulation of any codes/protocols.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 </a:t>
            </a:r>
            <a:endParaRPr lang="en-GB" dirty="0">
              <a:effectLst/>
              <a:latin typeface="Times New Roman" panose="02020603050405020304" pitchFamily="18" charset="0"/>
              <a:ea typeface="Times New Roman" panose="02020603050405020304" pitchFamily="18" charset="0"/>
            </a:endParaRPr>
          </a:p>
          <a:p>
            <a:r>
              <a:rPr lang="en-GB" dirty="0">
                <a:effectLst/>
                <a:latin typeface="Arial" panose="020B0604020202020204" pitchFamily="34" charset="0"/>
                <a:ea typeface="Times New Roman" panose="02020603050405020304" pitchFamily="18" charset="0"/>
              </a:rPr>
              <a:t>Circulate feedback forms or explain how feedback will be collected and thank everyone for attending!</a:t>
            </a:r>
            <a:endParaRPr lang="en-GB" dirty="0">
              <a:effectLst/>
              <a:latin typeface="Times New Roman" panose="02020603050405020304" pitchFamily="18" charset="0"/>
              <a:ea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3DBAE86D-C6B2-B047-9241-31ABD39BAC99}" type="slidenum">
              <a:rPr lang="en-US" smtClean="0"/>
              <a:t>74</a:t>
            </a:fld>
            <a:endParaRPr lang="en-US"/>
          </a:p>
        </p:txBody>
      </p:sp>
    </p:spTree>
    <p:extLst>
      <p:ext uri="{BB962C8B-B14F-4D97-AF65-F5344CB8AC3E}">
        <p14:creationId xmlns:p14="http://schemas.microsoft.com/office/powerpoint/2010/main" val="19153143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a:t>
            </a:fld>
            <a:endParaRPr lang="en-US"/>
          </a:p>
        </p:txBody>
      </p:sp>
    </p:spTree>
    <p:extLst>
      <p:ext uri="{BB962C8B-B14F-4D97-AF65-F5344CB8AC3E}">
        <p14:creationId xmlns:p14="http://schemas.microsoft.com/office/powerpoint/2010/main" val="2761174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9</a:t>
            </a:fld>
            <a:endParaRPr lang="en-US"/>
          </a:p>
        </p:txBody>
      </p:sp>
    </p:spTree>
    <p:extLst>
      <p:ext uri="{BB962C8B-B14F-4D97-AF65-F5344CB8AC3E}">
        <p14:creationId xmlns:p14="http://schemas.microsoft.com/office/powerpoint/2010/main" val="16077207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 name="Rounded Rectangle 5"/>
          <p:cNvSpPr/>
          <p:nvPr userDrawn="1"/>
        </p:nvSpPr>
        <p:spPr bwMode="auto">
          <a:xfrm>
            <a:off x="479376" y="2132856"/>
            <a:ext cx="13033448" cy="5616624"/>
          </a:xfrm>
          <a:prstGeom prst="roundRect">
            <a:avLst>
              <a:gd name="adj" fmla="val 7595"/>
            </a:avLst>
          </a:prstGeom>
          <a:solidFill>
            <a:srgbClr val="7B1D8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a:ln>
                <a:noFill/>
              </a:ln>
              <a:solidFill>
                <a:schemeClr val="tx2"/>
              </a:solidFill>
              <a:effectLst/>
              <a:latin typeface="Arial" charset="0"/>
              <a:ea typeface="ＭＳ Ｐゴシック" charset="0"/>
            </a:endParaRPr>
          </a:p>
        </p:txBody>
      </p:sp>
      <p:pic>
        <p:nvPicPr>
          <p:cNvPr id="7" name="Picture 6" descr="LG_Association_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476672"/>
            <a:ext cx="1755646" cy="1037182"/>
          </a:xfrm>
          <a:prstGeom prst="rect">
            <a:avLst/>
          </a:prstGeom>
        </p:spPr>
      </p:pic>
      <p:sp>
        <p:nvSpPr>
          <p:cNvPr id="4" name="Text Box 8"/>
          <p:cNvSpPr txBox="1">
            <a:spLocks noChangeArrowheads="1"/>
          </p:cNvSpPr>
          <p:nvPr/>
        </p:nvSpPr>
        <p:spPr bwMode="auto">
          <a:xfrm>
            <a:off x="631825" y="44450"/>
            <a:ext cx="576263" cy="57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lstStyle/>
          <a:p>
            <a:pPr>
              <a:spcBef>
                <a:spcPct val="50000"/>
              </a:spcBef>
              <a:defRPr/>
            </a:pPr>
            <a:endParaRPr lang="en-US">
              <a:cs typeface="+mn-cs"/>
            </a:endParaRPr>
          </a:p>
        </p:txBody>
      </p:sp>
      <p:sp>
        <p:nvSpPr>
          <p:cNvPr id="5123" name="Rectangle 3"/>
          <p:cNvSpPr>
            <a:spLocks noGrp="1" noChangeArrowheads="1"/>
          </p:cNvSpPr>
          <p:nvPr>
            <p:ph type="ctrTitle"/>
          </p:nvPr>
        </p:nvSpPr>
        <p:spPr>
          <a:xfrm>
            <a:off x="1069975" y="2314129"/>
            <a:ext cx="8420100" cy="1125537"/>
          </a:xfrm>
        </p:spPr>
        <p:txBody>
          <a:bodyPr/>
          <a:lstStyle>
            <a:lvl1pPr>
              <a:defRPr>
                <a:solidFill>
                  <a:schemeClr val="bg1"/>
                </a:solidFill>
              </a:defRPr>
            </a:lvl1pPr>
          </a:lstStyle>
          <a:p>
            <a:pPr lvl="0"/>
            <a:r>
              <a:rPr lang="en-GB" noProof="0"/>
              <a:t>Click to edit Master title style</a:t>
            </a:r>
          </a:p>
        </p:txBody>
      </p:sp>
      <p:sp>
        <p:nvSpPr>
          <p:cNvPr id="5124" name="Rectangle 4"/>
          <p:cNvSpPr>
            <a:spLocks noGrp="1" noChangeArrowheads="1"/>
          </p:cNvSpPr>
          <p:nvPr>
            <p:ph type="subTitle" idx="1"/>
          </p:nvPr>
        </p:nvSpPr>
        <p:spPr>
          <a:xfrm>
            <a:off x="1069975" y="3404592"/>
            <a:ext cx="6934200" cy="1752600"/>
          </a:xfrm>
        </p:spPr>
        <p:txBody>
          <a:bodyPr/>
          <a:lstStyle>
            <a:lvl1pPr marL="0" indent="0">
              <a:buFontTx/>
              <a:buNone/>
              <a:defRPr>
                <a:solidFill>
                  <a:schemeClr val="bg1"/>
                </a:solidFill>
              </a:defRPr>
            </a:lvl1pPr>
          </a:lstStyle>
          <a:p>
            <a:pPr lvl="0"/>
            <a:r>
              <a:rPr lang="en-GB" noProof="0"/>
              <a:t>Click to edit Master subtitle style</a:t>
            </a:r>
          </a:p>
        </p:txBody>
      </p:sp>
      <p:pic>
        <p:nvPicPr>
          <p:cNvPr id="2" name="Picture 1" descr="A picture containing text, clipart, tableware, plate&#10;&#10;Description automatically generated">
            <a:extLst>
              <a:ext uri="{FF2B5EF4-FFF2-40B4-BE49-F238E27FC236}">
                <a16:creationId xmlns:a16="http://schemas.microsoft.com/office/drawing/2014/main" id="{B8B4100A-EEB2-B751-C219-05E89B0C850B}"/>
              </a:ext>
            </a:extLst>
          </p:cNvPr>
          <p:cNvPicPr>
            <a:picLocks noChangeAspect="1"/>
          </p:cNvPicPr>
          <p:nvPr userDrawn="1"/>
        </p:nvPicPr>
        <p:blipFill>
          <a:blip r:embed="rId3"/>
          <a:stretch>
            <a:fillRect/>
          </a:stretch>
        </p:blipFill>
        <p:spPr>
          <a:xfrm>
            <a:off x="5203708" y="476473"/>
            <a:ext cx="4286367" cy="763242"/>
          </a:xfrm>
          <a:prstGeom prst="rect">
            <a:avLst/>
          </a:prstGeom>
        </p:spPr>
      </p:pic>
    </p:spTree>
    <p:extLst>
      <p:ext uri="{BB962C8B-B14F-4D97-AF65-F5344CB8AC3E}">
        <p14:creationId xmlns:p14="http://schemas.microsoft.com/office/powerpoint/2010/main" val="230426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TextBox 5"/>
          <p:cNvSpPr txBox="1"/>
          <p:nvPr userDrawn="1"/>
        </p:nvSpPr>
        <p:spPr>
          <a:xfrm>
            <a:off x="4071989" y="6519446"/>
            <a:ext cx="1762021" cy="338554"/>
          </a:xfrm>
          <a:prstGeom prst="rect">
            <a:avLst/>
          </a:prstGeom>
          <a:noFill/>
        </p:spPr>
        <p:txBody>
          <a:bodyPr wrap="none" rtlCol="0">
            <a:spAutoFit/>
          </a:bodyPr>
          <a:lstStyle/>
          <a:p>
            <a:pPr algn="r"/>
            <a:r>
              <a:rPr lang="en-US" sz="1600" b="0" dirty="0"/>
              <a:t>www.local.gov.uk</a:t>
            </a:r>
          </a:p>
        </p:txBody>
      </p:sp>
      <p:sp>
        <p:nvSpPr>
          <p:cNvPr id="5" name="TextBox 4">
            <a:extLst>
              <a:ext uri="{FF2B5EF4-FFF2-40B4-BE49-F238E27FC236}">
                <a16:creationId xmlns:a16="http://schemas.microsoft.com/office/drawing/2014/main" id="{0563BB1C-73FF-08E3-B229-B29852FC3CB7}"/>
              </a:ext>
            </a:extLst>
          </p:cNvPr>
          <p:cNvSpPr txBox="1"/>
          <p:nvPr userDrawn="1"/>
        </p:nvSpPr>
        <p:spPr>
          <a:xfrm>
            <a:off x="8567947" y="6519446"/>
            <a:ext cx="931653" cy="276999"/>
          </a:xfrm>
          <a:prstGeom prst="rect">
            <a:avLst/>
          </a:prstGeom>
          <a:noFill/>
        </p:spPr>
        <p:txBody>
          <a:bodyPr wrap="square" rtlCol="0">
            <a:spAutoFit/>
          </a:bodyPr>
          <a:lstStyle/>
          <a:p>
            <a:pPr algn="r"/>
            <a:fld id="{E2369BF0-3ADB-40B1-92AB-9EB9D39AFD66}" type="slidenum">
              <a:rPr lang="en-GB" sz="1200" smtClean="0"/>
              <a:pPr algn="r"/>
              <a:t>‹#›</a:t>
            </a:fld>
            <a:endParaRPr lang="en-GB" sz="1200" dirty="0"/>
          </a:p>
        </p:txBody>
      </p:sp>
    </p:spTree>
    <p:extLst>
      <p:ext uri="{BB962C8B-B14F-4D97-AF65-F5344CB8AC3E}">
        <p14:creationId xmlns:p14="http://schemas.microsoft.com/office/powerpoint/2010/main" val="82637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1304429"/>
            <a:ext cx="89154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95300" y="2564904"/>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95300" y="3284984"/>
            <a:ext cx="4376738" cy="2952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32375" y="2564904"/>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32375" y="3284984"/>
            <a:ext cx="4378325" cy="2952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TextBox 6"/>
          <p:cNvSpPr txBox="1"/>
          <p:nvPr userDrawn="1"/>
        </p:nvSpPr>
        <p:spPr>
          <a:xfrm>
            <a:off x="7833320" y="6453336"/>
            <a:ext cx="1762021" cy="338554"/>
          </a:xfrm>
          <a:prstGeom prst="rect">
            <a:avLst/>
          </a:prstGeom>
          <a:noFill/>
        </p:spPr>
        <p:txBody>
          <a:bodyPr wrap="none" rtlCol="0">
            <a:spAutoFit/>
          </a:bodyPr>
          <a:lstStyle/>
          <a:p>
            <a:pPr algn="r"/>
            <a:r>
              <a:rPr lang="en-US" sz="1600" b="0"/>
              <a:t>www.local.gov.uk</a:t>
            </a:r>
          </a:p>
        </p:txBody>
      </p:sp>
    </p:spTree>
    <p:extLst>
      <p:ext uri="{BB962C8B-B14F-4D97-AF65-F5344CB8AC3E}">
        <p14:creationId xmlns:p14="http://schemas.microsoft.com/office/powerpoint/2010/main" val="2387054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Click icon to add picture</a:t>
            </a:r>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Box 4"/>
          <p:cNvSpPr txBox="1"/>
          <p:nvPr userDrawn="1"/>
        </p:nvSpPr>
        <p:spPr>
          <a:xfrm>
            <a:off x="4032302" y="6519446"/>
            <a:ext cx="1762021" cy="338554"/>
          </a:xfrm>
          <a:prstGeom prst="rect">
            <a:avLst/>
          </a:prstGeom>
          <a:noFill/>
        </p:spPr>
        <p:txBody>
          <a:bodyPr wrap="none" rtlCol="0">
            <a:spAutoFit/>
          </a:bodyPr>
          <a:lstStyle/>
          <a:p>
            <a:pPr algn="r"/>
            <a:r>
              <a:rPr lang="en-US" sz="1600" b="0" dirty="0"/>
              <a:t>www.local.gov.uk</a:t>
            </a:r>
          </a:p>
        </p:txBody>
      </p:sp>
    </p:spTree>
    <p:extLst>
      <p:ext uri="{BB962C8B-B14F-4D97-AF65-F5344CB8AC3E}">
        <p14:creationId xmlns:p14="http://schemas.microsoft.com/office/powerpoint/2010/main" val="2241552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p:cNvSpPr txBox="1"/>
          <p:nvPr userDrawn="1"/>
        </p:nvSpPr>
        <p:spPr>
          <a:xfrm>
            <a:off x="4071989" y="6519446"/>
            <a:ext cx="1762021" cy="338554"/>
          </a:xfrm>
          <a:prstGeom prst="rect">
            <a:avLst/>
          </a:prstGeom>
          <a:noFill/>
        </p:spPr>
        <p:txBody>
          <a:bodyPr wrap="none" rtlCol="0">
            <a:spAutoFit/>
          </a:bodyPr>
          <a:lstStyle/>
          <a:p>
            <a:pPr algn="r"/>
            <a:r>
              <a:rPr lang="en-US" sz="1600" b="0" dirty="0"/>
              <a:t>www.local.gov.uk</a:t>
            </a:r>
          </a:p>
        </p:txBody>
      </p:sp>
    </p:spTree>
    <p:extLst>
      <p:ext uri="{BB962C8B-B14F-4D97-AF65-F5344CB8AC3E}">
        <p14:creationId xmlns:p14="http://schemas.microsoft.com/office/powerpoint/2010/main" val="1525926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84200" y="1380132"/>
            <a:ext cx="8915400" cy="576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4099" name="Rectangle 3"/>
          <p:cNvSpPr>
            <a:spLocks noGrp="1" noChangeArrowheads="1"/>
          </p:cNvSpPr>
          <p:nvPr>
            <p:ph type="body" idx="1"/>
          </p:nvPr>
        </p:nvSpPr>
        <p:spPr bwMode="auto">
          <a:xfrm>
            <a:off x="584200" y="2027832"/>
            <a:ext cx="8915400" cy="42814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4100" name="Line 4"/>
          <p:cNvSpPr>
            <a:spLocks noChangeShapeType="1"/>
          </p:cNvSpPr>
          <p:nvPr/>
        </p:nvSpPr>
        <p:spPr bwMode="auto">
          <a:xfrm>
            <a:off x="584200" y="6453188"/>
            <a:ext cx="8893175"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nchor="ctr"/>
          <a:lstStyle/>
          <a:p>
            <a:endParaRPr lang="en-US"/>
          </a:p>
        </p:txBody>
      </p:sp>
      <p:pic>
        <p:nvPicPr>
          <p:cNvPr id="1029" name="Picture 1" descr="LG_Association_RGB.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73050" y="260350"/>
            <a:ext cx="1219200" cy="720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 name="Picture 2" descr="A picture containing text, clipart, tableware, plate&#10;&#10;Description automatically generated">
            <a:extLst>
              <a:ext uri="{FF2B5EF4-FFF2-40B4-BE49-F238E27FC236}">
                <a16:creationId xmlns:a16="http://schemas.microsoft.com/office/drawing/2014/main" id="{9F9D71F5-8914-93E1-00D4-8A732ECE1101}"/>
              </a:ext>
            </a:extLst>
          </p:cNvPr>
          <p:cNvPicPr>
            <a:picLocks noChangeAspect="1"/>
          </p:cNvPicPr>
          <p:nvPr userDrawn="1"/>
        </p:nvPicPr>
        <p:blipFill>
          <a:blip r:embed="rId8"/>
          <a:stretch>
            <a:fillRect/>
          </a:stretch>
        </p:blipFill>
        <p:spPr>
          <a:xfrm>
            <a:off x="6263307" y="264662"/>
            <a:ext cx="3236293" cy="576263"/>
          </a:xfrm>
          <a:prstGeom prst="rect">
            <a:avLst/>
          </a:prstGeom>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9" r:id="rId3"/>
    <p:sldLayoutId id="2147483693" r:id="rId4"/>
    <p:sldLayoutId id="2147483691" r:id="rId5"/>
  </p:sldLayoutIdLst>
  <p:hf hdr="0" ftr="0" dt="0"/>
  <p:txStyles>
    <p:titleStyle>
      <a:lvl1pPr algn="l" rtl="0" eaLnBrk="1" fontAlgn="base" hangingPunct="1">
        <a:spcBef>
          <a:spcPct val="0"/>
        </a:spcBef>
        <a:spcAft>
          <a:spcPct val="0"/>
        </a:spcAft>
        <a:defRPr sz="4000" b="1">
          <a:solidFill>
            <a:srgbClr val="91278F"/>
          </a:solidFill>
          <a:latin typeface="+mj-lt"/>
          <a:ea typeface="+mj-ea"/>
          <a:cs typeface="ＭＳ Ｐゴシック" charset="0"/>
        </a:defRPr>
      </a:lvl1pPr>
      <a:lvl2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2pPr>
      <a:lvl3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3pPr>
      <a:lvl4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4pPr>
      <a:lvl5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4000" b="1">
          <a:solidFill>
            <a:srgbClr val="91278F"/>
          </a:solidFill>
          <a:latin typeface="Arial" charset="0"/>
          <a:ea typeface="ＭＳ Ｐゴシック" charset="0"/>
        </a:defRPr>
      </a:lvl6pPr>
      <a:lvl7pPr marL="914400" algn="l" rtl="0" eaLnBrk="1" fontAlgn="base" hangingPunct="1">
        <a:spcBef>
          <a:spcPct val="0"/>
        </a:spcBef>
        <a:spcAft>
          <a:spcPct val="0"/>
        </a:spcAft>
        <a:defRPr sz="4000" b="1">
          <a:solidFill>
            <a:srgbClr val="91278F"/>
          </a:solidFill>
          <a:latin typeface="Arial" charset="0"/>
          <a:ea typeface="ＭＳ Ｐゴシック" charset="0"/>
        </a:defRPr>
      </a:lvl7pPr>
      <a:lvl8pPr marL="1371600" algn="l" rtl="0" eaLnBrk="1" fontAlgn="base" hangingPunct="1">
        <a:spcBef>
          <a:spcPct val="0"/>
        </a:spcBef>
        <a:spcAft>
          <a:spcPct val="0"/>
        </a:spcAft>
        <a:defRPr sz="4000" b="1">
          <a:solidFill>
            <a:srgbClr val="91278F"/>
          </a:solidFill>
          <a:latin typeface="Arial" charset="0"/>
          <a:ea typeface="ＭＳ Ｐゴシック" charset="0"/>
        </a:defRPr>
      </a:lvl8pPr>
      <a:lvl9pPr marL="1828800" algn="l" rtl="0" eaLnBrk="1" fontAlgn="base" hangingPunct="1">
        <a:spcBef>
          <a:spcPct val="0"/>
        </a:spcBef>
        <a:spcAft>
          <a:spcPct val="0"/>
        </a:spcAft>
        <a:defRPr sz="4000" b="1">
          <a:solidFill>
            <a:srgbClr val="91278F"/>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youtu.be/dE9hZUQTVf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5.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069975" y="2492896"/>
            <a:ext cx="8420100" cy="1125537"/>
          </a:xfrm>
        </p:spPr>
        <p:txBody>
          <a:bodyPr anchor="t"/>
          <a:lstStyle/>
          <a:p>
            <a:pPr>
              <a:defRPr/>
            </a:pPr>
            <a:r>
              <a:rPr lang="en-GB" dirty="0">
                <a:cs typeface="+mj-cs"/>
              </a:rPr>
              <a:t>The Gloucestershire </a:t>
            </a:r>
            <a:br>
              <a:rPr lang="en-GB" dirty="0">
                <a:cs typeface="+mj-cs"/>
              </a:rPr>
            </a:br>
            <a:r>
              <a:rPr lang="en-GB" dirty="0">
                <a:cs typeface="+mj-cs"/>
              </a:rPr>
              <a:t>Code of Member’s Conduct</a:t>
            </a:r>
            <a:br>
              <a:rPr lang="en-GB" dirty="0">
                <a:cs typeface="+mj-cs"/>
              </a:rPr>
            </a:br>
            <a:endParaRPr lang="en-GB" dirty="0">
              <a:cs typeface="+mj-cs"/>
            </a:endParaRPr>
          </a:p>
        </p:txBody>
      </p:sp>
      <p:sp>
        <p:nvSpPr>
          <p:cNvPr id="15363" name="Rectangle 3"/>
          <p:cNvSpPr>
            <a:spLocks noGrp="1" noChangeArrowheads="1"/>
          </p:cNvSpPr>
          <p:nvPr>
            <p:ph type="subTitle" idx="1"/>
          </p:nvPr>
        </p:nvSpPr>
        <p:spPr>
          <a:xfrm>
            <a:off x="1352600" y="4087279"/>
            <a:ext cx="6934200" cy="1752600"/>
          </a:xfrm>
        </p:spPr>
        <p:txBody>
          <a:bodyPr/>
          <a:lstStyle/>
          <a:p>
            <a:pPr>
              <a:defRPr/>
            </a:pPr>
            <a:r>
              <a:rPr lang="en-GB" dirty="0">
                <a:cs typeface="+mn-cs"/>
              </a:rPr>
              <a:t>Gloucestershire County Council</a:t>
            </a:r>
          </a:p>
        </p:txBody>
      </p:sp>
      <p:sp>
        <p:nvSpPr>
          <p:cNvPr id="15365" name="Text Box 5"/>
          <p:cNvSpPr txBox="1">
            <a:spLocks noChangeArrowheads="1"/>
          </p:cNvSpPr>
          <p:nvPr/>
        </p:nvSpPr>
        <p:spPr bwMode="auto">
          <a:xfrm>
            <a:off x="7400925" y="6308725"/>
            <a:ext cx="2087563"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7"/>
                    </a:schemeClr>
                  </a:outerShdw>
                </a:effectLst>
              </a14:hiddenEffects>
            </a:ext>
          </a:extLst>
        </p:spPr>
        <p:txBody>
          <a:bodyPr>
            <a:spAutoFit/>
          </a:bodyPr>
          <a:lstStyle/>
          <a:p>
            <a:pPr algn="r">
              <a:spcBef>
                <a:spcPct val="50000"/>
              </a:spcBef>
              <a:defRPr/>
            </a:pPr>
            <a:r>
              <a:rPr lang="en-GB" sz="1400">
                <a:solidFill>
                  <a:schemeClr val="bg1"/>
                </a:solidFill>
                <a:cs typeface="+mn-cs"/>
              </a:rPr>
              <a:t>www.local.gov.uk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BBAEE-30DA-644E-A63E-A1647A9720CE}"/>
              </a:ext>
            </a:extLst>
          </p:cNvPr>
          <p:cNvSpPr>
            <a:spLocks noGrp="1"/>
          </p:cNvSpPr>
          <p:nvPr>
            <p:ph type="title"/>
          </p:nvPr>
        </p:nvSpPr>
        <p:spPr>
          <a:xfrm>
            <a:off x="560512" y="1484784"/>
            <a:ext cx="8915400" cy="576263"/>
          </a:xfrm>
        </p:spPr>
        <p:txBody>
          <a:bodyPr/>
          <a:lstStyle/>
          <a:p>
            <a:r>
              <a:rPr lang="en-GB"/>
              <a:t>Principles </a:t>
            </a:r>
          </a:p>
        </p:txBody>
      </p:sp>
      <p:sp>
        <p:nvSpPr>
          <p:cNvPr id="3" name="Content Placeholder 2">
            <a:extLst>
              <a:ext uri="{FF2B5EF4-FFF2-40B4-BE49-F238E27FC236}">
                <a16:creationId xmlns:a16="http://schemas.microsoft.com/office/drawing/2014/main" id="{1383D7CA-16EE-1D4A-B7A7-D1BEC1BF9E06}"/>
              </a:ext>
            </a:extLst>
          </p:cNvPr>
          <p:cNvSpPr>
            <a:spLocks noGrp="1"/>
          </p:cNvSpPr>
          <p:nvPr>
            <p:ph idx="1"/>
          </p:nvPr>
        </p:nvSpPr>
        <p:spPr>
          <a:xfrm>
            <a:off x="495300" y="2780928"/>
            <a:ext cx="8915400" cy="4281488"/>
          </a:xfrm>
        </p:spPr>
        <p:txBody>
          <a:bodyPr/>
          <a:lstStyle/>
          <a:p>
            <a:r>
              <a:rPr lang="en-GB" sz="2800" dirty="0"/>
              <a:t>Everyone in public office at all levels who serve the public or deliver public services should uphold the Seven Principles of Public Life, also known as the Nolan Principles</a:t>
            </a:r>
          </a:p>
        </p:txBody>
      </p:sp>
    </p:spTree>
    <p:extLst>
      <p:ext uri="{BB962C8B-B14F-4D97-AF65-F5344CB8AC3E}">
        <p14:creationId xmlns:p14="http://schemas.microsoft.com/office/powerpoint/2010/main" val="1986390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FCFF3-ED33-AF4E-9260-7CFB8AC2336C}"/>
              </a:ext>
            </a:extLst>
          </p:cNvPr>
          <p:cNvSpPr>
            <a:spLocks noGrp="1"/>
          </p:cNvSpPr>
          <p:nvPr>
            <p:ph type="title"/>
          </p:nvPr>
        </p:nvSpPr>
        <p:spPr>
          <a:xfrm>
            <a:off x="584200" y="1124744"/>
            <a:ext cx="8915400" cy="576263"/>
          </a:xfrm>
        </p:spPr>
        <p:txBody>
          <a:bodyPr/>
          <a:lstStyle/>
          <a:p>
            <a:r>
              <a:rPr lang="en-GB"/>
              <a:t>The Nolan Principles</a:t>
            </a:r>
          </a:p>
        </p:txBody>
      </p:sp>
      <p:sp>
        <p:nvSpPr>
          <p:cNvPr id="3" name="Content Placeholder 2">
            <a:extLst>
              <a:ext uri="{FF2B5EF4-FFF2-40B4-BE49-F238E27FC236}">
                <a16:creationId xmlns:a16="http://schemas.microsoft.com/office/drawing/2014/main" id="{262C1FDF-9F41-EA43-A585-5785FB7BCF92}"/>
              </a:ext>
            </a:extLst>
          </p:cNvPr>
          <p:cNvSpPr>
            <a:spLocks noGrp="1"/>
          </p:cNvSpPr>
          <p:nvPr>
            <p:ph idx="1"/>
          </p:nvPr>
        </p:nvSpPr>
        <p:spPr/>
        <p:txBody>
          <a:bodyPr/>
          <a:lstStyle/>
          <a:p>
            <a:r>
              <a:rPr lang="en-GB" sz="2800"/>
              <a:t>Selflessness</a:t>
            </a:r>
          </a:p>
          <a:p>
            <a:r>
              <a:rPr lang="en-GB" sz="2800"/>
              <a:t>Integrity</a:t>
            </a:r>
          </a:p>
          <a:p>
            <a:r>
              <a:rPr lang="en-GB" sz="2800"/>
              <a:t>Objectivity</a:t>
            </a:r>
          </a:p>
          <a:p>
            <a:r>
              <a:rPr lang="en-GB" sz="2800"/>
              <a:t>Accountability</a:t>
            </a:r>
          </a:p>
          <a:p>
            <a:r>
              <a:rPr lang="en-GB" sz="2800"/>
              <a:t>Openness </a:t>
            </a:r>
          </a:p>
          <a:p>
            <a:r>
              <a:rPr lang="en-GB" sz="2800"/>
              <a:t>Honesty</a:t>
            </a:r>
          </a:p>
          <a:p>
            <a:r>
              <a:rPr lang="en-GB" sz="2800"/>
              <a:t>Leadership </a:t>
            </a:r>
          </a:p>
        </p:txBody>
      </p:sp>
    </p:spTree>
    <p:extLst>
      <p:ext uri="{BB962C8B-B14F-4D97-AF65-F5344CB8AC3E}">
        <p14:creationId xmlns:p14="http://schemas.microsoft.com/office/powerpoint/2010/main" val="1622226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F3BAE-77F8-CF4A-A0E5-C2E8CCF76419}"/>
              </a:ext>
            </a:extLst>
          </p:cNvPr>
          <p:cNvSpPr>
            <a:spLocks noGrp="1"/>
          </p:cNvSpPr>
          <p:nvPr>
            <p:ph type="ctrTitle"/>
          </p:nvPr>
        </p:nvSpPr>
        <p:spPr>
          <a:xfrm>
            <a:off x="776536" y="2492896"/>
            <a:ext cx="9000999" cy="1125537"/>
          </a:xfrm>
        </p:spPr>
        <p:txBody>
          <a:bodyPr/>
          <a:lstStyle/>
          <a:p>
            <a:r>
              <a:rPr lang="en-GB"/>
              <a:t>Application of the </a:t>
            </a:r>
            <a:br>
              <a:rPr lang="en-GB"/>
            </a:br>
            <a:r>
              <a:rPr lang="en-GB"/>
              <a:t>code of conduct</a:t>
            </a:r>
          </a:p>
        </p:txBody>
      </p:sp>
      <p:pic>
        <p:nvPicPr>
          <p:cNvPr id="8" name="Picture 7" descr="Icon&#10;&#10;Description automatically generated">
            <a:extLst>
              <a:ext uri="{FF2B5EF4-FFF2-40B4-BE49-F238E27FC236}">
                <a16:creationId xmlns:a16="http://schemas.microsoft.com/office/drawing/2014/main" id="{0621B3E8-3537-F04F-A2D3-1048F9B77E20}"/>
              </a:ext>
            </a:extLst>
          </p:cNvPr>
          <p:cNvPicPr>
            <a:picLocks noChangeAspect="1"/>
          </p:cNvPicPr>
          <p:nvPr/>
        </p:nvPicPr>
        <p:blipFill>
          <a:blip r:embed="rId3"/>
          <a:stretch>
            <a:fillRect/>
          </a:stretch>
        </p:blipFill>
        <p:spPr>
          <a:xfrm>
            <a:off x="4953000" y="2060848"/>
            <a:ext cx="4869160" cy="4869160"/>
          </a:xfrm>
          <a:prstGeom prst="rect">
            <a:avLst/>
          </a:prstGeom>
        </p:spPr>
      </p:pic>
    </p:spTree>
    <p:extLst>
      <p:ext uri="{BB962C8B-B14F-4D97-AF65-F5344CB8AC3E}">
        <p14:creationId xmlns:p14="http://schemas.microsoft.com/office/powerpoint/2010/main" val="2633241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AD155-4497-5544-99C1-D8DE94357CD9}"/>
              </a:ext>
            </a:extLst>
          </p:cNvPr>
          <p:cNvSpPr>
            <a:spLocks noGrp="1"/>
          </p:cNvSpPr>
          <p:nvPr>
            <p:ph type="title"/>
          </p:nvPr>
        </p:nvSpPr>
        <p:spPr>
          <a:xfrm>
            <a:off x="584200" y="1412776"/>
            <a:ext cx="8915400" cy="576263"/>
          </a:xfrm>
        </p:spPr>
        <p:txBody>
          <a:bodyPr/>
          <a:lstStyle/>
          <a:p>
            <a:r>
              <a:rPr lang="en-GB"/>
              <a:t>The code applies…</a:t>
            </a:r>
          </a:p>
        </p:txBody>
      </p:sp>
      <p:sp>
        <p:nvSpPr>
          <p:cNvPr id="3" name="Content Placeholder 2">
            <a:extLst>
              <a:ext uri="{FF2B5EF4-FFF2-40B4-BE49-F238E27FC236}">
                <a16:creationId xmlns:a16="http://schemas.microsoft.com/office/drawing/2014/main" id="{1BC9D7F4-717F-8A4F-9972-8D74CD18A551}"/>
              </a:ext>
            </a:extLst>
          </p:cNvPr>
          <p:cNvSpPr>
            <a:spLocks noGrp="1"/>
          </p:cNvSpPr>
          <p:nvPr>
            <p:ph idx="1"/>
          </p:nvPr>
        </p:nvSpPr>
        <p:spPr>
          <a:xfrm>
            <a:off x="584200" y="2492896"/>
            <a:ext cx="8915400" cy="3816424"/>
          </a:xfrm>
        </p:spPr>
        <p:txBody>
          <a:bodyPr/>
          <a:lstStyle/>
          <a:p>
            <a:pPr marL="0" indent="0">
              <a:buNone/>
            </a:pPr>
            <a:r>
              <a:rPr lang="en-GB" sz="2800" dirty="0"/>
              <a:t>When you are acting in your capacity as a councillor including:</a:t>
            </a:r>
          </a:p>
          <a:p>
            <a:pPr lvl="1"/>
            <a:r>
              <a:rPr lang="en-GB" sz="2400" dirty="0"/>
              <a:t>When you are engaged in the business of GCC </a:t>
            </a:r>
          </a:p>
          <a:p>
            <a:pPr lvl="1"/>
            <a:r>
              <a:rPr lang="en-GB" sz="2400" dirty="0"/>
              <a:t>When acting as a local member or representing the Council externally</a:t>
            </a:r>
          </a:p>
          <a:p>
            <a:pPr lvl="1"/>
            <a:r>
              <a:rPr lang="en-GB" sz="2400" dirty="0"/>
              <a:t>When behaving so as to give a reasonable person (with knowledge of all the facts) the impression of acting as a representative of the Council</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2495971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D14A8-81F0-AF46-838F-F723488A0D4F}"/>
              </a:ext>
            </a:extLst>
          </p:cNvPr>
          <p:cNvSpPr>
            <a:spLocks noGrp="1"/>
          </p:cNvSpPr>
          <p:nvPr>
            <p:ph type="title"/>
          </p:nvPr>
        </p:nvSpPr>
        <p:spPr>
          <a:xfrm>
            <a:off x="560512" y="1380132"/>
            <a:ext cx="9145016" cy="576263"/>
          </a:xfrm>
        </p:spPr>
        <p:txBody>
          <a:bodyPr/>
          <a:lstStyle/>
          <a:p>
            <a:r>
              <a:rPr lang="en-GB" dirty="0"/>
              <a:t>This includes</a:t>
            </a:r>
          </a:p>
        </p:txBody>
      </p:sp>
      <p:sp>
        <p:nvSpPr>
          <p:cNvPr id="3" name="Content Placeholder 2">
            <a:extLst>
              <a:ext uri="{FF2B5EF4-FFF2-40B4-BE49-F238E27FC236}">
                <a16:creationId xmlns:a16="http://schemas.microsoft.com/office/drawing/2014/main" id="{5E581EC3-B92D-6243-847A-211BD6499185}"/>
              </a:ext>
            </a:extLst>
          </p:cNvPr>
          <p:cNvSpPr>
            <a:spLocks noGrp="1"/>
          </p:cNvSpPr>
          <p:nvPr>
            <p:ph idx="1"/>
          </p:nvPr>
        </p:nvSpPr>
        <p:spPr>
          <a:xfrm>
            <a:off x="495300" y="2276872"/>
            <a:ext cx="8915400" cy="3384376"/>
          </a:xfrm>
        </p:spPr>
        <p:txBody>
          <a:bodyPr/>
          <a:lstStyle/>
          <a:p>
            <a:r>
              <a:rPr lang="en-GB" sz="2800"/>
              <a:t>Face-to-face meetings</a:t>
            </a:r>
          </a:p>
          <a:p>
            <a:r>
              <a:rPr lang="en-GB" sz="2800"/>
              <a:t>Online or telephone meetings</a:t>
            </a:r>
          </a:p>
          <a:p>
            <a:r>
              <a:rPr lang="en-GB" sz="2800"/>
              <a:t>Written communication</a:t>
            </a:r>
          </a:p>
          <a:p>
            <a:r>
              <a:rPr lang="en-GB" sz="2800"/>
              <a:t>Verbal communication</a:t>
            </a:r>
          </a:p>
          <a:p>
            <a:r>
              <a:rPr lang="en-GB" sz="2800"/>
              <a:t>Non-verbal communication</a:t>
            </a:r>
          </a:p>
          <a:p>
            <a:r>
              <a:rPr lang="en-GB" sz="2800"/>
              <a:t>Electronic and social media communication, posts, statements and comments</a:t>
            </a:r>
          </a:p>
          <a:p>
            <a:endParaRPr lang="en-GB"/>
          </a:p>
          <a:p>
            <a:endParaRPr lang="en-GB"/>
          </a:p>
        </p:txBody>
      </p:sp>
    </p:spTree>
    <p:extLst>
      <p:ext uri="{BB962C8B-B14F-4D97-AF65-F5344CB8AC3E}">
        <p14:creationId xmlns:p14="http://schemas.microsoft.com/office/powerpoint/2010/main" val="2853262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54AC5B-0798-464D-90F9-2F248BCD198A}"/>
              </a:ext>
            </a:extLst>
          </p:cNvPr>
          <p:cNvSpPr txBox="1"/>
          <p:nvPr/>
        </p:nvSpPr>
        <p:spPr>
          <a:xfrm>
            <a:off x="1136576" y="1772816"/>
            <a:ext cx="7992888" cy="4832092"/>
          </a:xfrm>
          <a:prstGeom prst="rect">
            <a:avLst/>
          </a:prstGeom>
          <a:noFill/>
        </p:spPr>
        <p:txBody>
          <a:bodyPr wrap="square" rtlCol="0">
            <a:spAutoFit/>
          </a:bodyPr>
          <a:lstStyle/>
          <a:p>
            <a:pPr algn="ctr"/>
            <a:r>
              <a:rPr lang="en-GB" dirty="0"/>
              <a:t>“Members have a duty to uphold the law and to act on all occasions in accordance with the public trust placed in </a:t>
            </a:r>
            <a:r>
              <a:rPr lang="en-GB"/>
              <a:t>them.”</a:t>
            </a:r>
            <a:endParaRPr lang="en-GB" dirty="0"/>
          </a:p>
          <a:p>
            <a:endParaRPr lang="en-GB" dirty="0"/>
          </a:p>
          <a:p>
            <a:endParaRPr lang="en-GB" dirty="0"/>
          </a:p>
        </p:txBody>
      </p:sp>
    </p:spTree>
    <p:extLst>
      <p:ext uri="{BB962C8B-B14F-4D97-AF65-F5344CB8AC3E}">
        <p14:creationId xmlns:p14="http://schemas.microsoft.com/office/powerpoint/2010/main" val="383283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99030B-BDA8-FF48-BC24-D4F8CCC2DE1C}"/>
              </a:ext>
            </a:extLst>
          </p:cNvPr>
          <p:cNvSpPr>
            <a:spLocks noGrp="1"/>
          </p:cNvSpPr>
          <p:nvPr>
            <p:ph type="title"/>
          </p:nvPr>
        </p:nvSpPr>
        <p:spPr>
          <a:xfrm>
            <a:off x="584200" y="1196752"/>
            <a:ext cx="8915400" cy="576263"/>
          </a:xfrm>
        </p:spPr>
        <p:txBody>
          <a:bodyPr/>
          <a:lstStyle/>
          <a:p>
            <a:r>
              <a:rPr lang="en-GB" sz="3200" dirty="0"/>
              <a:t>Real-life examples: </a:t>
            </a:r>
            <a:endParaRPr lang="en-GB" dirty="0"/>
          </a:p>
        </p:txBody>
      </p:sp>
      <p:sp>
        <p:nvSpPr>
          <p:cNvPr id="3" name="Content Placeholder 2">
            <a:extLst>
              <a:ext uri="{FF2B5EF4-FFF2-40B4-BE49-F238E27FC236}">
                <a16:creationId xmlns:a16="http://schemas.microsoft.com/office/drawing/2014/main" id="{474B36B9-8111-B341-B82F-9913AACDF911}"/>
              </a:ext>
            </a:extLst>
          </p:cNvPr>
          <p:cNvSpPr>
            <a:spLocks noGrp="1"/>
          </p:cNvSpPr>
          <p:nvPr>
            <p:ph idx="1"/>
          </p:nvPr>
        </p:nvSpPr>
        <p:spPr>
          <a:xfrm>
            <a:off x="584200" y="1914525"/>
            <a:ext cx="8915400" cy="4499819"/>
          </a:xfrm>
        </p:spPr>
        <p:txBody>
          <a:bodyPr/>
          <a:lstStyle/>
          <a:p>
            <a:pPr marL="0" indent="0">
              <a:buNone/>
            </a:pPr>
            <a:r>
              <a:rPr lang="en-GB" sz="2400" b="1" dirty="0"/>
              <a:t>Within the code or not?</a:t>
            </a:r>
          </a:p>
          <a:p>
            <a:pPr marL="514350" indent="-514350">
              <a:buFont typeface="+mj-lt"/>
              <a:buAutoNum type="arabicPeriod"/>
            </a:pPr>
            <a:r>
              <a:rPr lang="en-GB" sz="2400" dirty="0"/>
              <a:t>An argument with your neighbour </a:t>
            </a:r>
          </a:p>
          <a:p>
            <a:pPr marL="514350" indent="-514350">
              <a:buFont typeface="+mj-lt"/>
              <a:buAutoNum type="arabicPeriod"/>
            </a:pPr>
            <a:r>
              <a:rPr lang="en-GB" sz="2400" dirty="0"/>
              <a:t>Personal relationship with an officer of the council</a:t>
            </a:r>
          </a:p>
          <a:p>
            <a:pPr marL="514350" indent="-514350">
              <a:buFont typeface="+mj-lt"/>
              <a:buAutoNum type="arabicPeriod"/>
            </a:pPr>
            <a:r>
              <a:rPr lang="en-GB" sz="2400" dirty="0"/>
              <a:t>Writing on council notepaper or using council e mail, using councillor business cards or wearing council regalia </a:t>
            </a:r>
          </a:p>
          <a:p>
            <a:pPr marL="514350" indent="-514350">
              <a:buFont typeface="+mj-lt"/>
              <a:buAutoNum type="arabicPeriod"/>
            </a:pPr>
            <a:r>
              <a:rPr lang="en-GB" sz="2400" dirty="0"/>
              <a:t>An argument with a taxi driver and a threat to their licence</a:t>
            </a:r>
          </a:p>
          <a:p>
            <a:pPr marL="514350" indent="-514350">
              <a:buFont typeface="+mj-lt"/>
              <a:buAutoNum type="arabicPeriod"/>
            </a:pPr>
            <a:r>
              <a:rPr lang="en-GB" sz="2400" dirty="0"/>
              <a:t>Inappropriate comments made on social media</a:t>
            </a:r>
          </a:p>
          <a:p>
            <a:pPr marL="514350" indent="-514350">
              <a:buFont typeface="+mj-lt"/>
              <a:buAutoNum type="arabicPeriod"/>
            </a:pPr>
            <a:r>
              <a:rPr lang="en-GB" sz="2400" dirty="0"/>
              <a:t>Criticising council officers in public</a:t>
            </a:r>
          </a:p>
          <a:p>
            <a:endParaRPr lang="en-GB" dirty="0"/>
          </a:p>
          <a:p>
            <a:endParaRPr lang="en-GB" dirty="0"/>
          </a:p>
        </p:txBody>
      </p:sp>
    </p:spTree>
    <p:extLst>
      <p:ext uri="{BB962C8B-B14F-4D97-AF65-F5344CB8AC3E}">
        <p14:creationId xmlns:p14="http://schemas.microsoft.com/office/powerpoint/2010/main" val="1411271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C97B1-D295-FA4B-A13B-CF0F4C0994EC}"/>
              </a:ext>
            </a:extLst>
          </p:cNvPr>
          <p:cNvSpPr>
            <a:spLocks noGrp="1"/>
          </p:cNvSpPr>
          <p:nvPr>
            <p:ph type="ctrTitle"/>
          </p:nvPr>
        </p:nvSpPr>
        <p:spPr>
          <a:xfrm>
            <a:off x="742950" y="3068960"/>
            <a:ext cx="8420100" cy="1125537"/>
          </a:xfrm>
        </p:spPr>
        <p:txBody>
          <a:bodyPr/>
          <a:lstStyle/>
          <a:p>
            <a:r>
              <a:rPr lang="en-GB"/>
              <a:t>General obligations </a:t>
            </a:r>
            <a:br>
              <a:rPr lang="en-GB"/>
            </a:br>
            <a:r>
              <a:rPr lang="en-GB"/>
              <a:t>under the code </a:t>
            </a:r>
            <a:br>
              <a:rPr lang="en-GB"/>
            </a:br>
            <a:r>
              <a:rPr lang="en-GB"/>
              <a:t>of conduct</a:t>
            </a:r>
            <a:br>
              <a:rPr lang="en-GB"/>
            </a:br>
            <a:endParaRPr lang="en-GB"/>
          </a:p>
        </p:txBody>
      </p:sp>
      <p:pic>
        <p:nvPicPr>
          <p:cNvPr id="4" name="Picture 3" descr="Icon&#10;&#10;Description automatically generated">
            <a:extLst>
              <a:ext uri="{FF2B5EF4-FFF2-40B4-BE49-F238E27FC236}">
                <a16:creationId xmlns:a16="http://schemas.microsoft.com/office/drawing/2014/main" id="{CFD964C8-14A1-8A4F-B40C-0ED7EED877D1}"/>
              </a:ext>
            </a:extLst>
          </p:cNvPr>
          <p:cNvPicPr>
            <a:picLocks noChangeAspect="1"/>
          </p:cNvPicPr>
          <p:nvPr/>
        </p:nvPicPr>
        <p:blipFill>
          <a:blip r:embed="rId3"/>
          <a:stretch>
            <a:fillRect/>
          </a:stretch>
        </p:blipFill>
        <p:spPr>
          <a:xfrm>
            <a:off x="5564472" y="2460872"/>
            <a:ext cx="4365104" cy="4365104"/>
          </a:xfrm>
          <a:prstGeom prst="rect">
            <a:avLst/>
          </a:prstGeom>
        </p:spPr>
      </p:pic>
    </p:spTree>
    <p:extLst>
      <p:ext uri="{BB962C8B-B14F-4D97-AF65-F5344CB8AC3E}">
        <p14:creationId xmlns:p14="http://schemas.microsoft.com/office/powerpoint/2010/main" val="1002012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467F9230-B2FD-9447-85CB-8F8D3BC61628}"/>
              </a:ext>
            </a:extLst>
          </p:cNvPr>
          <p:cNvSpPr>
            <a:spLocks noGrp="1"/>
          </p:cNvSpPr>
          <p:nvPr>
            <p:ph sz="half" idx="2"/>
          </p:nvPr>
        </p:nvSpPr>
        <p:spPr>
          <a:xfrm>
            <a:off x="344488" y="1801091"/>
            <a:ext cx="4527550" cy="4436221"/>
          </a:xfrm>
        </p:spPr>
        <p:txBody>
          <a:bodyPr/>
          <a:lstStyle/>
          <a:p>
            <a:pPr marL="457200" indent="-457200">
              <a:buFont typeface="+mj-lt"/>
              <a:buAutoNum type="arabicPeriod"/>
            </a:pPr>
            <a:r>
              <a:rPr lang="en-GB" dirty="0"/>
              <a:t>Not treating others with respect</a:t>
            </a:r>
          </a:p>
          <a:p>
            <a:pPr marL="457200" indent="-457200">
              <a:buFont typeface="+mj-lt"/>
              <a:buAutoNum type="arabicPeriod"/>
            </a:pPr>
            <a:r>
              <a:rPr lang="en-GB" dirty="0"/>
              <a:t>Bullying, harassing or discriminating </a:t>
            </a:r>
          </a:p>
          <a:p>
            <a:pPr marL="457200" indent="-457200">
              <a:buFont typeface="+mj-lt"/>
              <a:buAutoNum type="arabicPeriod"/>
            </a:pPr>
            <a:r>
              <a:rPr lang="en-GB" dirty="0"/>
              <a:t>Improper use of your position </a:t>
            </a:r>
          </a:p>
          <a:p>
            <a:pPr marL="457200" indent="-457200">
              <a:buFont typeface="+mj-lt"/>
              <a:buAutoNum type="arabicPeriod"/>
            </a:pPr>
            <a:r>
              <a:rPr lang="en-GB" dirty="0"/>
              <a:t>Compromising the impartiality of officers</a:t>
            </a:r>
          </a:p>
          <a:p>
            <a:pPr marL="457200" indent="-457200">
              <a:buFont typeface="+mj-lt"/>
              <a:buAutoNum type="arabicPeriod"/>
            </a:pPr>
            <a:r>
              <a:rPr lang="en-GB" dirty="0"/>
              <a:t>Not dealing properly with information</a:t>
            </a:r>
          </a:p>
          <a:p>
            <a:pPr marL="0" indent="0">
              <a:buNone/>
            </a:pPr>
            <a:endParaRPr lang="en-GB" dirty="0"/>
          </a:p>
          <a:p>
            <a:endParaRPr lang="en-GB" dirty="0"/>
          </a:p>
        </p:txBody>
      </p:sp>
      <p:sp>
        <p:nvSpPr>
          <p:cNvPr id="8" name="Content Placeholder 7">
            <a:extLst>
              <a:ext uri="{FF2B5EF4-FFF2-40B4-BE49-F238E27FC236}">
                <a16:creationId xmlns:a16="http://schemas.microsoft.com/office/drawing/2014/main" id="{317B1F49-671E-714E-B7AA-BE2D2E5119E8}"/>
              </a:ext>
            </a:extLst>
          </p:cNvPr>
          <p:cNvSpPr>
            <a:spLocks noGrp="1"/>
          </p:cNvSpPr>
          <p:nvPr>
            <p:ph sz="quarter" idx="4"/>
          </p:nvPr>
        </p:nvSpPr>
        <p:spPr>
          <a:xfrm>
            <a:off x="5032375" y="1801091"/>
            <a:ext cx="4673153" cy="4436221"/>
          </a:xfrm>
        </p:spPr>
        <p:txBody>
          <a:bodyPr/>
          <a:lstStyle/>
          <a:p>
            <a:pPr marL="457200" indent="-457200">
              <a:buFont typeface="+mj-lt"/>
              <a:buAutoNum type="arabicPeriod" startAt="6"/>
            </a:pPr>
            <a:r>
              <a:rPr lang="en-GB" dirty="0"/>
              <a:t>Not promoting high standards or bringing the council or your office into disrepute</a:t>
            </a:r>
          </a:p>
          <a:p>
            <a:pPr marL="457200" indent="-457200">
              <a:buFontTx/>
              <a:buAutoNum type="arabicPeriod" startAt="6"/>
            </a:pPr>
            <a:r>
              <a:rPr lang="en-GB" dirty="0"/>
              <a:t>Using role as a councillor to further own interests</a:t>
            </a:r>
          </a:p>
          <a:p>
            <a:pPr marL="457200" indent="-457200">
              <a:buAutoNum type="arabicPeriod" startAt="6"/>
            </a:pPr>
            <a:r>
              <a:rPr lang="en-GB" dirty="0"/>
              <a:t>Cooperating with code of conduct issues</a:t>
            </a:r>
          </a:p>
          <a:p>
            <a:pPr marL="457200" indent="-457200">
              <a:buAutoNum type="arabicPeriod" startAt="6"/>
            </a:pPr>
            <a:r>
              <a:rPr lang="en-GB" dirty="0"/>
              <a:t>Registering and disclosing interests</a:t>
            </a:r>
          </a:p>
          <a:p>
            <a:pPr marL="457200" indent="-457200">
              <a:buAutoNum type="arabicPeriod" startAt="6"/>
            </a:pPr>
            <a:r>
              <a:rPr lang="en-GB" dirty="0"/>
              <a:t>Dealing properly with gifts and hospitality</a:t>
            </a:r>
          </a:p>
          <a:p>
            <a:endParaRPr lang="en-GB" dirty="0"/>
          </a:p>
          <a:p>
            <a:endParaRPr lang="en-GB" dirty="0"/>
          </a:p>
        </p:txBody>
      </p:sp>
      <p:sp>
        <p:nvSpPr>
          <p:cNvPr id="9" name="TextBox 8">
            <a:extLst>
              <a:ext uri="{FF2B5EF4-FFF2-40B4-BE49-F238E27FC236}">
                <a16:creationId xmlns:a16="http://schemas.microsoft.com/office/drawing/2014/main" id="{08291C56-9ED0-3942-9C78-74BD271B617F}"/>
              </a:ext>
            </a:extLst>
          </p:cNvPr>
          <p:cNvSpPr txBox="1"/>
          <p:nvPr/>
        </p:nvSpPr>
        <p:spPr>
          <a:xfrm>
            <a:off x="344488" y="1177605"/>
            <a:ext cx="9450120" cy="461665"/>
          </a:xfrm>
          <a:prstGeom prst="rect">
            <a:avLst/>
          </a:prstGeom>
          <a:noFill/>
        </p:spPr>
        <p:txBody>
          <a:bodyPr wrap="square" rtlCol="0">
            <a:spAutoFit/>
          </a:bodyPr>
          <a:lstStyle/>
          <a:p>
            <a:r>
              <a:rPr lang="en-GB" sz="2400" dirty="0">
                <a:solidFill>
                  <a:srgbClr val="9C2C99"/>
                </a:solidFill>
              </a:rPr>
              <a:t>Which of these do you think generates the most complaints?</a:t>
            </a:r>
          </a:p>
        </p:txBody>
      </p:sp>
    </p:spTree>
    <p:extLst>
      <p:ext uri="{BB962C8B-B14F-4D97-AF65-F5344CB8AC3E}">
        <p14:creationId xmlns:p14="http://schemas.microsoft.com/office/powerpoint/2010/main" val="10307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C1B99-12D5-DC4E-AEFB-E98A973BBED8}"/>
              </a:ext>
            </a:extLst>
          </p:cNvPr>
          <p:cNvSpPr>
            <a:spLocks noGrp="1"/>
          </p:cNvSpPr>
          <p:nvPr>
            <p:ph type="title"/>
          </p:nvPr>
        </p:nvSpPr>
        <p:spPr/>
        <p:txBody>
          <a:bodyPr/>
          <a:lstStyle/>
          <a:p>
            <a:r>
              <a:rPr lang="en-GB" dirty="0"/>
              <a:t>Rules of Conduct (1)</a:t>
            </a:r>
          </a:p>
        </p:txBody>
      </p:sp>
      <p:sp>
        <p:nvSpPr>
          <p:cNvPr id="3" name="Content Placeholder 2">
            <a:extLst>
              <a:ext uri="{FF2B5EF4-FFF2-40B4-BE49-F238E27FC236}">
                <a16:creationId xmlns:a16="http://schemas.microsoft.com/office/drawing/2014/main" id="{7B28404C-F9DC-C549-94C6-5C0E6282C6B1}"/>
              </a:ext>
            </a:extLst>
          </p:cNvPr>
          <p:cNvSpPr>
            <a:spLocks noGrp="1"/>
          </p:cNvSpPr>
          <p:nvPr>
            <p:ph idx="1"/>
          </p:nvPr>
        </p:nvSpPr>
        <p:spPr>
          <a:xfrm>
            <a:off x="584200" y="2564904"/>
            <a:ext cx="8915400" cy="3744416"/>
          </a:xfrm>
        </p:spPr>
        <p:txBody>
          <a:bodyPr/>
          <a:lstStyle/>
          <a:p>
            <a:r>
              <a:rPr lang="en-GB" dirty="0"/>
              <a:t>Do treat everyone with respect</a:t>
            </a:r>
            <a:endParaRPr lang="en-GB" sz="3600" dirty="0"/>
          </a:p>
          <a:p>
            <a:endParaRPr lang="en-GB" sz="3600" dirty="0"/>
          </a:p>
        </p:txBody>
      </p:sp>
    </p:spTree>
    <p:extLst>
      <p:ext uri="{BB962C8B-B14F-4D97-AF65-F5344CB8AC3E}">
        <p14:creationId xmlns:p14="http://schemas.microsoft.com/office/powerpoint/2010/main" val="3957371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84200" y="1196752"/>
            <a:ext cx="8915400" cy="576263"/>
          </a:xfrm>
        </p:spPr>
        <p:txBody>
          <a:bodyPr anchor="t"/>
          <a:lstStyle/>
          <a:p>
            <a:pPr>
              <a:defRPr/>
            </a:pPr>
            <a:r>
              <a:rPr lang="en-GB">
                <a:cs typeface="+mj-cs"/>
              </a:rPr>
              <a:t>Purpose of the training  </a:t>
            </a:r>
          </a:p>
        </p:txBody>
      </p:sp>
      <p:sp>
        <p:nvSpPr>
          <p:cNvPr id="16387" name="Rectangle 3"/>
          <p:cNvSpPr>
            <a:spLocks noGrp="1" noChangeArrowheads="1"/>
          </p:cNvSpPr>
          <p:nvPr>
            <p:ph idx="1"/>
          </p:nvPr>
        </p:nvSpPr>
        <p:spPr>
          <a:xfrm>
            <a:off x="584200" y="2204864"/>
            <a:ext cx="9121328" cy="3705424"/>
          </a:xfrm>
        </p:spPr>
        <p:txBody>
          <a:bodyPr/>
          <a:lstStyle/>
          <a:p>
            <a:pPr marL="0" indent="0">
              <a:buNone/>
              <a:defRPr/>
            </a:pPr>
            <a:endParaRPr lang="en-GB" dirty="0">
              <a:cs typeface="+mn-cs"/>
            </a:endParaRPr>
          </a:p>
          <a:p>
            <a:pPr>
              <a:defRPr/>
            </a:pPr>
            <a:r>
              <a:rPr lang="en-GB" sz="2800" dirty="0">
                <a:cs typeface="+mn-cs"/>
              </a:rPr>
              <a:t>To reflect on the importance of standards in public life</a:t>
            </a:r>
          </a:p>
          <a:p>
            <a:pPr>
              <a:defRPr/>
            </a:pPr>
            <a:r>
              <a:rPr lang="en-GB" sz="2800" dirty="0">
                <a:cs typeface="+mn-cs"/>
              </a:rPr>
              <a:t>To outline the provisions of the Council’s code of conduct for members</a:t>
            </a:r>
          </a:p>
          <a:p>
            <a:pPr>
              <a:defRPr/>
            </a:pPr>
            <a:r>
              <a:rPr lang="en-GB" sz="2800" dirty="0">
                <a:cs typeface="+mn-cs"/>
              </a:rPr>
              <a:t>To look at the requirements of behaviour and conduct for councillors</a:t>
            </a:r>
          </a:p>
          <a:p>
            <a:pPr>
              <a:defRPr/>
            </a:pPr>
            <a:r>
              <a:rPr lang="en-GB" sz="2800" dirty="0">
                <a:cs typeface="+mn-cs"/>
              </a:rPr>
              <a:t>To explore interests, bias and predetermination</a:t>
            </a:r>
          </a:p>
          <a:p>
            <a:pPr>
              <a:defRPr/>
            </a:pPr>
            <a:endParaRPr lang="en-GB" dirty="0">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B18A14-101D-1A45-A020-22FE7DE67874}"/>
              </a:ext>
            </a:extLst>
          </p:cNvPr>
          <p:cNvSpPr>
            <a:spLocks noGrp="1"/>
          </p:cNvSpPr>
          <p:nvPr>
            <p:ph type="title"/>
          </p:nvPr>
        </p:nvSpPr>
        <p:spPr>
          <a:xfrm>
            <a:off x="560512" y="1340768"/>
            <a:ext cx="8915400" cy="576263"/>
          </a:xfrm>
        </p:spPr>
        <p:txBody>
          <a:bodyPr/>
          <a:lstStyle/>
          <a:p>
            <a:r>
              <a:rPr lang="en-GB"/>
              <a:t>Examples from the Guidance </a:t>
            </a:r>
          </a:p>
        </p:txBody>
      </p:sp>
      <p:sp>
        <p:nvSpPr>
          <p:cNvPr id="3" name="Content Placeholder 2">
            <a:extLst>
              <a:ext uri="{FF2B5EF4-FFF2-40B4-BE49-F238E27FC236}">
                <a16:creationId xmlns:a16="http://schemas.microsoft.com/office/drawing/2014/main" id="{4F06A370-81C1-F84A-9A18-8D88490DA873}"/>
              </a:ext>
            </a:extLst>
          </p:cNvPr>
          <p:cNvSpPr>
            <a:spLocks noGrp="1"/>
          </p:cNvSpPr>
          <p:nvPr>
            <p:ph idx="1"/>
          </p:nvPr>
        </p:nvSpPr>
        <p:spPr>
          <a:xfrm>
            <a:off x="481236" y="2276872"/>
            <a:ext cx="9121328" cy="3993456"/>
          </a:xfrm>
        </p:spPr>
        <p:txBody>
          <a:bodyPr/>
          <a:lstStyle/>
          <a:p>
            <a:r>
              <a:rPr lang="en-GB" sz="2800"/>
              <a:t>Highly critical comment and offensive caption posted about a councillor who had recently died – disrespect (and disrepute)</a:t>
            </a:r>
          </a:p>
          <a:p>
            <a:r>
              <a:rPr lang="en-GB" sz="2800"/>
              <a:t>Comments on a blog about nepotism in the award of contracts – disrespect (and disrepute)</a:t>
            </a:r>
          </a:p>
          <a:p>
            <a:r>
              <a:rPr lang="en-GB" sz="2800"/>
              <a:t>Councillor made abusive insulting and personal remarks to a police officer in his capacity as a ward member – disrespect</a:t>
            </a:r>
          </a:p>
          <a:p>
            <a:endParaRPr lang="en-GB"/>
          </a:p>
          <a:p>
            <a:endParaRPr lang="en-GB"/>
          </a:p>
        </p:txBody>
      </p:sp>
    </p:spTree>
    <p:extLst>
      <p:ext uri="{BB962C8B-B14F-4D97-AF65-F5344CB8AC3E}">
        <p14:creationId xmlns:p14="http://schemas.microsoft.com/office/powerpoint/2010/main" val="2978661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AA02C-D87C-1D40-B292-6740A3729E44}"/>
              </a:ext>
            </a:extLst>
          </p:cNvPr>
          <p:cNvSpPr>
            <a:spLocks noGrp="1"/>
          </p:cNvSpPr>
          <p:nvPr>
            <p:ph type="title"/>
          </p:nvPr>
        </p:nvSpPr>
        <p:spPr>
          <a:xfrm>
            <a:off x="615063" y="1124744"/>
            <a:ext cx="9096498" cy="1247094"/>
          </a:xfrm>
        </p:spPr>
        <p:txBody>
          <a:bodyPr/>
          <a:lstStyle/>
          <a:p>
            <a:r>
              <a:rPr lang="en-US" dirty="0"/>
              <a:t>Rules of Conduct  (2) </a:t>
            </a:r>
          </a:p>
        </p:txBody>
      </p:sp>
      <p:sp>
        <p:nvSpPr>
          <p:cNvPr id="6" name="Content Placeholder 5">
            <a:extLst>
              <a:ext uri="{FF2B5EF4-FFF2-40B4-BE49-F238E27FC236}">
                <a16:creationId xmlns:a16="http://schemas.microsoft.com/office/drawing/2014/main" id="{B6C0986E-2E83-4847-985F-8BC59D123EFD}"/>
              </a:ext>
            </a:extLst>
          </p:cNvPr>
          <p:cNvSpPr>
            <a:spLocks noGrp="1"/>
          </p:cNvSpPr>
          <p:nvPr>
            <p:ph idx="1"/>
          </p:nvPr>
        </p:nvSpPr>
        <p:spPr>
          <a:xfrm>
            <a:off x="584200" y="2780928"/>
            <a:ext cx="8915400" cy="3528392"/>
          </a:xfrm>
        </p:spPr>
        <p:txBody>
          <a:bodyPr/>
          <a:lstStyle/>
          <a:p>
            <a:r>
              <a:rPr lang="en-GB" sz="2800" dirty="0"/>
              <a:t>Do not bully any person </a:t>
            </a:r>
          </a:p>
          <a:p>
            <a:r>
              <a:rPr lang="en-GB" sz="2800" dirty="0"/>
              <a:t>Do not harass any person</a:t>
            </a:r>
          </a:p>
          <a:p>
            <a:r>
              <a:rPr lang="en-GB" sz="2800" dirty="0"/>
              <a:t>Do promote equalities and do not discriminate unlawfully against any person</a:t>
            </a:r>
          </a:p>
        </p:txBody>
      </p:sp>
    </p:spTree>
    <p:extLst>
      <p:ext uri="{BB962C8B-B14F-4D97-AF65-F5344CB8AC3E}">
        <p14:creationId xmlns:p14="http://schemas.microsoft.com/office/powerpoint/2010/main" val="7479737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0567572-9DB4-AF46-8EB6-60590166629F}"/>
              </a:ext>
            </a:extLst>
          </p:cNvPr>
          <p:cNvSpPr>
            <a:spLocks noGrp="1"/>
          </p:cNvSpPr>
          <p:nvPr>
            <p:ph type="title"/>
          </p:nvPr>
        </p:nvSpPr>
        <p:spPr>
          <a:xfrm>
            <a:off x="1784648" y="1025205"/>
            <a:ext cx="8915400" cy="576263"/>
          </a:xfrm>
        </p:spPr>
        <p:txBody>
          <a:bodyPr/>
          <a:lstStyle/>
          <a:p>
            <a:r>
              <a:rPr lang="en-GB" dirty="0"/>
              <a:t>Examples from the Guidance        on bullying and harassment</a:t>
            </a:r>
          </a:p>
        </p:txBody>
      </p:sp>
      <p:sp>
        <p:nvSpPr>
          <p:cNvPr id="8" name="Content Placeholder 7">
            <a:extLst>
              <a:ext uri="{FF2B5EF4-FFF2-40B4-BE49-F238E27FC236}">
                <a16:creationId xmlns:a16="http://schemas.microsoft.com/office/drawing/2014/main" id="{A66A6C5A-B355-D942-B2DD-E3D4A16FAC81}"/>
              </a:ext>
            </a:extLst>
          </p:cNvPr>
          <p:cNvSpPr>
            <a:spLocks noGrp="1"/>
          </p:cNvSpPr>
          <p:nvPr>
            <p:ph idx="1"/>
          </p:nvPr>
        </p:nvSpPr>
        <p:spPr>
          <a:xfrm>
            <a:off x="560512" y="1844824"/>
            <a:ext cx="8915400" cy="4536504"/>
          </a:xfrm>
        </p:spPr>
        <p:txBody>
          <a:bodyPr/>
          <a:lstStyle/>
          <a:p>
            <a:r>
              <a:rPr lang="en-GB" sz="2800" dirty="0"/>
              <a:t>Isolated minor incident unlikely to be bullying, but cumulative minor incidents can be</a:t>
            </a:r>
          </a:p>
          <a:p>
            <a:r>
              <a:rPr lang="en-GB" sz="2800" dirty="0"/>
              <a:t>Did the councillor know their actions constitute harassment, would a reasonable person consider the actions to be harassment and what was the impact on the victim</a:t>
            </a:r>
          </a:p>
          <a:p>
            <a:r>
              <a:rPr lang="en-GB" sz="2800" dirty="0"/>
              <a:t>At an official event, a councillor made unwarranted and inappropriate physical contact with councillors and officers and made patronizing and demeaning comments – this was a breach of the code</a:t>
            </a:r>
          </a:p>
          <a:p>
            <a:endParaRPr lang="en-GB" sz="2800" dirty="0"/>
          </a:p>
          <a:p>
            <a:endParaRPr lang="en-GB" dirty="0"/>
          </a:p>
          <a:p>
            <a:endParaRPr lang="en-GB" dirty="0"/>
          </a:p>
          <a:p>
            <a:endParaRPr lang="en-GB" dirty="0"/>
          </a:p>
        </p:txBody>
      </p:sp>
    </p:spTree>
    <p:extLst>
      <p:ext uri="{BB962C8B-B14F-4D97-AF65-F5344CB8AC3E}">
        <p14:creationId xmlns:p14="http://schemas.microsoft.com/office/powerpoint/2010/main" val="34164565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19B08EF-E96F-4242-BA53-033D458E26F4}"/>
              </a:ext>
            </a:extLst>
          </p:cNvPr>
          <p:cNvSpPr>
            <a:spLocks noGrp="1"/>
          </p:cNvSpPr>
          <p:nvPr>
            <p:ph type="title"/>
          </p:nvPr>
        </p:nvSpPr>
        <p:spPr>
          <a:xfrm>
            <a:off x="567509" y="1628800"/>
            <a:ext cx="8915400" cy="752724"/>
          </a:xfrm>
        </p:spPr>
        <p:txBody>
          <a:bodyPr/>
          <a:lstStyle/>
          <a:p>
            <a:r>
              <a:rPr lang="en-GB"/>
              <a:t>Examples from the Guidance on equalities and discrimination </a:t>
            </a:r>
          </a:p>
        </p:txBody>
      </p:sp>
      <p:sp>
        <p:nvSpPr>
          <p:cNvPr id="8" name="Content Placeholder 7">
            <a:extLst>
              <a:ext uri="{FF2B5EF4-FFF2-40B4-BE49-F238E27FC236}">
                <a16:creationId xmlns:a16="http://schemas.microsoft.com/office/drawing/2014/main" id="{F95A6B32-6542-1445-A660-B994868EF06C}"/>
              </a:ext>
            </a:extLst>
          </p:cNvPr>
          <p:cNvSpPr>
            <a:spLocks noGrp="1"/>
          </p:cNvSpPr>
          <p:nvPr>
            <p:ph idx="1"/>
          </p:nvPr>
        </p:nvSpPr>
        <p:spPr>
          <a:xfrm>
            <a:off x="567509" y="3068961"/>
            <a:ext cx="8915400" cy="3312368"/>
          </a:xfrm>
        </p:spPr>
        <p:txBody>
          <a:bodyPr/>
          <a:lstStyle/>
          <a:p>
            <a:pPr marL="457200" indent="-228600">
              <a:lnSpc>
                <a:spcPct val="90000"/>
              </a:lnSpc>
              <a:spcAft>
                <a:spcPts val="600"/>
              </a:spcAft>
              <a:buFont typeface="Arial" panose="020B0604020202020204" pitchFamily="34" charset="0"/>
              <a:buChar char="•"/>
            </a:pPr>
            <a:r>
              <a:rPr lang="en-US" sz="2800"/>
              <a:t>Councillor “liked” racially discriminatory comments on social media advocating violence against travellers – a breach of the code</a:t>
            </a:r>
          </a:p>
          <a:p>
            <a:pPr marL="457200" indent="-228600">
              <a:lnSpc>
                <a:spcPct val="90000"/>
              </a:lnSpc>
              <a:spcAft>
                <a:spcPts val="600"/>
              </a:spcAft>
              <a:buFont typeface="Arial" panose="020B0604020202020204" pitchFamily="34" charset="0"/>
              <a:buChar char="•"/>
            </a:pPr>
            <a:r>
              <a:rPr lang="en-US" sz="2800"/>
              <a:t>Councillor made a derogatory racist comment about a candidate for a job – a breach of the code</a:t>
            </a:r>
          </a:p>
          <a:p>
            <a:endParaRPr lang="en-GB"/>
          </a:p>
        </p:txBody>
      </p:sp>
    </p:spTree>
    <p:extLst>
      <p:ext uri="{BB962C8B-B14F-4D97-AF65-F5344CB8AC3E}">
        <p14:creationId xmlns:p14="http://schemas.microsoft.com/office/powerpoint/2010/main" val="14361102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0CD7D6-501A-BA43-A438-692A8BF84F6B}"/>
              </a:ext>
            </a:extLst>
          </p:cNvPr>
          <p:cNvSpPr>
            <a:spLocks noGrp="1"/>
          </p:cNvSpPr>
          <p:nvPr>
            <p:ph type="title"/>
          </p:nvPr>
        </p:nvSpPr>
        <p:spPr/>
        <p:txBody>
          <a:bodyPr/>
          <a:lstStyle/>
          <a:p>
            <a:r>
              <a:rPr lang="en-GB" dirty="0"/>
              <a:t>Rules of Conduct (3)</a:t>
            </a:r>
          </a:p>
        </p:txBody>
      </p:sp>
      <p:sp>
        <p:nvSpPr>
          <p:cNvPr id="8" name="Content Placeholder 7">
            <a:extLst>
              <a:ext uri="{FF2B5EF4-FFF2-40B4-BE49-F238E27FC236}">
                <a16:creationId xmlns:a16="http://schemas.microsoft.com/office/drawing/2014/main" id="{C6EB6C1D-5629-874E-89BF-F968E00C1398}"/>
              </a:ext>
            </a:extLst>
          </p:cNvPr>
          <p:cNvSpPr>
            <a:spLocks noGrp="1"/>
          </p:cNvSpPr>
          <p:nvPr>
            <p:ph idx="1"/>
          </p:nvPr>
        </p:nvSpPr>
        <p:spPr>
          <a:xfrm>
            <a:off x="574040" y="2479964"/>
            <a:ext cx="8915400" cy="4221842"/>
          </a:xfrm>
        </p:spPr>
        <p:txBody>
          <a:bodyPr/>
          <a:lstStyle/>
          <a:p>
            <a:r>
              <a:rPr lang="en-GB" sz="2800" dirty="0"/>
              <a:t>Do not use your position improperly to confer on or secure for yourself or any other person, an advantage or disadvantage, or seek to improperly influence a decision about any matter from which you are excluded from participating</a:t>
            </a:r>
          </a:p>
          <a:p>
            <a:r>
              <a:rPr lang="en-GB" sz="2800" dirty="0"/>
              <a:t>Do not do anything which compromises, or is likely to compromise, the impartiality of those who work for, or on behalf of, the Council</a:t>
            </a:r>
          </a:p>
          <a:p>
            <a:endParaRPr lang="en-GB" dirty="0"/>
          </a:p>
        </p:txBody>
      </p:sp>
    </p:spTree>
    <p:extLst>
      <p:ext uri="{BB962C8B-B14F-4D97-AF65-F5344CB8AC3E}">
        <p14:creationId xmlns:p14="http://schemas.microsoft.com/office/powerpoint/2010/main" val="2569594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B2B9E645-5BE9-1248-93BF-67C12F9BFAD5}"/>
              </a:ext>
            </a:extLst>
          </p:cNvPr>
          <p:cNvSpPr>
            <a:spLocks noGrp="1"/>
          </p:cNvSpPr>
          <p:nvPr>
            <p:ph type="title"/>
          </p:nvPr>
        </p:nvSpPr>
        <p:spPr>
          <a:xfrm>
            <a:off x="584200" y="1124744"/>
            <a:ext cx="8915400" cy="576263"/>
          </a:xfrm>
        </p:spPr>
        <p:txBody>
          <a:bodyPr/>
          <a:lstStyle/>
          <a:p>
            <a:r>
              <a:rPr lang="en-GB"/>
              <a:t>Examples from the Guidance </a:t>
            </a:r>
          </a:p>
        </p:txBody>
      </p:sp>
      <p:sp>
        <p:nvSpPr>
          <p:cNvPr id="8" name="Content Placeholder 7">
            <a:extLst>
              <a:ext uri="{FF2B5EF4-FFF2-40B4-BE49-F238E27FC236}">
                <a16:creationId xmlns:a16="http://schemas.microsoft.com/office/drawing/2014/main" id="{83A4A44C-0E4C-3A4A-B341-EE6BEB8E4B7E}"/>
              </a:ext>
            </a:extLst>
          </p:cNvPr>
          <p:cNvSpPr>
            <a:spLocks noGrp="1"/>
          </p:cNvSpPr>
          <p:nvPr>
            <p:ph idx="1"/>
          </p:nvPr>
        </p:nvSpPr>
        <p:spPr>
          <a:xfrm>
            <a:off x="495300" y="2276872"/>
            <a:ext cx="8915400" cy="4281488"/>
          </a:xfrm>
        </p:spPr>
        <p:txBody>
          <a:bodyPr/>
          <a:lstStyle/>
          <a:p>
            <a:r>
              <a:rPr lang="en-GB" sz="2800"/>
              <a:t>Councillor became involved in a social care case and inappropriately sought to influence operational decision making. He sent discourteous correspondence to officers</a:t>
            </a:r>
          </a:p>
          <a:p>
            <a:r>
              <a:rPr lang="en-GB" sz="2800"/>
              <a:t>Councillor sought to influence the decision of council officers dealing with a complaint by his son and daughter-in-law against a tenant</a:t>
            </a:r>
          </a:p>
          <a:p>
            <a:r>
              <a:rPr lang="en-GB" sz="2800"/>
              <a:t>Both were breaches of the code</a:t>
            </a:r>
          </a:p>
          <a:p>
            <a:endParaRPr lang="en-GB"/>
          </a:p>
        </p:txBody>
      </p:sp>
    </p:spTree>
    <p:extLst>
      <p:ext uri="{BB962C8B-B14F-4D97-AF65-F5344CB8AC3E}">
        <p14:creationId xmlns:p14="http://schemas.microsoft.com/office/powerpoint/2010/main" val="42695507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99F0D30-5C0F-474B-895A-E7AB93EE7C5C}"/>
              </a:ext>
            </a:extLst>
          </p:cNvPr>
          <p:cNvSpPr>
            <a:spLocks noGrp="1"/>
          </p:cNvSpPr>
          <p:nvPr>
            <p:ph type="title"/>
          </p:nvPr>
        </p:nvSpPr>
        <p:spPr>
          <a:xfrm>
            <a:off x="584200" y="1124744"/>
            <a:ext cx="8915400" cy="576263"/>
          </a:xfrm>
        </p:spPr>
        <p:txBody>
          <a:bodyPr/>
          <a:lstStyle/>
          <a:p>
            <a:r>
              <a:rPr lang="en-GB" dirty="0"/>
              <a:t>Rules of Conduct (4)</a:t>
            </a:r>
          </a:p>
        </p:txBody>
      </p:sp>
      <p:sp>
        <p:nvSpPr>
          <p:cNvPr id="8" name="Content Placeholder 7">
            <a:extLst>
              <a:ext uri="{FF2B5EF4-FFF2-40B4-BE49-F238E27FC236}">
                <a16:creationId xmlns:a16="http://schemas.microsoft.com/office/drawing/2014/main" id="{B7475707-7EA3-D549-B4A9-D4F122B91033}"/>
              </a:ext>
            </a:extLst>
          </p:cNvPr>
          <p:cNvSpPr>
            <a:spLocks noGrp="1"/>
          </p:cNvSpPr>
          <p:nvPr>
            <p:ph idx="1"/>
          </p:nvPr>
        </p:nvSpPr>
        <p:spPr>
          <a:xfrm>
            <a:off x="584200" y="1870365"/>
            <a:ext cx="8784976" cy="4544290"/>
          </a:xfrm>
        </p:spPr>
        <p:txBody>
          <a:bodyPr/>
          <a:lstStyle/>
          <a:p>
            <a:r>
              <a:rPr lang="en-GB" sz="2800" dirty="0"/>
              <a:t>Do not disclose information given to you in confidence by anyone, or information acquired by you unless…</a:t>
            </a:r>
          </a:p>
          <a:p>
            <a:pPr lvl="1"/>
            <a:r>
              <a:rPr lang="en-GB" sz="2000" dirty="0"/>
              <a:t>you have the consent of a person</a:t>
            </a:r>
          </a:p>
          <a:p>
            <a:pPr lvl="1"/>
            <a:r>
              <a:rPr lang="en-GB" sz="2000" dirty="0"/>
              <a:t>you are required to do so by law</a:t>
            </a:r>
          </a:p>
          <a:p>
            <a:pPr lvl="1"/>
            <a:r>
              <a:rPr lang="en-GB" sz="2000" dirty="0"/>
              <a:t>you need to disclose the information in order to obtain professional third-party advice</a:t>
            </a:r>
          </a:p>
          <a:p>
            <a:pPr lvl="1"/>
            <a:r>
              <a:rPr lang="en-GB" sz="2000" dirty="0"/>
              <a:t>The disclosure is reasonable, in the public interest, in good faith, and you have consulted the Monitoring Officer</a:t>
            </a:r>
          </a:p>
          <a:p>
            <a:pPr marL="342900" lvl="1" indent="-342900">
              <a:buChar char="•"/>
            </a:pPr>
            <a:r>
              <a:rPr lang="en-GB" dirty="0"/>
              <a:t>Do not prevent lawful access to information</a:t>
            </a:r>
          </a:p>
        </p:txBody>
      </p:sp>
    </p:spTree>
    <p:extLst>
      <p:ext uri="{BB962C8B-B14F-4D97-AF65-F5344CB8AC3E}">
        <p14:creationId xmlns:p14="http://schemas.microsoft.com/office/powerpoint/2010/main" val="17934024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99F0D30-5C0F-474B-895A-E7AB93EE7C5C}"/>
              </a:ext>
            </a:extLst>
          </p:cNvPr>
          <p:cNvSpPr>
            <a:spLocks noGrp="1"/>
          </p:cNvSpPr>
          <p:nvPr>
            <p:ph type="title"/>
          </p:nvPr>
        </p:nvSpPr>
        <p:spPr>
          <a:xfrm>
            <a:off x="632520" y="1268760"/>
            <a:ext cx="9217024" cy="1080120"/>
          </a:xfrm>
        </p:spPr>
        <p:txBody>
          <a:bodyPr/>
          <a:lstStyle/>
          <a:p>
            <a:r>
              <a:rPr lang="en-GB"/>
              <a:t>Standards of Councillor Conduct (4) (cont.)</a:t>
            </a:r>
          </a:p>
        </p:txBody>
      </p:sp>
      <p:sp>
        <p:nvSpPr>
          <p:cNvPr id="8" name="Content Placeholder 7">
            <a:extLst>
              <a:ext uri="{FF2B5EF4-FFF2-40B4-BE49-F238E27FC236}">
                <a16:creationId xmlns:a16="http://schemas.microsoft.com/office/drawing/2014/main" id="{B7475707-7EA3-D549-B4A9-D4F122B91033}"/>
              </a:ext>
            </a:extLst>
          </p:cNvPr>
          <p:cNvSpPr>
            <a:spLocks noGrp="1"/>
          </p:cNvSpPr>
          <p:nvPr>
            <p:ph idx="1"/>
          </p:nvPr>
        </p:nvSpPr>
        <p:spPr>
          <a:xfrm>
            <a:off x="488504" y="3140968"/>
            <a:ext cx="8656512" cy="4077072"/>
          </a:xfrm>
        </p:spPr>
        <p:txBody>
          <a:bodyPr/>
          <a:lstStyle/>
          <a:p>
            <a:r>
              <a:rPr lang="en-GB" sz="2800" dirty="0"/>
              <a:t>I do not improperly use knowledge gained as a result of my role</a:t>
            </a:r>
          </a:p>
          <a:p>
            <a:endParaRPr lang="en-GB" sz="2800" dirty="0"/>
          </a:p>
          <a:p>
            <a:r>
              <a:rPr lang="en-GB" sz="2800" dirty="0"/>
              <a:t>I do not prevent lawful access to information </a:t>
            </a:r>
          </a:p>
          <a:p>
            <a:endParaRPr lang="en-GB" sz="2800" dirty="0"/>
          </a:p>
          <a:p>
            <a:endParaRPr lang="en-GB" sz="3200" dirty="0"/>
          </a:p>
        </p:txBody>
      </p:sp>
    </p:spTree>
    <p:extLst>
      <p:ext uri="{BB962C8B-B14F-4D97-AF65-F5344CB8AC3E}">
        <p14:creationId xmlns:p14="http://schemas.microsoft.com/office/powerpoint/2010/main" val="237797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6A792D7-8EBD-E54D-B879-73AC23591AAA}"/>
              </a:ext>
            </a:extLst>
          </p:cNvPr>
          <p:cNvSpPr>
            <a:spLocks noGrp="1"/>
          </p:cNvSpPr>
          <p:nvPr>
            <p:ph type="title"/>
          </p:nvPr>
        </p:nvSpPr>
        <p:spPr>
          <a:xfrm>
            <a:off x="704528" y="1191562"/>
            <a:ext cx="8915400" cy="576263"/>
          </a:xfrm>
        </p:spPr>
        <p:txBody>
          <a:bodyPr/>
          <a:lstStyle/>
          <a:p>
            <a:r>
              <a:rPr lang="en-GB"/>
              <a:t>Examples from the Guidance </a:t>
            </a:r>
          </a:p>
        </p:txBody>
      </p:sp>
      <p:sp>
        <p:nvSpPr>
          <p:cNvPr id="8" name="Content Placeholder 7">
            <a:extLst>
              <a:ext uri="{FF2B5EF4-FFF2-40B4-BE49-F238E27FC236}">
                <a16:creationId xmlns:a16="http://schemas.microsoft.com/office/drawing/2014/main" id="{CDD56FE8-2433-824A-B678-605E1126D2B2}"/>
              </a:ext>
            </a:extLst>
          </p:cNvPr>
          <p:cNvSpPr>
            <a:spLocks noGrp="1"/>
          </p:cNvSpPr>
          <p:nvPr>
            <p:ph idx="1"/>
          </p:nvPr>
        </p:nvSpPr>
        <p:spPr>
          <a:xfrm>
            <a:off x="495300" y="2348880"/>
            <a:ext cx="8915400" cy="3317558"/>
          </a:xfrm>
        </p:spPr>
        <p:txBody>
          <a:bodyPr/>
          <a:lstStyle/>
          <a:p>
            <a:r>
              <a:rPr lang="en-GB" sz="2800"/>
              <a:t>Councillor was involved in an adoption case and inadvertently shared information about the matter with a relative of the constituent – a  breach of the code</a:t>
            </a:r>
          </a:p>
          <a:p>
            <a:endParaRPr lang="en-GB" sz="2800"/>
          </a:p>
          <a:p>
            <a:r>
              <a:rPr lang="en-GB" sz="2800"/>
              <a:t>Councillor circulated information about the medical condition of an officer without consent – a breach</a:t>
            </a:r>
          </a:p>
          <a:p>
            <a:endParaRPr lang="en-GB"/>
          </a:p>
          <a:p>
            <a:endParaRPr lang="en-GB"/>
          </a:p>
        </p:txBody>
      </p:sp>
    </p:spTree>
    <p:extLst>
      <p:ext uri="{BB962C8B-B14F-4D97-AF65-F5344CB8AC3E}">
        <p14:creationId xmlns:p14="http://schemas.microsoft.com/office/powerpoint/2010/main" val="6566458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9013485-B786-DD49-A53D-A0EBA52BF5A4}"/>
              </a:ext>
            </a:extLst>
          </p:cNvPr>
          <p:cNvSpPr>
            <a:spLocks noGrp="1"/>
          </p:cNvSpPr>
          <p:nvPr>
            <p:ph type="title"/>
          </p:nvPr>
        </p:nvSpPr>
        <p:spPr/>
        <p:txBody>
          <a:bodyPr/>
          <a:lstStyle/>
          <a:p>
            <a:r>
              <a:rPr lang="en-GB" dirty="0"/>
              <a:t>Rules of Conduct (5)</a:t>
            </a:r>
          </a:p>
        </p:txBody>
      </p:sp>
      <p:sp>
        <p:nvSpPr>
          <p:cNvPr id="5" name="Content Placeholder 4">
            <a:extLst>
              <a:ext uri="{FF2B5EF4-FFF2-40B4-BE49-F238E27FC236}">
                <a16:creationId xmlns:a16="http://schemas.microsoft.com/office/drawing/2014/main" id="{50B1AA74-C94F-9743-83E5-5756F92F9540}"/>
              </a:ext>
            </a:extLst>
          </p:cNvPr>
          <p:cNvSpPr>
            <a:spLocks noGrp="1"/>
          </p:cNvSpPr>
          <p:nvPr>
            <p:ph idx="1"/>
          </p:nvPr>
        </p:nvSpPr>
        <p:spPr>
          <a:xfrm>
            <a:off x="584200" y="3140968"/>
            <a:ext cx="8915400" cy="3168352"/>
          </a:xfrm>
        </p:spPr>
        <p:txBody>
          <a:bodyPr/>
          <a:lstStyle/>
          <a:p>
            <a:r>
              <a:rPr lang="en-GB" sz="2800" dirty="0"/>
              <a:t>Do promote and support high standards of conduct when serving in your public post by leadership and example</a:t>
            </a:r>
          </a:p>
          <a:p>
            <a:r>
              <a:rPr lang="en-GB" sz="2800" dirty="0"/>
              <a:t>Do not behave in a manner which brings your role or Council into disrepute</a:t>
            </a:r>
          </a:p>
          <a:p>
            <a:endParaRPr lang="en-GB" dirty="0"/>
          </a:p>
          <a:p>
            <a:endParaRPr lang="en-GB" dirty="0"/>
          </a:p>
        </p:txBody>
      </p:sp>
    </p:spTree>
    <p:extLst>
      <p:ext uri="{BB962C8B-B14F-4D97-AF65-F5344CB8AC3E}">
        <p14:creationId xmlns:p14="http://schemas.microsoft.com/office/powerpoint/2010/main" val="1049762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chor="t"/>
          <a:lstStyle/>
          <a:p>
            <a:pPr>
              <a:defRPr/>
            </a:pPr>
            <a:r>
              <a:rPr lang="en-GB">
                <a:cs typeface="+mj-cs"/>
              </a:rPr>
              <a:t>Overall aim of the training </a:t>
            </a:r>
          </a:p>
        </p:txBody>
      </p:sp>
      <p:sp>
        <p:nvSpPr>
          <p:cNvPr id="16387" name="Rectangle 3"/>
          <p:cNvSpPr>
            <a:spLocks noGrp="1" noChangeArrowheads="1"/>
          </p:cNvSpPr>
          <p:nvPr>
            <p:ph idx="1"/>
          </p:nvPr>
        </p:nvSpPr>
        <p:spPr>
          <a:xfrm>
            <a:off x="587487" y="2760862"/>
            <a:ext cx="8915400" cy="2454076"/>
          </a:xfrm>
        </p:spPr>
        <p:txBody>
          <a:bodyPr/>
          <a:lstStyle/>
          <a:p>
            <a:pPr marL="0" indent="0" algn="ctr">
              <a:buNone/>
              <a:defRPr/>
            </a:pPr>
            <a:r>
              <a:rPr lang="en-US" sz="2800" i="1" dirty="0"/>
              <a:t>That all </a:t>
            </a:r>
            <a:r>
              <a:rPr lang="en-US" sz="2800" i="1" dirty="0" err="1"/>
              <a:t>councillors</a:t>
            </a:r>
            <a:r>
              <a:rPr lang="en-US" sz="2800" i="1" dirty="0"/>
              <a:t> gain an excellent understanding of the provisions of the code and feel better equipped to carry out their roles effectively and lawfully</a:t>
            </a:r>
          </a:p>
        </p:txBody>
      </p:sp>
    </p:spTree>
    <p:extLst>
      <p:ext uri="{BB962C8B-B14F-4D97-AF65-F5344CB8AC3E}">
        <p14:creationId xmlns:p14="http://schemas.microsoft.com/office/powerpoint/2010/main" val="30094817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A0905DB-E94E-2649-90FC-884715E5C8D5}"/>
              </a:ext>
            </a:extLst>
          </p:cNvPr>
          <p:cNvSpPr>
            <a:spLocks noGrp="1"/>
          </p:cNvSpPr>
          <p:nvPr>
            <p:ph type="title"/>
          </p:nvPr>
        </p:nvSpPr>
        <p:spPr>
          <a:xfrm>
            <a:off x="272480" y="1094656"/>
            <a:ext cx="8915400" cy="576263"/>
          </a:xfrm>
        </p:spPr>
        <p:txBody>
          <a:bodyPr/>
          <a:lstStyle/>
          <a:p>
            <a:r>
              <a:rPr lang="en-GB" dirty="0"/>
              <a:t>Examples from the Guidance </a:t>
            </a:r>
          </a:p>
        </p:txBody>
      </p:sp>
      <p:sp>
        <p:nvSpPr>
          <p:cNvPr id="5" name="Content Placeholder 4">
            <a:extLst>
              <a:ext uri="{FF2B5EF4-FFF2-40B4-BE49-F238E27FC236}">
                <a16:creationId xmlns:a16="http://schemas.microsoft.com/office/drawing/2014/main" id="{52D34608-15F5-C040-ACCE-67778ED47B6B}"/>
              </a:ext>
            </a:extLst>
          </p:cNvPr>
          <p:cNvSpPr>
            <a:spLocks noGrp="1"/>
          </p:cNvSpPr>
          <p:nvPr>
            <p:ph idx="1"/>
          </p:nvPr>
        </p:nvSpPr>
        <p:spPr>
          <a:xfrm>
            <a:off x="272480" y="1995054"/>
            <a:ext cx="9433048" cy="4098241"/>
          </a:xfrm>
        </p:spPr>
        <p:txBody>
          <a:bodyPr/>
          <a:lstStyle/>
          <a:p>
            <a:r>
              <a:rPr lang="en-GB" sz="2800" dirty="0"/>
              <a:t>Councillor took advantage of a mistake and failed to prevent local authority employed contractors working on his (privately owned) home – this brought the authority into disrepute</a:t>
            </a:r>
          </a:p>
          <a:p>
            <a:r>
              <a:rPr lang="en-GB" sz="2800" dirty="0"/>
              <a:t>Chair of a council made a deeply inappropriate remark at a meeting. Many other councillors expressed concerns and found the remarks inappropriate – this brought his office (but not the authority) into disrepute</a:t>
            </a:r>
          </a:p>
          <a:p>
            <a:endParaRPr lang="en-GB" sz="2800" dirty="0"/>
          </a:p>
          <a:p>
            <a:endParaRPr lang="en-GB" sz="2800" dirty="0"/>
          </a:p>
          <a:p>
            <a:endParaRPr lang="en-GB" dirty="0"/>
          </a:p>
          <a:p>
            <a:endParaRPr lang="en-GB" dirty="0"/>
          </a:p>
        </p:txBody>
      </p:sp>
    </p:spTree>
    <p:extLst>
      <p:ext uri="{BB962C8B-B14F-4D97-AF65-F5344CB8AC3E}">
        <p14:creationId xmlns:p14="http://schemas.microsoft.com/office/powerpoint/2010/main" val="37124572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43225-ABB5-4D4C-8C37-DA32AF2A2316}"/>
              </a:ext>
            </a:extLst>
          </p:cNvPr>
          <p:cNvSpPr>
            <a:spLocks noGrp="1"/>
          </p:cNvSpPr>
          <p:nvPr>
            <p:ph type="title"/>
          </p:nvPr>
        </p:nvSpPr>
        <p:spPr/>
        <p:txBody>
          <a:bodyPr/>
          <a:lstStyle/>
          <a:p>
            <a:r>
              <a:rPr lang="en-GB" dirty="0"/>
              <a:t>Rules of Conduct (6)</a:t>
            </a:r>
          </a:p>
        </p:txBody>
      </p:sp>
      <p:sp>
        <p:nvSpPr>
          <p:cNvPr id="3" name="Content Placeholder 2">
            <a:extLst>
              <a:ext uri="{FF2B5EF4-FFF2-40B4-BE49-F238E27FC236}">
                <a16:creationId xmlns:a16="http://schemas.microsoft.com/office/drawing/2014/main" id="{57E1B46D-61A6-C648-AE8A-E7160EB051FB}"/>
              </a:ext>
            </a:extLst>
          </p:cNvPr>
          <p:cNvSpPr>
            <a:spLocks noGrp="1"/>
          </p:cNvSpPr>
          <p:nvPr>
            <p:ph idx="1"/>
          </p:nvPr>
        </p:nvSpPr>
        <p:spPr>
          <a:xfrm>
            <a:off x="587103" y="2396836"/>
            <a:ext cx="8915400" cy="4340974"/>
          </a:xfrm>
        </p:spPr>
        <p:txBody>
          <a:bodyPr/>
          <a:lstStyle/>
          <a:p>
            <a:r>
              <a:rPr lang="en-GB" sz="2800" dirty="0"/>
              <a:t>Do not use your position improperly to confer on or secure for yourself or any other person, an advantage or disadvantage, or seek to improperly influence a decision about any matter from which you are excluded from participating</a:t>
            </a:r>
          </a:p>
          <a:p>
            <a:r>
              <a:rPr lang="en-GB" sz="2800" dirty="0"/>
              <a:t>Do not use knowledge gained solely as a result of your role as a Member for the advancement of your own interests</a:t>
            </a:r>
          </a:p>
          <a:p>
            <a:endParaRPr lang="en-GB" sz="2800" dirty="0"/>
          </a:p>
          <a:p>
            <a:endParaRPr lang="en-GB" dirty="0"/>
          </a:p>
          <a:p>
            <a:endParaRPr lang="en-GB" dirty="0"/>
          </a:p>
        </p:txBody>
      </p:sp>
    </p:spTree>
    <p:extLst>
      <p:ext uri="{BB962C8B-B14F-4D97-AF65-F5344CB8AC3E}">
        <p14:creationId xmlns:p14="http://schemas.microsoft.com/office/powerpoint/2010/main" val="2670208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CB45-EC2D-5D46-B86F-2373E64394F1}"/>
              </a:ext>
            </a:extLst>
          </p:cNvPr>
          <p:cNvSpPr>
            <a:spLocks noGrp="1"/>
          </p:cNvSpPr>
          <p:nvPr>
            <p:ph type="title"/>
          </p:nvPr>
        </p:nvSpPr>
        <p:spPr>
          <a:xfrm>
            <a:off x="497030" y="1268760"/>
            <a:ext cx="8915400" cy="576263"/>
          </a:xfrm>
        </p:spPr>
        <p:txBody>
          <a:bodyPr/>
          <a:lstStyle/>
          <a:p>
            <a:r>
              <a:rPr lang="en-GB"/>
              <a:t>Examples from the Guidance </a:t>
            </a:r>
          </a:p>
        </p:txBody>
      </p:sp>
      <p:sp>
        <p:nvSpPr>
          <p:cNvPr id="3" name="Content Placeholder 2">
            <a:extLst>
              <a:ext uri="{FF2B5EF4-FFF2-40B4-BE49-F238E27FC236}">
                <a16:creationId xmlns:a16="http://schemas.microsoft.com/office/drawing/2014/main" id="{8A01E6D5-B64A-CF45-B847-872CED9D9475}"/>
              </a:ext>
            </a:extLst>
          </p:cNvPr>
          <p:cNvSpPr>
            <a:spLocks noGrp="1"/>
          </p:cNvSpPr>
          <p:nvPr>
            <p:ph idx="1"/>
          </p:nvPr>
        </p:nvSpPr>
        <p:spPr>
          <a:xfrm>
            <a:off x="495300" y="2177480"/>
            <a:ext cx="8915400" cy="4680520"/>
          </a:xfrm>
        </p:spPr>
        <p:txBody>
          <a:bodyPr/>
          <a:lstStyle/>
          <a:p>
            <a:r>
              <a:rPr lang="en-GB" sz="2800"/>
              <a:t>Councillor discussed and voted on a new lease to a community group without revealing that she was the “joint co-ordinator” of the group – this was using her position improperly</a:t>
            </a:r>
          </a:p>
          <a:p>
            <a:r>
              <a:rPr lang="en-GB" sz="2800"/>
              <a:t>Leader failed to declare a conflict of interest and used his position to enhance the value of his own land (by instructing a planning officer re the route of a by-pass) – a breach of the code (and an 18 month prison sentence)</a:t>
            </a:r>
          </a:p>
          <a:p>
            <a:endParaRPr lang="en-GB"/>
          </a:p>
          <a:p>
            <a:endParaRPr lang="en-GB"/>
          </a:p>
          <a:p>
            <a:endParaRPr lang="en-GB"/>
          </a:p>
          <a:p>
            <a:endParaRPr lang="en-GB"/>
          </a:p>
        </p:txBody>
      </p:sp>
    </p:spTree>
    <p:extLst>
      <p:ext uri="{BB962C8B-B14F-4D97-AF65-F5344CB8AC3E}">
        <p14:creationId xmlns:p14="http://schemas.microsoft.com/office/powerpoint/2010/main" val="27505333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39105-CF42-E448-B309-787F3337558B}"/>
              </a:ext>
            </a:extLst>
          </p:cNvPr>
          <p:cNvSpPr>
            <a:spLocks noGrp="1"/>
          </p:cNvSpPr>
          <p:nvPr>
            <p:ph type="title"/>
          </p:nvPr>
        </p:nvSpPr>
        <p:spPr>
          <a:xfrm>
            <a:off x="600364" y="1196752"/>
            <a:ext cx="8915400" cy="647700"/>
          </a:xfrm>
        </p:spPr>
        <p:txBody>
          <a:bodyPr/>
          <a:lstStyle/>
          <a:p>
            <a:r>
              <a:rPr lang="en-GB" dirty="0"/>
              <a:t>Rules of Conduct (7)</a:t>
            </a:r>
          </a:p>
        </p:txBody>
      </p:sp>
      <p:sp>
        <p:nvSpPr>
          <p:cNvPr id="3" name="Content Placeholder 2">
            <a:extLst>
              <a:ext uri="{FF2B5EF4-FFF2-40B4-BE49-F238E27FC236}">
                <a16:creationId xmlns:a16="http://schemas.microsoft.com/office/drawing/2014/main" id="{60D1DA32-285A-BB4B-B74C-0B61BA55E244}"/>
              </a:ext>
            </a:extLst>
          </p:cNvPr>
          <p:cNvSpPr>
            <a:spLocks noGrp="1"/>
          </p:cNvSpPr>
          <p:nvPr>
            <p:ph idx="1"/>
          </p:nvPr>
        </p:nvSpPr>
        <p:spPr>
          <a:xfrm>
            <a:off x="600364" y="2564904"/>
            <a:ext cx="8915400" cy="3888432"/>
          </a:xfrm>
        </p:spPr>
        <p:txBody>
          <a:bodyPr/>
          <a:lstStyle/>
          <a:p>
            <a:r>
              <a:rPr lang="en-GB" sz="2800" dirty="0"/>
              <a:t>Do act in accordance with the Council’s requirements,  including those of ICT policies. </a:t>
            </a:r>
          </a:p>
          <a:p>
            <a:r>
              <a:rPr lang="en-GB" sz="2800" dirty="0"/>
              <a:t>Do not use Council resources for political purposes (unless that use could reasonably be regarded as likely to facilitate, or be conducive to, the discharge of the functions of the local authority or my office)</a:t>
            </a:r>
          </a:p>
          <a:p>
            <a:r>
              <a:rPr lang="en-GB" sz="2800" dirty="0"/>
              <a:t>Do have regard to Local Authority Code of Publicity (Local Government Act 1986)</a:t>
            </a:r>
          </a:p>
          <a:p>
            <a:endParaRPr lang="en-GB" dirty="0"/>
          </a:p>
          <a:p>
            <a:endParaRPr lang="en-GB" dirty="0"/>
          </a:p>
        </p:txBody>
      </p:sp>
    </p:spTree>
    <p:extLst>
      <p:ext uri="{BB962C8B-B14F-4D97-AF65-F5344CB8AC3E}">
        <p14:creationId xmlns:p14="http://schemas.microsoft.com/office/powerpoint/2010/main" val="38320257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A9EB2-3049-4542-AD09-CA56BF1E6D74}"/>
              </a:ext>
            </a:extLst>
          </p:cNvPr>
          <p:cNvSpPr>
            <a:spLocks noGrp="1"/>
          </p:cNvSpPr>
          <p:nvPr>
            <p:ph type="title"/>
          </p:nvPr>
        </p:nvSpPr>
        <p:spPr>
          <a:xfrm>
            <a:off x="586509" y="1124744"/>
            <a:ext cx="8915400" cy="752724"/>
          </a:xfrm>
        </p:spPr>
        <p:txBody>
          <a:bodyPr/>
          <a:lstStyle/>
          <a:p>
            <a:r>
              <a:rPr lang="en-GB"/>
              <a:t>Examples from the Guidance </a:t>
            </a:r>
          </a:p>
        </p:txBody>
      </p:sp>
      <p:sp>
        <p:nvSpPr>
          <p:cNvPr id="3" name="Content Placeholder 2">
            <a:extLst>
              <a:ext uri="{FF2B5EF4-FFF2-40B4-BE49-F238E27FC236}">
                <a16:creationId xmlns:a16="http://schemas.microsoft.com/office/drawing/2014/main" id="{8FEC0175-B5B4-5441-85EA-FED7B4DAAAA8}"/>
              </a:ext>
            </a:extLst>
          </p:cNvPr>
          <p:cNvSpPr>
            <a:spLocks noGrp="1"/>
          </p:cNvSpPr>
          <p:nvPr>
            <p:ph idx="1"/>
          </p:nvPr>
        </p:nvSpPr>
        <p:spPr>
          <a:xfrm>
            <a:off x="586509" y="2420888"/>
            <a:ext cx="8915400" cy="4176464"/>
          </a:xfrm>
        </p:spPr>
        <p:txBody>
          <a:bodyPr/>
          <a:lstStyle/>
          <a:p>
            <a:r>
              <a:rPr lang="en-GB" sz="2800"/>
              <a:t>Councillor used council computer equipment for private purposes by downloading pornographic images – this was a misuse of resources (and also disrepute)</a:t>
            </a:r>
          </a:p>
          <a:p>
            <a:r>
              <a:rPr lang="en-GB" sz="2800"/>
              <a:t>Councillor used council notepaper in an attempt to avoid parking penalties incurred by his son – this was a breach of the code (and a conviction for deception)</a:t>
            </a:r>
          </a:p>
          <a:p>
            <a:endParaRPr lang="en-GB"/>
          </a:p>
          <a:p>
            <a:endParaRPr lang="en-GB"/>
          </a:p>
        </p:txBody>
      </p:sp>
    </p:spTree>
    <p:extLst>
      <p:ext uri="{BB962C8B-B14F-4D97-AF65-F5344CB8AC3E}">
        <p14:creationId xmlns:p14="http://schemas.microsoft.com/office/powerpoint/2010/main" val="20758946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314C3-1CB4-8A40-BB2A-7A6C0CBED83D}"/>
              </a:ext>
            </a:extLst>
          </p:cNvPr>
          <p:cNvSpPr>
            <a:spLocks noGrp="1"/>
          </p:cNvSpPr>
          <p:nvPr>
            <p:ph type="ctrTitle"/>
          </p:nvPr>
        </p:nvSpPr>
        <p:spPr>
          <a:xfrm>
            <a:off x="848544" y="2780928"/>
            <a:ext cx="8568952" cy="1125537"/>
          </a:xfrm>
        </p:spPr>
        <p:txBody>
          <a:bodyPr/>
          <a:lstStyle/>
          <a:p>
            <a:r>
              <a:rPr lang="en-GB"/>
              <a:t>Protecting your reputation </a:t>
            </a:r>
            <a:br>
              <a:rPr lang="en-GB"/>
            </a:br>
            <a:r>
              <a:rPr lang="en-GB"/>
              <a:t>and the reputation of </a:t>
            </a:r>
            <a:br>
              <a:rPr lang="en-GB"/>
            </a:br>
            <a:r>
              <a:rPr lang="en-GB"/>
              <a:t>the local authority </a:t>
            </a:r>
          </a:p>
        </p:txBody>
      </p:sp>
      <p:pic>
        <p:nvPicPr>
          <p:cNvPr id="6" name="Picture 5" descr="Icon&#10;&#10;Description automatically generated">
            <a:extLst>
              <a:ext uri="{FF2B5EF4-FFF2-40B4-BE49-F238E27FC236}">
                <a16:creationId xmlns:a16="http://schemas.microsoft.com/office/drawing/2014/main" id="{D929167C-69F7-0F47-BB09-E5DF3B8A00C4}"/>
              </a:ext>
            </a:extLst>
          </p:cNvPr>
          <p:cNvPicPr>
            <a:picLocks noChangeAspect="1"/>
          </p:cNvPicPr>
          <p:nvPr/>
        </p:nvPicPr>
        <p:blipFill>
          <a:blip r:embed="rId3"/>
          <a:stretch>
            <a:fillRect/>
          </a:stretch>
        </p:blipFill>
        <p:spPr>
          <a:xfrm>
            <a:off x="4676800" y="1988840"/>
            <a:ext cx="5229200" cy="5229200"/>
          </a:xfrm>
          <a:prstGeom prst="rect">
            <a:avLst/>
          </a:prstGeom>
        </p:spPr>
      </p:pic>
    </p:spTree>
    <p:extLst>
      <p:ext uri="{BB962C8B-B14F-4D97-AF65-F5344CB8AC3E}">
        <p14:creationId xmlns:p14="http://schemas.microsoft.com/office/powerpoint/2010/main" val="32145419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878F1-C23C-2F49-83FE-9607B517E1EB}"/>
              </a:ext>
            </a:extLst>
          </p:cNvPr>
          <p:cNvSpPr>
            <a:spLocks noGrp="1"/>
          </p:cNvSpPr>
          <p:nvPr>
            <p:ph type="title"/>
          </p:nvPr>
        </p:nvSpPr>
        <p:spPr>
          <a:xfrm>
            <a:off x="495300" y="1628800"/>
            <a:ext cx="8915400" cy="576263"/>
          </a:xfrm>
        </p:spPr>
        <p:txBody>
          <a:bodyPr/>
          <a:lstStyle/>
          <a:p>
            <a:r>
              <a:rPr lang="en-GB" dirty="0"/>
              <a:t>Standards of Councillor Conduct (8)</a:t>
            </a:r>
          </a:p>
        </p:txBody>
      </p:sp>
      <p:sp>
        <p:nvSpPr>
          <p:cNvPr id="3" name="Content Placeholder 2">
            <a:extLst>
              <a:ext uri="{FF2B5EF4-FFF2-40B4-BE49-F238E27FC236}">
                <a16:creationId xmlns:a16="http://schemas.microsoft.com/office/drawing/2014/main" id="{94A747D9-5DFA-7E47-B7BB-AA861BF9EAC6}"/>
              </a:ext>
            </a:extLst>
          </p:cNvPr>
          <p:cNvSpPr>
            <a:spLocks noGrp="1"/>
          </p:cNvSpPr>
          <p:nvPr>
            <p:ph idx="1"/>
          </p:nvPr>
        </p:nvSpPr>
        <p:spPr>
          <a:xfrm>
            <a:off x="666304" y="3583182"/>
            <a:ext cx="8833296" cy="3240360"/>
          </a:xfrm>
        </p:spPr>
        <p:txBody>
          <a:bodyPr/>
          <a:lstStyle/>
          <a:p>
            <a:r>
              <a:rPr lang="en-GB" sz="2800" dirty="0"/>
              <a:t>Do register interests within 28 days</a:t>
            </a:r>
          </a:p>
          <a:p>
            <a:r>
              <a:rPr lang="en-GB" sz="2800" dirty="0"/>
              <a:t>Do disclose an interest  when one arises at a meeting at which you are present</a:t>
            </a:r>
          </a:p>
          <a:p>
            <a:pPr marL="0" indent="0">
              <a:buNone/>
            </a:pPr>
            <a:endParaRPr lang="en-GB" sz="2800" dirty="0"/>
          </a:p>
          <a:p>
            <a:endParaRPr lang="en-GB" sz="2800" dirty="0"/>
          </a:p>
          <a:p>
            <a:pPr marL="0" indent="0">
              <a:buNone/>
            </a:pPr>
            <a:endParaRPr lang="en-GB" dirty="0"/>
          </a:p>
          <a:p>
            <a:endParaRPr lang="en-GB" dirty="0"/>
          </a:p>
          <a:p>
            <a:endParaRPr lang="en-GB" dirty="0"/>
          </a:p>
          <a:p>
            <a:endParaRPr lang="en-GB" dirty="0"/>
          </a:p>
        </p:txBody>
      </p:sp>
    </p:spTree>
    <p:extLst>
      <p:ext uri="{BB962C8B-B14F-4D97-AF65-F5344CB8AC3E}">
        <p14:creationId xmlns:p14="http://schemas.microsoft.com/office/powerpoint/2010/main" val="4793196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878F1-C23C-2F49-83FE-9607B517E1EB}"/>
              </a:ext>
            </a:extLst>
          </p:cNvPr>
          <p:cNvSpPr>
            <a:spLocks noGrp="1"/>
          </p:cNvSpPr>
          <p:nvPr>
            <p:ph type="title"/>
          </p:nvPr>
        </p:nvSpPr>
        <p:spPr>
          <a:xfrm>
            <a:off x="562113" y="1196752"/>
            <a:ext cx="9193336" cy="576263"/>
          </a:xfrm>
        </p:spPr>
        <p:txBody>
          <a:bodyPr/>
          <a:lstStyle/>
          <a:p>
            <a:r>
              <a:rPr lang="en-GB" dirty="0"/>
              <a:t>Standards of Councillor Conduct (9)</a:t>
            </a:r>
          </a:p>
        </p:txBody>
      </p:sp>
      <p:sp>
        <p:nvSpPr>
          <p:cNvPr id="3" name="Content Placeholder 2">
            <a:extLst>
              <a:ext uri="{FF2B5EF4-FFF2-40B4-BE49-F238E27FC236}">
                <a16:creationId xmlns:a16="http://schemas.microsoft.com/office/drawing/2014/main" id="{94A747D9-5DFA-7E47-B7BB-AA861BF9EAC6}"/>
              </a:ext>
            </a:extLst>
          </p:cNvPr>
          <p:cNvSpPr>
            <a:spLocks noGrp="1"/>
          </p:cNvSpPr>
          <p:nvPr>
            <p:ph idx="1"/>
          </p:nvPr>
        </p:nvSpPr>
        <p:spPr>
          <a:xfrm>
            <a:off x="562113" y="2492896"/>
            <a:ext cx="8915400" cy="3888432"/>
          </a:xfrm>
        </p:spPr>
        <p:txBody>
          <a:bodyPr/>
          <a:lstStyle/>
          <a:p>
            <a:r>
              <a:rPr lang="en-GB" sz="2800" dirty="0"/>
              <a:t>Do not accept gifts and hospitality, irrespective of value, which could give rise to gain or concern</a:t>
            </a:r>
          </a:p>
          <a:p>
            <a:r>
              <a:rPr lang="en-GB" sz="2800" dirty="0"/>
              <a:t>Do register any gift or hospitality of £25 or more with the MO within 28 days</a:t>
            </a:r>
          </a:p>
          <a:p>
            <a:r>
              <a:rPr lang="en-GB" sz="2800" dirty="0"/>
              <a:t>Do register with the MO any significant gift or hospitality you have been offered but rejected</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2492338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89531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878F1-C23C-2F49-83FE-9607B517E1EB}"/>
              </a:ext>
            </a:extLst>
          </p:cNvPr>
          <p:cNvSpPr>
            <a:spLocks noGrp="1"/>
          </p:cNvSpPr>
          <p:nvPr>
            <p:ph type="title"/>
          </p:nvPr>
        </p:nvSpPr>
        <p:spPr>
          <a:xfrm>
            <a:off x="423145" y="1714500"/>
            <a:ext cx="9193336" cy="1579418"/>
          </a:xfrm>
        </p:spPr>
        <p:txBody>
          <a:bodyPr/>
          <a:lstStyle/>
          <a:p>
            <a:pPr algn="ctr"/>
            <a:r>
              <a:rPr lang="en-GB" dirty="0"/>
              <a:t>Time for a short break</a:t>
            </a:r>
          </a:p>
        </p:txBody>
      </p:sp>
      <p:sp>
        <p:nvSpPr>
          <p:cNvPr id="3" name="Content Placeholder 2">
            <a:extLst>
              <a:ext uri="{FF2B5EF4-FFF2-40B4-BE49-F238E27FC236}">
                <a16:creationId xmlns:a16="http://schemas.microsoft.com/office/drawing/2014/main" id="{94A747D9-5DFA-7E47-B7BB-AA861BF9EAC6}"/>
              </a:ext>
            </a:extLst>
          </p:cNvPr>
          <p:cNvSpPr>
            <a:spLocks noGrp="1"/>
          </p:cNvSpPr>
          <p:nvPr>
            <p:ph idx="1"/>
          </p:nvPr>
        </p:nvSpPr>
        <p:spPr>
          <a:xfrm>
            <a:off x="562113" y="3957638"/>
            <a:ext cx="8915400" cy="2423690"/>
          </a:xfrm>
        </p:spPr>
        <p:txBody>
          <a:bodyPr/>
          <a:lstStyle/>
          <a:p>
            <a:pPr marL="0" indent="0">
              <a:buNone/>
            </a:pPr>
            <a:endParaRPr lang="en-GB" dirty="0"/>
          </a:p>
          <a:p>
            <a:endParaRPr lang="en-GB" dirty="0"/>
          </a:p>
          <a:p>
            <a:endParaRPr lang="en-GB" dirty="0"/>
          </a:p>
          <a:p>
            <a:endParaRPr lang="en-GB" dirty="0"/>
          </a:p>
        </p:txBody>
      </p:sp>
      <p:sp>
        <p:nvSpPr>
          <p:cNvPr id="4" name="TextBox 3">
            <a:extLst>
              <a:ext uri="{FF2B5EF4-FFF2-40B4-BE49-F238E27FC236}">
                <a16:creationId xmlns:a16="http://schemas.microsoft.com/office/drawing/2014/main" id="{CE44EEA4-DA30-05F5-B8CA-75037E891CBE}"/>
              </a:ext>
            </a:extLst>
          </p:cNvPr>
          <p:cNvSpPr txBox="1"/>
          <p:nvPr/>
        </p:nvSpPr>
        <p:spPr>
          <a:xfrm>
            <a:off x="1527425" y="3293918"/>
            <a:ext cx="6984776" cy="2800767"/>
          </a:xfrm>
          <a:prstGeom prst="rect">
            <a:avLst/>
          </a:prstGeom>
          <a:noFill/>
        </p:spPr>
        <p:txBody>
          <a:bodyPr wrap="square" rtlCol="0">
            <a:spAutoFit/>
          </a:bodyPr>
          <a:lstStyle/>
          <a:p>
            <a:pPr algn="ctr"/>
            <a:r>
              <a:rPr lang="en-GB" b="0" i="1" dirty="0"/>
              <a:t>Which aspects of registering or disclosing interests do you find most challenging?</a:t>
            </a:r>
          </a:p>
        </p:txBody>
      </p:sp>
    </p:spTree>
    <p:extLst>
      <p:ext uri="{BB962C8B-B14F-4D97-AF65-F5344CB8AC3E}">
        <p14:creationId xmlns:p14="http://schemas.microsoft.com/office/powerpoint/2010/main" val="1857952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60512" y="1124744"/>
            <a:ext cx="8915400" cy="576263"/>
          </a:xfrm>
        </p:spPr>
        <p:txBody>
          <a:bodyPr anchor="t"/>
          <a:lstStyle/>
          <a:p>
            <a:pPr>
              <a:defRPr/>
            </a:pPr>
            <a:r>
              <a:rPr lang="en-GB">
                <a:cs typeface="+mj-cs"/>
              </a:rPr>
              <a:t>The importance of standards in public life</a:t>
            </a:r>
          </a:p>
        </p:txBody>
      </p:sp>
      <p:sp>
        <p:nvSpPr>
          <p:cNvPr id="16387" name="Rectangle 3"/>
          <p:cNvSpPr>
            <a:spLocks noGrp="1" noChangeArrowheads="1"/>
          </p:cNvSpPr>
          <p:nvPr>
            <p:ph idx="1"/>
          </p:nvPr>
        </p:nvSpPr>
        <p:spPr>
          <a:xfrm>
            <a:off x="704528" y="2636912"/>
            <a:ext cx="8915400" cy="3888432"/>
          </a:xfrm>
        </p:spPr>
        <p:txBody>
          <a:bodyPr/>
          <a:lstStyle/>
          <a:p>
            <a:pPr marL="0" indent="0" algn="ctr">
              <a:buNone/>
            </a:pPr>
            <a:r>
              <a:rPr lang="en-GB" sz="2800" dirty="0"/>
              <a:t>“Local government impacts the lives of citizens every day, providing essential services to those it serves. </a:t>
            </a:r>
          </a:p>
          <a:p>
            <a:pPr marL="0" indent="0" algn="ctr">
              <a:buNone/>
            </a:pPr>
            <a:r>
              <a:rPr lang="en-GB" sz="2800" dirty="0"/>
              <a:t>Its decisions directly affect the quality of </a:t>
            </a:r>
            <a:br>
              <a:rPr lang="en-GB" sz="2800" dirty="0"/>
            </a:br>
            <a:r>
              <a:rPr lang="en-GB" sz="2800" dirty="0"/>
              <a:t>life of local people. </a:t>
            </a:r>
          </a:p>
          <a:p>
            <a:pPr marL="0" indent="0" algn="ctr">
              <a:buNone/>
            </a:pPr>
            <a:r>
              <a:rPr lang="en-GB" sz="2800" dirty="0"/>
              <a:t>High standards of conduct in local government are needed to demonstrate that those decisions are taken in the public interest and to maintain public confidence”</a:t>
            </a:r>
          </a:p>
          <a:p>
            <a:pPr marL="0" indent="0" algn="r">
              <a:buNone/>
            </a:pPr>
            <a:r>
              <a:rPr lang="en-GB" sz="2400" i="1" dirty="0"/>
              <a:t>The Committee on Standards in Public Life</a:t>
            </a:r>
          </a:p>
        </p:txBody>
      </p:sp>
    </p:spTree>
    <p:extLst>
      <p:ext uri="{BB962C8B-B14F-4D97-AF65-F5344CB8AC3E}">
        <p14:creationId xmlns:p14="http://schemas.microsoft.com/office/powerpoint/2010/main" val="12799834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DB041-A767-1444-833F-7FF9CB380338}"/>
              </a:ext>
            </a:extLst>
          </p:cNvPr>
          <p:cNvSpPr>
            <a:spLocks noGrp="1"/>
          </p:cNvSpPr>
          <p:nvPr>
            <p:ph type="ctrTitle"/>
          </p:nvPr>
        </p:nvSpPr>
        <p:spPr>
          <a:xfrm>
            <a:off x="742950" y="2708920"/>
            <a:ext cx="8420100" cy="1125537"/>
          </a:xfrm>
        </p:spPr>
        <p:txBody>
          <a:bodyPr/>
          <a:lstStyle/>
          <a:p>
            <a:r>
              <a:rPr lang="en-GB"/>
              <a:t>Registration and </a:t>
            </a:r>
            <a:br>
              <a:rPr lang="en-GB"/>
            </a:br>
            <a:r>
              <a:rPr lang="en-GB"/>
              <a:t>disclosure </a:t>
            </a:r>
            <a:br>
              <a:rPr lang="en-GB"/>
            </a:br>
            <a:r>
              <a:rPr lang="en-GB"/>
              <a:t>of interests</a:t>
            </a:r>
          </a:p>
        </p:txBody>
      </p:sp>
      <p:pic>
        <p:nvPicPr>
          <p:cNvPr id="4" name="Picture 3" descr="Text&#10;&#10;Description automatically generated with medium confidence">
            <a:extLst>
              <a:ext uri="{FF2B5EF4-FFF2-40B4-BE49-F238E27FC236}">
                <a16:creationId xmlns:a16="http://schemas.microsoft.com/office/drawing/2014/main" id="{956BFB6D-FDC7-CE4F-8039-BC690C233655}"/>
              </a:ext>
            </a:extLst>
          </p:cNvPr>
          <p:cNvPicPr>
            <a:picLocks noChangeAspect="1"/>
          </p:cNvPicPr>
          <p:nvPr/>
        </p:nvPicPr>
        <p:blipFill>
          <a:blip r:embed="rId3"/>
          <a:stretch>
            <a:fillRect/>
          </a:stretch>
        </p:blipFill>
        <p:spPr>
          <a:xfrm>
            <a:off x="5385048" y="2060848"/>
            <a:ext cx="4941168" cy="4941168"/>
          </a:xfrm>
          <a:prstGeom prst="rect">
            <a:avLst/>
          </a:prstGeom>
        </p:spPr>
      </p:pic>
    </p:spTree>
    <p:extLst>
      <p:ext uri="{BB962C8B-B14F-4D97-AF65-F5344CB8AC3E}">
        <p14:creationId xmlns:p14="http://schemas.microsoft.com/office/powerpoint/2010/main" val="29873450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5AD8C5-1881-D54D-9B88-8B0EC83E639F}"/>
              </a:ext>
            </a:extLst>
          </p:cNvPr>
          <p:cNvSpPr>
            <a:spLocks noGrp="1"/>
          </p:cNvSpPr>
          <p:nvPr>
            <p:ph type="title"/>
          </p:nvPr>
        </p:nvSpPr>
        <p:spPr>
          <a:xfrm>
            <a:off x="584200" y="1196752"/>
            <a:ext cx="8915400" cy="576263"/>
          </a:xfrm>
        </p:spPr>
        <p:txBody>
          <a:bodyPr/>
          <a:lstStyle/>
          <a:p>
            <a:r>
              <a:rPr lang="en-GB"/>
              <a:t>Interests</a:t>
            </a:r>
          </a:p>
        </p:txBody>
      </p:sp>
      <p:sp>
        <p:nvSpPr>
          <p:cNvPr id="3" name="Content Placeholder 2">
            <a:extLst>
              <a:ext uri="{FF2B5EF4-FFF2-40B4-BE49-F238E27FC236}">
                <a16:creationId xmlns:a16="http://schemas.microsoft.com/office/drawing/2014/main" id="{8AF7E6C4-59C1-FE42-BFE3-FC3CF1D7BAFD}"/>
              </a:ext>
            </a:extLst>
          </p:cNvPr>
          <p:cNvSpPr>
            <a:spLocks noGrp="1"/>
          </p:cNvSpPr>
          <p:nvPr>
            <p:ph idx="1"/>
          </p:nvPr>
        </p:nvSpPr>
        <p:spPr>
          <a:xfrm>
            <a:off x="580571" y="2348880"/>
            <a:ext cx="8915400" cy="4281488"/>
          </a:xfrm>
        </p:spPr>
        <p:txBody>
          <a:bodyPr/>
          <a:lstStyle/>
          <a:p>
            <a:r>
              <a:rPr lang="en-GB" sz="2800"/>
              <a:t>Three types…</a:t>
            </a:r>
          </a:p>
          <a:p>
            <a:pPr lvl="1"/>
            <a:r>
              <a:rPr lang="en-GB"/>
              <a:t>Disclosable pecuniary interests (DPIs)</a:t>
            </a:r>
          </a:p>
          <a:p>
            <a:pPr lvl="1"/>
            <a:r>
              <a:rPr lang="en-GB"/>
              <a:t>Other registerable interests (ORIs)</a:t>
            </a:r>
          </a:p>
          <a:p>
            <a:pPr lvl="1"/>
            <a:r>
              <a:rPr lang="en-GB"/>
              <a:t>Non-registerable interests (NRIs)</a:t>
            </a:r>
          </a:p>
          <a:p>
            <a:r>
              <a:rPr lang="en-GB" sz="2800"/>
              <a:t>Two situations…</a:t>
            </a:r>
          </a:p>
          <a:p>
            <a:pPr lvl="1"/>
            <a:r>
              <a:rPr lang="en-GB"/>
              <a:t>Registration </a:t>
            </a:r>
          </a:p>
          <a:p>
            <a:pPr lvl="1"/>
            <a:r>
              <a:rPr lang="en-GB"/>
              <a:t>Disclosure</a:t>
            </a:r>
          </a:p>
          <a:p>
            <a:endParaRPr lang="en-GB"/>
          </a:p>
        </p:txBody>
      </p:sp>
    </p:spTree>
    <p:extLst>
      <p:ext uri="{BB962C8B-B14F-4D97-AF65-F5344CB8AC3E}">
        <p14:creationId xmlns:p14="http://schemas.microsoft.com/office/powerpoint/2010/main" val="7084398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748C6-3C95-0C40-8128-D31B7E61C676}"/>
              </a:ext>
            </a:extLst>
          </p:cNvPr>
          <p:cNvSpPr>
            <a:spLocks noGrp="1"/>
          </p:cNvSpPr>
          <p:nvPr>
            <p:ph type="title"/>
          </p:nvPr>
        </p:nvSpPr>
        <p:spPr>
          <a:xfrm>
            <a:off x="344488" y="1124744"/>
            <a:ext cx="9769400" cy="576263"/>
          </a:xfrm>
        </p:spPr>
        <p:txBody>
          <a:bodyPr/>
          <a:lstStyle/>
          <a:p>
            <a:r>
              <a:rPr lang="en-GB"/>
              <a:t>Disclosable pecuniary interests (DPIs)</a:t>
            </a:r>
          </a:p>
        </p:txBody>
      </p:sp>
      <p:sp>
        <p:nvSpPr>
          <p:cNvPr id="3" name="Content Placeholder 2">
            <a:extLst>
              <a:ext uri="{FF2B5EF4-FFF2-40B4-BE49-F238E27FC236}">
                <a16:creationId xmlns:a16="http://schemas.microsoft.com/office/drawing/2014/main" id="{9A839A23-2537-5945-883F-A72D119020E9}"/>
              </a:ext>
            </a:extLst>
          </p:cNvPr>
          <p:cNvSpPr>
            <a:spLocks noGrp="1"/>
          </p:cNvSpPr>
          <p:nvPr>
            <p:ph idx="1"/>
          </p:nvPr>
        </p:nvSpPr>
        <p:spPr>
          <a:xfrm>
            <a:off x="200472" y="2060848"/>
            <a:ext cx="9505056" cy="4497512"/>
          </a:xfrm>
        </p:spPr>
        <p:txBody>
          <a:bodyPr/>
          <a:lstStyle/>
          <a:p>
            <a:r>
              <a:rPr lang="en-GB" sz="2800" dirty="0"/>
              <a:t>They relate to things such as your employment, interests in land, contracts with the Council etc. </a:t>
            </a:r>
          </a:p>
          <a:p>
            <a:r>
              <a:rPr lang="en-GB" sz="2800" dirty="0"/>
              <a:t>They cover interests of you and of your spouse/partner</a:t>
            </a:r>
          </a:p>
          <a:p>
            <a:r>
              <a:rPr lang="en-GB" sz="2800" dirty="0"/>
              <a:t>You must register them within 28 days of election and whenever your position changes</a:t>
            </a:r>
          </a:p>
          <a:p>
            <a:r>
              <a:rPr lang="en-GB" sz="2800" dirty="0"/>
              <a:t>It is a criminal offence under the Localism Act 2011 to fail to register DPIs, to fail to disclose them at meetings, to participate or vote where you have a DPI or to provide false or misleading information about them</a:t>
            </a:r>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8666019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1F122-4F7F-F940-99A8-94B88B64CF92}"/>
              </a:ext>
            </a:extLst>
          </p:cNvPr>
          <p:cNvSpPr>
            <a:spLocks noGrp="1"/>
          </p:cNvSpPr>
          <p:nvPr>
            <p:ph type="title"/>
          </p:nvPr>
        </p:nvSpPr>
        <p:spPr/>
        <p:txBody>
          <a:bodyPr/>
          <a:lstStyle/>
          <a:p>
            <a:r>
              <a:rPr lang="en-GB"/>
              <a:t>DPIs (2)</a:t>
            </a:r>
          </a:p>
        </p:txBody>
      </p:sp>
      <p:sp>
        <p:nvSpPr>
          <p:cNvPr id="3" name="Content Placeholder 2">
            <a:extLst>
              <a:ext uri="{FF2B5EF4-FFF2-40B4-BE49-F238E27FC236}">
                <a16:creationId xmlns:a16="http://schemas.microsoft.com/office/drawing/2014/main" id="{FD5B472B-7C2D-D04D-A003-028BB08F613E}"/>
              </a:ext>
            </a:extLst>
          </p:cNvPr>
          <p:cNvSpPr>
            <a:spLocks noGrp="1"/>
          </p:cNvSpPr>
          <p:nvPr>
            <p:ph idx="1"/>
          </p:nvPr>
        </p:nvSpPr>
        <p:spPr>
          <a:xfrm>
            <a:off x="495300" y="2924944"/>
            <a:ext cx="8915400" cy="3312368"/>
          </a:xfrm>
        </p:spPr>
        <p:txBody>
          <a:bodyPr/>
          <a:lstStyle/>
          <a:p>
            <a:r>
              <a:rPr lang="en-GB" sz="2800" dirty="0"/>
              <a:t>Where a matter arises at a meeting in which you have a DPI, you must disclose it, not participate in any discussion or vote on the matter and not remain in the room (unless you have a dispensation)</a:t>
            </a:r>
          </a:p>
          <a:p>
            <a:pPr marL="0" indent="0">
              <a:buNone/>
            </a:pPr>
            <a:endParaRPr lang="en-GB" sz="2800" dirty="0"/>
          </a:p>
          <a:p>
            <a:endParaRPr lang="en-GB" dirty="0"/>
          </a:p>
        </p:txBody>
      </p:sp>
    </p:spTree>
    <p:extLst>
      <p:ext uri="{BB962C8B-B14F-4D97-AF65-F5344CB8AC3E}">
        <p14:creationId xmlns:p14="http://schemas.microsoft.com/office/powerpoint/2010/main" val="19160253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EB2A-FC97-1644-AA9A-75BBA8541788}"/>
              </a:ext>
            </a:extLst>
          </p:cNvPr>
          <p:cNvSpPr>
            <a:spLocks noGrp="1"/>
          </p:cNvSpPr>
          <p:nvPr>
            <p:ph type="title"/>
          </p:nvPr>
        </p:nvSpPr>
        <p:spPr>
          <a:xfrm>
            <a:off x="584200" y="1380132"/>
            <a:ext cx="9265344" cy="576263"/>
          </a:xfrm>
        </p:spPr>
        <p:txBody>
          <a:bodyPr/>
          <a:lstStyle/>
          <a:p>
            <a:r>
              <a:rPr lang="en-GB"/>
              <a:t>Examples from the guidance – DPIs</a:t>
            </a:r>
          </a:p>
        </p:txBody>
      </p:sp>
      <p:sp>
        <p:nvSpPr>
          <p:cNvPr id="3" name="Content Placeholder 2">
            <a:extLst>
              <a:ext uri="{FF2B5EF4-FFF2-40B4-BE49-F238E27FC236}">
                <a16:creationId xmlns:a16="http://schemas.microsoft.com/office/drawing/2014/main" id="{A59D0F83-874A-984A-81C2-583B06607D48}"/>
              </a:ext>
            </a:extLst>
          </p:cNvPr>
          <p:cNvSpPr>
            <a:spLocks noGrp="1"/>
          </p:cNvSpPr>
          <p:nvPr>
            <p:ph idx="1"/>
          </p:nvPr>
        </p:nvSpPr>
        <p:spPr>
          <a:xfrm>
            <a:off x="584200" y="2636912"/>
            <a:ext cx="8915400" cy="3960440"/>
          </a:xfrm>
        </p:spPr>
        <p:txBody>
          <a:bodyPr/>
          <a:lstStyle/>
          <a:p>
            <a:r>
              <a:rPr lang="en-GB" sz="2800"/>
              <a:t>Awarding a contract to your own company</a:t>
            </a:r>
          </a:p>
          <a:p>
            <a:r>
              <a:rPr lang="en-GB" sz="2800"/>
              <a:t>Planning application for your own property</a:t>
            </a:r>
          </a:p>
          <a:p>
            <a:r>
              <a:rPr lang="en-GB" sz="2800"/>
              <a:t>Resident parking zone includes your house</a:t>
            </a:r>
          </a:p>
          <a:p>
            <a:r>
              <a:rPr lang="en-GB" sz="2800"/>
              <a:t>All these are DPIs, so you you should disclose and withdraw (unless you have a dispensation)</a:t>
            </a:r>
          </a:p>
          <a:p>
            <a:r>
              <a:rPr lang="en-GB" sz="2800"/>
              <a:t>Criminal offence if you fail to do so – Section 34 of the Localism Act 2011</a:t>
            </a:r>
          </a:p>
        </p:txBody>
      </p:sp>
    </p:spTree>
    <p:extLst>
      <p:ext uri="{BB962C8B-B14F-4D97-AF65-F5344CB8AC3E}">
        <p14:creationId xmlns:p14="http://schemas.microsoft.com/office/powerpoint/2010/main" val="346285682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7FE11-D6BB-DC4A-8AC7-C8E5180B22B5}"/>
              </a:ext>
            </a:extLst>
          </p:cNvPr>
          <p:cNvSpPr>
            <a:spLocks noGrp="1"/>
          </p:cNvSpPr>
          <p:nvPr>
            <p:ph type="title"/>
          </p:nvPr>
        </p:nvSpPr>
        <p:spPr/>
        <p:txBody>
          <a:bodyPr/>
          <a:lstStyle/>
          <a:p>
            <a:r>
              <a:rPr lang="en-GB"/>
              <a:t>Other registerable interests (ORIs)</a:t>
            </a:r>
          </a:p>
        </p:txBody>
      </p:sp>
      <p:sp>
        <p:nvSpPr>
          <p:cNvPr id="3" name="Content Placeholder 2">
            <a:extLst>
              <a:ext uri="{FF2B5EF4-FFF2-40B4-BE49-F238E27FC236}">
                <a16:creationId xmlns:a16="http://schemas.microsoft.com/office/drawing/2014/main" id="{53A7159A-62CC-BA4D-B79C-1D8F4A4E131A}"/>
              </a:ext>
            </a:extLst>
          </p:cNvPr>
          <p:cNvSpPr>
            <a:spLocks noGrp="1"/>
          </p:cNvSpPr>
          <p:nvPr>
            <p:ph idx="1"/>
          </p:nvPr>
        </p:nvSpPr>
        <p:spPr>
          <a:xfrm>
            <a:off x="580571" y="2492896"/>
            <a:ext cx="8915400" cy="4032448"/>
          </a:xfrm>
        </p:spPr>
        <p:txBody>
          <a:bodyPr/>
          <a:lstStyle/>
          <a:p>
            <a:r>
              <a:rPr lang="en-GB" sz="2800" dirty="0"/>
              <a:t>Relate to unpaid directorships, membership of outside bodies, charities, lobby groups, TUs, political parties etc.</a:t>
            </a:r>
          </a:p>
          <a:p>
            <a:r>
              <a:rPr lang="en-GB" sz="2800" dirty="0"/>
              <a:t>Must register them within 28 days of election/appointment to office and whenever your position changes</a:t>
            </a:r>
          </a:p>
          <a:p>
            <a:endParaRPr lang="en-GB" dirty="0"/>
          </a:p>
          <a:p>
            <a:endParaRPr lang="en-GB" dirty="0"/>
          </a:p>
        </p:txBody>
      </p:sp>
    </p:spTree>
    <p:extLst>
      <p:ext uri="{BB962C8B-B14F-4D97-AF65-F5344CB8AC3E}">
        <p14:creationId xmlns:p14="http://schemas.microsoft.com/office/powerpoint/2010/main" val="19714503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AED97-690C-7B4D-9875-B90D5DB33A46}"/>
              </a:ext>
            </a:extLst>
          </p:cNvPr>
          <p:cNvSpPr>
            <a:spLocks noGrp="1"/>
          </p:cNvSpPr>
          <p:nvPr>
            <p:ph type="title"/>
          </p:nvPr>
        </p:nvSpPr>
        <p:spPr>
          <a:xfrm>
            <a:off x="2072680" y="620688"/>
            <a:ext cx="8915400" cy="576263"/>
          </a:xfrm>
        </p:spPr>
        <p:txBody>
          <a:bodyPr/>
          <a:lstStyle/>
          <a:p>
            <a:r>
              <a:rPr lang="en-GB"/>
              <a:t>ORIs (2)</a:t>
            </a:r>
          </a:p>
        </p:txBody>
      </p:sp>
      <p:sp>
        <p:nvSpPr>
          <p:cNvPr id="3" name="Content Placeholder 2">
            <a:extLst>
              <a:ext uri="{FF2B5EF4-FFF2-40B4-BE49-F238E27FC236}">
                <a16:creationId xmlns:a16="http://schemas.microsoft.com/office/drawing/2014/main" id="{AF89A9E2-7C5B-9F42-B6B6-5B973AECEB16}"/>
              </a:ext>
            </a:extLst>
          </p:cNvPr>
          <p:cNvSpPr>
            <a:spLocks noGrp="1"/>
          </p:cNvSpPr>
          <p:nvPr>
            <p:ph idx="1"/>
          </p:nvPr>
        </p:nvSpPr>
        <p:spPr>
          <a:xfrm>
            <a:off x="416496" y="1628800"/>
            <a:ext cx="8742176" cy="5384007"/>
          </a:xfrm>
        </p:spPr>
        <p:txBody>
          <a:bodyPr/>
          <a:lstStyle/>
          <a:p>
            <a:r>
              <a:rPr lang="en-GB" sz="2800" dirty="0"/>
              <a:t>Where a matter arises at a meeting in which you have an ORI, you must</a:t>
            </a:r>
            <a:r>
              <a:rPr lang="en-GB" dirty="0"/>
              <a:t> disclose it</a:t>
            </a:r>
          </a:p>
          <a:p>
            <a:r>
              <a:rPr lang="en-GB" sz="2800" dirty="0"/>
              <a:t>You may speak on the matter only if members of the public are also allowed to speak at the meeting but otherwise you must not take part in any discussion or vote on the matter and must not remain in the room unless you have a dispensation</a:t>
            </a:r>
            <a:endParaRPr lang="en-GB" dirty="0"/>
          </a:p>
          <a:p>
            <a:endParaRPr lang="en-GB" dirty="0"/>
          </a:p>
          <a:p>
            <a:endParaRPr lang="en-GB" dirty="0"/>
          </a:p>
        </p:txBody>
      </p:sp>
    </p:spTree>
    <p:extLst>
      <p:ext uri="{BB962C8B-B14F-4D97-AF65-F5344CB8AC3E}">
        <p14:creationId xmlns:p14="http://schemas.microsoft.com/office/powerpoint/2010/main" val="330581975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9F0EB-407A-CC4E-B1C7-469471FDC55B}"/>
              </a:ext>
            </a:extLst>
          </p:cNvPr>
          <p:cNvSpPr>
            <a:spLocks noGrp="1"/>
          </p:cNvSpPr>
          <p:nvPr>
            <p:ph type="title"/>
          </p:nvPr>
        </p:nvSpPr>
        <p:spPr>
          <a:xfrm>
            <a:off x="136240" y="1196752"/>
            <a:ext cx="9633520" cy="576263"/>
          </a:xfrm>
        </p:spPr>
        <p:txBody>
          <a:bodyPr/>
          <a:lstStyle/>
          <a:p>
            <a:r>
              <a:rPr lang="en-GB"/>
              <a:t>Examples from the guidance – ORIs</a:t>
            </a:r>
          </a:p>
        </p:txBody>
      </p:sp>
      <p:sp>
        <p:nvSpPr>
          <p:cNvPr id="3" name="Content Placeholder 2">
            <a:extLst>
              <a:ext uri="{FF2B5EF4-FFF2-40B4-BE49-F238E27FC236}">
                <a16:creationId xmlns:a16="http://schemas.microsoft.com/office/drawing/2014/main" id="{DD71DD0E-CBE0-A641-9663-B95E051ECFD7}"/>
              </a:ext>
            </a:extLst>
          </p:cNvPr>
          <p:cNvSpPr>
            <a:spLocks noGrp="1"/>
          </p:cNvSpPr>
          <p:nvPr>
            <p:ph idx="1"/>
          </p:nvPr>
        </p:nvSpPr>
        <p:spPr>
          <a:xfrm>
            <a:off x="495300" y="2276872"/>
            <a:ext cx="8915400" cy="4281488"/>
          </a:xfrm>
        </p:spPr>
        <p:txBody>
          <a:bodyPr/>
          <a:lstStyle/>
          <a:p>
            <a:r>
              <a:rPr lang="en-GB" sz="2800" dirty="0"/>
              <a:t>Awarding/withdrawing grant funding or granting planning permission to a body of which you are a member e.g. community hall</a:t>
            </a:r>
          </a:p>
          <a:p>
            <a:r>
              <a:rPr lang="en-GB" sz="2800" dirty="0"/>
              <a:t>Both directly relate to the finances of an ORI.</a:t>
            </a:r>
          </a:p>
          <a:p>
            <a:r>
              <a:rPr lang="en-GB" sz="2800" dirty="0"/>
              <a:t>Both are therefore interests you should disclose, you should not participate in the discussion or vote and withdraw (unless you have a dispensation or the public can address the meeting)</a:t>
            </a:r>
          </a:p>
          <a:p>
            <a:endParaRPr lang="en-GB" dirty="0"/>
          </a:p>
          <a:p>
            <a:endParaRPr lang="en-GB" dirty="0"/>
          </a:p>
        </p:txBody>
      </p:sp>
    </p:spTree>
    <p:extLst>
      <p:ext uri="{BB962C8B-B14F-4D97-AF65-F5344CB8AC3E}">
        <p14:creationId xmlns:p14="http://schemas.microsoft.com/office/powerpoint/2010/main" val="393308147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551CE-189C-9741-B4B0-D8379AA69A52}"/>
              </a:ext>
            </a:extLst>
          </p:cNvPr>
          <p:cNvSpPr>
            <a:spLocks noGrp="1"/>
          </p:cNvSpPr>
          <p:nvPr>
            <p:ph type="title"/>
          </p:nvPr>
        </p:nvSpPr>
        <p:spPr>
          <a:xfrm>
            <a:off x="1208584" y="1556792"/>
            <a:ext cx="8915400" cy="576263"/>
          </a:xfrm>
        </p:spPr>
        <p:txBody>
          <a:bodyPr/>
          <a:lstStyle/>
          <a:p>
            <a:r>
              <a:rPr lang="en-GB" dirty="0"/>
              <a:t> Non-registerable interests (NRIs)</a:t>
            </a:r>
          </a:p>
        </p:txBody>
      </p:sp>
      <p:sp>
        <p:nvSpPr>
          <p:cNvPr id="3" name="Content Placeholder 2">
            <a:extLst>
              <a:ext uri="{FF2B5EF4-FFF2-40B4-BE49-F238E27FC236}">
                <a16:creationId xmlns:a16="http://schemas.microsoft.com/office/drawing/2014/main" id="{D068E499-82DF-DC4B-B041-491ABAC3213E}"/>
              </a:ext>
            </a:extLst>
          </p:cNvPr>
          <p:cNvSpPr>
            <a:spLocks noGrp="1"/>
          </p:cNvSpPr>
          <p:nvPr>
            <p:ph idx="1"/>
          </p:nvPr>
        </p:nvSpPr>
        <p:spPr>
          <a:xfrm>
            <a:off x="272480" y="2348880"/>
            <a:ext cx="9505056" cy="4320282"/>
          </a:xfrm>
        </p:spPr>
        <p:txBody>
          <a:bodyPr/>
          <a:lstStyle/>
          <a:p>
            <a:r>
              <a:rPr lang="en-GB" sz="2800" dirty="0"/>
              <a:t>Where a matter arises at a meeting which </a:t>
            </a:r>
            <a:r>
              <a:rPr lang="en-GB" sz="2800" b="1" dirty="0"/>
              <a:t>directly relates to </a:t>
            </a:r>
            <a:r>
              <a:rPr lang="en-GB" sz="2800" dirty="0"/>
              <a:t>your financial interest or well-being (and is not a DPI) or to a financial interest or well-being of a relative or close associate, you must disclose it.  </a:t>
            </a:r>
          </a:p>
          <a:p>
            <a:r>
              <a:rPr lang="en-GB" sz="2800" dirty="0"/>
              <a:t>You may speak on the matter only if members of the public are also allowed to speak at the meeting but otherwise you must not take part in any discussion or vote on the matter and must not remain in the room unless you have a dispensation</a:t>
            </a:r>
          </a:p>
          <a:p>
            <a:endParaRPr lang="en-GB" sz="2800" dirty="0"/>
          </a:p>
          <a:p>
            <a:endParaRPr lang="en-GB" sz="2800"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1654436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F5A85-BA83-D148-9F00-966622AB554E}"/>
              </a:ext>
            </a:extLst>
          </p:cNvPr>
          <p:cNvSpPr>
            <a:spLocks noGrp="1"/>
          </p:cNvSpPr>
          <p:nvPr>
            <p:ph type="title"/>
          </p:nvPr>
        </p:nvSpPr>
        <p:spPr>
          <a:xfrm>
            <a:off x="632520" y="1412776"/>
            <a:ext cx="9777536" cy="576263"/>
          </a:xfrm>
        </p:spPr>
        <p:txBody>
          <a:bodyPr/>
          <a:lstStyle/>
          <a:p>
            <a:r>
              <a:rPr lang="en-GB" dirty="0"/>
              <a:t>Examples from the guidance:</a:t>
            </a:r>
          </a:p>
        </p:txBody>
      </p:sp>
      <p:sp>
        <p:nvSpPr>
          <p:cNvPr id="3" name="Content Placeholder 2">
            <a:extLst>
              <a:ext uri="{FF2B5EF4-FFF2-40B4-BE49-F238E27FC236}">
                <a16:creationId xmlns:a16="http://schemas.microsoft.com/office/drawing/2014/main" id="{66D3D8D5-6025-4C4D-913E-279DFC0612B8}"/>
              </a:ext>
            </a:extLst>
          </p:cNvPr>
          <p:cNvSpPr>
            <a:spLocks noGrp="1"/>
          </p:cNvSpPr>
          <p:nvPr>
            <p:ph idx="1"/>
          </p:nvPr>
        </p:nvSpPr>
        <p:spPr>
          <a:xfrm>
            <a:off x="495300" y="2564904"/>
            <a:ext cx="8915400" cy="4032448"/>
          </a:xfrm>
        </p:spPr>
        <p:txBody>
          <a:bodyPr/>
          <a:lstStyle/>
          <a:p>
            <a:pPr marL="0" indent="0">
              <a:buNone/>
            </a:pPr>
            <a:r>
              <a:rPr lang="en-GB" sz="2800" b="1" i="1" dirty="0"/>
              <a:t>“Directly relates to…”</a:t>
            </a:r>
          </a:p>
          <a:p>
            <a:endParaRPr lang="en-GB" sz="2800" dirty="0"/>
          </a:p>
          <a:p>
            <a:r>
              <a:rPr lang="en-GB" sz="2800" dirty="0"/>
              <a:t>Determining an application submitted by your sister or your neighbour for a dog breeding licence</a:t>
            </a:r>
          </a:p>
          <a:p>
            <a:r>
              <a:rPr lang="en-GB" sz="2800" dirty="0"/>
              <a:t>Partner with free parking permit and policy review decision to be made</a:t>
            </a:r>
          </a:p>
          <a:p>
            <a:r>
              <a:rPr lang="en-GB" sz="2800" dirty="0"/>
              <a:t>You object in a private capacity to your neighbour’s planning application …..</a:t>
            </a:r>
          </a:p>
          <a:p>
            <a:endParaRPr lang="en-GB" dirty="0"/>
          </a:p>
          <a:p>
            <a:endParaRPr lang="en-GB" dirty="0"/>
          </a:p>
        </p:txBody>
      </p:sp>
    </p:spTree>
    <p:extLst>
      <p:ext uri="{BB962C8B-B14F-4D97-AF65-F5344CB8AC3E}">
        <p14:creationId xmlns:p14="http://schemas.microsoft.com/office/powerpoint/2010/main" val="3860301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3AAE0-8A1E-5049-B289-426C48185443}"/>
              </a:ext>
            </a:extLst>
          </p:cNvPr>
          <p:cNvSpPr>
            <a:spLocks noGrp="1"/>
          </p:cNvSpPr>
          <p:nvPr>
            <p:ph type="title"/>
          </p:nvPr>
        </p:nvSpPr>
        <p:spPr>
          <a:xfrm>
            <a:off x="416496" y="2924944"/>
            <a:ext cx="8915400" cy="576263"/>
          </a:xfrm>
        </p:spPr>
        <p:txBody>
          <a:bodyPr/>
          <a:lstStyle/>
          <a:p>
            <a:pPr algn="ctr"/>
            <a:r>
              <a:rPr lang="en-GB"/>
              <a:t>Introduction and welcome from Lord Evans of Weardale</a:t>
            </a:r>
            <a:br>
              <a:rPr lang="en-GB"/>
            </a:br>
            <a:r>
              <a:rPr lang="en-GB"/>
              <a:t>Chair of the Committee on Standards in Public Life </a:t>
            </a:r>
          </a:p>
        </p:txBody>
      </p:sp>
      <p:sp>
        <p:nvSpPr>
          <p:cNvPr id="3" name="TextBox 2">
            <a:extLst>
              <a:ext uri="{FF2B5EF4-FFF2-40B4-BE49-F238E27FC236}">
                <a16:creationId xmlns:a16="http://schemas.microsoft.com/office/drawing/2014/main" id="{D58AE6A0-2EFE-7A43-B6F5-181A3486F87A}"/>
              </a:ext>
            </a:extLst>
          </p:cNvPr>
          <p:cNvSpPr txBox="1"/>
          <p:nvPr/>
        </p:nvSpPr>
        <p:spPr>
          <a:xfrm>
            <a:off x="5889104" y="5661248"/>
            <a:ext cx="2694969" cy="584775"/>
          </a:xfrm>
          <a:prstGeom prst="rect">
            <a:avLst/>
          </a:prstGeom>
          <a:noFill/>
        </p:spPr>
        <p:txBody>
          <a:bodyPr wrap="none" rtlCol="0">
            <a:spAutoFit/>
          </a:bodyPr>
          <a:lstStyle/>
          <a:p>
            <a:r>
              <a:rPr lang="en-GB" sz="3200" u="sng" dirty="0">
                <a:hlinkClick r:id="rId3"/>
              </a:rPr>
              <a:t>YouTube link</a:t>
            </a:r>
            <a:endParaRPr lang="en-GB" sz="3200" u="sng" dirty="0"/>
          </a:p>
        </p:txBody>
      </p:sp>
    </p:spTree>
    <p:extLst>
      <p:ext uri="{BB962C8B-B14F-4D97-AF65-F5344CB8AC3E}">
        <p14:creationId xmlns:p14="http://schemas.microsoft.com/office/powerpoint/2010/main" val="61542905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AD16F-2782-AA43-AF07-ADDEAEA4A9E8}"/>
              </a:ext>
            </a:extLst>
          </p:cNvPr>
          <p:cNvSpPr>
            <a:spLocks noGrp="1"/>
          </p:cNvSpPr>
          <p:nvPr>
            <p:ph type="title"/>
          </p:nvPr>
        </p:nvSpPr>
        <p:spPr>
          <a:xfrm>
            <a:off x="410929" y="1340768"/>
            <a:ext cx="9299128" cy="576263"/>
          </a:xfrm>
        </p:spPr>
        <p:txBody>
          <a:bodyPr/>
          <a:lstStyle/>
          <a:p>
            <a:r>
              <a:rPr lang="en-GB"/>
              <a:t>Examples from the guidance </a:t>
            </a:r>
          </a:p>
        </p:txBody>
      </p:sp>
      <p:sp>
        <p:nvSpPr>
          <p:cNvPr id="3" name="Content Placeholder 2">
            <a:extLst>
              <a:ext uri="{FF2B5EF4-FFF2-40B4-BE49-F238E27FC236}">
                <a16:creationId xmlns:a16="http://schemas.microsoft.com/office/drawing/2014/main" id="{3D4E8CA2-B5B3-984C-B2D1-0ED0ABC0C3D3}"/>
              </a:ext>
            </a:extLst>
          </p:cNvPr>
          <p:cNvSpPr>
            <a:spLocks noGrp="1"/>
          </p:cNvSpPr>
          <p:nvPr>
            <p:ph idx="1"/>
          </p:nvPr>
        </p:nvSpPr>
        <p:spPr>
          <a:xfrm>
            <a:off x="236476" y="2348880"/>
            <a:ext cx="9433048" cy="3888432"/>
          </a:xfrm>
        </p:spPr>
        <p:txBody>
          <a:bodyPr/>
          <a:lstStyle/>
          <a:p>
            <a:pPr marL="0" indent="0">
              <a:buNone/>
            </a:pPr>
            <a:r>
              <a:rPr lang="en-GB" sz="2800" b="1" i="1" dirty="0"/>
              <a:t>“Affects…”</a:t>
            </a:r>
          </a:p>
          <a:p>
            <a:r>
              <a:rPr lang="en-GB" sz="2800" dirty="0"/>
              <a:t>Awarding grant funding to a competitor to a community hall, where you are on the committee</a:t>
            </a:r>
          </a:p>
          <a:p>
            <a:r>
              <a:rPr lang="en-GB" sz="2800" dirty="0"/>
              <a:t>Application for housing development on land near your partner’s business property</a:t>
            </a:r>
          </a:p>
          <a:p>
            <a:r>
              <a:rPr lang="en-GB" sz="2800" dirty="0"/>
              <a:t>Your neighbour applies for planning permission</a:t>
            </a:r>
          </a:p>
          <a:p>
            <a:endParaRPr lang="en-GB" dirty="0"/>
          </a:p>
          <a:p>
            <a:endParaRPr lang="en-GB" dirty="0"/>
          </a:p>
        </p:txBody>
      </p:sp>
    </p:spTree>
    <p:extLst>
      <p:ext uri="{BB962C8B-B14F-4D97-AF65-F5344CB8AC3E}">
        <p14:creationId xmlns:p14="http://schemas.microsoft.com/office/powerpoint/2010/main" val="16746425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88521-746F-8D4A-8499-F6060D411995}"/>
              </a:ext>
            </a:extLst>
          </p:cNvPr>
          <p:cNvSpPr>
            <a:spLocks noGrp="1"/>
          </p:cNvSpPr>
          <p:nvPr>
            <p:ph type="title"/>
          </p:nvPr>
        </p:nvSpPr>
        <p:spPr>
          <a:xfrm>
            <a:off x="2072680" y="764704"/>
            <a:ext cx="9193336" cy="576263"/>
          </a:xfrm>
        </p:spPr>
        <p:txBody>
          <a:bodyPr/>
          <a:lstStyle/>
          <a:p>
            <a:r>
              <a:rPr lang="en-GB"/>
              <a:t>Examples (cont)</a:t>
            </a:r>
          </a:p>
        </p:txBody>
      </p:sp>
      <p:sp>
        <p:nvSpPr>
          <p:cNvPr id="3" name="Content Placeholder 2">
            <a:extLst>
              <a:ext uri="{FF2B5EF4-FFF2-40B4-BE49-F238E27FC236}">
                <a16:creationId xmlns:a16="http://schemas.microsoft.com/office/drawing/2014/main" id="{B862CFB2-00D6-9047-AA27-84C5DB3A514A}"/>
              </a:ext>
            </a:extLst>
          </p:cNvPr>
          <p:cNvSpPr>
            <a:spLocks noGrp="1"/>
          </p:cNvSpPr>
          <p:nvPr>
            <p:ph idx="1"/>
          </p:nvPr>
        </p:nvSpPr>
        <p:spPr>
          <a:xfrm>
            <a:off x="128464" y="1673424"/>
            <a:ext cx="9510104" cy="5184576"/>
          </a:xfrm>
        </p:spPr>
        <p:txBody>
          <a:bodyPr/>
          <a:lstStyle/>
          <a:p>
            <a:r>
              <a:rPr lang="en-GB" sz="2800"/>
              <a:t>So apply the test – </a:t>
            </a:r>
          </a:p>
          <a:p>
            <a:pPr lvl="1"/>
            <a:r>
              <a:rPr lang="en-GB"/>
              <a:t>Does it affect the finances or well-being more than the finances of the majority of inhabitants of the ward and</a:t>
            </a:r>
          </a:p>
          <a:p>
            <a:pPr lvl="1"/>
            <a:r>
              <a:rPr lang="en-GB"/>
              <a:t>Would a reasonable member of the public knowing all the facts believe that it would affect your view of the wider public interest?</a:t>
            </a:r>
          </a:p>
          <a:p>
            <a:r>
              <a:rPr lang="en-GB" sz="2800"/>
              <a:t>If so, these are interests you should disclose, not participate in the discussion, not vote and withdraw (unless you have a dispensation or the public can address the meeting)</a:t>
            </a:r>
          </a:p>
          <a:p>
            <a:endParaRPr lang="en-GB"/>
          </a:p>
          <a:p>
            <a:endParaRPr lang="en-GB"/>
          </a:p>
        </p:txBody>
      </p:sp>
    </p:spTree>
    <p:extLst>
      <p:ext uri="{BB962C8B-B14F-4D97-AF65-F5344CB8AC3E}">
        <p14:creationId xmlns:p14="http://schemas.microsoft.com/office/powerpoint/2010/main" val="40004682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3956B-4BD3-6043-96D5-8439358DA417}"/>
              </a:ext>
            </a:extLst>
          </p:cNvPr>
          <p:cNvSpPr>
            <a:spLocks noGrp="1"/>
          </p:cNvSpPr>
          <p:nvPr>
            <p:ph type="title"/>
          </p:nvPr>
        </p:nvSpPr>
        <p:spPr>
          <a:xfrm>
            <a:off x="272480" y="1268760"/>
            <a:ext cx="9633520" cy="576263"/>
          </a:xfrm>
        </p:spPr>
        <p:txBody>
          <a:bodyPr/>
          <a:lstStyle/>
          <a:p>
            <a:r>
              <a:rPr lang="en-GB"/>
              <a:t>Applying the test - what do you think?</a:t>
            </a:r>
          </a:p>
        </p:txBody>
      </p:sp>
      <p:sp>
        <p:nvSpPr>
          <p:cNvPr id="3" name="Content Placeholder 2">
            <a:extLst>
              <a:ext uri="{FF2B5EF4-FFF2-40B4-BE49-F238E27FC236}">
                <a16:creationId xmlns:a16="http://schemas.microsoft.com/office/drawing/2014/main" id="{9BF59B1A-4E9E-E94E-B0B2-ED0A4C6D78EB}"/>
              </a:ext>
            </a:extLst>
          </p:cNvPr>
          <p:cNvSpPr>
            <a:spLocks noGrp="1"/>
          </p:cNvSpPr>
          <p:nvPr>
            <p:ph idx="1"/>
          </p:nvPr>
        </p:nvSpPr>
        <p:spPr>
          <a:xfrm>
            <a:off x="416496" y="2492896"/>
            <a:ext cx="9145016" cy="3600400"/>
          </a:xfrm>
        </p:spPr>
        <p:txBody>
          <a:bodyPr/>
          <a:lstStyle/>
          <a:p>
            <a:pPr marL="514350" indent="-514350">
              <a:buFont typeface="+mj-lt"/>
              <a:buAutoNum type="arabicPeriod"/>
            </a:pPr>
            <a:r>
              <a:rPr lang="en-GB" sz="2000" dirty="0"/>
              <a:t>A major development proposal affects the ward where your sister lives. She lives at the other end of the ward rather than next door to the development.</a:t>
            </a:r>
          </a:p>
          <a:p>
            <a:pPr marL="514350" indent="-514350">
              <a:buFont typeface="+mj-lt"/>
              <a:buAutoNum type="arabicPeriod"/>
            </a:pPr>
            <a:r>
              <a:rPr lang="en-GB" sz="2000" dirty="0"/>
              <a:t>You help to run a food bank and the council is considering a motion to investigate the causes of poverty in the area. </a:t>
            </a:r>
          </a:p>
          <a:p>
            <a:pPr marL="514350" indent="-514350">
              <a:buFont typeface="+mj-lt"/>
              <a:buAutoNum type="arabicPeriod"/>
            </a:pPr>
            <a:r>
              <a:rPr lang="en-GB" sz="2000" dirty="0"/>
              <a:t>You are over 65 and are taking part in a discussion about provision of services for older people. You would be more affected than the majority by the outcome of the discussion.</a:t>
            </a:r>
          </a:p>
          <a:p>
            <a:pPr marL="514350" indent="-514350">
              <a:buFont typeface="+mj-lt"/>
              <a:buAutoNum type="arabicPeriod"/>
            </a:pPr>
            <a:r>
              <a:rPr lang="en-GB" sz="2000" dirty="0"/>
              <a:t>You are discussing closure of the local authority run care home where your father lives.</a:t>
            </a:r>
          </a:p>
          <a:p>
            <a:pPr marL="0" indent="0">
              <a:buNone/>
            </a:pPr>
            <a:endParaRPr lang="en-GB" sz="2000" dirty="0"/>
          </a:p>
        </p:txBody>
      </p:sp>
    </p:spTree>
    <p:extLst>
      <p:ext uri="{BB962C8B-B14F-4D97-AF65-F5344CB8AC3E}">
        <p14:creationId xmlns:p14="http://schemas.microsoft.com/office/powerpoint/2010/main" val="606437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5161C-2CEF-2240-8020-46CF7EAECEC4}"/>
              </a:ext>
            </a:extLst>
          </p:cNvPr>
          <p:cNvSpPr>
            <a:spLocks noGrp="1"/>
          </p:cNvSpPr>
          <p:nvPr>
            <p:ph type="title"/>
          </p:nvPr>
        </p:nvSpPr>
        <p:spPr>
          <a:xfrm>
            <a:off x="584200" y="1412776"/>
            <a:ext cx="10178280" cy="576263"/>
          </a:xfrm>
        </p:spPr>
        <p:txBody>
          <a:bodyPr/>
          <a:lstStyle/>
          <a:p>
            <a:r>
              <a:rPr lang="en-GB"/>
              <a:t>Examples from the guidance</a:t>
            </a:r>
            <a:br>
              <a:rPr lang="en-GB"/>
            </a:br>
            <a:r>
              <a:rPr lang="en-GB"/>
              <a:t> – well-being</a:t>
            </a:r>
          </a:p>
        </p:txBody>
      </p:sp>
      <p:sp>
        <p:nvSpPr>
          <p:cNvPr id="3" name="Content Placeholder 2">
            <a:extLst>
              <a:ext uri="{FF2B5EF4-FFF2-40B4-BE49-F238E27FC236}">
                <a16:creationId xmlns:a16="http://schemas.microsoft.com/office/drawing/2014/main" id="{1D05B206-9B38-5A41-92D3-A870503892E8}"/>
              </a:ext>
            </a:extLst>
          </p:cNvPr>
          <p:cNvSpPr>
            <a:spLocks noGrp="1"/>
          </p:cNvSpPr>
          <p:nvPr>
            <p:ph idx="1"/>
          </p:nvPr>
        </p:nvSpPr>
        <p:spPr>
          <a:xfrm>
            <a:off x="584200" y="2780928"/>
            <a:ext cx="8915400" cy="3528392"/>
          </a:xfrm>
        </p:spPr>
        <p:txBody>
          <a:bodyPr/>
          <a:lstStyle/>
          <a:p>
            <a:r>
              <a:rPr lang="en-GB" sz="2800"/>
              <a:t>Road works noise outside your house</a:t>
            </a:r>
          </a:p>
          <a:p>
            <a:r>
              <a:rPr lang="en-GB" sz="2800"/>
              <a:t>Odours from nearby tip</a:t>
            </a:r>
          </a:p>
          <a:p>
            <a:r>
              <a:rPr lang="en-GB" sz="2800"/>
              <a:t>Anti-social behaviour from rough sleepers housed in B+Bs nearby</a:t>
            </a:r>
          </a:p>
          <a:p>
            <a:r>
              <a:rPr lang="en-GB" sz="2800"/>
              <a:t>These are not financial issues but could affect your  well-being/quality of life, so apply the test</a:t>
            </a:r>
          </a:p>
          <a:p>
            <a:endParaRPr lang="en-GB"/>
          </a:p>
          <a:p>
            <a:endParaRPr lang="en-GB"/>
          </a:p>
        </p:txBody>
      </p:sp>
    </p:spTree>
    <p:extLst>
      <p:ext uri="{BB962C8B-B14F-4D97-AF65-F5344CB8AC3E}">
        <p14:creationId xmlns:p14="http://schemas.microsoft.com/office/powerpoint/2010/main" val="303472778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5988C-2689-1F46-887C-204745F9BEDF}"/>
              </a:ext>
            </a:extLst>
          </p:cNvPr>
          <p:cNvSpPr>
            <a:spLocks noGrp="1"/>
          </p:cNvSpPr>
          <p:nvPr>
            <p:ph type="title"/>
          </p:nvPr>
        </p:nvSpPr>
        <p:spPr/>
        <p:txBody>
          <a:bodyPr/>
          <a:lstStyle/>
          <a:p>
            <a:r>
              <a:rPr lang="en-GB"/>
              <a:t>Interests as a Cabinet Member</a:t>
            </a:r>
          </a:p>
        </p:txBody>
      </p:sp>
      <p:sp>
        <p:nvSpPr>
          <p:cNvPr id="3" name="Content Placeholder 2">
            <a:extLst>
              <a:ext uri="{FF2B5EF4-FFF2-40B4-BE49-F238E27FC236}">
                <a16:creationId xmlns:a16="http://schemas.microsoft.com/office/drawing/2014/main" id="{BDD08602-9E4C-FA4E-9353-6188D4694C01}"/>
              </a:ext>
            </a:extLst>
          </p:cNvPr>
          <p:cNvSpPr>
            <a:spLocks noGrp="1"/>
          </p:cNvSpPr>
          <p:nvPr>
            <p:ph idx="1"/>
          </p:nvPr>
        </p:nvSpPr>
        <p:spPr>
          <a:xfrm>
            <a:off x="574040" y="2780928"/>
            <a:ext cx="8473256" cy="3744416"/>
          </a:xfrm>
        </p:spPr>
        <p:txBody>
          <a:bodyPr/>
          <a:lstStyle/>
          <a:p>
            <a:r>
              <a:rPr lang="en-GB" sz="2800"/>
              <a:t>Where you are a Cabinet member and are going to decide a matter in exercise of your executive function, if you have a DPI, an ORI or a NRI in the matter, you must notify the Monitoring Officer and not take any steps to deal with it (other than arranging for someone else to deal with it)</a:t>
            </a:r>
          </a:p>
        </p:txBody>
      </p:sp>
    </p:spTree>
    <p:extLst>
      <p:ext uri="{BB962C8B-B14F-4D97-AF65-F5344CB8AC3E}">
        <p14:creationId xmlns:p14="http://schemas.microsoft.com/office/powerpoint/2010/main" val="259463554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25288-7C8E-8D4D-8A47-EEBAD33ED52D}"/>
              </a:ext>
            </a:extLst>
          </p:cNvPr>
          <p:cNvSpPr>
            <a:spLocks noGrp="1"/>
          </p:cNvSpPr>
          <p:nvPr>
            <p:ph type="title"/>
          </p:nvPr>
        </p:nvSpPr>
        <p:spPr>
          <a:xfrm>
            <a:off x="584200" y="1196752"/>
            <a:ext cx="8915400" cy="576263"/>
          </a:xfrm>
        </p:spPr>
        <p:txBody>
          <a:bodyPr/>
          <a:lstStyle/>
          <a:p>
            <a:r>
              <a:rPr lang="en-US"/>
              <a:t>Sensitive interests</a:t>
            </a:r>
          </a:p>
        </p:txBody>
      </p:sp>
      <p:sp>
        <p:nvSpPr>
          <p:cNvPr id="3" name="Content Placeholder 2">
            <a:extLst>
              <a:ext uri="{FF2B5EF4-FFF2-40B4-BE49-F238E27FC236}">
                <a16:creationId xmlns:a16="http://schemas.microsoft.com/office/drawing/2014/main" id="{DCF4FE9D-E44F-BB4C-94EF-2C99EBE73FC5}"/>
              </a:ext>
            </a:extLst>
          </p:cNvPr>
          <p:cNvSpPr>
            <a:spLocks noGrp="1"/>
          </p:cNvSpPr>
          <p:nvPr>
            <p:ph idx="1"/>
          </p:nvPr>
        </p:nvSpPr>
        <p:spPr>
          <a:xfrm>
            <a:off x="344488" y="2420888"/>
            <a:ext cx="8915400" cy="4281488"/>
          </a:xfrm>
        </p:spPr>
        <p:txBody>
          <a:bodyPr/>
          <a:lstStyle/>
          <a:p>
            <a:r>
              <a:rPr lang="en-US" sz="2800"/>
              <a:t>An interest which, if disclosed, could lead to the councillor, or a person connected with her/him, being subject to violence or intimidation  </a:t>
            </a:r>
          </a:p>
          <a:p>
            <a:r>
              <a:rPr lang="en-US" sz="2800"/>
              <a:t>Where you have a sensitive interest you must notify the Monitoring Officer with reasons and, if the MO agrees, they will withhold the interest from the public register</a:t>
            </a:r>
          </a:p>
        </p:txBody>
      </p:sp>
    </p:spTree>
    <p:extLst>
      <p:ext uri="{BB962C8B-B14F-4D97-AF65-F5344CB8AC3E}">
        <p14:creationId xmlns:p14="http://schemas.microsoft.com/office/powerpoint/2010/main" val="387711623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DF3E71-42B1-FE47-BE4F-21A740418396}"/>
              </a:ext>
            </a:extLst>
          </p:cNvPr>
          <p:cNvSpPr>
            <a:spLocks noGrp="1"/>
          </p:cNvSpPr>
          <p:nvPr>
            <p:ph type="title"/>
          </p:nvPr>
        </p:nvSpPr>
        <p:spPr/>
        <p:txBody>
          <a:bodyPr/>
          <a:lstStyle/>
          <a:p>
            <a:r>
              <a:rPr lang="en-GB"/>
              <a:t>Sensitive interests (2)</a:t>
            </a:r>
          </a:p>
        </p:txBody>
      </p:sp>
      <p:sp>
        <p:nvSpPr>
          <p:cNvPr id="3" name="Content Placeholder 2">
            <a:extLst>
              <a:ext uri="{FF2B5EF4-FFF2-40B4-BE49-F238E27FC236}">
                <a16:creationId xmlns:a16="http://schemas.microsoft.com/office/drawing/2014/main" id="{3E4F5DDB-76C6-BA4B-AE88-D9DBB6A3D97A}"/>
              </a:ext>
            </a:extLst>
          </p:cNvPr>
          <p:cNvSpPr>
            <a:spLocks noGrp="1"/>
          </p:cNvSpPr>
          <p:nvPr>
            <p:ph idx="1"/>
          </p:nvPr>
        </p:nvSpPr>
        <p:spPr>
          <a:xfrm>
            <a:off x="598774" y="2737897"/>
            <a:ext cx="8915400" cy="3096344"/>
          </a:xfrm>
        </p:spPr>
        <p:txBody>
          <a:bodyPr/>
          <a:lstStyle/>
          <a:p>
            <a:r>
              <a:rPr lang="en-GB" sz="2800"/>
              <a:t>When a sensitive interest arises at a meeting, you have to disclose that you have an interest, but not the nature of it</a:t>
            </a:r>
          </a:p>
          <a:p>
            <a:endParaRPr lang="en-GB"/>
          </a:p>
          <a:p>
            <a:endParaRPr lang="en-GB"/>
          </a:p>
        </p:txBody>
      </p:sp>
    </p:spTree>
    <p:extLst>
      <p:ext uri="{BB962C8B-B14F-4D97-AF65-F5344CB8AC3E}">
        <p14:creationId xmlns:p14="http://schemas.microsoft.com/office/powerpoint/2010/main" val="9264557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F4EEE-E9EC-1C4C-9347-ADCD57170965}"/>
              </a:ext>
            </a:extLst>
          </p:cNvPr>
          <p:cNvSpPr>
            <a:spLocks noGrp="1"/>
          </p:cNvSpPr>
          <p:nvPr>
            <p:ph type="ctrTitle"/>
          </p:nvPr>
        </p:nvSpPr>
        <p:spPr>
          <a:xfrm>
            <a:off x="848544" y="2204864"/>
            <a:ext cx="8420100" cy="1125537"/>
          </a:xfrm>
        </p:spPr>
        <p:txBody>
          <a:bodyPr/>
          <a:lstStyle/>
          <a:p>
            <a:r>
              <a:rPr lang="en-GB"/>
              <a:t>Bias and predetermination </a:t>
            </a:r>
          </a:p>
        </p:txBody>
      </p:sp>
      <p:pic>
        <p:nvPicPr>
          <p:cNvPr id="4" name="Picture 3" descr="Icon&#10;&#10;Description automatically generated">
            <a:extLst>
              <a:ext uri="{FF2B5EF4-FFF2-40B4-BE49-F238E27FC236}">
                <a16:creationId xmlns:a16="http://schemas.microsoft.com/office/drawing/2014/main" id="{8F885AF1-043C-8B48-85D3-D323D7B6B528}"/>
              </a:ext>
            </a:extLst>
          </p:cNvPr>
          <p:cNvPicPr>
            <a:picLocks noChangeAspect="1"/>
          </p:cNvPicPr>
          <p:nvPr/>
        </p:nvPicPr>
        <p:blipFill>
          <a:blip r:embed="rId3"/>
          <a:stretch>
            <a:fillRect/>
          </a:stretch>
        </p:blipFill>
        <p:spPr>
          <a:xfrm>
            <a:off x="4592960" y="1628800"/>
            <a:ext cx="5517232" cy="5517232"/>
          </a:xfrm>
          <a:prstGeom prst="rect">
            <a:avLst/>
          </a:prstGeom>
        </p:spPr>
      </p:pic>
    </p:spTree>
    <p:extLst>
      <p:ext uri="{BB962C8B-B14F-4D97-AF65-F5344CB8AC3E}">
        <p14:creationId xmlns:p14="http://schemas.microsoft.com/office/powerpoint/2010/main" val="29798339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5E663-6A65-1840-829F-2405D4A24C2E}"/>
              </a:ext>
            </a:extLst>
          </p:cNvPr>
          <p:cNvSpPr>
            <a:spLocks noGrp="1"/>
          </p:cNvSpPr>
          <p:nvPr>
            <p:ph type="title"/>
          </p:nvPr>
        </p:nvSpPr>
        <p:spPr/>
        <p:txBody>
          <a:bodyPr/>
          <a:lstStyle/>
          <a:p>
            <a:r>
              <a:rPr lang="en-GB"/>
              <a:t>Bias and predetermination (1) </a:t>
            </a:r>
          </a:p>
        </p:txBody>
      </p:sp>
      <p:sp>
        <p:nvSpPr>
          <p:cNvPr id="3" name="Content Placeholder 2">
            <a:extLst>
              <a:ext uri="{FF2B5EF4-FFF2-40B4-BE49-F238E27FC236}">
                <a16:creationId xmlns:a16="http://schemas.microsoft.com/office/drawing/2014/main" id="{72CFEC9D-CADA-6D4A-AD41-62959743451E}"/>
              </a:ext>
            </a:extLst>
          </p:cNvPr>
          <p:cNvSpPr>
            <a:spLocks noGrp="1"/>
          </p:cNvSpPr>
          <p:nvPr>
            <p:ph idx="1"/>
          </p:nvPr>
        </p:nvSpPr>
        <p:spPr>
          <a:xfrm>
            <a:off x="584200" y="2924944"/>
            <a:ext cx="8915400" cy="3672408"/>
          </a:xfrm>
        </p:spPr>
        <p:txBody>
          <a:bodyPr/>
          <a:lstStyle/>
          <a:p>
            <a:r>
              <a:rPr lang="en-GB" sz="2800" dirty="0"/>
              <a:t>Do ensure that decisions are made on merit</a:t>
            </a:r>
          </a:p>
          <a:p>
            <a:r>
              <a:rPr lang="en-GB" sz="2800" dirty="0"/>
              <a:t>Do have regard to advice provided by the Council’s officers</a:t>
            </a:r>
          </a:p>
          <a:p>
            <a:r>
              <a:rPr lang="en-GB" sz="2800" dirty="0"/>
              <a:t>Do be as open as possible about your own decisions and actions</a:t>
            </a:r>
          </a:p>
          <a:p>
            <a:r>
              <a:rPr lang="en-GB" sz="2800" dirty="0"/>
              <a:t>Do ensure that you are accountable for your decisions and co-operate fully with scrutiny</a:t>
            </a:r>
          </a:p>
        </p:txBody>
      </p:sp>
    </p:spTree>
    <p:extLst>
      <p:ext uri="{BB962C8B-B14F-4D97-AF65-F5344CB8AC3E}">
        <p14:creationId xmlns:p14="http://schemas.microsoft.com/office/powerpoint/2010/main" val="11282389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5E663-6A65-1840-829F-2405D4A24C2E}"/>
              </a:ext>
            </a:extLst>
          </p:cNvPr>
          <p:cNvSpPr>
            <a:spLocks noGrp="1"/>
          </p:cNvSpPr>
          <p:nvPr>
            <p:ph type="title"/>
          </p:nvPr>
        </p:nvSpPr>
        <p:spPr/>
        <p:txBody>
          <a:bodyPr/>
          <a:lstStyle/>
          <a:p>
            <a:r>
              <a:rPr lang="en-GB"/>
              <a:t>Bias and predetermination (2) </a:t>
            </a:r>
          </a:p>
        </p:txBody>
      </p:sp>
      <p:sp>
        <p:nvSpPr>
          <p:cNvPr id="3" name="Content Placeholder 2">
            <a:extLst>
              <a:ext uri="{FF2B5EF4-FFF2-40B4-BE49-F238E27FC236}">
                <a16:creationId xmlns:a16="http://schemas.microsoft.com/office/drawing/2014/main" id="{72CFEC9D-CADA-6D4A-AD41-62959743451E}"/>
              </a:ext>
            </a:extLst>
          </p:cNvPr>
          <p:cNvSpPr>
            <a:spLocks noGrp="1"/>
          </p:cNvSpPr>
          <p:nvPr>
            <p:ph idx="1"/>
          </p:nvPr>
        </p:nvSpPr>
        <p:spPr>
          <a:xfrm>
            <a:off x="584200" y="2636912"/>
            <a:ext cx="8915400" cy="3672408"/>
          </a:xfrm>
        </p:spPr>
        <p:txBody>
          <a:bodyPr/>
          <a:lstStyle/>
          <a:p>
            <a:r>
              <a:rPr lang="en-GB" sz="2800" dirty="0"/>
              <a:t>Bias – where a decision maker’s connections make it appear that there is a real danger of bias when s/he makes the decision </a:t>
            </a:r>
          </a:p>
          <a:p>
            <a:r>
              <a:rPr lang="en-GB" sz="2800" dirty="0"/>
              <a:t>Pre-determination – where a decision maker has completely made up his/her mind before the decision is taken. </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714860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86765D-1934-014C-B834-1B45B554203A}"/>
              </a:ext>
            </a:extLst>
          </p:cNvPr>
          <p:cNvSpPr txBox="1"/>
          <p:nvPr/>
        </p:nvSpPr>
        <p:spPr>
          <a:xfrm>
            <a:off x="776536" y="2132856"/>
            <a:ext cx="8064896" cy="4154984"/>
          </a:xfrm>
          <a:prstGeom prst="rect">
            <a:avLst/>
          </a:prstGeom>
          <a:noFill/>
        </p:spPr>
        <p:txBody>
          <a:bodyPr wrap="square" rtlCol="0">
            <a:spAutoFit/>
          </a:bodyPr>
          <a:lstStyle/>
          <a:p>
            <a:pPr algn="ctr"/>
            <a:r>
              <a:rPr lang="en-GB"/>
              <a:t>What are the main challenges for you as a councillor in ensuring high standards of conduct?</a:t>
            </a:r>
          </a:p>
          <a:p>
            <a:endParaRPr lang="en-GB"/>
          </a:p>
          <a:p>
            <a:endParaRPr lang="en-GB"/>
          </a:p>
        </p:txBody>
      </p:sp>
    </p:spTree>
    <p:extLst>
      <p:ext uri="{BB962C8B-B14F-4D97-AF65-F5344CB8AC3E}">
        <p14:creationId xmlns:p14="http://schemas.microsoft.com/office/powerpoint/2010/main" val="2529394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E49F3-E475-5745-80CF-FB447CC7AC4C}"/>
              </a:ext>
            </a:extLst>
          </p:cNvPr>
          <p:cNvSpPr>
            <a:spLocks noGrp="1"/>
          </p:cNvSpPr>
          <p:nvPr>
            <p:ph type="title"/>
          </p:nvPr>
        </p:nvSpPr>
        <p:spPr>
          <a:xfrm>
            <a:off x="632520" y="1268760"/>
            <a:ext cx="8915400" cy="576263"/>
          </a:xfrm>
        </p:spPr>
        <p:txBody>
          <a:bodyPr/>
          <a:lstStyle/>
          <a:p>
            <a:r>
              <a:rPr lang="en-GB"/>
              <a:t>Section 25 Localism Act 2011</a:t>
            </a:r>
          </a:p>
        </p:txBody>
      </p:sp>
      <p:sp>
        <p:nvSpPr>
          <p:cNvPr id="3" name="Content Placeholder 2">
            <a:extLst>
              <a:ext uri="{FF2B5EF4-FFF2-40B4-BE49-F238E27FC236}">
                <a16:creationId xmlns:a16="http://schemas.microsoft.com/office/drawing/2014/main" id="{1782E58E-EF1F-6443-B25E-7CFE6D10B1DC}"/>
              </a:ext>
            </a:extLst>
          </p:cNvPr>
          <p:cNvSpPr>
            <a:spLocks noGrp="1"/>
          </p:cNvSpPr>
          <p:nvPr>
            <p:ph idx="1"/>
          </p:nvPr>
        </p:nvSpPr>
        <p:spPr>
          <a:xfrm>
            <a:off x="495300" y="2204864"/>
            <a:ext cx="8915400" cy="4536504"/>
          </a:xfrm>
        </p:spPr>
        <p:txBody>
          <a:bodyPr/>
          <a:lstStyle/>
          <a:p>
            <a:endParaRPr lang="en-US" sz="1788"/>
          </a:p>
          <a:p>
            <a:r>
              <a:rPr lang="en-US" sz="2800"/>
              <a:t>An elected or co-opted member is not to be taken to have had, or to appear to have had a closed mind when making a decision just because the decision-maker had previously done anything that directly or indirectly indicated what view the decision maker took or would or might take in relation to a matter and the matter was relevant to the decision</a:t>
            </a:r>
          </a:p>
          <a:p>
            <a:endParaRPr lang="en-GB"/>
          </a:p>
        </p:txBody>
      </p:sp>
    </p:spTree>
    <p:extLst>
      <p:ext uri="{BB962C8B-B14F-4D97-AF65-F5344CB8AC3E}">
        <p14:creationId xmlns:p14="http://schemas.microsoft.com/office/powerpoint/2010/main" val="173148929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3EF41-EBB7-7C46-8CE7-49C0134D6B5E}"/>
              </a:ext>
            </a:extLst>
          </p:cNvPr>
          <p:cNvSpPr>
            <a:spLocks noGrp="1"/>
          </p:cNvSpPr>
          <p:nvPr>
            <p:ph type="title"/>
          </p:nvPr>
        </p:nvSpPr>
        <p:spPr>
          <a:xfrm>
            <a:off x="704528" y="1340768"/>
            <a:ext cx="8915400" cy="576263"/>
          </a:xfrm>
        </p:spPr>
        <p:txBody>
          <a:bodyPr/>
          <a:lstStyle/>
          <a:p>
            <a:r>
              <a:rPr lang="en-GB"/>
              <a:t>Example from the guidance (1)</a:t>
            </a:r>
          </a:p>
        </p:txBody>
      </p:sp>
      <p:sp>
        <p:nvSpPr>
          <p:cNvPr id="3" name="Content Placeholder 2">
            <a:extLst>
              <a:ext uri="{FF2B5EF4-FFF2-40B4-BE49-F238E27FC236}">
                <a16:creationId xmlns:a16="http://schemas.microsoft.com/office/drawing/2014/main" id="{057DDAD7-6484-084B-8307-40591D2D05E1}"/>
              </a:ext>
            </a:extLst>
          </p:cNvPr>
          <p:cNvSpPr>
            <a:spLocks noGrp="1"/>
          </p:cNvSpPr>
          <p:nvPr>
            <p:ph idx="1"/>
          </p:nvPr>
        </p:nvSpPr>
        <p:spPr>
          <a:xfrm>
            <a:off x="416496" y="2800226"/>
            <a:ext cx="8915400" cy="4281488"/>
          </a:xfrm>
        </p:spPr>
        <p:txBody>
          <a:bodyPr/>
          <a:lstStyle/>
          <a:p>
            <a:r>
              <a:rPr lang="en-GB" sz="2800" dirty="0"/>
              <a:t>A councillor said publicly that he was “inclined to go along with” a barrister’s recommendation in relation to a Town and Village Green application. He then voted on the decision making committee.  Probably predisposition and not predetermination.</a:t>
            </a:r>
          </a:p>
        </p:txBody>
      </p:sp>
    </p:spTree>
    <p:extLst>
      <p:ext uri="{BB962C8B-B14F-4D97-AF65-F5344CB8AC3E}">
        <p14:creationId xmlns:p14="http://schemas.microsoft.com/office/powerpoint/2010/main" val="27364188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B838E-0F03-8940-98CD-5C60E19C271C}"/>
              </a:ext>
            </a:extLst>
          </p:cNvPr>
          <p:cNvSpPr>
            <a:spLocks noGrp="1"/>
          </p:cNvSpPr>
          <p:nvPr>
            <p:ph type="title"/>
          </p:nvPr>
        </p:nvSpPr>
        <p:spPr/>
        <p:txBody>
          <a:bodyPr/>
          <a:lstStyle/>
          <a:p>
            <a:r>
              <a:rPr lang="en-GB"/>
              <a:t>Example from the guidance (2)</a:t>
            </a:r>
          </a:p>
        </p:txBody>
      </p:sp>
      <p:sp>
        <p:nvSpPr>
          <p:cNvPr id="3" name="Content Placeholder 2">
            <a:extLst>
              <a:ext uri="{FF2B5EF4-FFF2-40B4-BE49-F238E27FC236}">
                <a16:creationId xmlns:a16="http://schemas.microsoft.com/office/drawing/2014/main" id="{E0FEF297-C439-8A47-A917-AA5939DD5C5F}"/>
              </a:ext>
            </a:extLst>
          </p:cNvPr>
          <p:cNvSpPr>
            <a:spLocks noGrp="1"/>
          </p:cNvSpPr>
          <p:nvPr>
            <p:ph idx="1"/>
          </p:nvPr>
        </p:nvSpPr>
        <p:spPr>
          <a:xfrm>
            <a:off x="495300" y="2564904"/>
            <a:ext cx="8915400" cy="3888432"/>
          </a:xfrm>
        </p:spPr>
        <p:txBody>
          <a:bodyPr/>
          <a:lstStyle/>
          <a:p>
            <a:r>
              <a:rPr lang="en-GB" sz="2800" dirty="0"/>
              <a:t>A district councillor also belongs to a parish council that has complained about the conduct of an officer of the district council. The officer has been disciplined. The officer has appealed to a councillor panel and the councillor seeks to sit on the panel hearing the appeal</a:t>
            </a:r>
          </a:p>
          <a:p>
            <a:r>
              <a:rPr lang="en-GB" sz="2800" dirty="0"/>
              <a:t>The councillor should not participate</a:t>
            </a:r>
          </a:p>
        </p:txBody>
      </p:sp>
    </p:spTree>
    <p:extLst>
      <p:ext uri="{BB962C8B-B14F-4D97-AF65-F5344CB8AC3E}">
        <p14:creationId xmlns:p14="http://schemas.microsoft.com/office/powerpoint/2010/main" val="208026074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878F1-C23C-2F49-83FE-9607B517E1EB}"/>
              </a:ext>
            </a:extLst>
          </p:cNvPr>
          <p:cNvSpPr>
            <a:spLocks noGrp="1"/>
          </p:cNvSpPr>
          <p:nvPr>
            <p:ph type="title"/>
          </p:nvPr>
        </p:nvSpPr>
        <p:spPr>
          <a:xfrm>
            <a:off x="562113" y="1196752"/>
            <a:ext cx="9193336" cy="4497466"/>
          </a:xfrm>
        </p:spPr>
        <p:txBody>
          <a:bodyPr/>
          <a:lstStyle/>
          <a:p>
            <a:pPr algn="ctr"/>
            <a:r>
              <a:rPr lang="en-GB" dirty="0"/>
              <a:t>Time for another short break</a:t>
            </a:r>
          </a:p>
        </p:txBody>
      </p:sp>
      <p:sp>
        <p:nvSpPr>
          <p:cNvPr id="3" name="Content Placeholder 2">
            <a:extLst>
              <a:ext uri="{FF2B5EF4-FFF2-40B4-BE49-F238E27FC236}">
                <a16:creationId xmlns:a16="http://schemas.microsoft.com/office/drawing/2014/main" id="{94A747D9-5DFA-7E47-B7BB-AA861BF9EAC6}"/>
              </a:ext>
            </a:extLst>
          </p:cNvPr>
          <p:cNvSpPr>
            <a:spLocks noGrp="1"/>
          </p:cNvSpPr>
          <p:nvPr>
            <p:ph idx="1"/>
          </p:nvPr>
        </p:nvSpPr>
        <p:spPr>
          <a:xfrm>
            <a:off x="562113" y="2492896"/>
            <a:ext cx="8915400" cy="3888432"/>
          </a:xfrm>
        </p:spPr>
        <p:txBody>
          <a:bodyPr/>
          <a:lstStyle/>
          <a:p>
            <a:pPr marL="0" indent="0">
              <a:buNone/>
            </a:pPr>
            <a:endParaRPr lang="en-GB" dirty="0"/>
          </a:p>
          <a:p>
            <a:endParaRPr lang="en-GB" dirty="0"/>
          </a:p>
          <a:p>
            <a:endParaRPr lang="en-GB" dirty="0"/>
          </a:p>
          <a:p>
            <a:endParaRPr lang="en-GB" dirty="0"/>
          </a:p>
        </p:txBody>
      </p:sp>
    </p:spTree>
    <p:extLst>
      <p:ext uri="{BB962C8B-B14F-4D97-AF65-F5344CB8AC3E}">
        <p14:creationId xmlns:p14="http://schemas.microsoft.com/office/powerpoint/2010/main" val="5693078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8095A-C04C-464A-81E4-4536937E5259}"/>
              </a:ext>
            </a:extLst>
          </p:cNvPr>
          <p:cNvSpPr>
            <a:spLocks noGrp="1"/>
          </p:cNvSpPr>
          <p:nvPr>
            <p:ph type="ctrTitle"/>
          </p:nvPr>
        </p:nvSpPr>
        <p:spPr>
          <a:xfrm>
            <a:off x="742950" y="3068960"/>
            <a:ext cx="8420100" cy="1125537"/>
          </a:xfrm>
        </p:spPr>
        <p:txBody>
          <a:bodyPr/>
          <a:lstStyle/>
          <a:p>
            <a:r>
              <a:rPr lang="en-GB"/>
              <a:t>Roles and process for </a:t>
            </a:r>
            <a:br>
              <a:rPr lang="en-GB"/>
            </a:br>
            <a:r>
              <a:rPr lang="en-GB"/>
              <a:t>dealing with code </a:t>
            </a:r>
            <a:br>
              <a:rPr lang="en-GB"/>
            </a:br>
            <a:r>
              <a:rPr lang="en-GB"/>
              <a:t>of conduct </a:t>
            </a:r>
            <a:br>
              <a:rPr lang="en-GB"/>
            </a:br>
            <a:r>
              <a:rPr lang="en-GB"/>
              <a:t>complaints</a:t>
            </a:r>
          </a:p>
        </p:txBody>
      </p:sp>
      <p:pic>
        <p:nvPicPr>
          <p:cNvPr id="4" name="Picture 3" descr="Icon&#10;&#10;Description automatically generated">
            <a:extLst>
              <a:ext uri="{FF2B5EF4-FFF2-40B4-BE49-F238E27FC236}">
                <a16:creationId xmlns:a16="http://schemas.microsoft.com/office/drawing/2014/main" id="{E02BA2AA-1E47-3D4F-9803-C24DD23D9C68}"/>
              </a:ext>
            </a:extLst>
          </p:cNvPr>
          <p:cNvPicPr>
            <a:picLocks noChangeAspect="1"/>
          </p:cNvPicPr>
          <p:nvPr/>
        </p:nvPicPr>
        <p:blipFill>
          <a:blip r:embed="rId3"/>
          <a:stretch>
            <a:fillRect/>
          </a:stretch>
        </p:blipFill>
        <p:spPr>
          <a:xfrm>
            <a:off x="4808984" y="2132856"/>
            <a:ext cx="5223977" cy="5229200"/>
          </a:xfrm>
          <a:prstGeom prst="rect">
            <a:avLst/>
          </a:prstGeom>
        </p:spPr>
      </p:pic>
    </p:spTree>
    <p:extLst>
      <p:ext uri="{BB962C8B-B14F-4D97-AF65-F5344CB8AC3E}">
        <p14:creationId xmlns:p14="http://schemas.microsoft.com/office/powerpoint/2010/main" val="96617848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C78A6-30CC-C64D-967B-77E8D142EEEC}"/>
              </a:ext>
            </a:extLst>
          </p:cNvPr>
          <p:cNvSpPr>
            <a:spLocks noGrp="1"/>
          </p:cNvSpPr>
          <p:nvPr>
            <p:ph type="title"/>
          </p:nvPr>
        </p:nvSpPr>
        <p:spPr>
          <a:xfrm>
            <a:off x="704528" y="1484784"/>
            <a:ext cx="8064896" cy="576263"/>
          </a:xfrm>
        </p:spPr>
        <p:txBody>
          <a:bodyPr/>
          <a:lstStyle/>
          <a:p>
            <a:r>
              <a:rPr lang="en-GB"/>
              <a:t>Role of the Monitoring Officer re: standards</a:t>
            </a:r>
          </a:p>
        </p:txBody>
      </p:sp>
      <p:sp>
        <p:nvSpPr>
          <p:cNvPr id="3" name="Content Placeholder 2">
            <a:extLst>
              <a:ext uri="{FF2B5EF4-FFF2-40B4-BE49-F238E27FC236}">
                <a16:creationId xmlns:a16="http://schemas.microsoft.com/office/drawing/2014/main" id="{EE9EB69E-E77E-DE45-BB65-424026375208}"/>
              </a:ext>
            </a:extLst>
          </p:cNvPr>
          <p:cNvSpPr>
            <a:spLocks noGrp="1"/>
          </p:cNvSpPr>
          <p:nvPr>
            <p:ph idx="1"/>
          </p:nvPr>
        </p:nvSpPr>
        <p:spPr>
          <a:xfrm>
            <a:off x="495300" y="2708920"/>
            <a:ext cx="8915400" cy="4028890"/>
          </a:xfrm>
        </p:spPr>
        <p:txBody>
          <a:bodyPr/>
          <a:lstStyle/>
          <a:p>
            <a:r>
              <a:rPr lang="en-GB" sz="2800" dirty="0"/>
              <a:t>Maintaining the registers of interests</a:t>
            </a:r>
          </a:p>
          <a:p>
            <a:r>
              <a:rPr lang="en-GB" sz="2800" dirty="0"/>
              <a:t>Ensuring the investigation of complaints</a:t>
            </a:r>
          </a:p>
          <a:p>
            <a:r>
              <a:rPr lang="en-GB" sz="2800" dirty="0"/>
              <a:t>Supporting councillors and complainants</a:t>
            </a:r>
          </a:p>
          <a:p>
            <a:pPr marL="0" indent="0">
              <a:buNone/>
            </a:pPr>
            <a:endParaRPr lang="en-GB" sz="2800" dirty="0"/>
          </a:p>
          <a:p>
            <a:r>
              <a:rPr lang="en-GB" sz="2800" dirty="0"/>
              <a:t>Seek early advice from the Monitoring Officer on any issues re: standards/interests</a:t>
            </a:r>
          </a:p>
        </p:txBody>
      </p:sp>
    </p:spTree>
    <p:extLst>
      <p:ext uri="{BB962C8B-B14F-4D97-AF65-F5344CB8AC3E}">
        <p14:creationId xmlns:p14="http://schemas.microsoft.com/office/powerpoint/2010/main" val="39440900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99191-E0FA-BA48-89CF-3F6B06C6853B}"/>
              </a:ext>
            </a:extLst>
          </p:cNvPr>
          <p:cNvSpPr>
            <a:spLocks noGrp="1"/>
          </p:cNvSpPr>
          <p:nvPr>
            <p:ph type="title"/>
          </p:nvPr>
        </p:nvSpPr>
        <p:spPr>
          <a:xfrm>
            <a:off x="313203" y="1224880"/>
            <a:ext cx="8543925" cy="1054353"/>
          </a:xfrm>
        </p:spPr>
        <p:txBody>
          <a:bodyPr>
            <a:normAutofit fontScale="90000"/>
          </a:bodyPr>
          <a:lstStyle/>
          <a:p>
            <a:r>
              <a:rPr lang="en-US" b="1" dirty="0">
                <a:solidFill>
                  <a:srgbClr val="9C2C99"/>
                </a:solidFill>
              </a:rPr>
              <a:t>Arrangements for dealing with standards complaints</a:t>
            </a:r>
          </a:p>
        </p:txBody>
      </p:sp>
      <p:graphicFrame>
        <p:nvGraphicFramePr>
          <p:cNvPr id="5" name="Content Placeholder 4">
            <a:extLst>
              <a:ext uri="{FF2B5EF4-FFF2-40B4-BE49-F238E27FC236}">
                <a16:creationId xmlns:a16="http://schemas.microsoft.com/office/drawing/2014/main" id="{B9A04ACD-74C9-694B-A2A9-990429541DCC}"/>
              </a:ext>
            </a:extLst>
          </p:cNvPr>
          <p:cNvGraphicFramePr>
            <a:graphicFrameLocks noGrp="1"/>
          </p:cNvGraphicFramePr>
          <p:nvPr>
            <p:ph idx="1"/>
            <p:extLst>
              <p:ext uri="{D42A27DB-BD31-4B8C-83A1-F6EECF244321}">
                <p14:modId xmlns:p14="http://schemas.microsoft.com/office/powerpoint/2010/main" val="706550842"/>
              </p:ext>
            </p:extLst>
          </p:nvPr>
        </p:nvGraphicFramePr>
        <p:xfrm>
          <a:off x="297508" y="2126257"/>
          <a:ext cx="9310986" cy="40316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9920433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4936B-57B4-C746-80CB-FABEBB13FE57}"/>
              </a:ext>
            </a:extLst>
          </p:cNvPr>
          <p:cNvSpPr>
            <a:spLocks noGrp="1"/>
          </p:cNvSpPr>
          <p:nvPr>
            <p:ph type="ctrTitle"/>
          </p:nvPr>
        </p:nvSpPr>
        <p:spPr>
          <a:xfrm>
            <a:off x="848544" y="2204864"/>
            <a:ext cx="8420100" cy="1125537"/>
          </a:xfrm>
        </p:spPr>
        <p:txBody>
          <a:bodyPr/>
          <a:lstStyle/>
          <a:p>
            <a:r>
              <a:rPr lang="en-GB"/>
              <a:t>Mini scenarios</a:t>
            </a:r>
          </a:p>
        </p:txBody>
      </p:sp>
      <p:pic>
        <p:nvPicPr>
          <p:cNvPr id="4" name="Picture 3" descr="Icon&#10;&#10;Description automatically generated">
            <a:extLst>
              <a:ext uri="{FF2B5EF4-FFF2-40B4-BE49-F238E27FC236}">
                <a16:creationId xmlns:a16="http://schemas.microsoft.com/office/drawing/2014/main" id="{DB508E4B-E7F1-BA46-AEC7-DF2D363E64CC}"/>
              </a:ext>
            </a:extLst>
          </p:cNvPr>
          <p:cNvPicPr>
            <a:picLocks noChangeAspect="1"/>
          </p:cNvPicPr>
          <p:nvPr/>
        </p:nvPicPr>
        <p:blipFill>
          <a:blip r:embed="rId3"/>
          <a:stretch>
            <a:fillRect/>
          </a:stretch>
        </p:blipFill>
        <p:spPr>
          <a:xfrm>
            <a:off x="4205536" y="1772816"/>
            <a:ext cx="5544616" cy="5544616"/>
          </a:xfrm>
          <a:prstGeom prst="rect">
            <a:avLst/>
          </a:prstGeom>
        </p:spPr>
      </p:pic>
    </p:spTree>
    <p:extLst>
      <p:ext uri="{BB962C8B-B14F-4D97-AF65-F5344CB8AC3E}">
        <p14:creationId xmlns:p14="http://schemas.microsoft.com/office/powerpoint/2010/main" val="390861303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E8C538-0E32-8243-893A-B9ED117D4D24}"/>
              </a:ext>
            </a:extLst>
          </p:cNvPr>
          <p:cNvSpPr txBox="1"/>
          <p:nvPr/>
        </p:nvSpPr>
        <p:spPr>
          <a:xfrm>
            <a:off x="488504" y="1916832"/>
            <a:ext cx="9012684" cy="4216539"/>
          </a:xfrm>
          <a:prstGeom prst="rect">
            <a:avLst/>
          </a:prstGeom>
          <a:noFill/>
        </p:spPr>
        <p:txBody>
          <a:bodyPr wrap="square" rtlCol="0">
            <a:spAutoFit/>
          </a:bodyPr>
          <a:lstStyle/>
          <a:p>
            <a:r>
              <a:rPr lang="en-GB" sz="2800" b="0" dirty="0" err="1"/>
              <a:t>Weatherfield</a:t>
            </a:r>
            <a:r>
              <a:rPr lang="en-GB" sz="2800" b="0" dirty="0"/>
              <a:t> Council has recently changed hands. At the first Council meeting the Mayor, Councillor Ken Barlow, loses control of the proceedings. Councillors start shouting over each other and ignoring rulings from the Mayor. They are strongly critical of the politics and policies of the opposing groups and make disparaging remarks about members and senior officers. The press describe the meeting as “shambolic”.</a:t>
            </a:r>
            <a:endParaRPr lang="en-GB" sz="3200" b="0" dirty="0"/>
          </a:p>
          <a:p>
            <a:endParaRPr lang="en-GB" dirty="0"/>
          </a:p>
        </p:txBody>
      </p:sp>
      <p:sp>
        <p:nvSpPr>
          <p:cNvPr id="3" name="TextBox 2">
            <a:extLst>
              <a:ext uri="{FF2B5EF4-FFF2-40B4-BE49-F238E27FC236}">
                <a16:creationId xmlns:a16="http://schemas.microsoft.com/office/drawing/2014/main" id="{09B79021-1154-8E49-B76C-5E45B92010BF}"/>
              </a:ext>
            </a:extLst>
          </p:cNvPr>
          <p:cNvSpPr txBox="1"/>
          <p:nvPr/>
        </p:nvSpPr>
        <p:spPr>
          <a:xfrm>
            <a:off x="2072680" y="922757"/>
            <a:ext cx="5276124" cy="707886"/>
          </a:xfrm>
          <a:prstGeom prst="rect">
            <a:avLst/>
          </a:prstGeom>
          <a:noFill/>
        </p:spPr>
        <p:txBody>
          <a:bodyPr wrap="none" rtlCol="0">
            <a:spAutoFit/>
          </a:bodyPr>
          <a:lstStyle/>
          <a:p>
            <a:r>
              <a:rPr lang="en-GB" sz="4000" dirty="0" err="1">
                <a:solidFill>
                  <a:srgbClr val="9C2C99"/>
                </a:solidFill>
              </a:rPr>
              <a:t>Weatherfield</a:t>
            </a:r>
            <a:r>
              <a:rPr lang="en-GB" sz="4000" dirty="0">
                <a:solidFill>
                  <a:srgbClr val="9C2C99"/>
                </a:solidFill>
              </a:rPr>
              <a:t> Council</a:t>
            </a:r>
          </a:p>
        </p:txBody>
      </p:sp>
    </p:spTree>
    <p:extLst>
      <p:ext uri="{BB962C8B-B14F-4D97-AF65-F5344CB8AC3E}">
        <p14:creationId xmlns:p14="http://schemas.microsoft.com/office/powerpoint/2010/main" val="38702952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618B480-2555-1B44-BEE4-6D1FE603F419}"/>
              </a:ext>
            </a:extLst>
          </p:cNvPr>
          <p:cNvSpPr txBox="1"/>
          <p:nvPr/>
        </p:nvSpPr>
        <p:spPr>
          <a:xfrm>
            <a:off x="1856656" y="1022646"/>
            <a:ext cx="6825330" cy="769441"/>
          </a:xfrm>
          <a:prstGeom prst="rect">
            <a:avLst/>
          </a:prstGeom>
          <a:noFill/>
        </p:spPr>
        <p:txBody>
          <a:bodyPr wrap="none" rtlCol="0">
            <a:spAutoFit/>
          </a:bodyPr>
          <a:lstStyle/>
          <a:p>
            <a:r>
              <a:rPr lang="en-GB" dirty="0">
                <a:solidFill>
                  <a:srgbClr val="9C2C99"/>
                </a:solidFill>
              </a:rPr>
              <a:t>Councillor Sally Webster</a:t>
            </a:r>
          </a:p>
        </p:txBody>
      </p:sp>
      <p:sp>
        <p:nvSpPr>
          <p:cNvPr id="4" name="TextBox 3">
            <a:extLst>
              <a:ext uri="{FF2B5EF4-FFF2-40B4-BE49-F238E27FC236}">
                <a16:creationId xmlns:a16="http://schemas.microsoft.com/office/drawing/2014/main" id="{A155EEE6-FA8C-DD45-B432-85136C666F01}"/>
              </a:ext>
            </a:extLst>
          </p:cNvPr>
          <p:cNvSpPr txBox="1"/>
          <p:nvPr/>
        </p:nvSpPr>
        <p:spPr>
          <a:xfrm>
            <a:off x="452500" y="1772816"/>
            <a:ext cx="9001000" cy="4462760"/>
          </a:xfrm>
          <a:prstGeom prst="rect">
            <a:avLst/>
          </a:prstGeom>
          <a:noFill/>
        </p:spPr>
        <p:txBody>
          <a:bodyPr wrap="square" rtlCol="0">
            <a:spAutoFit/>
          </a:bodyPr>
          <a:lstStyle/>
          <a:p>
            <a:r>
              <a:rPr lang="en-US" sz="2800" b="0"/>
              <a:t>The new Leader of the council, Councillor Sally Webster, calls the Chief Executive into her office and says that things must change. She tells him she is determined to sort out “all the deep-seated problems” she has inherited. In her Leader’s Blog, she posts that her party is going to sort out all the “dead wood” at the Council. The former Council Leader, Councillor Roy Cropper, responds robustly on social media calling Councillor Webster a “stupid woman”.</a:t>
            </a:r>
          </a:p>
          <a:p>
            <a:endParaRPr lang="en-US" sz="3200" b="0"/>
          </a:p>
        </p:txBody>
      </p:sp>
    </p:spTree>
    <p:extLst>
      <p:ext uri="{BB962C8B-B14F-4D97-AF65-F5344CB8AC3E}">
        <p14:creationId xmlns:p14="http://schemas.microsoft.com/office/powerpoint/2010/main" val="3426959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84200" y="1196752"/>
            <a:ext cx="8915400" cy="576263"/>
          </a:xfrm>
        </p:spPr>
        <p:txBody>
          <a:bodyPr anchor="t"/>
          <a:lstStyle/>
          <a:p>
            <a:pPr>
              <a:defRPr/>
            </a:pPr>
            <a:r>
              <a:rPr lang="en-GB">
                <a:cs typeface="+mj-cs"/>
              </a:rPr>
              <a:t>The LGA Model Code</a:t>
            </a:r>
          </a:p>
        </p:txBody>
      </p:sp>
      <p:sp>
        <p:nvSpPr>
          <p:cNvPr id="16387" name="Rectangle 3"/>
          <p:cNvSpPr>
            <a:spLocks noGrp="1" noChangeArrowheads="1"/>
          </p:cNvSpPr>
          <p:nvPr>
            <p:ph idx="1"/>
          </p:nvPr>
        </p:nvSpPr>
        <p:spPr>
          <a:xfrm>
            <a:off x="584200" y="2115127"/>
            <a:ext cx="8915400" cy="4443233"/>
          </a:xfrm>
        </p:spPr>
        <p:txBody>
          <a:bodyPr/>
          <a:lstStyle/>
          <a:p>
            <a:pPr>
              <a:defRPr/>
            </a:pPr>
            <a:r>
              <a:rPr lang="en-GB" sz="2400" dirty="0">
                <a:cs typeface="+mn-cs"/>
              </a:rPr>
              <a:t>The Committee on Standards in Public Life recommended the introduction of an updated model code in January 2019</a:t>
            </a:r>
          </a:p>
          <a:p>
            <a:pPr>
              <a:defRPr/>
            </a:pPr>
            <a:r>
              <a:rPr lang="en-GB" sz="2400" dirty="0">
                <a:cs typeface="+mn-cs"/>
              </a:rPr>
              <a:t>LGA introduced a model code in December 2020 following extensive consultation and issued supporting guidance in July 2021</a:t>
            </a:r>
          </a:p>
          <a:p>
            <a:pPr>
              <a:defRPr/>
            </a:pPr>
            <a:r>
              <a:rPr lang="en-GB" sz="2400" dirty="0">
                <a:cs typeface="+mn-cs"/>
              </a:rPr>
              <a:t>During 2022, Gloucestershire Councils worked together with GAPTC to develop a joint code based on the provisions of the LGA code</a:t>
            </a:r>
          </a:p>
          <a:p>
            <a:pPr>
              <a:defRPr/>
            </a:pPr>
            <a:r>
              <a:rPr lang="en-GB" sz="2400" dirty="0">
                <a:cs typeface="+mn-cs"/>
              </a:rPr>
              <a:t>Gloucestershire County Council adopted that code in December 2022</a:t>
            </a:r>
          </a:p>
        </p:txBody>
      </p:sp>
    </p:spTree>
    <p:extLst>
      <p:ext uri="{BB962C8B-B14F-4D97-AF65-F5344CB8AC3E}">
        <p14:creationId xmlns:p14="http://schemas.microsoft.com/office/powerpoint/2010/main" val="58023231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73A67A5-9340-7945-84A5-50B17B1B7F82}"/>
              </a:ext>
            </a:extLst>
          </p:cNvPr>
          <p:cNvSpPr txBox="1"/>
          <p:nvPr/>
        </p:nvSpPr>
        <p:spPr>
          <a:xfrm>
            <a:off x="524508" y="1700808"/>
            <a:ext cx="8856984" cy="4401205"/>
          </a:xfrm>
          <a:prstGeom prst="rect">
            <a:avLst/>
          </a:prstGeom>
          <a:noFill/>
        </p:spPr>
        <p:txBody>
          <a:bodyPr wrap="square" rtlCol="0">
            <a:spAutoFit/>
          </a:bodyPr>
          <a:lstStyle/>
          <a:p>
            <a:r>
              <a:rPr lang="en-US" sz="2800" b="0"/>
              <a:t>Councillor Battersby keeps two twitter accounts – a personal one (LeaB) and one in the name of Councillor Leanne Battersby. She posts the following on her personal account:</a:t>
            </a:r>
          </a:p>
          <a:p>
            <a:r>
              <a:rPr lang="en-US" sz="2800" b="0"/>
              <a:t>“I was outraged at the planning committee last week. I voted against the dreadful application for the windfarm but was outvoted by idiotic opposition members who swallowed the unprofessional report written by officers who are in the pocket of the developer. These are my personal views”.</a:t>
            </a:r>
          </a:p>
        </p:txBody>
      </p:sp>
      <p:sp>
        <p:nvSpPr>
          <p:cNvPr id="5" name="TextBox 4">
            <a:extLst>
              <a:ext uri="{FF2B5EF4-FFF2-40B4-BE49-F238E27FC236}">
                <a16:creationId xmlns:a16="http://schemas.microsoft.com/office/drawing/2014/main" id="{B3D2225A-C023-9647-BD6F-5E7683D82364}"/>
              </a:ext>
            </a:extLst>
          </p:cNvPr>
          <p:cNvSpPr txBox="1"/>
          <p:nvPr/>
        </p:nvSpPr>
        <p:spPr>
          <a:xfrm>
            <a:off x="1370128" y="886838"/>
            <a:ext cx="7165744" cy="707886"/>
          </a:xfrm>
          <a:prstGeom prst="rect">
            <a:avLst/>
          </a:prstGeom>
          <a:noFill/>
        </p:spPr>
        <p:txBody>
          <a:bodyPr wrap="none" rtlCol="0">
            <a:spAutoFit/>
          </a:bodyPr>
          <a:lstStyle/>
          <a:p>
            <a:r>
              <a:rPr lang="en-GB" sz="4000" dirty="0">
                <a:solidFill>
                  <a:srgbClr val="9C2C99"/>
                </a:solidFill>
              </a:rPr>
              <a:t>Councillor Leanne Battersby</a:t>
            </a:r>
          </a:p>
        </p:txBody>
      </p:sp>
    </p:spTree>
    <p:extLst>
      <p:ext uri="{BB962C8B-B14F-4D97-AF65-F5344CB8AC3E}">
        <p14:creationId xmlns:p14="http://schemas.microsoft.com/office/powerpoint/2010/main" val="40084228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6CCEF9D-6A3B-4847-8465-C709744329CC}"/>
              </a:ext>
            </a:extLst>
          </p:cNvPr>
          <p:cNvSpPr txBox="1"/>
          <p:nvPr/>
        </p:nvSpPr>
        <p:spPr>
          <a:xfrm>
            <a:off x="1928662" y="1080802"/>
            <a:ext cx="5682966" cy="707886"/>
          </a:xfrm>
          <a:prstGeom prst="rect">
            <a:avLst/>
          </a:prstGeom>
          <a:noFill/>
        </p:spPr>
        <p:txBody>
          <a:bodyPr wrap="none" rtlCol="0">
            <a:spAutoFit/>
          </a:bodyPr>
          <a:lstStyle/>
          <a:p>
            <a:r>
              <a:rPr lang="en-GB" sz="4000" dirty="0">
                <a:solidFill>
                  <a:srgbClr val="9C2C99"/>
                </a:solidFill>
              </a:rPr>
              <a:t>Councillor Ken Barlow</a:t>
            </a:r>
          </a:p>
        </p:txBody>
      </p:sp>
      <p:sp>
        <p:nvSpPr>
          <p:cNvPr id="3" name="TextBox 2">
            <a:extLst>
              <a:ext uri="{FF2B5EF4-FFF2-40B4-BE49-F238E27FC236}">
                <a16:creationId xmlns:a16="http://schemas.microsoft.com/office/drawing/2014/main" id="{D4EC2E3F-4091-224F-B036-2344FECBC78F}"/>
              </a:ext>
            </a:extLst>
          </p:cNvPr>
          <p:cNvSpPr txBox="1"/>
          <p:nvPr/>
        </p:nvSpPr>
        <p:spPr>
          <a:xfrm>
            <a:off x="488504" y="1772816"/>
            <a:ext cx="9101829" cy="4401205"/>
          </a:xfrm>
          <a:prstGeom prst="rect">
            <a:avLst/>
          </a:prstGeom>
          <a:noFill/>
        </p:spPr>
        <p:txBody>
          <a:bodyPr wrap="square" rtlCol="0">
            <a:spAutoFit/>
          </a:bodyPr>
          <a:lstStyle/>
          <a:p>
            <a:r>
              <a:rPr lang="en-GB" sz="2800" b="0"/>
              <a:t>Councillor Barlow is the Mayor, and his family are major landowners in the area. He votes at the Planning Committee in support of an application for development on land which he realises, after the meeting, borders land owned by his wife. The grant of planning permission arguably adds value to her land. Councillor Barlow realises that he had completely overlooked his wife’s ownership (which he was aware of) and it is not included in his register of interests. He apologises profusely.</a:t>
            </a:r>
          </a:p>
        </p:txBody>
      </p:sp>
    </p:spTree>
    <p:extLst>
      <p:ext uri="{BB962C8B-B14F-4D97-AF65-F5344CB8AC3E}">
        <p14:creationId xmlns:p14="http://schemas.microsoft.com/office/powerpoint/2010/main" val="416485828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F98A9B9-2D42-884C-9B9C-7592FF8A4099}"/>
              </a:ext>
            </a:extLst>
          </p:cNvPr>
          <p:cNvSpPr txBox="1"/>
          <p:nvPr/>
        </p:nvSpPr>
        <p:spPr>
          <a:xfrm>
            <a:off x="560512" y="1844824"/>
            <a:ext cx="8928992" cy="3970318"/>
          </a:xfrm>
          <a:prstGeom prst="rect">
            <a:avLst/>
          </a:prstGeom>
          <a:noFill/>
        </p:spPr>
        <p:txBody>
          <a:bodyPr wrap="square" rtlCol="0">
            <a:spAutoFit/>
          </a:bodyPr>
          <a:lstStyle/>
          <a:p>
            <a:r>
              <a:rPr lang="en-US" sz="2800" b="0"/>
              <a:t>Councillor Audrey Roberts’ husband is employed by a local firm – Weatherfield Materials Limited. Cllr Roberts notices that there is a confidential item on the agenda for a forthcoming committee meeting about awarding some contracts. One of the contracts is proposed to be granted to WML.</a:t>
            </a:r>
          </a:p>
          <a:p>
            <a:endParaRPr lang="en-US" sz="2800" b="0"/>
          </a:p>
          <a:p>
            <a:r>
              <a:rPr lang="en-US" sz="2800" b="0"/>
              <a:t>What if it was not her husband who works for WML, but her nephew, whom she hasn’t seen for years?</a:t>
            </a:r>
            <a:endParaRPr lang="en-US" sz="2800"/>
          </a:p>
        </p:txBody>
      </p:sp>
      <p:sp>
        <p:nvSpPr>
          <p:cNvPr id="5" name="TextBox 4">
            <a:extLst>
              <a:ext uri="{FF2B5EF4-FFF2-40B4-BE49-F238E27FC236}">
                <a16:creationId xmlns:a16="http://schemas.microsoft.com/office/drawing/2014/main" id="{E84C3C52-B791-0949-AF10-8C0E50230F67}"/>
              </a:ext>
            </a:extLst>
          </p:cNvPr>
          <p:cNvSpPr txBox="1"/>
          <p:nvPr/>
        </p:nvSpPr>
        <p:spPr>
          <a:xfrm>
            <a:off x="1608752" y="1042858"/>
            <a:ext cx="6832511" cy="707886"/>
          </a:xfrm>
          <a:prstGeom prst="rect">
            <a:avLst/>
          </a:prstGeom>
          <a:noFill/>
        </p:spPr>
        <p:txBody>
          <a:bodyPr wrap="none" rtlCol="0">
            <a:spAutoFit/>
          </a:bodyPr>
          <a:lstStyle/>
          <a:p>
            <a:r>
              <a:rPr lang="en-GB" sz="4000" dirty="0">
                <a:solidFill>
                  <a:srgbClr val="9C2C99"/>
                </a:solidFill>
              </a:rPr>
              <a:t>Councillor Audrey Roberts </a:t>
            </a:r>
          </a:p>
        </p:txBody>
      </p:sp>
    </p:spTree>
    <p:extLst>
      <p:ext uri="{BB962C8B-B14F-4D97-AF65-F5344CB8AC3E}">
        <p14:creationId xmlns:p14="http://schemas.microsoft.com/office/powerpoint/2010/main" val="23874223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E1DF308-6AA4-3347-AF9F-188D5CA0ACD1}"/>
              </a:ext>
            </a:extLst>
          </p:cNvPr>
          <p:cNvSpPr txBox="1"/>
          <p:nvPr/>
        </p:nvSpPr>
        <p:spPr>
          <a:xfrm>
            <a:off x="488504" y="1700808"/>
            <a:ext cx="9073008" cy="4401205"/>
          </a:xfrm>
          <a:prstGeom prst="rect">
            <a:avLst/>
          </a:prstGeom>
          <a:noFill/>
        </p:spPr>
        <p:txBody>
          <a:bodyPr wrap="square" rtlCol="0">
            <a:spAutoFit/>
          </a:bodyPr>
          <a:lstStyle/>
          <a:p>
            <a:r>
              <a:rPr lang="en-US" sz="2800" b="0"/>
              <a:t>Councillor Baldwin is passionately in favour of an application which is coming to the Planning Committee. He thinks that it will bring jobs to the area and provide homes for local people.  He says that his son and daughter-in-law cannot afford to buy a property in the town and this development may help them. He is also a member of ‘Local Homes for Local People’ a campaigning group trying to bring affordable housing into the area. </a:t>
            </a:r>
          </a:p>
          <a:p>
            <a:endParaRPr lang="en-US" sz="2800"/>
          </a:p>
        </p:txBody>
      </p:sp>
      <p:sp>
        <p:nvSpPr>
          <p:cNvPr id="5" name="TextBox 4">
            <a:extLst>
              <a:ext uri="{FF2B5EF4-FFF2-40B4-BE49-F238E27FC236}">
                <a16:creationId xmlns:a16="http://schemas.microsoft.com/office/drawing/2014/main" id="{80F2211D-86C8-DE41-9A5C-EA2FF8731231}"/>
              </a:ext>
            </a:extLst>
          </p:cNvPr>
          <p:cNvSpPr txBox="1"/>
          <p:nvPr/>
        </p:nvSpPr>
        <p:spPr>
          <a:xfrm>
            <a:off x="1812429" y="992922"/>
            <a:ext cx="6425157" cy="707886"/>
          </a:xfrm>
          <a:prstGeom prst="rect">
            <a:avLst/>
          </a:prstGeom>
          <a:noFill/>
        </p:spPr>
        <p:txBody>
          <a:bodyPr wrap="none" rtlCol="0">
            <a:spAutoFit/>
          </a:bodyPr>
          <a:lstStyle/>
          <a:p>
            <a:r>
              <a:rPr lang="en-GB" sz="4000" dirty="0">
                <a:solidFill>
                  <a:srgbClr val="9C2C99"/>
                </a:solidFill>
              </a:rPr>
              <a:t>Councillor Mike Baldwin </a:t>
            </a:r>
          </a:p>
        </p:txBody>
      </p:sp>
    </p:spTree>
    <p:extLst>
      <p:ext uri="{BB962C8B-B14F-4D97-AF65-F5344CB8AC3E}">
        <p14:creationId xmlns:p14="http://schemas.microsoft.com/office/powerpoint/2010/main" val="188847553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B26DF-5725-AA44-B50D-6ADC3C45579C}"/>
              </a:ext>
            </a:extLst>
          </p:cNvPr>
          <p:cNvSpPr>
            <a:spLocks noGrp="1"/>
          </p:cNvSpPr>
          <p:nvPr>
            <p:ph type="ctrTitle"/>
          </p:nvPr>
        </p:nvSpPr>
        <p:spPr>
          <a:xfrm>
            <a:off x="742950" y="2132856"/>
            <a:ext cx="8420100" cy="1125537"/>
          </a:xfrm>
        </p:spPr>
        <p:txBody>
          <a:bodyPr/>
          <a:lstStyle/>
          <a:p>
            <a:r>
              <a:rPr lang="en-GB"/>
              <a:t>Conclusions and close</a:t>
            </a:r>
          </a:p>
        </p:txBody>
      </p:sp>
    </p:spTree>
    <p:extLst>
      <p:ext uri="{BB962C8B-B14F-4D97-AF65-F5344CB8AC3E}">
        <p14:creationId xmlns:p14="http://schemas.microsoft.com/office/powerpoint/2010/main" val="4097407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84200" y="1124744"/>
            <a:ext cx="8915400" cy="576263"/>
          </a:xfrm>
        </p:spPr>
        <p:txBody>
          <a:bodyPr anchor="t"/>
          <a:lstStyle/>
          <a:p>
            <a:pPr>
              <a:defRPr/>
            </a:pPr>
            <a:r>
              <a:rPr lang="en-GB" dirty="0">
                <a:cs typeface="+mj-cs"/>
              </a:rPr>
              <a:t>Purpose of the code</a:t>
            </a:r>
          </a:p>
        </p:txBody>
      </p:sp>
      <p:sp>
        <p:nvSpPr>
          <p:cNvPr id="16387" name="Rectangle 3"/>
          <p:cNvSpPr>
            <a:spLocks noGrp="1" noChangeArrowheads="1"/>
          </p:cNvSpPr>
          <p:nvPr>
            <p:ph idx="1"/>
          </p:nvPr>
        </p:nvSpPr>
        <p:spPr>
          <a:xfrm>
            <a:off x="584200" y="2276872"/>
            <a:ext cx="8915400" cy="4032448"/>
          </a:xfrm>
        </p:spPr>
        <p:txBody>
          <a:bodyPr/>
          <a:lstStyle/>
          <a:p>
            <a:pPr>
              <a:defRPr/>
            </a:pPr>
            <a:r>
              <a:rPr lang="en-GB" sz="2800" dirty="0">
                <a:cs typeface="+mn-cs"/>
              </a:rPr>
              <a:t>To assist councillors in modelling the expected behaviour</a:t>
            </a:r>
          </a:p>
          <a:p>
            <a:pPr>
              <a:defRPr/>
            </a:pPr>
            <a:r>
              <a:rPr lang="en-GB" sz="2800" dirty="0">
                <a:cs typeface="+mn-cs"/>
              </a:rPr>
              <a:t>To provide a personal check and balance</a:t>
            </a:r>
          </a:p>
          <a:p>
            <a:pPr>
              <a:defRPr/>
            </a:pPr>
            <a:r>
              <a:rPr lang="en-GB" sz="2800" dirty="0">
                <a:cs typeface="+mn-cs"/>
              </a:rPr>
              <a:t>To set out the type of conduct that could lead to action being taken against you</a:t>
            </a:r>
          </a:p>
          <a:p>
            <a:pPr>
              <a:defRPr/>
            </a:pPr>
            <a:r>
              <a:rPr lang="en-GB" sz="2800" dirty="0">
                <a:cs typeface="+mn-cs"/>
              </a:rPr>
              <a:t>Also to protect you, the public, your fellow councillors, officers and the reputation of local government</a:t>
            </a:r>
          </a:p>
        </p:txBody>
      </p:sp>
    </p:spTree>
    <p:extLst>
      <p:ext uri="{BB962C8B-B14F-4D97-AF65-F5344CB8AC3E}">
        <p14:creationId xmlns:p14="http://schemas.microsoft.com/office/powerpoint/2010/main" val="3708986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p:txBody>
          <a:bodyPr anchor="t"/>
          <a:lstStyle/>
          <a:p>
            <a:pPr>
              <a:defRPr/>
            </a:pPr>
            <a:r>
              <a:rPr lang="en-GB">
                <a:cs typeface="+mj-cs"/>
              </a:rPr>
              <a:t>General principles of </a:t>
            </a:r>
            <a:br>
              <a:rPr lang="en-GB">
                <a:cs typeface="+mj-cs"/>
              </a:rPr>
            </a:br>
            <a:r>
              <a:rPr lang="en-GB">
                <a:cs typeface="+mj-cs"/>
              </a:rPr>
              <a:t>councillor conduct</a:t>
            </a:r>
          </a:p>
        </p:txBody>
      </p:sp>
      <p:pic>
        <p:nvPicPr>
          <p:cNvPr id="3" name="Picture 2" descr="Icon&#10;&#10;Description automatically generated">
            <a:extLst>
              <a:ext uri="{FF2B5EF4-FFF2-40B4-BE49-F238E27FC236}">
                <a16:creationId xmlns:a16="http://schemas.microsoft.com/office/drawing/2014/main" id="{9AD26727-DA61-464A-A5FF-013DDE29828D}"/>
              </a:ext>
            </a:extLst>
          </p:cNvPr>
          <p:cNvPicPr>
            <a:picLocks noChangeAspect="1"/>
          </p:cNvPicPr>
          <p:nvPr/>
        </p:nvPicPr>
        <p:blipFill>
          <a:blip r:embed="rId3"/>
          <a:stretch>
            <a:fillRect/>
          </a:stretch>
        </p:blipFill>
        <p:spPr>
          <a:xfrm>
            <a:off x="5241032" y="2348880"/>
            <a:ext cx="4509120" cy="4509120"/>
          </a:xfrm>
          <a:prstGeom prst="rect">
            <a:avLst/>
          </a:prstGeom>
        </p:spPr>
      </p:pic>
    </p:spTree>
    <p:extLst>
      <p:ext uri="{BB962C8B-B14F-4D97-AF65-F5344CB8AC3E}">
        <p14:creationId xmlns:p14="http://schemas.microsoft.com/office/powerpoint/2010/main" val="3500485543"/>
      </p:ext>
    </p:extLst>
  </p:cSld>
  <p:clrMapOvr>
    <a:masterClrMapping/>
  </p:clrMapOvr>
</p:sld>
</file>

<file path=ppt/theme/theme1.xml><?xml version="1.0" encoding="utf-8"?>
<a:theme xmlns:a="http://schemas.openxmlformats.org/drawingml/2006/main" name="LGA powerpoint template NEW v2">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8492"/>
      </a:hlink>
      <a:folHlink>
        <a:srgbClr val="008492"/>
      </a:folHlink>
    </a:clrScheme>
    <a:fontScheme name="LG Group 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GA powerpoint" id="{A4FF6C06-5B53-484D-9368-CEDB015DFA8C}" vid="{B485F52F-E09E-644C-8A02-CA53601E8A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92AC5CEEB3AB7459D65D0AA52F96B32" ma:contentTypeVersion="4" ma:contentTypeDescription="Create a new document." ma:contentTypeScope="" ma:versionID="273504753ae56c5b6d8e14cef6da6bbe">
  <xsd:schema xmlns:xsd="http://www.w3.org/2001/XMLSchema" xmlns:xs="http://www.w3.org/2001/XMLSchema" xmlns:p="http://schemas.microsoft.com/office/2006/metadata/properties" xmlns:ns2="bfc90974-4918-4e4f-9c39-253f9fb3abd1" xmlns:ns3="9690efd0-b560-4c9f-b9bd-b7e910c2f24e" targetNamespace="http://schemas.microsoft.com/office/2006/metadata/properties" ma:root="true" ma:fieldsID="cdb040c3285bb5eaf83f3f13f0aaec06" ns2:_="" ns3:_="">
    <xsd:import namespace="bfc90974-4918-4e4f-9c39-253f9fb3abd1"/>
    <xsd:import namespace="9690efd0-b560-4c9f-b9bd-b7e910c2f24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c90974-4918-4e4f-9c39-253f9fb3ab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690efd0-b560-4c9f-b9bd-b7e910c2f24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SharedWithUsers xmlns="9690efd0-b560-4c9f-b9bd-b7e910c2f24e">
      <UserInfo>
        <DisplayName>Thelma Stober</DisplayName>
        <AccountId>13</AccountId>
        <AccountType/>
      </UserInfo>
      <UserInfo>
        <DisplayName>Shelagh O'Brien</DisplayName>
        <AccountId>12</AccountId>
        <AccountType/>
      </UserInfo>
      <UserInfo>
        <DisplayName>Alison Edwards</DisplayName>
        <AccountId>15</AccountId>
        <AccountType/>
      </UserInfo>
    </SharedWithUsers>
  </documentManagement>
</p:properties>
</file>

<file path=customXml/itemProps1.xml><?xml version="1.0" encoding="utf-8"?>
<ds:datastoreItem xmlns:ds="http://schemas.openxmlformats.org/officeDocument/2006/customXml" ds:itemID="{1CBAB536-FC7D-4E32-9F6A-C0C7BD54B76F}">
  <ds:schemaRefs>
    <ds:schemaRef ds:uri="http://schemas.microsoft.com/office/2006/metadata/longProperties"/>
  </ds:schemaRefs>
</ds:datastoreItem>
</file>

<file path=customXml/itemProps2.xml><?xml version="1.0" encoding="utf-8"?>
<ds:datastoreItem xmlns:ds="http://schemas.openxmlformats.org/officeDocument/2006/customXml" ds:itemID="{10654C5B-EF73-4500-B796-367CBBEA37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fc90974-4918-4e4f-9c39-253f9fb3abd1"/>
    <ds:schemaRef ds:uri="9690efd0-b560-4c9f-b9bd-b7e910c2f2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7A84DA3-0913-44CD-9840-D9EE1DB3AB99}">
  <ds:schemaRefs>
    <ds:schemaRef ds:uri="http://schemas.microsoft.com/sharepoint/v3/contenttype/forms"/>
  </ds:schemaRefs>
</ds:datastoreItem>
</file>

<file path=customXml/itemProps4.xml><?xml version="1.0" encoding="utf-8"?>
<ds:datastoreItem xmlns:ds="http://schemas.openxmlformats.org/officeDocument/2006/customXml" ds:itemID="{0372A84B-3241-4C98-9903-63736B5348BE}">
  <ds:schemaRefs>
    <ds:schemaRef ds:uri="http://purl.org/dc/dcmitype/"/>
    <ds:schemaRef ds:uri="http://purl.org/dc/terms/"/>
    <ds:schemaRef ds:uri="9690efd0-b560-4c9f-b9bd-b7e910c2f24e"/>
    <ds:schemaRef ds:uri="http://www.w3.org/XML/1998/namespace"/>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schemas.microsoft.com/office/infopath/2007/PartnerControls"/>
    <ds:schemaRef ds:uri="bfc90974-4918-4e4f-9c39-253f9fb3abd1"/>
  </ds:schemaRefs>
</ds:datastoreItem>
</file>

<file path=docProps/app.xml><?xml version="1.0" encoding="utf-8"?>
<Properties xmlns="http://schemas.openxmlformats.org/officeDocument/2006/extended-properties" xmlns:vt="http://schemas.openxmlformats.org/officeDocument/2006/docPropsVTypes">
  <Template>LGA powerpoint template NEW v2</Template>
  <TotalTime>471</TotalTime>
  <Words>9561</Words>
  <Application>Microsoft Office PowerPoint</Application>
  <PresentationFormat>A4 Paper (210x297 mm)</PresentationFormat>
  <Paragraphs>648</Paragraphs>
  <Slides>74</Slides>
  <Notes>74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74</vt:i4>
      </vt:variant>
    </vt:vector>
  </HeadingPairs>
  <TitlesOfParts>
    <vt:vector size="78" baseType="lpstr">
      <vt:lpstr>Arial</vt:lpstr>
      <vt:lpstr>Lato</vt:lpstr>
      <vt:lpstr>Times New Roman</vt:lpstr>
      <vt:lpstr>LGA powerpoint template NEW v2</vt:lpstr>
      <vt:lpstr>The Gloucestershire  Code of Member’s Conduct </vt:lpstr>
      <vt:lpstr>Purpose of the training  </vt:lpstr>
      <vt:lpstr>Overall aim of the training </vt:lpstr>
      <vt:lpstr>The importance of standards in public life</vt:lpstr>
      <vt:lpstr>Introduction and welcome from Lord Evans of Weardale Chair of the Committee on Standards in Public Life </vt:lpstr>
      <vt:lpstr>PowerPoint Presentation</vt:lpstr>
      <vt:lpstr>The LGA Model Code</vt:lpstr>
      <vt:lpstr>Purpose of the code</vt:lpstr>
      <vt:lpstr>General principles of  councillor conduct</vt:lpstr>
      <vt:lpstr>Principles </vt:lpstr>
      <vt:lpstr>The Nolan Principles</vt:lpstr>
      <vt:lpstr>Application of the  code of conduct</vt:lpstr>
      <vt:lpstr>The code applies…</vt:lpstr>
      <vt:lpstr>This includes</vt:lpstr>
      <vt:lpstr>PowerPoint Presentation</vt:lpstr>
      <vt:lpstr>Real-life examples: </vt:lpstr>
      <vt:lpstr>General obligations  under the code  of conduct </vt:lpstr>
      <vt:lpstr>PowerPoint Presentation</vt:lpstr>
      <vt:lpstr>Rules of Conduct (1)</vt:lpstr>
      <vt:lpstr>Examples from the Guidance </vt:lpstr>
      <vt:lpstr>Rules of Conduct  (2) </vt:lpstr>
      <vt:lpstr>Examples from the Guidance        on bullying and harassment</vt:lpstr>
      <vt:lpstr>Examples from the Guidance on equalities and discrimination </vt:lpstr>
      <vt:lpstr>Rules of Conduct (3)</vt:lpstr>
      <vt:lpstr>Examples from the Guidance </vt:lpstr>
      <vt:lpstr>Rules of Conduct (4)</vt:lpstr>
      <vt:lpstr>Standards of Councillor Conduct (4) (cont.)</vt:lpstr>
      <vt:lpstr>Examples from the Guidance </vt:lpstr>
      <vt:lpstr>Rules of Conduct (5)</vt:lpstr>
      <vt:lpstr>Examples from the Guidance </vt:lpstr>
      <vt:lpstr>Rules of Conduct (6)</vt:lpstr>
      <vt:lpstr>Examples from the Guidance </vt:lpstr>
      <vt:lpstr>Rules of Conduct (7)</vt:lpstr>
      <vt:lpstr>Examples from the Guidance </vt:lpstr>
      <vt:lpstr>Protecting your reputation  and the reputation of  the local authority </vt:lpstr>
      <vt:lpstr>Standards of Councillor Conduct (8)</vt:lpstr>
      <vt:lpstr>Standards of Councillor Conduct (9)</vt:lpstr>
      <vt:lpstr>PowerPoint Presentation</vt:lpstr>
      <vt:lpstr>Time for a short break</vt:lpstr>
      <vt:lpstr>Registration and  disclosure  of interests</vt:lpstr>
      <vt:lpstr>Interests</vt:lpstr>
      <vt:lpstr>Disclosable pecuniary interests (DPIs)</vt:lpstr>
      <vt:lpstr>DPIs (2)</vt:lpstr>
      <vt:lpstr>Examples from the guidance – DPIs</vt:lpstr>
      <vt:lpstr>Other registerable interests (ORIs)</vt:lpstr>
      <vt:lpstr>ORIs (2)</vt:lpstr>
      <vt:lpstr>Examples from the guidance – ORIs</vt:lpstr>
      <vt:lpstr> Non-registerable interests (NRIs)</vt:lpstr>
      <vt:lpstr>Examples from the guidance:</vt:lpstr>
      <vt:lpstr>Examples from the guidance </vt:lpstr>
      <vt:lpstr>Examples (cont)</vt:lpstr>
      <vt:lpstr>Applying the test - what do you think?</vt:lpstr>
      <vt:lpstr>Examples from the guidance  – well-being</vt:lpstr>
      <vt:lpstr>Interests as a Cabinet Member</vt:lpstr>
      <vt:lpstr>Sensitive interests</vt:lpstr>
      <vt:lpstr>Sensitive interests (2)</vt:lpstr>
      <vt:lpstr>Bias and predetermination </vt:lpstr>
      <vt:lpstr>Bias and predetermination (1) </vt:lpstr>
      <vt:lpstr>Bias and predetermination (2) </vt:lpstr>
      <vt:lpstr>Section 25 Localism Act 2011</vt:lpstr>
      <vt:lpstr>Example from the guidance (1)</vt:lpstr>
      <vt:lpstr>Example from the guidance (2)</vt:lpstr>
      <vt:lpstr>Time for another short break</vt:lpstr>
      <vt:lpstr>Roles and process for  dealing with code  of conduct  complaints</vt:lpstr>
      <vt:lpstr>Role of the Monitoring Officer re: standards</vt:lpstr>
      <vt:lpstr>Arrangements for dealing with standards complaints</vt:lpstr>
      <vt:lpstr>Mini scenarios</vt:lpstr>
      <vt:lpstr>PowerPoint Presentation</vt:lpstr>
      <vt:lpstr>PowerPoint Presentation</vt:lpstr>
      <vt:lpstr>PowerPoint Presentation</vt:lpstr>
      <vt:lpstr>PowerPoint Presentation</vt:lpstr>
      <vt:lpstr>PowerPoint Presentation</vt:lpstr>
      <vt:lpstr>PowerPoint Presentation</vt:lpstr>
      <vt:lpstr>Conclusions and close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LGA Mode Code of Conduct Standards of Councillor Conduct</dc:title>
  <dc:subject/>
  <dc:creator>bethan</dc:creator>
  <cp:keywords/>
  <dc:description/>
  <cp:lastModifiedBy>WHEATLEY, Will</cp:lastModifiedBy>
  <cp:revision>3</cp:revision>
  <cp:lastPrinted>2023-02-03T12:07:23Z</cp:lastPrinted>
  <dcterms:created xsi:type="dcterms:W3CDTF">2022-01-16T13:54:38Z</dcterms:created>
  <dcterms:modified xsi:type="dcterms:W3CDTF">2023-03-03T10:38:32Z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C.identifier">
    <vt:lpwstr>IDEA</vt:lpwstr>
  </property>
  <property fmtid="{D5CDD505-2E9C-101B-9397-08002B2CF9AE}" pid="3" name="DC.date.issued">
    <vt:lpwstr>2010-07-26T00:00:00Z</vt:lpwstr>
  </property>
  <property fmtid="{D5CDD505-2E9C-101B-9397-08002B2CF9AE}" pid="4" name="Move to Archive">
    <vt:lpwstr>Current</vt:lpwstr>
  </property>
  <property fmtid="{D5CDD505-2E9C-101B-9397-08002B2CF9AE}" pid="5" name="DC.Description">
    <vt:lpwstr>powerpoint template</vt:lpwstr>
  </property>
  <property fmtid="{D5CDD505-2E9C-101B-9397-08002B2CF9AE}" pid="6" name="Status">
    <vt:lpwstr>[None]</vt:lpwstr>
  </property>
  <property fmtid="{D5CDD505-2E9C-101B-9397-08002B2CF9AE}" pid="7" name="DC.Author">
    <vt:lpwstr>Julia White</vt:lpwstr>
  </property>
  <property fmtid="{D5CDD505-2E9C-101B-9397-08002B2CF9AE}" pid="8" name="DC.creator">
    <vt:lpwstr>Marketing</vt:lpwstr>
  </property>
  <property fmtid="{D5CDD505-2E9C-101B-9397-08002B2CF9AE}" pid="9" name="Date">
    <vt:lpwstr>2010-07-26T00:00:00Z</vt:lpwstr>
  </property>
  <property fmtid="{D5CDD505-2E9C-101B-9397-08002B2CF9AE}" pid="10" name="DC.Language">
    <vt:lpwstr>eng</vt:lpwstr>
  </property>
  <property fmtid="{D5CDD505-2E9C-101B-9397-08002B2CF9AE}" pid="11" name="Work area">
    <vt:lpwstr/>
  </property>
  <property fmtid="{D5CDD505-2E9C-101B-9397-08002B2CF9AE}" pid="12" name="DC.Type">
    <vt:lpwstr/>
  </property>
  <property fmtid="{D5CDD505-2E9C-101B-9397-08002B2CF9AE}" pid="13" name="e-GMS.subject.keyword">
    <vt:lpwstr/>
  </property>
  <property fmtid="{D5CDD505-2E9C-101B-9397-08002B2CF9AE}" pid="14" name="LGA Template">
    <vt:lpwstr>Template</vt:lpwstr>
  </property>
  <property fmtid="{D5CDD505-2E9C-101B-9397-08002B2CF9AE}" pid="15" name="ContentTypeId">
    <vt:lpwstr>0x010100492AC5CEEB3AB7459D65D0AA52F96B32</vt:lpwstr>
  </property>
</Properties>
</file>