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91" r:id="rId2"/>
    <p:sldId id="325" r:id="rId3"/>
    <p:sldId id="326" r:id="rId4"/>
    <p:sldId id="328" r:id="rId5"/>
    <p:sldId id="329" r:id="rId6"/>
    <p:sldId id="327" r:id="rId7"/>
    <p:sldId id="293" r:id="rId8"/>
    <p:sldId id="305" r:id="rId9"/>
    <p:sldId id="313" r:id="rId10"/>
    <p:sldId id="320" r:id="rId11"/>
    <p:sldId id="323" r:id="rId12"/>
    <p:sldId id="324" r:id="rId13"/>
    <p:sldId id="315" r:id="rId14"/>
    <p:sldId id="316" r:id="rId15"/>
    <p:sldId id="322" r:id="rId16"/>
  </p:sldIdLst>
  <p:sldSz cx="9144000" cy="6858000" type="screen4x3"/>
  <p:notesSz cx="6742113" cy="9872663"/>
  <p:defaultTextStyle>
    <a:defPPr>
      <a:defRPr lang="en-GB"/>
    </a:defPPr>
    <a:lvl1pPr algn="l" rtl="0" fontAlgn="base">
      <a:spcBef>
        <a:spcPct val="0"/>
      </a:spcBef>
      <a:spcAft>
        <a:spcPct val="0"/>
      </a:spcAft>
      <a:defRPr sz="2400" kern="1200">
        <a:solidFill>
          <a:schemeClr val="tx1"/>
        </a:solidFill>
        <a:latin typeface="Times New Roman" pitchFamily="18" charset="0"/>
        <a:ea typeface="Geneva" pitchFamily="-111" charset="-128"/>
        <a:cs typeface="+mn-cs"/>
      </a:defRPr>
    </a:lvl1pPr>
    <a:lvl2pPr marL="457200" algn="l" rtl="0" fontAlgn="base">
      <a:spcBef>
        <a:spcPct val="0"/>
      </a:spcBef>
      <a:spcAft>
        <a:spcPct val="0"/>
      </a:spcAft>
      <a:defRPr sz="2400" kern="1200">
        <a:solidFill>
          <a:schemeClr val="tx1"/>
        </a:solidFill>
        <a:latin typeface="Times New Roman" pitchFamily="18" charset="0"/>
        <a:ea typeface="Geneva" pitchFamily="-111" charset="-128"/>
        <a:cs typeface="+mn-cs"/>
      </a:defRPr>
    </a:lvl2pPr>
    <a:lvl3pPr marL="914400" algn="l" rtl="0" fontAlgn="base">
      <a:spcBef>
        <a:spcPct val="0"/>
      </a:spcBef>
      <a:spcAft>
        <a:spcPct val="0"/>
      </a:spcAft>
      <a:defRPr sz="2400" kern="1200">
        <a:solidFill>
          <a:schemeClr val="tx1"/>
        </a:solidFill>
        <a:latin typeface="Times New Roman" pitchFamily="18" charset="0"/>
        <a:ea typeface="Geneva" pitchFamily="-111" charset="-128"/>
        <a:cs typeface="+mn-cs"/>
      </a:defRPr>
    </a:lvl3pPr>
    <a:lvl4pPr marL="1371600" algn="l" rtl="0" fontAlgn="base">
      <a:spcBef>
        <a:spcPct val="0"/>
      </a:spcBef>
      <a:spcAft>
        <a:spcPct val="0"/>
      </a:spcAft>
      <a:defRPr sz="2400" kern="1200">
        <a:solidFill>
          <a:schemeClr val="tx1"/>
        </a:solidFill>
        <a:latin typeface="Times New Roman" pitchFamily="18" charset="0"/>
        <a:ea typeface="Geneva" pitchFamily="-111" charset="-128"/>
        <a:cs typeface="+mn-cs"/>
      </a:defRPr>
    </a:lvl4pPr>
    <a:lvl5pPr marL="1828800" algn="l" rtl="0" fontAlgn="base">
      <a:spcBef>
        <a:spcPct val="0"/>
      </a:spcBef>
      <a:spcAft>
        <a:spcPct val="0"/>
      </a:spcAft>
      <a:defRPr sz="2400" kern="1200">
        <a:solidFill>
          <a:schemeClr val="tx1"/>
        </a:solidFill>
        <a:latin typeface="Times New Roman" pitchFamily="18" charset="0"/>
        <a:ea typeface="Geneva" pitchFamily="-111" charset="-128"/>
        <a:cs typeface="+mn-cs"/>
      </a:defRPr>
    </a:lvl5pPr>
    <a:lvl6pPr marL="2286000" algn="l" defTabSz="914400" rtl="0" eaLnBrk="1" latinLnBrk="0" hangingPunct="1">
      <a:defRPr sz="2400" kern="1200">
        <a:solidFill>
          <a:schemeClr val="tx1"/>
        </a:solidFill>
        <a:latin typeface="Times New Roman" pitchFamily="18" charset="0"/>
        <a:ea typeface="Geneva" pitchFamily="-111" charset="-128"/>
        <a:cs typeface="+mn-cs"/>
      </a:defRPr>
    </a:lvl6pPr>
    <a:lvl7pPr marL="2743200" algn="l" defTabSz="914400" rtl="0" eaLnBrk="1" latinLnBrk="0" hangingPunct="1">
      <a:defRPr sz="2400" kern="1200">
        <a:solidFill>
          <a:schemeClr val="tx1"/>
        </a:solidFill>
        <a:latin typeface="Times New Roman" pitchFamily="18" charset="0"/>
        <a:ea typeface="Geneva" pitchFamily="-111" charset="-128"/>
        <a:cs typeface="+mn-cs"/>
      </a:defRPr>
    </a:lvl7pPr>
    <a:lvl8pPr marL="3200400" algn="l" defTabSz="914400" rtl="0" eaLnBrk="1" latinLnBrk="0" hangingPunct="1">
      <a:defRPr sz="2400" kern="1200">
        <a:solidFill>
          <a:schemeClr val="tx1"/>
        </a:solidFill>
        <a:latin typeface="Times New Roman" pitchFamily="18" charset="0"/>
        <a:ea typeface="Geneva" pitchFamily="-111" charset="-128"/>
        <a:cs typeface="+mn-cs"/>
      </a:defRPr>
    </a:lvl8pPr>
    <a:lvl9pPr marL="3657600" algn="l" defTabSz="914400" rtl="0" eaLnBrk="1" latinLnBrk="0" hangingPunct="1">
      <a:defRPr sz="2400" kern="1200">
        <a:solidFill>
          <a:schemeClr val="tx1"/>
        </a:solidFill>
        <a:latin typeface="Times New Roman" pitchFamily="18" charset="0"/>
        <a:ea typeface="Geneva" pitchFamily="-11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78D"/>
    <a:srgbClr val="FF0000"/>
    <a:srgbClr val="3333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73216" autoAdjust="0"/>
  </p:normalViewPr>
  <p:slideViewPr>
    <p:cSldViewPr>
      <p:cViewPr>
        <p:scale>
          <a:sx n="89" d="100"/>
          <a:sy n="89" d="100"/>
        </p:scale>
        <p:origin x="-2274" y="-708"/>
      </p:cViewPr>
      <p:guideLst>
        <p:guide orient="horz" pos="2160"/>
        <p:guide pos="2880"/>
      </p:guideLst>
    </p:cSldViewPr>
  </p:slideViewPr>
  <p:outlineViewPr>
    <p:cViewPr>
      <p:scale>
        <a:sx n="33" d="100"/>
        <a:sy n="33" d="100"/>
      </p:scale>
      <p:origin x="0" y="19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21582" cy="49363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18971" y="1"/>
            <a:ext cx="2921582" cy="493633"/>
          </a:xfrm>
          <a:prstGeom prst="rect">
            <a:avLst/>
          </a:prstGeom>
        </p:spPr>
        <p:txBody>
          <a:bodyPr vert="horz" lIns="91440" tIns="45720" rIns="91440" bIns="45720" rtlCol="0"/>
          <a:lstStyle>
            <a:lvl1pPr algn="r">
              <a:defRPr sz="1200"/>
            </a:lvl1pPr>
          </a:lstStyle>
          <a:p>
            <a:fld id="{115376DD-0C4C-4F68-B7C7-18589E076154}" type="datetimeFigureOut">
              <a:rPr lang="en-GB" smtClean="0"/>
              <a:t>14/08/2018</a:t>
            </a:fld>
            <a:endParaRPr lang="en-GB" dirty="0"/>
          </a:p>
        </p:txBody>
      </p:sp>
      <p:sp>
        <p:nvSpPr>
          <p:cNvPr id="4" name="Footer Placeholder 3"/>
          <p:cNvSpPr>
            <a:spLocks noGrp="1"/>
          </p:cNvSpPr>
          <p:nvPr>
            <p:ph type="ftr" sz="quarter" idx="2"/>
          </p:nvPr>
        </p:nvSpPr>
        <p:spPr>
          <a:xfrm>
            <a:off x="0" y="9377317"/>
            <a:ext cx="2921582" cy="493633"/>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18971" y="9377317"/>
            <a:ext cx="2921582" cy="493633"/>
          </a:xfrm>
          <a:prstGeom prst="rect">
            <a:avLst/>
          </a:prstGeom>
        </p:spPr>
        <p:txBody>
          <a:bodyPr vert="horz" lIns="91440" tIns="45720" rIns="91440" bIns="45720" rtlCol="0" anchor="b"/>
          <a:lstStyle>
            <a:lvl1pPr algn="r">
              <a:defRPr sz="1200"/>
            </a:lvl1pPr>
          </a:lstStyle>
          <a:p>
            <a:fld id="{1BEF6F51-B99C-4215-BC2E-53081AE110B2}" type="slidenum">
              <a:rPr lang="en-GB" smtClean="0"/>
              <a:t>‹#›</a:t>
            </a:fld>
            <a:endParaRPr lang="en-GB" dirty="0"/>
          </a:p>
        </p:txBody>
      </p:sp>
    </p:spTree>
    <p:extLst>
      <p:ext uri="{BB962C8B-B14F-4D97-AF65-F5344CB8AC3E}">
        <p14:creationId xmlns:p14="http://schemas.microsoft.com/office/powerpoint/2010/main" val="3474142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21582" cy="49363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18971" y="1"/>
            <a:ext cx="2921582" cy="493633"/>
          </a:xfrm>
          <a:prstGeom prst="rect">
            <a:avLst/>
          </a:prstGeom>
        </p:spPr>
        <p:txBody>
          <a:bodyPr vert="horz" lIns="91440" tIns="45720" rIns="91440" bIns="45720" rtlCol="0"/>
          <a:lstStyle>
            <a:lvl1pPr algn="r">
              <a:defRPr sz="1200"/>
            </a:lvl1pPr>
          </a:lstStyle>
          <a:p>
            <a:fld id="{9C1397B4-D694-494F-AC6B-A6FAB065C556}" type="datetimeFigureOut">
              <a:rPr lang="en-GB" smtClean="0"/>
              <a:t>14/08/2018</a:t>
            </a:fld>
            <a:endParaRPr lang="en-GB" dirty="0"/>
          </a:p>
        </p:txBody>
      </p:sp>
      <p:sp>
        <p:nvSpPr>
          <p:cNvPr id="4" name="Slide Image Placeholder 3"/>
          <p:cNvSpPr>
            <a:spLocks noGrp="1" noRot="1" noChangeAspect="1"/>
          </p:cNvSpPr>
          <p:nvPr>
            <p:ph type="sldImg" idx="2"/>
          </p:nvPr>
        </p:nvSpPr>
        <p:spPr>
          <a:xfrm>
            <a:off x="901700" y="739775"/>
            <a:ext cx="4938713" cy="3703638"/>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7"/>
            <a:ext cx="2921582" cy="49363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8971" y="9377317"/>
            <a:ext cx="2921582" cy="493633"/>
          </a:xfrm>
          <a:prstGeom prst="rect">
            <a:avLst/>
          </a:prstGeom>
        </p:spPr>
        <p:txBody>
          <a:bodyPr vert="horz" lIns="91440" tIns="45720" rIns="91440" bIns="45720" rtlCol="0" anchor="b"/>
          <a:lstStyle>
            <a:lvl1pPr algn="r">
              <a:defRPr sz="1200"/>
            </a:lvl1pPr>
          </a:lstStyle>
          <a:p>
            <a:fld id="{081B396D-DAB0-4C31-BD4E-E308F37E6EEF}" type="slidenum">
              <a:rPr lang="en-GB" smtClean="0"/>
              <a:t>‹#›</a:t>
            </a:fld>
            <a:endParaRPr lang="en-GB" dirty="0"/>
          </a:p>
        </p:txBody>
      </p:sp>
    </p:spTree>
    <p:extLst>
      <p:ext uri="{BB962C8B-B14F-4D97-AF65-F5344CB8AC3E}">
        <p14:creationId xmlns:p14="http://schemas.microsoft.com/office/powerpoint/2010/main" val="1874904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1</a:t>
            </a:fld>
            <a:endParaRPr lang="en-GB" dirty="0"/>
          </a:p>
        </p:txBody>
      </p:sp>
    </p:spTree>
    <p:extLst>
      <p:ext uri="{BB962C8B-B14F-4D97-AF65-F5344CB8AC3E}">
        <p14:creationId xmlns:p14="http://schemas.microsoft.com/office/powerpoint/2010/main" val="1044442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growth in the south of Gloucester</a:t>
            </a:r>
            <a:r>
              <a:rPr lang="en-GB" baseline="0" dirty="0" smtClean="0"/>
              <a:t> along the Quedgeley /Kingsway corridor  is now being felt by secondary schools as the pupils from new primary schools build to support the new housing begin to transfer to secondary school.</a:t>
            </a:r>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10</a:t>
            </a:fld>
            <a:endParaRPr lang="en-GB" dirty="0"/>
          </a:p>
        </p:txBody>
      </p:sp>
    </p:spTree>
    <p:extLst>
      <p:ext uri="{BB962C8B-B14F-4D97-AF65-F5344CB8AC3E}">
        <p14:creationId xmlns:p14="http://schemas.microsoft.com/office/powerpoint/2010/main" val="1291779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sites and yields are not included in our forecasts or Housing trajectories as they have not yet come forward</a:t>
            </a:r>
          </a:p>
          <a:p>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12</a:t>
            </a:fld>
            <a:endParaRPr lang="en-GB" dirty="0"/>
          </a:p>
        </p:txBody>
      </p:sp>
    </p:spTree>
    <p:extLst>
      <p:ext uri="{BB962C8B-B14F-4D97-AF65-F5344CB8AC3E}">
        <p14:creationId xmlns:p14="http://schemas.microsoft.com/office/powerpoint/2010/main" val="3024065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addition there have been a significant number of schools including all of the Gloucester Grammar Schools who have recently increased their Planned Admission Number (PAN) (Ribston currently consulting)</a:t>
            </a:r>
          </a:p>
          <a:p>
            <a:endParaRPr lang="en-GB" dirty="0" smtClean="0"/>
          </a:p>
          <a:p>
            <a:r>
              <a:rPr lang="en-GB" dirty="0" smtClean="0"/>
              <a:t>Some Academies are exceeding their Published Admission Numbers</a:t>
            </a:r>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13</a:t>
            </a:fld>
            <a:endParaRPr lang="en-GB" dirty="0"/>
          </a:p>
        </p:txBody>
      </p:sp>
    </p:spTree>
    <p:extLst>
      <p:ext uri="{BB962C8B-B14F-4D97-AF65-F5344CB8AC3E}">
        <p14:creationId xmlns:p14="http://schemas.microsoft.com/office/powerpoint/2010/main" val="128112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14</a:t>
            </a:fld>
            <a:endParaRPr lang="en-GB" dirty="0"/>
          </a:p>
        </p:txBody>
      </p:sp>
    </p:spTree>
    <p:extLst>
      <p:ext uri="{BB962C8B-B14F-4D97-AF65-F5344CB8AC3E}">
        <p14:creationId xmlns:p14="http://schemas.microsoft.com/office/powerpoint/2010/main" val="346557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15</a:t>
            </a:fld>
            <a:endParaRPr lang="en-GB" dirty="0"/>
          </a:p>
        </p:txBody>
      </p:sp>
    </p:spTree>
    <p:extLst>
      <p:ext uri="{BB962C8B-B14F-4D97-AF65-F5344CB8AC3E}">
        <p14:creationId xmlns:p14="http://schemas.microsoft.com/office/powerpoint/2010/main" val="2871737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2</a:t>
            </a:fld>
            <a:endParaRPr lang="en-GB" dirty="0"/>
          </a:p>
        </p:txBody>
      </p:sp>
    </p:spTree>
    <p:extLst>
      <p:ext uri="{BB962C8B-B14F-4D97-AF65-F5344CB8AC3E}">
        <p14:creationId xmlns:p14="http://schemas.microsoft.com/office/powerpoint/2010/main" val="103038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460 temporary places added and 2740 permanent places since 2011</a:t>
            </a:r>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3</a:t>
            </a:fld>
            <a:endParaRPr lang="en-GB" dirty="0"/>
          </a:p>
        </p:txBody>
      </p:sp>
    </p:spTree>
    <p:extLst>
      <p:ext uri="{BB962C8B-B14F-4D97-AF65-F5344CB8AC3E}">
        <p14:creationId xmlns:p14="http://schemas.microsoft.com/office/powerpoint/2010/main" val="361466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2019 forecasts this shows where in Gloucester there is pressure for places – Longlevens, Linden, Barnwood/Hucclecote/</a:t>
            </a:r>
            <a:r>
              <a:rPr lang="en-GB" baseline="0" dirty="0" smtClean="0"/>
              <a:t>Abbeymead Robinswood/ Upton</a:t>
            </a:r>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4</a:t>
            </a:fld>
            <a:endParaRPr lang="en-GB" dirty="0"/>
          </a:p>
        </p:txBody>
      </p:sp>
    </p:spTree>
    <p:extLst>
      <p:ext uri="{BB962C8B-B14F-4D97-AF65-F5344CB8AC3E}">
        <p14:creationId xmlns:p14="http://schemas.microsoft.com/office/powerpoint/2010/main" val="2621667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2020 the map changes</a:t>
            </a:r>
            <a:r>
              <a:rPr lang="en-GB" baseline="0" dirty="0" smtClean="0"/>
              <a:t> slightly to include Tuffley and Churchdown /Innsworth with Longlevens and Linden planning areas having less of an issue</a:t>
            </a:r>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5</a:t>
            </a:fld>
            <a:endParaRPr lang="en-GB" dirty="0"/>
          </a:p>
        </p:txBody>
      </p:sp>
    </p:spTree>
    <p:extLst>
      <p:ext uri="{BB962C8B-B14F-4D97-AF65-F5344CB8AC3E}">
        <p14:creationId xmlns:p14="http://schemas.microsoft.com/office/powerpoint/2010/main" val="298045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summary, there is little spare capacity in the city to accommodate further growth or inward migration without the need to identify and secure new sites for primary schools, together with additional capital resources.</a:t>
            </a:r>
          </a:p>
          <a:p>
            <a:r>
              <a:rPr lang="en-GB" sz="1200" kern="1200" dirty="0" smtClean="0">
                <a:solidFill>
                  <a:schemeClr val="tx1"/>
                </a:solidFill>
                <a:effectLst/>
                <a:latin typeface="+mn-lt"/>
                <a:ea typeface="+mn-ea"/>
                <a:cs typeface="+mn-cs"/>
              </a:rPr>
              <a:t>Any new housing development proposals in Gloucester District or neighbouring areas will need to consider the provision of new primary school places.</a:t>
            </a:r>
          </a:p>
          <a:p>
            <a:r>
              <a:rPr lang="en-GB" dirty="0" smtClean="0"/>
              <a:t>By 2019 there will be 2346 Reception places available</a:t>
            </a:r>
          </a:p>
          <a:p>
            <a:r>
              <a:rPr lang="en-GB" dirty="0" smtClean="0"/>
              <a:t>Once all schools reach their full PANs (Clearwater, Hunts grove, ) there will be a total of 2404 Reception places </a:t>
            </a:r>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6</a:t>
            </a:fld>
            <a:endParaRPr lang="en-GB" dirty="0"/>
          </a:p>
        </p:txBody>
      </p:sp>
    </p:spTree>
    <p:extLst>
      <p:ext uri="{BB962C8B-B14F-4D97-AF65-F5344CB8AC3E}">
        <p14:creationId xmlns:p14="http://schemas.microsoft.com/office/powerpoint/2010/main" val="155608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Tx/>
              <a:buNone/>
            </a:pPr>
            <a:r>
              <a:rPr lang="en-GB" altLang="en-US" dirty="0" smtClean="0"/>
              <a:t>12 secondary schools in the Gloucester Education</a:t>
            </a:r>
            <a:r>
              <a:rPr lang="en-GB" altLang="en-US" baseline="0" dirty="0" smtClean="0"/>
              <a:t> Planning Areas.</a:t>
            </a:r>
            <a:endParaRPr lang="en-GB" altLang="en-US" dirty="0" smtClean="0"/>
          </a:p>
          <a:p>
            <a:pPr algn="l">
              <a:buFontTx/>
              <a:buChar char="•"/>
            </a:pPr>
            <a:endParaRPr lang="en-GB" altLang="en-US" dirty="0" smtClean="0"/>
          </a:p>
          <a:p>
            <a:pPr algn="l">
              <a:buFontTx/>
              <a:buChar char="•"/>
            </a:pPr>
            <a:r>
              <a:rPr lang="en-GB" altLang="en-US" dirty="0" smtClean="0"/>
              <a:t> Barnwood</a:t>
            </a:r>
            <a:r>
              <a:rPr lang="en-GB" altLang="en-US" baseline="0" dirty="0" smtClean="0"/>
              <a:t> Park Arts College </a:t>
            </a:r>
            <a:r>
              <a:rPr lang="en-GB" altLang="en-US" dirty="0" smtClean="0"/>
              <a:t>(11-16)                                  </a:t>
            </a:r>
          </a:p>
          <a:p>
            <a:pPr algn="l">
              <a:buFontTx/>
              <a:buChar char="•"/>
            </a:pPr>
            <a:r>
              <a:rPr lang="en-GB" altLang="en-US" dirty="0" smtClean="0"/>
              <a:t> Beaufort Academy (11-18)</a:t>
            </a:r>
          </a:p>
          <a:p>
            <a:pPr algn="l">
              <a:buFontTx/>
              <a:buChar char="•"/>
            </a:pPr>
            <a:r>
              <a:rPr lang="en-GB" altLang="en-US" dirty="0" smtClean="0"/>
              <a:t> Churchdown Academy (11-18)</a:t>
            </a:r>
          </a:p>
          <a:p>
            <a:pPr algn="l">
              <a:buFontTx/>
              <a:buChar char="•"/>
            </a:pPr>
            <a:r>
              <a:rPr lang="en-GB" altLang="en-US" baseline="0" dirty="0" smtClean="0"/>
              <a:t> Chosen Hill Academy (11-18)</a:t>
            </a:r>
          </a:p>
          <a:p>
            <a:pPr algn="l">
              <a:buFontTx/>
              <a:buChar char="•"/>
            </a:pPr>
            <a:r>
              <a:rPr lang="en-GB" altLang="en-US" baseline="0" dirty="0" smtClean="0"/>
              <a:t> Gloucester Academy (11 -18)</a:t>
            </a:r>
            <a:endParaRPr lang="en-GB" altLang="en-US" dirty="0" smtClean="0"/>
          </a:p>
          <a:p>
            <a:pPr algn="l">
              <a:buFontTx/>
              <a:buChar char="•"/>
            </a:pPr>
            <a:r>
              <a:rPr lang="en-GB" altLang="en-US" dirty="0" smtClean="0"/>
              <a:t> High School for Girls (11-18)</a:t>
            </a:r>
          </a:p>
          <a:p>
            <a:pPr algn="l">
              <a:buFontTx/>
              <a:buChar char="•"/>
            </a:pPr>
            <a:r>
              <a:rPr lang="en-GB" altLang="en-US" dirty="0" smtClean="0"/>
              <a:t> Millbrook Academy</a:t>
            </a:r>
            <a:r>
              <a:rPr lang="en-GB" altLang="en-US" baseline="0" dirty="0" smtClean="0"/>
              <a:t> </a:t>
            </a:r>
            <a:r>
              <a:rPr lang="en-GB" altLang="en-US" dirty="0" smtClean="0"/>
              <a:t>(11-18)</a:t>
            </a:r>
          </a:p>
          <a:p>
            <a:pPr algn="l">
              <a:buFontTx/>
              <a:buChar char="•"/>
            </a:pPr>
            <a:r>
              <a:rPr lang="en-GB" dirty="0" smtClean="0"/>
              <a:t> Sir Thomas Richs (11-18)</a:t>
            </a:r>
          </a:p>
          <a:p>
            <a:pPr algn="l">
              <a:buFontTx/>
              <a:buChar char="•"/>
            </a:pPr>
            <a:r>
              <a:rPr lang="en-GB" dirty="0" smtClean="0"/>
              <a:t> Ribston Hall (11-18)</a:t>
            </a:r>
          </a:p>
          <a:p>
            <a:pPr algn="l">
              <a:buFontTx/>
              <a:buChar char="•"/>
            </a:pPr>
            <a:r>
              <a:rPr lang="en-GB" dirty="0" smtClean="0"/>
              <a:t> Severn Vale (11-16)</a:t>
            </a:r>
          </a:p>
          <a:p>
            <a:pPr algn="l">
              <a:buFontTx/>
              <a:buChar char="•"/>
            </a:pPr>
            <a:r>
              <a:rPr lang="en-GB" dirty="0" smtClean="0"/>
              <a:t>St</a:t>
            </a:r>
            <a:r>
              <a:rPr lang="en-GB" baseline="0" dirty="0" smtClean="0"/>
              <a:t> Peters High (11-18)</a:t>
            </a:r>
          </a:p>
          <a:p>
            <a:pPr algn="l">
              <a:buFontTx/>
              <a:buChar char="•"/>
            </a:pPr>
            <a:r>
              <a:rPr lang="en-GB" baseline="0" dirty="0" smtClean="0"/>
              <a:t>The Crypt (11-18)</a:t>
            </a:r>
            <a:endParaRPr lang="en-GB" dirty="0" smtClean="0"/>
          </a:p>
          <a:p>
            <a:pPr algn="l">
              <a:buFontTx/>
              <a:buChar char="•"/>
            </a:pPr>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7</a:t>
            </a:fld>
            <a:endParaRPr lang="en-GB" dirty="0"/>
          </a:p>
        </p:txBody>
      </p:sp>
    </p:spTree>
    <p:extLst>
      <p:ext uri="{BB962C8B-B14F-4D97-AF65-F5344CB8AC3E}">
        <p14:creationId xmlns:p14="http://schemas.microsoft.com/office/powerpoint/2010/main" val="139059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shortfall of places takes account of pupils already in the system at our primary schools as well</a:t>
            </a:r>
            <a:r>
              <a:rPr lang="en-GB" baseline="0" dirty="0" smtClean="0"/>
              <a:t> as pupils arising from housing developments that have commenced or are known to be commencing but may not include all potential housing sites that have not yet come forward.</a:t>
            </a:r>
          </a:p>
          <a:p>
            <a:endParaRPr lang="en-GB" baseline="0" dirty="0" smtClean="0"/>
          </a:p>
          <a:p>
            <a:r>
              <a:rPr lang="en-GB" baseline="0" dirty="0" smtClean="0"/>
              <a:t>It also takes into account a number of known PAN increases at all Gloucester Grammar schools, and the planned 1FE permanent expansions at Barnwood Park,</a:t>
            </a:r>
          </a:p>
          <a:p>
            <a:r>
              <a:rPr lang="en-GB" baseline="0" dirty="0" smtClean="0"/>
              <a:t>Beaufort and Severn Vale.</a:t>
            </a:r>
          </a:p>
          <a:p>
            <a:endParaRPr lang="en-GB" baseline="0" dirty="0" smtClean="0"/>
          </a:p>
          <a:p>
            <a:r>
              <a:rPr lang="en-GB" baseline="0" dirty="0" smtClean="0"/>
              <a:t>These figures will meet demand but will not apply any surplus capacity as recommended by the National Audit Commission.</a:t>
            </a:r>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8</a:t>
            </a:fld>
            <a:endParaRPr lang="en-GB" dirty="0"/>
          </a:p>
        </p:txBody>
      </p:sp>
    </p:spTree>
    <p:extLst>
      <p:ext uri="{BB962C8B-B14F-4D97-AF65-F5344CB8AC3E}">
        <p14:creationId xmlns:p14="http://schemas.microsoft.com/office/powerpoint/2010/main" val="1291779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PAN based on 2344 (PAN in 2019) Includes all selective PAN changes with exception to Ribston Hall who are still in consultation.</a:t>
            </a:r>
          </a:p>
          <a:p>
            <a:r>
              <a:rPr lang="en-GB" dirty="0" smtClean="0"/>
              <a:t>Based on our 2017 Scap data </a:t>
            </a:r>
            <a:endParaRPr lang="en-GB" dirty="0"/>
          </a:p>
        </p:txBody>
      </p:sp>
      <p:sp>
        <p:nvSpPr>
          <p:cNvPr id="4" name="Slide Number Placeholder 3"/>
          <p:cNvSpPr>
            <a:spLocks noGrp="1"/>
          </p:cNvSpPr>
          <p:nvPr>
            <p:ph type="sldNum" sz="quarter" idx="10"/>
          </p:nvPr>
        </p:nvSpPr>
        <p:spPr/>
        <p:txBody>
          <a:bodyPr/>
          <a:lstStyle/>
          <a:p>
            <a:fld id="{081B396D-DAB0-4C31-BD4E-E308F37E6EEF}" type="slidenum">
              <a:rPr lang="en-GB" smtClean="0"/>
              <a:t>9</a:t>
            </a:fld>
            <a:endParaRPr lang="en-GB" dirty="0"/>
          </a:p>
        </p:txBody>
      </p:sp>
    </p:spTree>
    <p:extLst>
      <p:ext uri="{BB962C8B-B14F-4D97-AF65-F5344CB8AC3E}">
        <p14:creationId xmlns:p14="http://schemas.microsoft.com/office/powerpoint/2010/main" val="1291779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2a.jpg                                                         005110E3Mac HD                         BCC51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ctrTitle"/>
          </p:nvPr>
        </p:nvSpPr>
        <p:spPr>
          <a:xfrm>
            <a:off x="685800" y="2286000"/>
            <a:ext cx="8077200" cy="1143000"/>
          </a:xfrm>
        </p:spPr>
        <p:txBody>
          <a:bodyPr/>
          <a:lstStyle>
            <a:lvl1pPr>
              <a:defRPr sz="4400"/>
            </a:lvl1pPr>
          </a:lstStyle>
          <a:p>
            <a:r>
              <a:rPr lang="en-US" smtClean="0"/>
              <a:t>Click to edit Master title style</a:t>
            </a:r>
            <a:endParaRPr lang="en-US"/>
          </a:p>
        </p:txBody>
      </p:sp>
      <p:sp>
        <p:nvSpPr>
          <p:cNvPr id="70660" name="Rectangle 4"/>
          <p:cNvSpPr>
            <a:spLocks noGrp="1" noChangeArrowheads="1"/>
          </p:cNvSpPr>
          <p:nvPr>
            <p:ph type="subTitle" idx="1"/>
          </p:nvPr>
        </p:nvSpPr>
        <p:spPr>
          <a:xfrm>
            <a:off x="1371600" y="3886200"/>
            <a:ext cx="6400800" cy="1752600"/>
          </a:xfrm>
        </p:spPr>
        <p:txBody>
          <a:bodyPr/>
          <a:lstStyle>
            <a:lvl1pPr algn="ctr">
              <a:defRPr/>
            </a:lvl1pPr>
          </a:lstStyle>
          <a:p>
            <a:r>
              <a:rPr lang="en-US" smtClean="0"/>
              <a:t>Click to edit Master subtitle style</a:t>
            </a:r>
            <a:endParaRPr lang="en-US"/>
          </a:p>
        </p:txBody>
      </p:sp>
    </p:spTree>
    <p:extLst>
      <p:ext uri="{BB962C8B-B14F-4D97-AF65-F5344CB8AC3E}">
        <p14:creationId xmlns:p14="http://schemas.microsoft.com/office/powerpoint/2010/main" val="2906079744"/>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075958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800600" y="762000"/>
            <a:ext cx="13716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0"/>
            <a:ext cx="39624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7397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06627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75044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2057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895600" y="1752600"/>
            <a:ext cx="2057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79227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94569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974492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598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940724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08790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2b.jpg                                                         005110E3Mac HD                         BCC5166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1113"/>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762000"/>
            <a:ext cx="548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8" name="Rectangle 3"/>
          <p:cNvSpPr>
            <a:spLocks noGrp="1" noChangeArrowheads="1"/>
          </p:cNvSpPr>
          <p:nvPr>
            <p:ph type="body" idx="1"/>
          </p:nvPr>
        </p:nvSpPr>
        <p:spPr bwMode="auto">
          <a:xfrm>
            <a:off x="685800" y="1752600"/>
            <a:ext cx="4267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p:txStyles>
    <p:titleStyle>
      <a:lvl1pPr algn="l" rtl="0" eaLnBrk="1" fontAlgn="base" hangingPunct="1">
        <a:spcBef>
          <a:spcPts val="600"/>
        </a:spcBef>
        <a:spcAft>
          <a:spcPts val="600"/>
        </a:spcAft>
        <a:defRPr sz="2800" b="1">
          <a:solidFill>
            <a:srgbClr val="04378D"/>
          </a:solidFill>
          <a:latin typeface="+mj-lt"/>
          <a:ea typeface="Geneva" pitchFamily="-111" charset="-128"/>
          <a:cs typeface="+mj-cs"/>
        </a:defRPr>
      </a:lvl1pPr>
      <a:lvl2pPr algn="l" rtl="0" eaLnBrk="1" fontAlgn="base" hangingPunct="1">
        <a:spcBef>
          <a:spcPts val="600"/>
        </a:spcBef>
        <a:spcAft>
          <a:spcPts val="600"/>
        </a:spcAft>
        <a:defRPr sz="2800" b="1">
          <a:solidFill>
            <a:srgbClr val="04378D"/>
          </a:solidFill>
          <a:latin typeface="Trebuchet MS" pitchFamily="34" charset="0"/>
          <a:ea typeface="Geneva" pitchFamily="-111" charset="-128"/>
        </a:defRPr>
      </a:lvl2pPr>
      <a:lvl3pPr algn="l" rtl="0" eaLnBrk="1" fontAlgn="base" hangingPunct="1">
        <a:spcBef>
          <a:spcPts val="600"/>
        </a:spcBef>
        <a:spcAft>
          <a:spcPts val="600"/>
        </a:spcAft>
        <a:defRPr sz="2800" b="1">
          <a:solidFill>
            <a:srgbClr val="04378D"/>
          </a:solidFill>
          <a:latin typeface="Trebuchet MS" pitchFamily="34" charset="0"/>
          <a:ea typeface="Geneva" pitchFamily="-111" charset="-128"/>
        </a:defRPr>
      </a:lvl3pPr>
      <a:lvl4pPr algn="l" rtl="0" eaLnBrk="1" fontAlgn="base" hangingPunct="1">
        <a:spcBef>
          <a:spcPts val="600"/>
        </a:spcBef>
        <a:spcAft>
          <a:spcPts val="600"/>
        </a:spcAft>
        <a:defRPr sz="2800" b="1">
          <a:solidFill>
            <a:srgbClr val="04378D"/>
          </a:solidFill>
          <a:latin typeface="Trebuchet MS" pitchFamily="34" charset="0"/>
          <a:ea typeface="Geneva" pitchFamily="-111" charset="-128"/>
        </a:defRPr>
      </a:lvl4pPr>
      <a:lvl5pPr algn="l" rtl="0" eaLnBrk="1" fontAlgn="base" hangingPunct="1">
        <a:spcBef>
          <a:spcPts val="600"/>
        </a:spcBef>
        <a:spcAft>
          <a:spcPts val="600"/>
        </a:spcAft>
        <a:defRPr sz="2800" b="1">
          <a:solidFill>
            <a:srgbClr val="04378D"/>
          </a:solidFill>
          <a:latin typeface="Trebuchet MS" pitchFamily="34" charset="0"/>
          <a:ea typeface="Geneva" pitchFamily="-111" charset="-128"/>
        </a:defRPr>
      </a:lvl5pPr>
      <a:lvl6pPr marL="457200" algn="l" rtl="0" eaLnBrk="1" fontAlgn="base" hangingPunct="1">
        <a:spcBef>
          <a:spcPts val="600"/>
        </a:spcBef>
        <a:spcAft>
          <a:spcPts val="600"/>
        </a:spcAft>
        <a:defRPr sz="2800" b="1">
          <a:solidFill>
            <a:srgbClr val="04378D"/>
          </a:solidFill>
          <a:latin typeface="Trebuchet MS" pitchFamily="34" charset="0"/>
        </a:defRPr>
      </a:lvl6pPr>
      <a:lvl7pPr marL="914400" algn="l" rtl="0" eaLnBrk="1" fontAlgn="base" hangingPunct="1">
        <a:spcBef>
          <a:spcPts val="600"/>
        </a:spcBef>
        <a:spcAft>
          <a:spcPts val="600"/>
        </a:spcAft>
        <a:defRPr sz="2800" b="1">
          <a:solidFill>
            <a:srgbClr val="04378D"/>
          </a:solidFill>
          <a:latin typeface="Trebuchet MS" pitchFamily="34" charset="0"/>
        </a:defRPr>
      </a:lvl7pPr>
      <a:lvl8pPr marL="1371600" algn="l" rtl="0" eaLnBrk="1" fontAlgn="base" hangingPunct="1">
        <a:spcBef>
          <a:spcPts val="600"/>
        </a:spcBef>
        <a:spcAft>
          <a:spcPts val="600"/>
        </a:spcAft>
        <a:defRPr sz="2800" b="1">
          <a:solidFill>
            <a:srgbClr val="04378D"/>
          </a:solidFill>
          <a:latin typeface="Trebuchet MS" pitchFamily="34" charset="0"/>
        </a:defRPr>
      </a:lvl8pPr>
      <a:lvl9pPr marL="1828800" algn="l" rtl="0" eaLnBrk="1" fontAlgn="base" hangingPunct="1">
        <a:spcBef>
          <a:spcPts val="600"/>
        </a:spcBef>
        <a:spcAft>
          <a:spcPts val="600"/>
        </a:spcAft>
        <a:defRPr sz="2800" b="1">
          <a:solidFill>
            <a:srgbClr val="04378D"/>
          </a:solidFill>
          <a:latin typeface="Trebuchet MS" pitchFamily="34" charset="0"/>
        </a:defRPr>
      </a:lvl9pPr>
    </p:titleStyle>
    <p:bodyStyle>
      <a:lvl1pPr marL="342900" indent="-342900" algn="l" rtl="0" eaLnBrk="1" fontAlgn="base" hangingPunct="1">
        <a:spcBef>
          <a:spcPts val="600"/>
        </a:spcBef>
        <a:spcAft>
          <a:spcPts val="600"/>
        </a:spcAft>
        <a:buSzPct val="115000"/>
        <a:defRPr sz="2200">
          <a:solidFill>
            <a:schemeClr val="tx1"/>
          </a:solidFill>
          <a:latin typeface="+mn-lt"/>
          <a:ea typeface="Geneva" pitchFamily="-111" charset="-128"/>
          <a:cs typeface="+mn-cs"/>
        </a:defRPr>
      </a:lvl1pPr>
      <a:lvl2pPr marL="190500" indent="266700" algn="l" rtl="0" eaLnBrk="1" fontAlgn="base" hangingPunct="1">
        <a:spcBef>
          <a:spcPct val="60000"/>
        </a:spcBef>
        <a:spcAft>
          <a:spcPts val="300"/>
        </a:spcAft>
        <a:defRPr>
          <a:solidFill>
            <a:srgbClr val="003366"/>
          </a:solidFill>
          <a:latin typeface="+mn-lt"/>
          <a:ea typeface="Geneva" pitchFamily="-111" charset="-128"/>
        </a:defRPr>
      </a:lvl2pPr>
      <a:lvl3pPr marL="574675" indent="-193675" algn="l" rtl="0" eaLnBrk="1" fontAlgn="base" hangingPunct="1">
        <a:spcBef>
          <a:spcPct val="60000"/>
        </a:spcBef>
        <a:spcAft>
          <a:spcPts val="600"/>
        </a:spcAft>
        <a:buChar char="•"/>
        <a:defRPr sz="2000" i="1">
          <a:solidFill>
            <a:srgbClr val="3366FF"/>
          </a:solidFill>
          <a:latin typeface="+mn-lt"/>
          <a:ea typeface="Geneva" pitchFamily="-111" charset="-128"/>
        </a:defRPr>
      </a:lvl3pPr>
      <a:lvl4pPr marL="1812925" indent="-228600" algn="l" rtl="0" eaLnBrk="1" fontAlgn="base" hangingPunct="1">
        <a:spcBef>
          <a:spcPct val="20000"/>
        </a:spcBef>
        <a:spcAft>
          <a:spcPct val="0"/>
        </a:spcAft>
        <a:buChar char="–"/>
        <a:defRPr sz="1200">
          <a:solidFill>
            <a:schemeClr val="tx1"/>
          </a:solidFill>
          <a:latin typeface="Times New Roman" pitchFamily="18" charset="0"/>
          <a:ea typeface="Geneva" pitchFamily="-111" charset="-128"/>
        </a:defRPr>
      </a:lvl4pPr>
      <a:lvl5pPr marL="2232025" indent="-228600" algn="l" rtl="0" eaLnBrk="1" fontAlgn="base" hangingPunct="1">
        <a:spcBef>
          <a:spcPct val="20000"/>
        </a:spcBef>
        <a:spcAft>
          <a:spcPct val="0"/>
        </a:spcAft>
        <a:buChar char="»"/>
        <a:defRPr sz="1400">
          <a:solidFill>
            <a:schemeClr val="tx1"/>
          </a:solidFill>
          <a:latin typeface="Times New Roman" pitchFamily="18" charset="0"/>
          <a:ea typeface="Geneva" pitchFamily="-111" charset="-128"/>
        </a:defRPr>
      </a:lvl5pPr>
      <a:lvl6pPr marL="2689225" indent="-228600" algn="l" rtl="0" eaLnBrk="1" fontAlgn="base" hangingPunct="1">
        <a:spcBef>
          <a:spcPct val="20000"/>
        </a:spcBef>
        <a:spcAft>
          <a:spcPct val="0"/>
        </a:spcAft>
        <a:buChar char="»"/>
        <a:defRPr sz="1400">
          <a:solidFill>
            <a:schemeClr val="tx1"/>
          </a:solidFill>
          <a:latin typeface="Times New Roman" pitchFamily="18" charset="0"/>
          <a:ea typeface="Geneva" pitchFamily="-111" charset="-128"/>
        </a:defRPr>
      </a:lvl6pPr>
      <a:lvl7pPr marL="3146425" indent="-228600" algn="l" rtl="0" eaLnBrk="1" fontAlgn="base" hangingPunct="1">
        <a:spcBef>
          <a:spcPct val="20000"/>
        </a:spcBef>
        <a:spcAft>
          <a:spcPct val="0"/>
        </a:spcAft>
        <a:buChar char="»"/>
        <a:defRPr sz="1400">
          <a:solidFill>
            <a:schemeClr val="tx1"/>
          </a:solidFill>
          <a:latin typeface="Times New Roman" pitchFamily="18" charset="0"/>
          <a:ea typeface="Geneva" pitchFamily="-111" charset="-128"/>
        </a:defRPr>
      </a:lvl7pPr>
      <a:lvl8pPr marL="3603625" indent="-228600" algn="l" rtl="0" eaLnBrk="1" fontAlgn="base" hangingPunct="1">
        <a:spcBef>
          <a:spcPct val="20000"/>
        </a:spcBef>
        <a:spcAft>
          <a:spcPct val="0"/>
        </a:spcAft>
        <a:buChar char="»"/>
        <a:defRPr sz="1400">
          <a:solidFill>
            <a:schemeClr val="tx1"/>
          </a:solidFill>
          <a:latin typeface="Times New Roman" pitchFamily="18" charset="0"/>
          <a:ea typeface="Geneva" pitchFamily="-111" charset="-128"/>
        </a:defRPr>
      </a:lvl8pPr>
      <a:lvl9pPr marL="4060825" indent="-228600" algn="l" rtl="0" eaLnBrk="1" fontAlgn="base" hangingPunct="1">
        <a:spcBef>
          <a:spcPct val="20000"/>
        </a:spcBef>
        <a:spcAft>
          <a:spcPct val="0"/>
        </a:spcAft>
        <a:buChar char="»"/>
        <a:defRPr sz="1400">
          <a:solidFill>
            <a:schemeClr val="tx1"/>
          </a:solidFill>
          <a:latin typeface="Times New Roman" pitchFamily="18" charset="0"/>
          <a:ea typeface="Geneva"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p:txBody>
          <a:bodyPr/>
          <a:lstStyle/>
          <a:p>
            <a:pPr algn="ctr" eaLnBrk="1" hangingPunct="1"/>
            <a:r>
              <a:rPr lang="en-US" altLang="en-US" sz="4000" dirty="0" smtClean="0"/>
              <a:t>Gloucester City School Places Review</a:t>
            </a:r>
          </a:p>
        </p:txBody>
      </p:sp>
      <p:sp>
        <p:nvSpPr>
          <p:cNvPr id="13315" name="Rectangle 3"/>
          <p:cNvSpPr>
            <a:spLocks noGrp="1" noChangeArrowheads="1"/>
          </p:cNvSpPr>
          <p:nvPr>
            <p:ph type="subTitle" idx="1"/>
          </p:nvPr>
        </p:nvSpPr>
        <p:spPr/>
        <p:txBody>
          <a:bodyPr/>
          <a:lstStyle/>
          <a:p>
            <a:pPr marL="0" indent="0" eaLnBrk="1" hangingPunct="1"/>
            <a:endParaRPr lang="en-US" altLang="en-US" dirty="0"/>
          </a:p>
          <a:p>
            <a:pPr marL="0" indent="0" eaLnBrk="1" hangingPunct="1"/>
            <a:r>
              <a:rPr lang="en-US" altLang="en-US" dirty="0" smtClean="0"/>
              <a:t>August 2018</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ctrTitle"/>
          </p:nvPr>
        </p:nvSpPr>
        <p:spPr>
          <a:xfrm>
            <a:off x="539750" y="549275"/>
            <a:ext cx="8077200" cy="792163"/>
          </a:xfrm>
        </p:spPr>
        <p:txBody>
          <a:bodyPr/>
          <a:lstStyle/>
          <a:p>
            <a:pPr algn="ctr"/>
            <a:r>
              <a:rPr lang="en-GB" altLang="en-US" sz="4000" dirty="0" smtClean="0"/>
              <a:t>What</a:t>
            </a:r>
            <a:r>
              <a:rPr lang="en-GB" altLang="en-US" sz="4000" dirty="0"/>
              <a:t> </a:t>
            </a:r>
            <a:r>
              <a:rPr lang="en-GB" altLang="en-US" sz="4000" dirty="0" smtClean="0"/>
              <a:t>has caused this?</a:t>
            </a:r>
          </a:p>
        </p:txBody>
      </p:sp>
      <p:sp>
        <p:nvSpPr>
          <p:cNvPr id="21507" name="Subtitle 4"/>
          <p:cNvSpPr>
            <a:spLocks noGrp="1"/>
          </p:cNvSpPr>
          <p:nvPr>
            <p:ph type="subTitle" idx="1"/>
          </p:nvPr>
        </p:nvSpPr>
        <p:spPr>
          <a:xfrm>
            <a:off x="539750" y="2204864"/>
            <a:ext cx="8064500" cy="2592288"/>
          </a:xfrm>
        </p:spPr>
        <p:txBody>
          <a:bodyPr/>
          <a:lstStyle/>
          <a:p>
            <a:pPr algn="l">
              <a:buFontTx/>
              <a:buChar char="•"/>
            </a:pPr>
            <a:r>
              <a:rPr lang="en-GB" altLang="en-US" sz="2400" dirty="0" smtClean="0"/>
              <a:t>Upward trend in the birth rate, and numbers rolling through from primary.</a:t>
            </a:r>
          </a:p>
          <a:p>
            <a:pPr algn="l">
              <a:buFontTx/>
              <a:buChar char="•"/>
            </a:pPr>
            <a:r>
              <a:rPr lang="en-GB" altLang="en-US" sz="2400" dirty="0" smtClean="0"/>
              <a:t>Significant new housing growth in the south of Gloucester Quedgeley/Kingsway and Coopers Edge to the north of Gloucester.</a:t>
            </a:r>
          </a:p>
          <a:p>
            <a:pPr algn="l">
              <a:buFontTx/>
              <a:buChar char="•"/>
            </a:pPr>
            <a:r>
              <a:rPr lang="en-GB" altLang="en-US" sz="2400" dirty="0" smtClean="0"/>
              <a:t>Significant New housing developments with planning consents as documented in the JCS</a:t>
            </a:r>
          </a:p>
          <a:p>
            <a:pPr marL="0" indent="0" algn="l"/>
            <a:endParaRPr lang="en-GB" altLang="en-US" sz="2400" dirty="0" smtClean="0"/>
          </a:p>
          <a:p>
            <a:pPr marL="0" indent="0" algn="l"/>
            <a:endParaRPr lang="en-GB" altLang="en-US" sz="2400" dirty="0" smtClean="0"/>
          </a:p>
          <a:p>
            <a:pPr algn="l">
              <a:buFontTx/>
              <a:buChar char="•"/>
            </a:pPr>
            <a:endParaRPr lang="en-GB" altLang="en-US" sz="2400" dirty="0" smtClean="0"/>
          </a:p>
        </p:txBody>
      </p:sp>
    </p:spTree>
    <p:extLst>
      <p:ext uri="{BB962C8B-B14F-4D97-AF65-F5344CB8AC3E}">
        <p14:creationId xmlns:p14="http://schemas.microsoft.com/office/powerpoint/2010/main" val="248292405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20688"/>
            <a:ext cx="7416824" cy="838200"/>
          </a:xfrm>
        </p:spPr>
        <p:txBody>
          <a:bodyPr/>
          <a:lstStyle/>
          <a:p>
            <a:r>
              <a:rPr lang="en-GB" dirty="0" smtClean="0"/>
              <a:t>Looking forward</a:t>
            </a:r>
            <a:endParaRPr lang="en-GB" dirty="0"/>
          </a:p>
        </p:txBody>
      </p:sp>
      <p:sp>
        <p:nvSpPr>
          <p:cNvPr id="3" name="Content Placeholder 2"/>
          <p:cNvSpPr>
            <a:spLocks noGrp="1"/>
          </p:cNvSpPr>
          <p:nvPr>
            <p:ph idx="1"/>
          </p:nvPr>
        </p:nvSpPr>
        <p:spPr>
          <a:xfrm>
            <a:off x="685800" y="1412776"/>
            <a:ext cx="7558608" cy="4248472"/>
          </a:xfrm>
        </p:spPr>
        <p:txBody>
          <a:bodyPr/>
          <a:lstStyle/>
          <a:p>
            <a:pPr marL="0" indent="0"/>
            <a:endParaRPr lang="en-GB" altLang="en-US" sz="2400" dirty="0" smtClean="0"/>
          </a:p>
          <a:p>
            <a:pPr marL="0" indent="0"/>
            <a:r>
              <a:rPr lang="en-GB" altLang="en-US" sz="2400" dirty="0" smtClean="0"/>
              <a:t>In addition to housing currently under construction or imminently planned such as at Hunts Grove, </a:t>
            </a:r>
            <a:r>
              <a:rPr lang="en-GB" altLang="en-US" sz="2400" dirty="0" err="1" smtClean="0"/>
              <a:t>Quedgeley</a:t>
            </a:r>
            <a:r>
              <a:rPr lang="en-GB" altLang="en-US" sz="2400" dirty="0" smtClean="0"/>
              <a:t> and St </a:t>
            </a:r>
            <a:r>
              <a:rPr lang="en-GB" altLang="en-US" sz="2400" dirty="0" err="1" smtClean="0"/>
              <a:t>Gobain</a:t>
            </a:r>
            <a:r>
              <a:rPr lang="en-GB" altLang="en-US" sz="2400" dirty="0" smtClean="0"/>
              <a:t>, Eastern Ave, we need to plan for further children arising from strategic sites that are still waiting to commence or obtain planning consent but that are named in the Strategic </a:t>
            </a:r>
            <a:r>
              <a:rPr lang="en-GB" altLang="en-US" sz="2400" dirty="0"/>
              <a:t>Housing </a:t>
            </a:r>
            <a:r>
              <a:rPr lang="en-GB" altLang="en-US" sz="2400" dirty="0" smtClean="0"/>
              <a:t>(</a:t>
            </a:r>
            <a:r>
              <a:rPr lang="en-GB" altLang="en-US" sz="2400" dirty="0"/>
              <a:t>Joint Core Strategy)</a:t>
            </a:r>
          </a:p>
          <a:p>
            <a:endParaRPr lang="en-GB" dirty="0"/>
          </a:p>
        </p:txBody>
      </p:sp>
    </p:spTree>
    <p:extLst>
      <p:ext uri="{BB962C8B-B14F-4D97-AF65-F5344CB8AC3E}">
        <p14:creationId xmlns:p14="http://schemas.microsoft.com/office/powerpoint/2010/main" val="246098400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558608" cy="838200"/>
          </a:xfrm>
        </p:spPr>
        <p:txBody>
          <a:bodyPr/>
          <a:lstStyle/>
          <a:p>
            <a:r>
              <a:rPr lang="en-GB" dirty="0" smtClean="0"/>
              <a:t>Housing sites in the Joint Core Strategy </a:t>
            </a:r>
            <a:br>
              <a:rPr lang="en-GB" dirty="0" smtClean="0"/>
            </a:br>
            <a:r>
              <a:rPr lang="en-GB" dirty="0" smtClean="0"/>
              <a:t>Number of Dwellings</a:t>
            </a:r>
            <a:endParaRPr lang="en-GB" dirty="0"/>
          </a:p>
        </p:txBody>
      </p:sp>
      <p:sp>
        <p:nvSpPr>
          <p:cNvPr id="3" name="Content Placeholder 2"/>
          <p:cNvSpPr>
            <a:spLocks noGrp="1"/>
          </p:cNvSpPr>
          <p:nvPr>
            <p:ph idx="1"/>
          </p:nvPr>
        </p:nvSpPr>
        <p:spPr>
          <a:xfrm>
            <a:off x="685800" y="2060848"/>
            <a:ext cx="7630616" cy="3168352"/>
          </a:xfrm>
        </p:spPr>
        <p:txBody>
          <a:bodyPr/>
          <a:lstStyle/>
          <a:p>
            <a:pPr marL="727075" lvl="1" indent="-342900">
              <a:spcBef>
                <a:spcPts val="1200"/>
              </a:spcBef>
              <a:buFont typeface="Arial" panose="020B0604020202020204" pitchFamily="34" charset="0"/>
              <a:buChar char="-"/>
            </a:pPr>
            <a:r>
              <a:rPr lang="en-GB" altLang="en-US" sz="2000" dirty="0" smtClean="0"/>
              <a:t>SA3 </a:t>
            </a:r>
            <a:r>
              <a:rPr lang="en-GB" altLang="en-US" sz="2000" dirty="0"/>
              <a:t>– South Churchdown (1100</a:t>
            </a:r>
            <a:r>
              <a:rPr lang="en-GB" altLang="en-US" sz="2000" dirty="0" smtClean="0"/>
              <a:t>)</a:t>
            </a:r>
          </a:p>
          <a:p>
            <a:pPr marL="727075" lvl="1" indent="-342900">
              <a:spcBef>
                <a:spcPts val="1200"/>
              </a:spcBef>
              <a:buFont typeface="Arial" panose="020B0604020202020204" pitchFamily="34" charset="0"/>
              <a:buChar char="-"/>
            </a:pPr>
            <a:r>
              <a:rPr lang="en-GB" altLang="en-US" sz="2000" dirty="0" smtClean="0"/>
              <a:t>SA1 – Innsworth (1500)</a:t>
            </a:r>
            <a:endParaRPr lang="en-GB" altLang="en-US" sz="2000" dirty="0"/>
          </a:p>
          <a:p>
            <a:pPr marL="727075" lvl="1" indent="-342900">
              <a:spcBef>
                <a:spcPts val="1200"/>
              </a:spcBef>
              <a:buFont typeface="Arial" panose="020B0604020202020204" pitchFamily="34" charset="0"/>
              <a:buChar char="-"/>
            </a:pPr>
            <a:r>
              <a:rPr lang="en-GB" altLang="en-US" sz="2000" dirty="0"/>
              <a:t>Twigworth (750)</a:t>
            </a:r>
          </a:p>
          <a:p>
            <a:pPr marL="727075" lvl="1" indent="-342900">
              <a:spcBef>
                <a:spcPts val="1200"/>
              </a:spcBef>
              <a:buFont typeface="Arial" panose="020B0604020202020204" pitchFamily="34" charset="0"/>
              <a:buChar char="-"/>
            </a:pPr>
            <a:r>
              <a:rPr lang="en-GB" altLang="en-US" sz="2000" dirty="0"/>
              <a:t>Perry Brook (1500)</a:t>
            </a:r>
          </a:p>
          <a:p>
            <a:pPr marL="727075" lvl="1" indent="-342900">
              <a:spcBef>
                <a:spcPts val="1200"/>
              </a:spcBef>
              <a:buFont typeface="Arial" panose="020B0604020202020204" pitchFamily="34" charset="0"/>
              <a:buChar char="-"/>
            </a:pPr>
            <a:r>
              <a:rPr lang="en-GB" altLang="en-US" sz="2000" dirty="0"/>
              <a:t>Winnycroft Farm  (250 and 420)</a:t>
            </a:r>
          </a:p>
          <a:p>
            <a:endParaRPr lang="en-GB" dirty="0"/>
          </a:p>
        </p:txBody>
      </p:sp>
    </p:spTree>
    <p:extLst>
      <p:ext uri="{BB962C8B-B14F-4D97-AF65-F5344CB8AC3E}">
        <p14:creationId xmlns:p14="http://schemas.microsoft.com/office/powerpoint/2010/main" val="134445433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ctrTitle"/>
          </p:nvPr>
        </p:nvSpPr>
        <p:spPr>
          <a:xfrm>
            <a:off x="251520" y="404664"/>
            <a:ext cx="8640960" cy="1151533"/>
          </a:xfrm>
        </p:spPr>
        <p:txBody>
          <a:bodyPr/>
          <a:lstStyle/>
          <a:p>
            <a:pPr algn="ctr"/>
            <a:r>
              <a:rPr lang="en-GB" altLang="en-US" sz="4000" dirty="0" smtClean="0"/>
              <a:t>Secondary Place Planning Strategy</a:t>
            </a:r>
          </a:p>
        </p:txBody>
      </p:sp>
      <p:sp>
        <p:nvSpPr>
          <p:cNvPr id="5" name="Content Placeholder 2"/>
          <p:cNvSpPr txBox="1">
            <a:spLocks/>
          </p:cNvSpPr>
          <p:nvPr/>
        </p:nvSpPr>
        <p:spPr bwMode="auto">
          <a:xfrm>
            <a:off x="685800" y="1752600"/>
            <a:ext cx="7486600" cy="369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ctr" rtl="0" eaLnBrk="1" fontAlgn="base" hangingPunct="1">
              <a:spcBef>
                <a:spcPts val="600"/>
              </a:spcBef>
              <a:spcAft>
                <a:spcPts val="600"/>
              </a:spcAft>
              <a:buSzPct val="115000"/>
              <a:defRPr sz="2200">
                <a:solidFill>
                  <a:schemeClr val="tx1"/>
                </a:solidFill>
                <a:latin typeface="+mn-lt"/>
                <a:ea typeface="Geneva" pitchFamily="-111" charset="-128"/>
                <a:cs typeface="+mn-cs"/>
              </a:defRPr>
            </a:lvl1pPr>
            <a:lvl2pPr marL="190500" indent="266700" algn="l" rtl="0" eaLnBrk="1" fontAlgn="base" hangingPunct="1">
              <a:spcBef>
                <a:spcPct val="60000"/>
              </a:spcBef>
              <a:spcAft>
                <a:spcPts val="300"/>
              </a:spcAft>
              <a:defRPr>
                <a:solidFill>
                  <a:srgbClr val="003366"/>
                </a:solidFill>
                <a:latin typeface="+mn-lt"/>
                <a:ea typeface="Geneva" pitchFamily="-111" charset="-128"/>
              </a:defRPr>
            </a:lvl2pPr>
            <a:lvl3pPr marL="574675" indent="-193675" algn="l" rtl="0" eaLnBrk="1" fontAlgn="base" hangingPunct="1">
              <a:spcBef>
                <a:spcPct val="60000"/>
              </a:spcBef>
              <a:spcAft>
                <a:spcPts val="600"/>
              </a:spcAft>
              <a:buChar char="•"/>
              <a:defRPr sz="2000" i="1">
                <a:solidFill>
                  <a:srgbClr val="3366FF"/>
                </a:solidFill>
                <a:latin typeface="+mn-lt"/>
                <a:ea typeface="Geneva" pitchFamily="-111" charset="-128"/>
              </a:defRPr>
            </a:lvl3pPr>
            <a:lvl4pPr marL="1812925" indent="-228600" algn="l" rtl="0" eaLnBrk="1" fontAlgn="base" hangingPunct="1">
              <a:spcBef>
                <a:spcPct val="20000"/>
              </a:spcBef>
              <a:spcAft>
                <a:spcPct val="0"/>
              </a:spcAft>
              <a:buChar char="–"/>
              <a:defRPr sz="1200">
                <a:solidFill>
                  <a:schemeClr val="tx1"/>
                </a:solidFill>
                <a:latin typeface="Times New Roman" pitchFamily="18" charset="0"/>
                <a:ea typeface="Geneva" pitchFamily="-111" charset="-128"/>
              </a:defRPr>
            </a:lvl4pPr>
            <a:lvl5pPr marL="2232025" indent="-228600" algn="l" rtl="0" eaLnBrk="1" fontAlgn="base" hangingPunct="1">
              <a:spcBef>
                <a:spcPct val="20000"/>
              </a:spcBef>
              <a:spcAft>
                <a:spcPct val="0"/>
              </a:spcAft>
              <a:buChar char="»"/>
              <a:defRPr sz="1400">
                <a:solidFill>
                  <a:schemeClr val="tx1"/>
                </a:solidFill>
                <a:latin typeface="Times New Roman" pitchFamily="18" charset="0"/>
                <a:ea typeface="Geneva" pitchFamily="-111" charset="-128"/>
              </a:defRPr>
            </a:lvl5pPr>
            <a:lvl6pPr marL="2689225" indent="-228600" algn="l" rtl="0" eaLnBrk="1" fontAlgn="base" hangingPunct="1">
              <a:spcBef>
                <a:spcPct val="20000"/>
              </a:spcBef>
              <a:spcAft>
                <a:spcPct val="0"/>
              </a:spcAft>
              <a:buChar char="»"/>
              <a:defRPr sz="1400">
                <a:solidFill>
                  <a:schemeClr val="tx1"/>
                </a:solidFill>
                <a:latin typeface="Times New Roman" pitchFamily="18" charset="0"/>
                <a:ea typeface="Geneva" pitchFamily="-111" charset="-128"/>
              </a:defRPr>
            </a:lvl6pPr>
            <a:lvl7pPr marL="3146425" indent="-228600" algn="l" rtl="0" eaLnBrk="1" fontAlgn="base" hangingPunct="1">
              <a:spcBef>
                <a:spcPct val="20000"/>
              </a:spcBef>
              <a:spcAft>
                <a:spcPct val="0"/>
              </a:spcAft>
              <a:buChar char="»"/>
              <a:defRPr sz="1400">
                <a:solidFill>
                  <a:schemeClr val="tx1"/>
                </a:solidFill>
                <a:latin typeface="Times New Roman" pitchFamily="18" charset="0"/>
                <a:ea typeface="Geneva" pitchFamily="-111" charset="-128"/>
              </a:defRPr>
            </a:lvl7pPr>
            <a:lvl8pPr marL="3603625" indent="-228600" algn="l" rtl="0" eaLnBrk="1" fontAlgn="base" hangingPunct="1">
              <a:spcBef>
                <a:spcPct val="20000"/>
              </a:spcBef>
              <a:spcAft>
                <a:spcPct val="0"/>
              </a:spcAft>
              <a:buChar char="»"/>
              <a:defRPr sz="1400">
                <a:solidFill>
                  <a:schemeClr val="tx1"/>
                </a:solidFill>
                <a:latin typeface="Times New Roman" pitchFamily="18" charset="0"/>
                <a:ea typeface="Geneva" pitchFamily="-111" charset="-128"/>
              </a:defRPr>
            </a:lvl8pPr>
            <a:lvl9pPr marL="4060825" indent="-228600" algn="l" rtl="0" eaLnBrk="1" fontAlgn="base" hangingPunct="1">
              <a:spcBef>
                <a:spcPct val="20000"/>
              </a:spcBef>
              <a:spcAft>
                <a:spcPct val="0"/>
              </a:spcAft>
              <a:buChar char="»"/>
              <a:defRPr sz="1400">
                <a:solidFill>
                  <a:schemeClr val="tx1"/>
                </a:solidFill>
                <a:latin typeface="Times New Roman" pitchFamily="18" charset="0"/>
                <a:ea typeface="Geneva" pitchFamily="-111" charset="-128"/>
              </a:defRPr>
            </a:lvl9pPr>
          </a:lstStyle>
          <a:p>
            <a:pPr algn="l">
              <a:buFont typeface="Arial" panose="020B0604020202020204" pitchFamily="34" charset="0"/>
              <a:buChar char="•"/>
            </a:pPr>
            <a:r>
              <a:rPr lang="en-GB" sz="2400" kern="0" dirty="0"/>
              <a:t>Temporary expansions:</a:t>
            </a:r>
          </a:p>
          <a:p>
            <a:pPr marL="725488" lvl="1" indent="-342900">
              <a:spcBef>
                <a:spcPts val="1200"/>
              </a:spcBef>
              <a:buFont typeface="Arial" panose="020B0604020202020204" pitchFamily="34" charset="0"/>
              <a:buChar char="-"/>
            </a:pPr>
            <a:r>
              <a:rPr lang="en-GB" sz="2000" kern="0" dirty="0" smtClean="0"/>
              <a:t>None to date, however we expect some temporary expansions may be required (2019-2021) ahead of any permanent  new provision.</a:t>
            </a:r>
          </a:p>
          <a:p>
            <a:pPr marL="0" lvl="1" indent="382588">
              <a:spcBef>
                <a:spcPts val="1200"/>
              </a:spcBef>
              <a:buFont typeface="Arial" panose="020B0604020202020204" pitchFamily="34" charset="0"/>
              <a:buChar char="•"/>
            </a:pPr>
            <a:r>
              <a:rPr lang="en-GB" sz="2400" i="0" kern="0" dirty="0" smtClean="0">
                <a:solidFill>
                  <a:schemeClr val="tx1"/>
                </a:solidFill>
              </a:rPr>
              <a:t>Permanent expansions:</a:t>
            </a:r>
          </a:p>
          <a:p>
            <a:pPr marL="727075" lvl="2" indent="-342900">
              <a:buFont typeface="Arial" panose="020B0604020202020204" pitchFamily="34" charset="0"/>
              <a:buChar char="-"/>
            </a:pPr>
            <a:r>
              <a:rPr lang="en-GB" i="0" kern="0" dirty="0" smtClean="0">
                <a:solidFill>
                  <a:srgbClr val="003366"/>
                </a:solidFill>
              </a:rPr>
              <a:t>2018 Seven Vale, Beaufort and Barnwood Park all admitting an additional 30 Y7 pupils each, resulting in 90 additional places. All four grammar schools have increased their PANs to 150, resulting in 120 additional places.</a:t>
            </a:r>
          </a:p>
          <a:p>
            <a:pPr marL="384175" lvl="2" indent="0">
              <a:buNone/>
            </a:pPr>
            <a:endParaRPr lang="en-GB" i="0" kern="0" dirty="0" smtClean="0">
              <a:solidFill>
                <a:srgbClr val="003366"/>
              </a:solidFill>
            </a:endParaRPr>
          </a:p>
          <a:p>
            <a:pPr marL="203200" lvl="2" indent="0">
              <a:buNone/>
            </a:pPr>
            <a:endParaRPr lang="en-GB" i="0" kern="0" dirty="0" smtClean="0">
              <a:solidFill>
                <a:srgbClr val="003366"/>
              </a:solidFill>
            </a:endParaRPr>
          </a:p>
          <a:p>
            <a:pPr marL="546100" lvl="2" indent="-342900">
              <a:buFont typeface="Arial" panose="020B0604020202020204" pitchFamily="34" charset="0"/>
              <a:buChar char="-"/>
            </a:pPr>
            <a:endParaRPr lang="en-GB" i="0" kern="0" dirty="0">
              <a:solidFill>
                <a:srgbClr val="003366"/>
              </a:solidFill>
            </a:endParaRPr>
          </a:p>
        </p:txBody>
      </p:sp>
    </p:spTree>
    <p:extLst>
      <p:ext uri="{BB962C8B-B14F-4D97-AF65-F5344CB8AC3E}">
        <p14:creationId xmlns:p14="http://schemas.microsoft.com/office/powerpoint/2010/main" val="186328127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611560" y="764704"/>
            <a:ext cx="8077200" cy="1080120"/>
          </a:xfrm>
        </p:spPr>
        <p:txBody>
          <a:bodyPr/>
          <a:lstStyle/>
          <a:p>
            <a:pPr algn="ctr"/>
            <a:r>
              <a:rPr lang="en-GB" altLang="en-US" sz="4000" dirty="0" smtClean="0"/>
              <a:t>Opportunities &amp; Options</a:t>
            </a:r>
          </a:p>
        </p:txBody>
      </p:sp>
      <p:sp>
        <p:nvSpPr>
          <p:cNvPr id="18435" name="Subtitle 2"/>
          <p:cNvSpPr>
            <a:spLocks noGrp="1"/>
          </p:cNvSpPr>
          <p:nvPr>
            <p:ph type="subTitle" idx="1"/>
          </p:nvPr>
        </p:nvSpPr>
        <p:spPr>
          <a:xfrm>
            <a:off x="684213" y="2564904"/>
            <a:ext cx="7775575" cy="1944216"/>
          </a:xfrm>
        </p:spPr>
        <p:txBody>
          <a:bodyPr/>
          <a:lstStyle/>
          <a:p>
            <a:pPr marL="0" indent="0" algn="l"/>
            <a:r>
              <a:rPr lang="en-GB" dirty="0" smtClean="0"/>
              <a:t>There is a significant shortfall of places from 2022 and we will need to </a:t>
            </a:r>
          </a:p>
          <a:p>
            <a:pPr algn="l">
              <a:buFont typeface="Arial" panose="020B0604020202020204" pitchFamily="34" charset="0"/>
              <a:buChar char="•"/>
            </a:pPr>
            <a:r>
              <a:rPr lang="en-GB" dirty="0" smtClean="0"/>
              <a:t>Seek a site for a new Gloucester Secondary School</a:t>
            </a:r>
          </a:p>
          <a:p>
            <a:pPr algn="l">
              <a:buFont typeface="Arial" panose="020B0604020202020204" pitchFamily="34" charset="0"/>
              <a:buChar char="•"/>
            </a:pPr>
            <a:r>
              <a:rPr lang="en-GB" dirty="0" smtClean="0"/>
              <a:t>Expand existing schools (where site permits)</a:t>
            </a:r>
          </a:p>
          <a:p>
            <a:pPr marL="0" indent="0" algn="l"/>
            <a:endParaRPr lang="en-GB" altLang="en-US" dirty="0" smtClean="0"/>
          </a:p>
        </p:txBody>
      </p:sp>
    </p:spTree>
    <p:extLst>
      <p:ext uri="{BB962C8B-B14F-4D97-AF65-F5344CB8AC3E}">
        <p14:creationId xmlns:p14="http://schemas.microsoft.com/office/powerpoint/2010/main" val="10746391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76672"/>
            <a:ext cx="7776864" cy="838200"/>
          </a:xfrm>
        </p:spPr>
        <p:txBody>
          <a:bodyPr/>
          <a:lstStyle/>
          <a:p>
            <a:pPr algn="ctr"/>
            <a:r>
              <a:rPr lang="en-GB" sz="4000" dirty="0" smtClean="0"/>
              <a:t>Next Steps</a:t>
            </a:r>
            <a:endParaRPr lang="en-GB" sz="4000" dirty="0"/>
          </a:p>
        </p:txBody>
      </p:sp>
      <p:sp>
        <p:nvSpPr>
          <p:cNvPr id="3" name="Content Placeholder 2"/>
          <p:cNvSpPr>
            <a:spLocks noGrp="1"/>
          </p:cNvSpPr>
          <p:nvPr>
            <p:ph idx="1"/>
          </p:nvPr>
        </p:nvSpPr>
        <p:spPr>
          <a:xfrm>
            <a:off x="683568" y="1484784"/>
            <a:ext cx="7414592" cy="4343400"/>
          </a:xfrm>
        </p:spPr>
        <p:txBody>
          <a:bodyPr/>
          <a:lstStyle/>
          <a:p>
            <a:pPr>
              <a:buFont typeface="Arial" panose="020B0604020202020204" pitchFamily="34" charset="0"/>
              <a:buChar char="•"/>
            </a:pPr>
            <a:r>
              <a:rPr lang="en-GB" dirty="0" smtClean="0"/>
              <a:t>Provide a briefing for councillors, primary and secondary head teachers in Gloucester</a:t>
            </a:r>
          </a:p>
          <a:p>
            <a:pPr>
              <a:buFont typeface="Arial" panose="020B0604020202020204" pitchFamily="34" charset="0"/>
              <a:buChar char="•"/>
            </a:pPr>
            <a:r>
              <a:rPr lang="en-GB" dirty="0" smtClean="0"/>
              <a:t>Investigate opportunities to secure a new </a:t>
            </a:r>
            <a:r>
              <a:rPr lang="en-GB" u="sng" dirty="0" smtClean="0"/>
              <a:t>secondary</a:t>
            </a:r>
            <a:r>
              <a:rPr lang="en-GB" dirty="0" smtClean="0"/>
              <a:t> school site or Free </a:t>
            </a:r>
            <a:r>
              <a:rPr lang="en-GB" dirty="0"/>
              <a:t>S</a:t>
            </a:r>
            <a:r>
              <a:rPr lang="en-GB" dirty="0" smtClean="0"/>
              <a:t>chool solution</a:t>
            </a:r>
          </a:p>
          <a:p>
            <a:pPr>
              <a:buFont typeface="Arial" panose="020B0604020202020204" pitchFamily="34" charset="0"/>
              <a:buChar char="•"/>
            </a:pPr>
            <a:r>
              <a:rPr lang="en-GB" dirty="0" smtClean="0"/>
              <a:t>Consult with schools on future expansion opportunities</a:t>
            </a:r>
          </a:p>
          <a:p>
            <a:pPr>
              <a:buFont typeface="Arial" panose="020B0604020202020204" pitchFamily="34" charset="0"/>
              <a:buChar char="•"/>
            </a:pPr>
            <a:r>
              <a:rPr lang="en-GB" dirty="0" smtClean="0"/>
              <a:t>Continue </a:t>
            </a:r>
            <a:r>
              <a:rPr lang="en-GB" dirty="0"/>
              <a:t>to </a:t>
            </a:r>
            <a:r>
              <a:rPr lang="en-GB"/>
              <a:t>monitor </a:t>
            </a:r>
            <a:r>
              <a:rPr lang="en-GB" smtClean="0"/>
              <a:t>housing </a:t>
            </a:r>
            <a:r>
              <a:rPr lang="en-GB" dirty="0"/>
              <a:t>updates with </a:t>
            </a:r>
            <a:r>
              <a:rPr lang="en-GB" dirty="0" smtClean="0"/>
              <a:t>Gloucester City Council and surrounding councils notably Tewkesbury and Stroud</a:t>
            </a:r>
          </a:p>
          <a:p>
            <a:pPr>
              <a:buFont typeface="Arial" panose="020B0604020202020204" pitchFamily="34" charset="0"/>
              <a:buChar char="•"/>
            </a:pPr>
            <a:r>
              <a:rPr lang="en-GB" dirty="0" smtClean="0"/>
              <a:t>Following analysis of feedback consider options for inclusion in a strategy paper in late Autumn.</a:t>
            </a:r>
            <a:endParaRPr lang="en-GB" dirty="0"/>
          </a:p>
        </p:txBody>
      </p:sp>
    </p:spTree>
    <p:extLst>
      <p:ext uri="{BB962C8B-B14F-4D97-AF65-F5344CB8AC3E}">
        <p14:creationId xmlns:p14="http://schemas.microsoft.com/office/powerpoint/2010/main" val="92411912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02624" cy="838200"/>
          </a:xfrm>
        </p:spPr>
        <p:txBody>
          <a:bodyPr/>
          <a:lstStyle/>
          <a:p>
            <a:pPr algn="ctr"/>
            <a:r>
              <a:rPr lang="en-GB" sz="3200" dirty="0" smtClean="0">
                <a:latin typeface="+mn-lt"/>
              </a:rPr>
              <a:t>Gloucester Primary Schools</a:t>
            </a:r>
            <a:endParaRPr lang="en-GB" sz="3200" dirty="0">
              <a:latin typeface="+mn-lt"/>
            </a:endParaRPr>
          </a:p>
        </p:txBody>
      </p:sp>
      <p:sp>
        <p:nvSpPr>
          <p:cNvPr id="4" name="Content Placeholder 3"/>
          <p:cNvSpPr>
            <a:spLocks noGrp="1"/>
          </p:cNvSpPr>
          <p:nvPr>
            <p:ph idx="1"/>
          </p:nvPr>
        </p:nvSpPr>
        <p:spPr>
          <a:xfrm>
            <a:off x="1907704" y="1752600"/>
            <a:ext cx="3045296" cy="3188568"/>
          </a:xfrm>
        </p:spPr>
        <p:txBody>
          <a:bodyPr/>
          <a:lstStyle/>
          <a:p>
            <a:endParaRPr lang="en-GB" dirty="0"/>
          </a:p>
        </p:txBody>
      </p:sp>
      <p:pic>
        <p:nvPicPr>
          <p:cNvPr id="1026" name="Picture 2" descr="C:\Users\sdonaldson\AppData\Local\Microsoft\Windows\Temporary Internet Files\Content.Outlook\LIICO63O\Glouce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12776"/>
            <a:ext cx="8064896"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24061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918648" cy="1080120"/>
          </a:xfrm>
        </p:spPr>
        <p:txBody>
          <a:bodyPr/>
          <a:lstStyle/>
          <a:p>
            <a:pPr algn="ctr"/>
            <a:r>
              <a:rPr lang="en-GB" sz="4000" dirty="0" smtClean="0"/>
              <a:t>Primary School Places and Demand</a:t>
            </a:r>
            <a:endParaRPr lang="en-GB" sz="4000" dirty="0"/>
          </a:p>
        </p:txBody>
      </p:sp>
      <p:sp>
        <p:nvSpPr>
          <p:cNvPr id="4" name="Content Placeholder 3"/>
          <p:cNvSpPr>
            <a:spLocks noGrp="1"/>
          </p:cNvSpPr>
          <p:nvPr>
            <p:ph idx="1"/>
          </p:nvPr>
        </p:nvSpPr>
        <p:spPr>
          <a:xfrm>
            <a:off x="685800" y="1752600"/>
            <a:ext cx="8134672" cy="4343400"/>
          </a:xfrm>
        </p:spPr>
        <p:txBody>
          <a:bodyPr/>
          <a:lstStyle/>
          <a:p>
            <a:pPr>
              <a:buFont typeface="Arial" panose="020B0604020202020204" pitchFamily="34" charset="0"/>
              <a:buChar char="•"/>
            </a:pPr>
            <a:r>
              <a:rPr lang="en-GB" dirty="0"/>
              <a:t>Since 2012 </a:t>
            </a:r>
            <a:r>
              <a:rPr lang="en-GB" dirty="0" smtClean="0"/>
              <a:t>we have delivered a programme of additional primary school places through the expansion (permanent and temporary) of existing schools and the provision of new schools.</a:t>
            </a:r>
          </a:p>
          <a:p>
            <a:pPr>
              <a:buFont typeface="Arial" panose="020B0604020202020204" pitchFamily="34" charset="0"/>
              <a:buChar char="•"/>
            </a:pPr>
            <a:r>
              <a:rPr lang="en-GB" dirty="0" smtClean="0"/>
              <a:t>Based on current projections, further expansions </a:t>
            </a:r>
            <a:r>
              <a:rPr lang="en-GB" dirty="0"/>
              <a:t>across Gloucester District will </a:t>
            </a:r>
            <a:r>
              <a:rPr lang="en-GB" dirty="0" smtClean="0"/>
              <a:t>meet </a:t>
            </a:r>
            <a:r>
              <a:rPr lang="en-GB" dirty="0"/>
              <a:t>our basic need requirements up to 2021. </a:t>
            </a:r>
            <a:endParaRPr lang="en-GB" dirty="0" smtClean="0"/>
          </a:p>
          <a:p>
            <a:pPr>
              <a:buFont typeface="Arial" panose="020B0604020202020204" pitchFamily="34" charset="0"/>
              <a:buChar char="•"/>
            </a:pPr>
            <a:r>
              <a:rPr lang="en-GB" dirty="0" smtClean="0"/>
              <a:t>There </a:t>
            </a:r>
            <a:r>
              <a:rPr lang="en-GB" dirty="0"/>
              <a:t>continues to be demand for more places </a:t>
            </a:r>
            <a:r>
              <a:rPr lang="en-GB" dirty="0" smtClean="0"/>
              <a:t>as </a:t>
            </a:r>
            <a:r>
              <a:rPr lang="en-GB" dirty="0"/>
              <a:t>a result of new planned housing </a:t>
            </a:r>
            <a:r>
              <a:rPr lang="en-GB" dirty="0" smtClean="0"/>
              <a:t>however S106</a:t>
            </a:r>
            <a:r>
              <a:rPr lang="en-GB" dirty="0"/>
              <a:t>, has been secured to provide sites and new schools or contributions to expand existing </a:t>
            </a:r>
            <a:r>
              <a:rPr lang="en-GB" dirty="0" smtClean="0"/>
              <a:t>schools to meet this continued need</a:t>
            </a:r>
            <a:endParaRPr lang="en-GB" dirty="0"/>
          </a:p>
          <a:p>
            <a:pPr>
              <a:buFont typeface="Arial" panose="020B0604020202020204" pitchFamily="34" charset="0"/>
              <a:buChar char="•"/>
            </a:pPr>
            <a:endParaRPr lang="en-GB" dirty="0"/>
          </a:p>
        </p:txBody>
      </p:sp>
    </p:spTree>
    <p:extLst>
      <p:ext uri="{BB962C8B-B14F-4D97-AF65-F5344CB8AC3E}">
        <p14:creationId xmlns:p14="http://schemas.microsoft.com/office/powerpoint/2010/main" val="108079425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630616" cy="838200"/>
          </a:xfrm>
        </p:spPr>
        <p:txBody>
          <a:bodyPr/>
          <a:lstStyle/>
          <a:p>
            <a:pPr algn="ctr"/>
            <a:r>
              <a:rPr lang="en-GB" dirty="0" smtClean="0"/>
              <a:t>Gloucester Primary Heat Map – 2019 Forecasts</a:t>
            </a:r>
            <a:endParaRPr lang="en-GB" dirty="0"/>
          </a:p>
        </p:txBody>
      </p:sp>
      <p:sp>
        <p:nvSpPr>
          <p:cNvPr id="3" name="Content Placeholder 2"/>
          <p:cNvSpPr>
            <a:spLocks noGrp="1"/>
          </p:cNvSpPr>
          <p:nvPr>
            <p:ph idx="1"/>
          </p:nvPr>
        </p:nvSpPr>
        <p:spPr>
          <a:xfrm>
            <a:off x="1691680" y="1752600"/>
            <a:ext cx="6408712" cy="3260576"/>
          </a:xfrm>
        </p:spPr>
        <p:txBody>
          <a:bodyPr/>
          <a:lstStyle/>
          <a:p>
            <a:endParaRPr lang="en-GB" dirty="0"/>
          </a:p>
        </p:txBody>
      </p:sp>
      <p:pic>
        <p:nvPicPr>
          <p:cNvPr id="1026" name="Picture 2" descr="C:\Users\sdonaldson\AppData\Local\Microsoft\Windows\Temporary Internet Files\Content.Outlook\6B38JKWJ\Gloucester_2019_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628800"/>
            <a:ext cx="7416824"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58509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630616" cy="838200"/>
          </a:xfrm>
        </p:spPr>
        <p:txBody>
          <a:bodyPr/>
          <a:lstStyle/>
          <a:p>
            <a:pPr algn="ctr"/>
            <a:r>
              <a:rPr lang="en-GB" dirty="0"/>
              <a:t>Gloucester Primary Heat Map – </a:t>
            </a:r>
            <a:r>
              <a:rPr lang="en-GB" dirty="0" smtClean="0"/>
              <a:t>2020 Forecasts</a:t>
            </a:r>
            <a:endParaRPr lang="en-GB" dirty="0"/>
          </a:p>
        </p:txBody>
      </p:sp>
      <p:sp>
        <p:nvSpPr>
          <p:cNvPr id="3" name="Content Placeholder 2"/>
          <p:cNvSpPr>
            <a:spLocks noGrp="1"/>
          </p:cNvSpPr>
          <p:nvPr>
            <p:ph idx="1"/>
          </p:nvPr>
        </p:nvSpPr>
        <p:spPr>
          <a:xfrm>
            <a:off x="1619672" y="2636912"/>
            <a:ext cx="4267200" cy="1872208"/>
          </a:xfrm>
        </p:spPr>
        <p:txBody>
          <a:bodyPr/>
          <a:lstStyle/>
          <a:p>
            <a:endParaRPr lang="en-GB" dirty="0"/>
          </a:p>
        </p:txBody>
      </p:sp>
      <p:pic>
        <p:nvPicPr>
          <p:cNvPr id="2050" name="Picture 2" descr="C:\Users\sdonaldson\AppData\Local\Microsoft\Windows\Temporary Internet Files\Content.Outlook\6B38JKWJ\Gloucester_2020_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44824"/>
            <a:ext cx="7308304"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96420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4664"/>
            <a:ext cx="7342584" cy="864096"/>
          </a:xfrm>
        </p:spPr>
        <p:txBody>
          <a:bodyPr/>
          <a:lstStyle/>
          <a:p>
            <a:pPr algn="ctr"/>
            <a:r>
              <a:rPr lang="en-GB" sz="4000" dirty="0" smtClean="0"/>
              <a:t>Gloucester Primary Places Conclusion</a:t>
            </a:r>
            <a:endParaRPr lang="en-GB" sz="4000" dirty="0"/>
          </a:p>
        </p:txBody>
      </p:sp>
      <p:sp>
        <p:nvSpPr>
          <p:cNvPr id="3" name="Content Placeholder 2"/>
          <p:cNvSpPr>
            <a:spLocks noGrp="1"/>
          </p:cNvSpPr>
          <p:nvPr>
            <p:ph idx="1"/>
          </p:nvPr>
        </p:nvSpPr>
        <p:spPr>
          <a:xfrm>
            <a:off x="685800" y="2060848"/>
            <a:ext cx="7918648" cy="3384376"/>
          </a:xfrm>
        </p:spPr>
        <p:txBody>
          <a:bodyPr/>
          <a:lstStyle/>
          <a:p>
            <a:pPr>
              <a:buFont typeface="Arial" panose="020B0604020202020204" pitchFamily="34" charset="0"/>
              <a:buChar char="•"/>
            </a:pPr>
            <a:r>
              <a:rPr lang="en-GB" dirty="0" smtClean="0"/>
              <a:t>The strategy adopted to expand existing Gloucester primary schools to meet our need for additional places has worked well, so far.</a:t>
            </a:r>
          </a:p>
          <a:p>
            <a:pPr>
              <a:buFont typeface="Arial" panose="020B0604020202020204" pitchFamily="34" charset="0"/>
              <a:buChar char="•"/>
            </a:pPr>
            <a:r>
              <a:rPr lang="en-GB" dirty="0" smtClean="0"/>
              <a:t>Two further 1FE Expansions at local schools will meet our need to 2021</a:t>
            </a:r>
          </a:p>
          <a:p>
            <a:pPr>
              <a:buFont typeface="Arial" panose="020B0604020202020204" pitchFamily="34" charset="0"/>
              <a:buChar char="•"/>
            </a:pPr>
            <a:r>
              <a:rPr lang="en-GB" dirty="0" smtClean="0"/>
              <a:t>Any further growth is likely to be as a result of new housing which will be supported by S106 capital and where appropriate land for new school/s  </a:t>
            </a:r>
            <a:endParaRPr lang="en-GB" dirty="0"/>
          </a:p>
        </p:txBody>
      </p:sp>
    </p:spTree>
    <p:extLst>
      <p:ext uri="{BB962C8B-B14F-4D97-AF65-F5344CB8AC3E}">
        <p14:creationId xmlns:p14="http://schemas.microsoft.com/office/powerpoint/2010/main" val="373439850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251520" y="404813"/>
            <a:ext cx="8640960" cy="576262"/>
          </a:xfrm>
        </p:spPr>
        <p:txBody>
          <a:bodyPr/>
          <a:lstStyle/>
          <a:p>
            <a:pPr algn="ctr"/>
            <a:r>
              <a:rPr lang="en-GB" altLang="en-US" dirty="0" smtClean="0"/>
              <a:t>Gloucester </a:t>
            </a:r>
            <a:r>
              <a:rPr lang="en-GB" altLang="en-US" sz="4000" dirty="0" smtClean="0"/>
              <a:t>Secondary</a:t>
            </a:r>
            <a:r>
              <a:rPr lang="en-GB" altLang="en-US" dirty="0" smtClean="0"/>
              <a:t> Schools</a:t>
            </a:r>
          </a:p>
        </p:txBody>
      </p:sp>
      <p:pic>
        <p:nvPicPr>
          <p:cNvPr id="3" name="Picture 5" descr="\\SVRSHIR160\lbeaumont$\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63" y="980728"/>
            <a:ext cx="7659687" cy="4608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ctrTitle"/>
          </p:nvPr>
        </p:nvSpPr>
        <p:spPr>
          <a:xfrm>
            <a:off x="539750" y="549275"/>
            <a:ext cx="8077200" cy="792163"/>
          </a:xfrm>
        </p:spPr>
        <p:txBody>
          <a:bodyPr/>
          <a:lstStyle/>
          <a:p>
            <a:pPr algn="ctr"/>
            <a:r>
              <a:rPr lang="en-GB" altLang="en-US" sz="4000" dirty="0" smtClean="0"/>
              <a:t>Gloucester Secondary Places</a:t>
            </a:r>
            <a:br>
              <a:rPr lang="en-GB" altLang="en-US" sz="4000" dirty="0" smtClean="0"/>
            </a:br>
            <a:r>
              <a:rPr lang="en-GB" altLang="en-US" sz="4000" dirty="0" smtClean="0"/>
              <a:t>The Challenge</a:t>
            </a:r>
          </a:p>
        </p:txBody>
      </p:sp>
      <p:sp>
        <p:nvSpPr>
          <p:cNvPr id="21507" name="Subtitle 4"/>
          <p:cNvSpPr>
            <a:spLocks noGrp="1"/>
          </p:cNvSpPr>
          <p:nvPr>
            <p:ph type="subTitle" idx="1"/>
          </p:nvPr>
        </p:nvSpPr>
        <p:spPr>
          <a:xfrm>
            <a:off x="539750" y="1844824"/>
            <a:ext cx="8064500" cy="3793976"/>
          </a:xfrm>
        </p:spPr>
        <p:txBody>
          <a:bodyPr/>
          <a:lstStyle/>
          <a:p>
            <a:pPr lvl="0" algn="l">
              <a:buFont typeface="Arial" panose="020B0604020202020204" pitchFamily="34" charset="0"/>
              <a:buChar char="•"/>
            </a:pPr>
            <a:r>
              <a:rPr lang="en-GB" sz="2400" dirty="0" smtClean="0"/>
              <a:t>In 2020, </a:t>
            </a:r>
            <a:r>
              <a:rPr lang="en-GB" sz="2400" dirty="0"/>
              <a:t>taking account of the planned PAN increases and planned expansions at Beaufort, Barnwood Park and Severn Vale, there </a:t>
            </a:r>
            <a:r>
              <a:rPr lang="en-GB" sz="2400" dirty="0" smtClean="0"/>
              <a:t>is expected to be a 1FE (30 places) </a:t>
            </a:r>
            <a:r>
              <a:rPr lang="en-GB" sz="2400" dirty="0"/>
              <a:t>shortfall of Y7 </a:t>
            </a:r>
            <a:r>
              <a:rPr lang="en-GB" sz="2400" dirty="0" smtClean="0"/>
              <a:t>places</a:t>
            </a:r>
            <a:r>
              <a:rPr lang="en-GB" sz="2400" dirty="0"/>
              <a:t>.</a:t>
            </a:r>
          </a:p>
          <a:p>
            <a:pPr lvl="0" algn="l">
              <a:buFont typeface="Arial" panose="020B0604020202020204" pitchFamily="34" charset="0"/>
              <a:buChar char="•"/>
            </a:pPr>
            <a:r>
              <a:rPr lang="en-GB" sz="2400" dirty="0" smtClean="0"/>
              <a:t>In 2022 </a:t>
            </a:r>
            <a:r>
              <a:rPr lang="en-GB" sz="2400" dirty="0"/>
              <a:t>the shortfall </a:t>
            </a:r>
            <a:r>
              <a:rPr lang="en-GB" sz="2400" dirty="0" smtClean="0"/>
              <a:t>of Y7 </a:t>
            </a:r>
            <a:r>
              <a:rPr lang="en-GB" sz="2400" dirty="0"/>
              <a:t>places rises to </a:t>
            </a:r>
            <a:r>
              <a:rPr lang="en-GB" sz="2400" dirty="0" smtClean="0"/>
              <a:t>4FE (120 places) </a:t>
            </a:r>
          </a:p>
          <a:p>
            <a:pPr lvl="0" algn="l">
              <a:buFont typeface="Arial" panose="020B0604020202020204" pitchFamily="34" charset="0"/>
              <a:buChar char="•"/>
            </a:pPr>
            <a:r>
              <a:rPr lang="en-GB" sz="2400" dirty="0" smtClean="0"/>
              <a:t>In 2023 </a:t>
            </a:r>
            <a:r>
              <a:rPr lang="en-GB" sz="2400" dirty="0"/>
              <a:t>the shortfall </a:t>
            </a:r>
            <a:r>
              <a:rPr lang="en-GB" sz="2400" dirty="0" smtClean="0"/>
              <a:t>of Y7 places rises </a:t>
            </a:r>
            <a:r>
              <a:rPr lang="en-GB" sz="2400" dirty="0"/>
              <a:t>significantly to </a:t>
            </a:r>
            <a:r>
              <a:rPr lang="en-GB" sz="2400" dirty="0" smtClean="0"/>
              <a:t>8FE (240 places)</a:t>
            </a:r>
            <a:endParaRPr lang="en-GB" sz="2400" dirty="0"/>
          </a:p>
          <a:p>
            <a:pPr lvl="0" algn="l">
              <a:buFont typeface="Arial" panose="020B0604020202020204" pitchFamily="34" charset="0"/>
              <a:buChar char="•"/>
            </a:pPr>
            <a:r>
              <a:rPr lang="en-GB" sz="2400" dirty="0" smtClean="0"/>
              <a:t>In 2024 </a:t>
            </a:r>
            <a:r>
              <a:rPr lang="en-GB" sz="2400" dirty="0"/>
              <a:t>the shortfall </a:t>
            </a:r>
            <a:r>
              <a:rPr lang="en-GB" sz="2400" dirty="0" smtClean="0"/>
              <a:t>drops back to 4FE (120 places)</a:t>
            </a:r>
            <a:endParaRPr lang="en-GB" sz="2400" dirty="0"/>
          </a:p>
        </p:txBody>
      </p:sp>
    </p:spTree>
    <p:extLst>
      <p:ext uri="{BB962C8B-B14F-4D97-AF65-F5344CB8AC3E}">
        <p14:creationId xmlns:p14="http://schemas.microsoft.com/office/powerpoint/2010/main" val="222351625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ctrTitle"/>
          </p:nvPr>
        </p:nvSpPr>
        <p:spPr>
          <a:xfrm>
            <a:off x="539750" y="549275"/>
            <a:ext cx="8077200" cy="792163"/>
          </a:xfrm>
        </p:spPr>
        <p:txBody>
          <a:bodyPr/>
          <a:lstStyle/>
          <a:p>
            <a:pPr algn="ctr"/>
            <a:r>
              <a:rPr lang="en-GB" sz="4000" dirty="0"/>
              <a:t>Year 7 Intake </a:t>
            </a:r>
            <a:r>
              <a:rPr lang="en-GB" sz="4000" dirty="0" smtClean="0"/>
              <a:t>Forecast</a:t>
            </a:r>
            <a:endParaRPr lang="en-GB" altLang="en-US" sz="4000" dirty="0" smtClean="0"/>
          </a:p>
        </p:txBody>
      </p:sp>
      <p:pic>
        <p:nvPicPr>
          <p:cNvPr id="1026" name="Picture 2" descr="cid:image003.png@01D34116.8AB96C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904" y="1642570"/>
            <a:ext cx="5184576"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200" y="1196752"/>
            <a:ext cx="6826200"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034669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resentation Cheltenham Strategic Planning meeting">
  <a:themeElements>
    <a:clrScheme name="LeadershipPresentationR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adershipPresentationRW">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eadershipPresentationR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adershipPresentationR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adershipPresentationR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adershipPresentationR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adershipPresentationR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adershipPresentationR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adershipPresentationR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Cheltenham Strategic Planning meeting</Template>
  <TotalTime>1686</TotalTime>
  <Words>1076</Words>
  <Application>Microsoft Office PowerPoint</Application>
  <PresentationFormat>On-screen Show (4:3)</PresentationFormat>
  <Paragraphs>99</Paragraphs>
  <Slides>15</Slides>
  <Notes>14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Presentation Cheltenham Strategic Planning meeting</vt:lpstr>
      <vt:lpstr>Gloucester City School Places Review</vt:lpstr>
      <vt:lpstr>Gloucester Primary Schools</vt:lpstr>
      <vt:lpstr>Primary School Places and Demand</vt:lpstr>
      <vt:lpstr>Gloucester Primary Heat Map – 2019 Forecasts</vt:lpstr>
      <vt:lpstr>Gloucester Primary Heat Map – 2020 Forecasts</vt:lpstr>
      <vt:lpstr>Gloucester Primary Places Conclusion</vt:lpstr>
      <vt:lpstr>Gloucester Secondary Schools</vt:lpstr>
      <vt:lpstr>Gloucester Secondary Places The Challenge</vt:lpstr>
      <vt:lpstr>Year 7 Intake Forecast</vt:lpstr>
      <vt:lpstr>What has caused this?</vt:lpstr>
      <vt:lpstr>Looking forward</vt:lpstr>
      <vt:lpstr>Housing sites in the Joint Core Strategy  Number of Dwellings</vt:lpstr>
      <vt:lpstr>Secondary Place Planning Strategy</vt:lpstr>
      <vt:lpstr>Opportunities &amp; Options</vt:lpstr>
      <vt:lpstr>Next Steps</vt:lpstr>
    </vt:vector>
  </TitlesOfParts>
  <Company>Gloucestershire County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Cheltenham Secondary Dilemma</dc:title>
  <dc:creator>DONALDSON, Sandra</dc:creator>
  <cp:lastModifiedBy>MEDLAND, Clare</cp:lastModifiedBy>
  <cp:revision>110</cp:revision>
  <cp:lastPrinted>2017-07-13T10:37:00Z</cp:lastPrinted>
  <dcterms:created xsi:type="dcterms:W3CDTF">2017-01-11T10:12:39Z</dcterms:created>
  <dcterms:modified xsi:type="dcterms:W3CDTF">2018-08-14T12:27:13Z</dcterms:modified>
</cp:coreProperties>
</file>