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4" r:id="rId4"/>
  </p:sldMasterIdLst>
  <p:notesMasterIdLst>
    <p:notesMasterId r:id="rId46"/>
  </p:notesMasterIdLst>
  <p:handoutMasterIdLst>
    <p:handoutMasterId r:id="rId47"/>
  </p:handoutMasterIdLst>
  <p:sldIdLst>
    <p:sldId id="256" r:id="rId5"/>
    <p:sldId id="257" r:id="rId6"/>
    <p:sldId id="740" r:id="rId7"/>
    <p:sldId id="258" r:id="rId8"/>
    <p:sldId id="751" r:id="rId9"/>
    <p:sldId id="744" r:id="rId10"/>
    <p:sldId id="747" r:id="rId11"/>
    <p:sldId id="749" r:id="rId12"/>
    <p:sldId id="762" r:id="rId13"/>
    <p:sldId id="763" r:id="rId14"/>
    <p:sldId id="748" r:id="rId15"/>
    <p:sldId id="745" r:id="rId16"/>
    <p:sldId id="755" r:id="rId17"/>
    <p:sldId id="738" r:id="rId18"/>
    <p:sldId id="277" r:id="rId19"/>
    <p:sldId id="725" r:id="rId20"/>
    <p:sldId id="752" r:id="rId21"/>
    <p:sldId id="743" r:id="rId22"/>
    <p:sldId id="754" r:id="rId23"/>
    <p:sldId id="376" r:id="rId24"/>
    <p:sldId id="272" r:id="rId25"/>
    <p:sldId id="767" r:id="rId26"/>
    <p:sldId id="764" r:id="rId27"/>
    <p:sldId id="765" r:id="rId28"/>
    <p:sldId id="766" r:id="rId29"/>
    <p:sldId id="753" r:id="rId30"/>
    <p:sldId id="728" r:id="rId31"/>
    <p:sldId id="729" r:id="rId32"/>
    <p:sldId id="730" r:id="rId33"/>
    <p:sldId id="731" r:id="rId34"/>
    <p:sldId id="732" r:id="rId35"/>
    <p:sldId id="427" r:id="rId36"/>
    <p:sldId id="750" r:id="rId37"/>
    <p:sldId id="657" r:id="rId38"/>
    <p:sldId id="343" r:id="rId39"/>
    <p:sldId id="391" r:id="rId40"/>
    <p:sldId id="759" r:id="rId41"/>
    <p:sldId id="384" r:id="rId42"/>
    <p:sldId id="756" r:id="rId43"/>
    <p:sldId id="758" r:id="rId44"/>
    <p:sldId id="757" r:id="rId45"/>
  </p:sldIdLst>
  <p:sldSz cx="12192000" cy="6858000"/>
  <p:notesSz cx="6797675" cy="9926638"/>
  <p:defaultTextStyle>
    <a:defPPr>
      <a:defRPr lang="en-GB"/>
    </a:defPPr>
    <a:lvl1pPr algn="l" rtl="0" fontAlgn="base">
      <a:spcBef>
        <a:spcPct val="0"/>
      </a:spcBef>
      <a:spcAft>
        <a:spcPct val="0"/>
      </a:spcAft>
      <a:defRPr sz="2400" kern="1200">
        <a:solidFill>
          <a:schemeClr val="tx1"/>
        </a:solidFill>
        <a:latin typeface="Times New Roman" pitchFamily="18" charset="0"/>
        <a:ea typeface="Geneva"/>
        <a:cs typeface="Geneva"/>
      </a:defRPr>
    </a:lvl1pPr>
    <a:lvl2pPr marL="457200" algn="l" rtl="0" fontAlgn="base">
      <a:spcBef>
        <a:spcPct val="0"/>
      </a:spcBef>
      <a:spcAft>
        <a:spcPct val="0"/>
      </a:spcAft>
      <a:defRPr sz="2400" kern="1200">
        <a:solidFill>
          <a:schemeClr val="tx1"/>
        </a:solidFill>
        <a:latin typeface="Times New Roman" pitchFamily="18" charset="0"/>
        <a:ea typeface="Geneva"/>
        <a:cs typeface="Geneva"/>
      </a:defRPr>
    </a:lvl2pPr>
    <a:lvl3pPr marL="914400" algn="l" rtl="0" fontAlgn="base">
      <a:spcBef>
        <a:spcPct val="0"/>
      </a:spcBef>
      <a:spcAft>
        <a:spcPct val="0"/>
      </a:spcAft>
      <a:defRPr sz="2400" kern="1200">
        <a:solidFill>
          <a:schemeClr val="tx1"/>
        </a:solidFill>
        <a:latin typeface="Times New Roman" pitchFamily="18" charset="0"/>
        <a:ea typeface="Geneva"/>
        <a:cs typeface="Geneva"/>
      </a:defRPr>
    </a:lvl3pPr>
    <a:lvl4pPr marL="1371600" algn="l" rtl="0" fontAlgn="base">
      <a:spcBef>
        <a:spcPct val="0"/>
      </a:spcBef>
      <a:spcAft>
        <a:spcPct val="0"/>
      </a:spcAft>
      <a:defRPr sz="2400" kern="1200">
        <a:solidFill>
          <a:schemeClr val="tx1"/>
        </a:solidFill>
        <a:latin typeface="Times New Roman" pitchFamily="18" charset="0"/>
        <a:ea typeface="Geneva"/>
        <a:cs typeface="Geneva"/>
      </a:defRPr>
    </a:lvl4pPr>
    <a:lvl5pPr marL="1828800" algn="l" rtl="0" fontAlgn="base">
      <a:spcBef>
        <a:spcPct val="0"/>
      </a:spcBef>
      <a:spcAft>
        <a:spcPct val="0"/>
      </a:spcAft>
      <a:defRPr sz="2400" kern="1200">
        <a:solidFill>
          <a:schemeClr val="tx1"/>
        </a:solidFill>
        <a:latin typeface="Times New Roman" pitchFamily="18" charset="0"/>
        <a:ea typeface="Geneva"/>
        <a:cs typeface="Geneva"/>
      </a:defRPr>
    </a:lvl5pPr>
    <a:lvl6pPr marL="2286000" algn="l" defTabSz="914400" rtl="0" eaLnBrk="1" latinLnBrk="0" hangingPunct="1">
      <a:defRPr sz="2400" kern="1200">
        <a:solidFill>
          <a:schemeClr val="tx1"/>
        </a:solidFill>
        <a:latin typeface="Times New Roman" pitchFamily="18" charset="0"/>
        <a:ea typeface="Geneva"/>
        <a:cs typeface="Geneva"/>
      </a:defRPr>
    </a:lvl6pPr>
    <a:lvl7pPr marL="2743200" algn="l" defTabSz="914400" rtl="0" eaLnBrk="1" latinLnBrk="0" hangingPunct="1">
      <a:defRPr sz="2400" kern="1200">
        <a:solidFill>
          <a:schemeClr val="tx1"/>
        </a:solidFill>
        <a:latin typeface="Times New Roman" pitchFamily="18" charset="0"/>
        <a:ea typeface="Geneva"/>
        <a:cs typeface="Geneva"/>
      </a:defRPr>
    </a:lvl7pPr>
    <a:lvl8pPr marL="3200400" algn="l" defTabSz="914400" rtl="0" eaLnBrk="1" latinLnBrk="0" hangingPunct="1">
      <a:defRPr sz="2400" kern="1200">
        <a:solidFill>
          <a:schemeClr val="tx1"/>
        </a:solidFill>
        <a:latin typeface="Times New Roman" pitchFamily="18" charset="0"/>
        <a:ea typeface="Geneva"/>
        <a:cs typeface="Geneva"/>
      </a:defRPr>
    </a:lvl8pPr>
    <a:lvl9pPr marL="3657600" algn="l" defTabSz="914400" rtl="0" eaLnBrk="1" latinLnBrk="0" hangingPunct="1">
      <a:defRPr sz="2400" kern="1200">
        <a:solidFill>
          <a:schemeClr val="tx1"/>
        </a:solidFill>
        <a:latin typeface="Times New Roman" pitchFamily="18" charset="0"/>
        <a:ea typeface="Geneva"/>
        <a:cs typeface="Geneva"/>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C99A195-61FA-E7F3-01F4-4087E2E85A8E}" name="PHILIPPIDIS, Nina" initials="NP" userId="S::Nina.Philippidis@gloucestershire.gov.uk::fbbcc577-25b5-4d94-9dda-7a49f9d9e8a1" providerId="AD"/>
  <p188:author id="{A96324A0-998F-1314-6310-B4BC8BC07150}" name="JAMES, Ann" initials="AJ" userId="S::Ann.James@gloucestershire.gov.uk::c778e7ba-2aa8-4482-9e56-89e9d193dddd" providerId="AD"/>
  <p188:author id="{4C222CD4-BBC1-46CA-0889-1219655E02E5}" name="HARRISON, Kirsten" initials="KH" userId="S::Kirsten.Harrison@gloucestershire.gov.uk::80890898-c417-4294-b78a-797e5233c592" providerId="AD"/>
  <p188:author id="{606A86E0-87A6-1032-4465-791221772948}" name="HASLETT, Philip" initials="HP" userId="HASLETT, Philip"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Natalie Deacon2" initials="ND"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78D"/>
    <a:srgbClr val="000099"/>
    <a:srgbClr val="333399"/>
    <a:srgbClr val="0033CC"/>
    <a:srgbClr val="FF0000"/>
    <a:srgbClr val="CC0099"/>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guide orient="horz" pos="2160"/>
        <p:guide pos="3840"/>
      </p:guideLst>
    </p:cSldViewPr>
  </p:slideViewPr>
  <p:notesViewPr>
    <p:cSldViewPr snapToGrid="0">
      <p:cViewPr varScale="1">
        <p:scale>
          <a:sx n="66" d="100"/>
          <a:sy n="66" d="100"/>
        </p:scale>
        <p:origin x="0" y="0"/>
      </p:cViewPr>
      <p:guideLst>
        <p:guide orient="horz" pos="3127"/>
        <p:guide pos="214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8/10/relationships/authors" Target="author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B849C9-46A8-4C19-95AD-553E347D9D92}" type="doc">
      <dgm:prSet loTypeId="urn:microsoft.com/office/officeart/2005/8/layout/hierarchy1" loCatId="hierarchy" qsTypeId="urn:microsoft.com/office/officeart/2005/8/quickstyle/simple2" qsCatId="simple" csTypeId="urn:microsoft.com/office/officeart/2005/8/colors/accent1_2" csCatId="accent1"/>
      <dgm:spPr/>
      <dgm:t>
        <a:bodyPr/>
        <a:lstStyle/>
        <a:p>
          <a:endParaRPr lang="en-US"/>
        </a:p>
      </dgm:t>
    </dgm:pt>
    <dgm:pt modelId="{8471C158-1157-4A8C-A6A8-2AFA854AE07D}">
      <dgm:prSet/>
      <dgm:spPr/>
      <dgm:t>
        <a:bodyPr/>
        <a:lstStyle/>
        <a:p>
          <a:r>
            <a:rPr lang="en-GB"/>
            <a:t>An overview of GCC’s responsibilities for children and young people and their families with SEND</a:t>
          </a:r>
          <a:endParaRPr lang="en-US"/>
        </a:p>
      </dgm:t>
    </dgm:pt>
    <dgm:pt modelId="{19178D30-7D75-4A5F-B50E-2133E5C139DE}" type="parTrans" cxnId="{5F538697-FF09-4459-BC1F-412EA87048D6}">
      <dgm:prSet/>
      <dgm:spPr/>
      <dgm:t>
        <a:bodyPr/>
        <a:lstStyle/>
        <a:p>
          <a:endParaRPr lang="en-US"/>
        </a:p>
      </dgm:t>
    </dgm:pt>
    <dgm:pt modelId="{64AB817C-CA17-439A-A97E-52810ACF18F5}" type="sibTrans" cxnId="{5F538697-FF09-4459-BC1F-412EA87048D6}">
      <dgm:prSet/>
      <dgm:spPr/>
      <dgm:t>
        <a:bodyPr/>
        <a:lstStyle/>
        <a:p>
          <a:endParaRPr lang="en-US"/>
        </a:p>
      </dgm:t>
    </dgm:pt>
    <dgm:pt modelId="{363CCD40-E1A4-4DD2-9539-8B155B664976}">
      <dgm:prSet/>
      <dgm:spPr/>
      <dgm:t>
        <a:bodyPr/>
        <a:lstStyle/>
        <a:p>
          <a:r>
            <a:rPr lang="en-GB"/>
            <a:t>An overview of the Services provided by GCC</a:t>
          </a:r>
          <a:endParaRPr lang="en-US"/>
        </a:p>
      </dgm:t>
    </dgm:pt>
    <dgm:pt modelId="{E4FFF9BD-6D5B-471A-8A76-0CD23F7F34F9}" type="parTrans" cxnId="{7C9834FB-1B53-4A46-A506-759E5B8DE7F1}">
      <dgm:prSet/>
      <dgm:spPr/>
      <dgm:t>
        <a:bodyPr/>
        <a:lstStyle/>
        <a:p>
          <a:endParaRPr lang="en-US"/>
        </a:p>
      </dgm:t>
    </dgm:pt>
    <dgm:pt modelId="{1DB9DEE1-6701-4D17-BC39-FC024F67805F}" type="sibTrans" cxnId="{7C9834FB-1B53-4A46-A506-759E5B8DE7F1}">
      <dgm:prSet/>
      <dgm:spPr/>
      <dgm:t>
        <a:bodyPr/>
        <a:lstStyle/>
        <a:p>
          <a:endParaRPr lang="en-US"/>
        </a:p>
      </dgm:t>
    </dgm:pt>
    <dgm:pt modelId="{09269781-68BE-4287-AB42-7AF1CF54386F}">
      <dgm:prSet/>
      <dgm:spPr/>
      <dgm:t>
        <a:bodyPr/>
        <a:lstStyle/>
        <a:p>
          <a:r>
            <a:rPr lang="en-GB"/>
            <a:t>An overview of the current challenges facing the local and national SEND arrangements</a:t>
          </a:r>
          <a:endParaRPr lang="en-US"/>
        </a:p>
      </dgm:t>
    </dgm:pt>
    <dgm:pt modelId="{2B78E4FB-93ED-493A-8317-429965E7EC0C}" type="parTrans" cxnId="{832F8793-2003-442E-953F-456685403D62}">
      <dgm:prSet/>
      <dgm:spPr/>
      <dgm:t>
        <a:bodyPr/>
        <a:lstStyle/>
        <a:p>
          <a:endParaRPr lang="en-US"/>
        </a:p>
      </dgm:t>
    </dgm:pt>
    <dgm:pt modelId="{54F9C894-1012-4A2F-B931-FF978AE54CFF}" type="sibTrans" cxnId="{832F8793-2003-442E-953F-456685403D62}">
      <dgm:prSet/>
      <dgm:spPr/>
      <dgm:t>
        <a:bodyPr/>
        <a:lstStyle/>
        <a:p>
          <a:endParaRPr lang="en-US"/>
        </a:p>
      </dgm:t>
    </dgm:pt>
    <dgm:pt modelId="{38BB68C2-F974-4ED9-A411-42E49457D708}" type="pres">
      <dgm:prSet presAssocID="{31B849C9-46A8-4C19-95AD-553E347D9D92}" presName="hierChild1" presStyleCnt="0">
        <dgm:presLayoutVars>
          <dgm:chPref val="1"/>
          <dgm:dir/>
          <dgm:animOne val="branch"/>
          <dgm:animLvl val="lvl"/>
          <dgm:resizeHandles/>
        </dgm:presLayoutVars>
      </dgm:prSet>
      <dgm:spPr/>
    </dgm:pt>
    <dgm:pt modelId="{3FF9E3B2-6772-4652-AA0E-8D114CA28744}" type="pres">
      <dgm:prSet presAssocID="{8471C158-1157-4A8C-A6A8-2AFA854AE07D}" presName="hierRoot1" presStyleCnt="0"/>
      <dgm:spPr/>
    </dgm:pt>
    <dgm:pt modelId="{722FBA0D-9621-481A-A735-C0CCED249E09}" type="pres">
      <dgm:prSet presAssocID="{8471C158-1157-4A8C-A6A8-2AFA854AE07D}" presName="composite" presStyleCnt="0"/>
      <dgm:spPr/>
    </dgm:pt>
    <dgm:pt modelId="{5BF857CE-14A9-47C4-8031-E44D3B303B40}" type="pres">
      <dgm:prSet presAssocID="{8471C158-1157-4A8C-A6A8-2AFA854AE07D}" presName="background" presStyleLbl="node0" presStyleIdx="0" presStyleCnt="3"/>
      <dgm:spPr/>
    </dgm:pt>
    <dgm:pt modelId="{0FF52D66-1401-4C03-BB2D-F11B85D7E65F}" type="pres">
      <dgm:prSet presAssocID="{8471C158-1157-4A8C-A6A8-2AFA854AE07D}" presName="text" presStyleLbl="fgAcc0" presStyleIdx="0" presStyleCnt="3">
        <dgm:presLayoutVars>
          <dgm:chPref val="3"/>
        </dgm:presLayoutVars>
      </dgm:prSet>
      <dgm:spPr/>
    </dgm:pt>
    <dgm:pt modelId="{CC47019A-9438-40D8-9A0A-41A029520881}" type="pres">
      <dgm:prSet presAssocID="{8471C158-1157-4A8C-A6A8-2AFA854AE07D}" presName="hierChild2" presStyleCnt="0"/>
      <dgm:spPr/>
    </dgm:pt>
    <dgm:pt modelId="{9722A418-2A56-41A2-830C-FF191DE6F5C3}" type="pres">
      <dgm:prSet presAssocID="{363CCD40-E1A4-4DD2-9539-8B155B664976}" presName="hierRoot1" presStyleCnt="0"/>
      <dgm:spPr/>
    </dgm:pt>
    <dgm:pt modelId="{9C2B57C0-61E6-4D92-AE24-8C73BBE75C74}" type="pres">
      <dgm:prSet presAssocID="{363CCD40-E1A4-4DD2-9539-8B155B664976}" presName="composite" presStyleCnt="0"/>
      <dgm:spPr/>
    </dgm:pt>
    <dgm:pt modelId="{5C1F533E-A3AB-40F7-958F-3A1884DC4E8E}" type="pres">
      <dgm:prSet presAssocID="{363CCD40-E1A4-4DD2-9539-8B155B664976}" presName="background" presStyleLbl="node0" presStyleIdx="1" presStyleCnt="3"/>
      <dgm:spPr/>
    </dgm:pt>
    <dgm:pt modelId="{65178757-BA91-41BD-A2A5-4767E52C72EC}" type="pres">
      <dgm:prSet presAssocID="{363CCD40-E1A4-4DD2-9539-8B155B664976}" presName="text" presStyleLbl="fgAcc0" presStyleIdx="1" presStyleCnt="3">
        <dgm:presLayoutVars>
          <dgm:chPref val="3"/>
        </dgm:presLayoutVars>
      </dgm:prSet>
      <dgm:spPr/>
    </dgm:pt>
    <dgm:pt modelId="{F52F306B-5321-47B1-B2BB-0727E5809D2C}" type="pres">
      <dgm:prSet presAssocID="{363CCD40-E1A4-4DD2-9539-8B155B664976}" presName="hierChild2" presStyleCnt="0"/>
      <dgm:spPr/>
    </dgm:pt>
    <dgm:pt modelId="{0FC45942-8FE6-4282-AE9F-3DC4F364AF3B}" type="pres">
      <dgm:prSet presAssocID="{09269781-68BE-4287-AB42-7AF1CF54386F}" presName="hierRoot1" presStyleCnt="0"/>
      <dgm:spPr/>
    </dgm:pt>
    <dgm:pt modelId="{40812D65-C891-4544-BFB7-6E17B95FAB7E}" type="pres">
      <dgm:prSet presAssocID="{09269781-68BE-4287-AB42-7AF1CF54386F}" presName="composite" presStyleCnt="0"/>
      <dgm:spPr/>
    </dgm:pt>
    <dgm:pt modelId="{124D8B98-3139-4FB6-A2D6-F6D96F7289FD}" type="pres">
      <dgm:prSet presAssocID="{09269781-68BE-4287-AB42-7AF1CF54386F}" presName="background" presStyleLbl="node0" presStyleIdx="2" presStyleCnt="3"/>
      <dgm:spPr/>
    </dgm:pt>
    <dgm:pt modelId="{F05EE2D8-7549-4848-92A4-0F2DC724DE30}" type="pres">
      <dgm:prSet presAssocID="{09269781-68BE-4287-AB42-7AF1CF54386F}" presName="text" presStyleLbl="fgAcc0" presStyleIdx="2" presStyleCnt="3">
        <dgm:presLayoutVars>
          <dgm:chPref val="3"/>
        </dgm:presLayoutVars>
      </dgm:prSet>
      <dgm:spPr/>
    </dgm:pt>
    <dgm:pt modelId="{442DB97C-5C92-498C-9689-CB403EC02D56}" type="pres">
      <dgm:prSet presAssocID="{09269781-68BE-4287-AB42-7AF1CF54386F}" presName="hierChild2" presStyleCnt="0"/>
      <dgm:spPr/>
    </dgm:pt>
  </dgm:ptLst>
  <dgm:cxnLst>
    <dgm:cxn modelId="{69953678-5309-4124-855F-4322B9D64DF3}" type="presOf" srcId="{31B849C9-46A8-4C19-95AD-553E347D9D92}" destId="{38BB68C2-F974-4ED9-A411-42E49457D708}" srcOrd="0" destOrd="0" presId="urn:microsoft.com/office/officeart/2005/8/layout/hierarchy1"/>
    <dgm:cxn modelId="{832F8793-2003-442E-953F-456685403D62}" srcId="{31B849C9-46A8-4C19-95AD-553E347D9D92}" destId="{09269781-68BE-4287-AB42-7AF1CF54386F}" srcOrd="2" destOrd="0" parTransId="{2B78E4FB-93ED-493A-8317-429965E7EC0C}" sibTransId="{54F9C894-1012-4A2F-B931-FF978AE54CFF}"/>
    <dgm:cxn modelId="{5F538697-FF09-4459-BC1F-412EA87048D6}" srcId="{31B849C9-46A8-4C19-95AD-553E347D9D92}" destId="{8471C158-1157-4A8C-A6A8-2AFA854AE07D}" srcOrd="0" destOrd="0" parTransId="{19178D30-7D75-4A5F-B50E-2133E5C139DE}" sibTransId="{64AB817C-CA17-439A-A97E-52810ACF18F5}"/>
    <dgm:cxn modelId="{EBAAC9B6-29FD-4CCF-ABA0-3BFFCAF7CD42}" type="presOf" srcId="{363CCD40-E1A4-4DD2-9539-8B155B664976}" destId="{65178757-BA91-41BD-A2A5-4767E52C72EC}" srcOrd="0" destOrd="0" presId="urn:microsoft.com/office/officeart/2005/8/layout/hierarchy1"/>
    <dgm:cxn modelId="{617C2EC1-6447-4677-99EF-AC877C55289B}" type="presOf" srcId="{8471C158-1157-4A8C-A6A8-2AFA854AE07D}" destId="{0FF52D66-1401-4C03-BB2D-F11B85D7E65F}" srcOrd="0" destOrd="0" presId="urn:microsoft.com/office/officeart/2005/8/layout/hierarchy1"/>
    <dgm:cxn modelId="{A9A554D8-E9B2-4277-A3EA-8C02D6FC087C}" type="presOf" srcId="{09269781-68BE-4287-AB42-7AF1CF54386F}" destId="{F05EE2D8-7549-4848-92A4-0F2DC724DE30}" srcOrd="0" destOrd="0" presId="urn:microsoft.com/office/officeart/2005/8/layout/hierarchy1"/>
    <dgm:cxn modelId="{7C9834FB-1B53-4A46-A506-759E5B8DE7F1}" srcId="{31B849C9-46A8-4C19-95AD-553E347D9D92}" destId="{363CCD40-E1A4-4DD2-9539-8B155B664976}" srcOrd="1" destOrd="0" parTransId="{E4FFF9BD-6D5B-471A-8A76-0CD23F7F34F9}" sibTransId="{1DB9DEE1-6701-4D17-BC39-FC024F67805F}"/>
    <dgm:cxn modelId="{DBA66B9E-D6CD-4256-8870-717E18148161}" type="presParOf" srcId="{38BB68C2-F974-4ED9-A411-42E49457D708}" destId="{3FF9E3B2-6772-4652-AA0E-8D114CA28744}" srcOrd="0" destOrd="0" presId="urn:microsoft.com/office/officeart/2005/8/layout/hierarchy1"/>
    <dgm:cxn modelId="{D1389041-590D-42F7-9C63-39E86550F1AD}" type="presParOf" srcId="{3FF9E3B2-6772-4652-AA0E-8D114CA28744}" destId="{722FBA0D-9621-481A-A735-C0CCED249E09}" srcOrd="0" destOrd="0" presId="urn:microsoft.com/office/officeart/2005/8/layout/hierarchy1"/>
    <dgm:cxn modelId="{67BD9CFE-0504-4CCA-8928-480C5F0AE483}" type="presParOf" srcId="{722FBA0D-9621-481A-A735-C0CCED249E09}" destId="{5BF857CE-14A9-47C4-8031-E44D3B303B40}" srcOrd="0" destOrd="0" presId="urn:microsoft.com/office/officeart/2005/8/layout/hierarchy1"/>
    <dgm:cxn modelId="{1737D772-0B83-4211-A918-3BB580C1F163}" type="presParOf" srcId="{722FBA0D-9621-481A-A735-C0CCED249E09}" destId="{0FF52D66-1401-4C03-BB2D-F11B85D7E65F}" srcOrd="1" destOrd="0" presId="urn:microsoft.com/office/officeart/2005/8/layout/hierarchy1"/>
    <dgm:cxn modelId="{EC3F36A2-B38D-46E6-841D-9D9C2B178943}" type="presParOf" srcId="{3FF9E3B2-6772-4652-AA0E-8D114CA28744}" destId="{CC47019A-9438-40D8-9A0A-41A029520881}" srcOrd="1" destOrd="0" presId="urn:microsoft.com/office/officeart/2005/8/layout/hierarchy1"/>
    <dgm:cxn modelId="{1A9A6208-3B8B-49C4-9032-DB7A8F75063D}" type="presParOf" srcId="{38BB68C2-F974-4ED9-A411-42E49457D708}" destId="{9722A418-2A56-41A2-830C-FF191DE6F5C3}" srcOrd="1" destOrd="0" presId="urn:microsoft.com/office/officeart/2005/8/layout/hierarchy1"/>
    <dgm:cxn modelId="{6FA28535-527E-47A6-96E1-0764AB96717A}" type="presParOf" srcId="{9722A418-2A56-41A2-830C-FF191DE6F5C3}" destId="{9C2B57C0-61E6-4D92-AE24-8C73BBE75C74}" srcOrd="0" destOrd="0" presId="urn:microsoft.com/office/officeart/2005/8/layout/hierarchy1"/>
    <dgm:cxn modelId="{85C3B42A-6F5D-456B-8DE3-A65DD7737DC8}" type="presParOf" srcId="{9C2B57C0-61E6-4D92-AE24-8C73BBE75C74}" destId="{5C1F533E-A3AB-40F7-958F-3A1884DC4E8E}" srcOrd="0" destOrd="0" presId="urn:microsoft.com/office/officeart/2005/8/layout/hierarchy1"/>
    <dgm:cxn modelId="{4C45D11C-4C6F-480B-B69E-7DBA57E4CB67}" type="presParOf" srcId="{9C2B57C0-61E6-4D92-AE24-8C73BBE75C74}" destId="{65178757-BA91-41BD-A2A5-4767E52C72EC}" srcOrd="1" destOrd="0" presId="urn:microsoft.com/office/officeart/2005/8/layout/hierarchy1"/>
    <dgm:cxn modelId="{4182A428-3A82-47E5-A441-69F5D231343A}" type="presParOf" srcId="{9722A418-2A56-41A2-830C-FF191DE6F5C3}" destId="{F52F306B-5321-47B1-B2BB-0727E5809D2C}" srcOrd="1" destOrd="0" presId="urn:microsoft.com/office/officeart/2005/8/layout/hierarchy1"/>
    <dgm:cxn modelId="{09F6520A-B5E6-4D05-B4B2-F5E1E99DA6A6}" type="presParOf" srcId="{38BB68C2-F974-4ED9-A411-42E49457D708}" destId="{0FC45942-8FE6-4282-AE9F-3DC4F364AF3B}" srcOrd="2" destOrd="0" presId="urn:microsoft.com/office/officeart/2005/8/layout/hierarchy1"/>
    <dgm:cxn modelId="{10B6810D-D213-438B-88C2-4BCAE09C9917}" type="presParOf" srcId="{0FC45942-8FE6-4282-AE9F-3DC4F364AF3B}" destId="{40812D65-C891-4544-BFB7-6E17B95FAB7E}" srcOrd="0" destOrd="0" presId="urn:microsoft.com/office/officeart/2005/8/layout/hierarchy1"/>
    <dgm:cxn modelId="{1B68EC45-D9FB-45F9-A7B9-58EF22B9CCD5}" type="presParOf" srcId="{40812D65-C891-4544-BFB7-6E17B95FAB7E}" destId="{124D8B98-3139-4FB6-A2D6-F6D96F7289FD}" srcOrd="0" destOrd="0" presId="urn:microsoft.com/office/officeart/2005/8/layout/hierarchy1"/>
    <dgm:cxn modelId="{1E43B5CC-E09D-412A-B30D-5AC3296F9F18}" type="presParOf" srcId="{40812D65-C891-4544-BFB7-6E17B95FAB7E}" destId="{F05EE2D8-7549-4848-92A4-0F2DC724DE30}" srcOrd="1" destOrd="0" presId="urn:microsoft.com/office/officeart/2005/8/layout/hierarchy1"/>
    <dgm:cxn modelId="{14893A6A-84F5-4A93-A41C-119BB41391F8}" type="presParOf" srcId="{0FC45942-8FE6-4282-AE9F-3DC4F364AF3B}" destId="{442DB97C-5C92-498C-9689-CB403EC02D56}"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EBFA5CB-3C98-473F-823B-2B86631C6697}"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GB"/>
        </a:p>
      </dgm:t>
    </dgm:pt>
    <dgm:pt modelId="{C2F1FD72-D444-4FEA-BEE3-2972F506A0C6}">
      <dgm:prSet phldrT="[Text]"/>
      <dgm:spPr/>
      <dgm:t>
        <a:bodyPr/>
        <a:lstStyle/>
        <a:p>
          <a:r>
            <a:rPr lang="en-GB"/>
            <a:t>Educational Psychology &amp; Advisory Teaching Services</a:t>
          </a:r>
        </a:p>
      </dgm:t>
    </dgm:pt>
    <dgm:pt modelId="{6EA281DC-896B-4AF0-80AE-A6B41F00DDD2}" type="parTrans" cxnId="{369335A4-783C-4DF0-8593-3023DA37FA44}">
      <dgm:prSet/>
      <dgm:spPr/>
      <dgm:t>
        <a:bodyPr/>
        <a:lstStyle/>
        <a:p>
          <a:endParaRPr lang="en-GB"/>
        </a:p>
      </dgm:t>
    </dgm:pt>
    <dgm:pt modelId="{214BF870-D6A7-49DC-9AF9-83D325C0BEAF}" type="sibTrans" cxnId="{369335A4-783C-4DF0-8593-3023DA37FA44}">
      <dgm:prSet/>
      <dgm:spPr/>
      <dgm:t>
        <a:bodyPr/>
        <a:lstStyle/>
        <a:p>
          <a:endParaRPr lang="en-GB"/>
        </a:p>
      </dgm:t>
    </dgm:pt>
    <dgm:pt modelId="{82DDFD3C-4B12-4093-959A-2A6DA5B3BC09}">
      <dgm:prSet phldrT="[Text]"/>
      <dgm:spPr/>
      <dgm:t>
        <a:bodyPr/>
        <a:lstStyle/>
        <a:p>
          <a:r>
            <a:rPr lang="en-GB"/>
            <a:t>Operations</a:t>
          </a:r>
        </a:p>
      </dgm:t>
    </dgm:pt>
    <dgm:pt modelId="{4135DF58-9253-4BFE-A49E-09315C8EAE2B}" type="parTrans" cxnId="{195B0E71-BFB5-4826-85C8-2A68DE166B6E}">
      <dgm:prSet/>
      <dgm:spPr/>
      <dgm:t>
        <a:bodyPr/>
        <a:lstStyle/>
        <a:p>
          <a:endParaRPr lang="en-GB"/>
        </a:p>
      </dgm:t>
    </dgm:pt>
    <dgm:pt modelId="{A4367982-9421-4920-81B2-173948518516}" type="sibTrans" cxnId="{195B0E71-BFB5-4826-85C8-2A68DE166B6E}">
      <dgm:prSet/>
      <dgm:spPr/>
      <dgm:t>
        <a:bodyPr/>
        <a:lstStyle/>
        <a:p>
          <a:endParaRPr lang="en-GB"/>
        </a:p>
      </dgm:t>
    </dgm:pt>
    <dgm:pt modelId="{41687758-CC87-4B94-BFBE-1D66B4DA79A1}">
      <dgm:prSet/>
      <dgm:spPr/>
      <dgm:t>
        <a:bodyPr/>
        <a:lstStyle/>
        <a:p>
          <a:r>
            <a:rPr lang="en-GB"/>
            <a:t>Amanda Henderson Head of Service </a:t>
          </a:r>
        </a:p>
        <a:p>
          <a:r>
            <a:rPr lang="en-GB"/>
            <a:t>SEND</a:t>
          </a:r>
        </a:p>
      </dgm:t>
    </dgm:pt>
    <dgm:pt modelId="{C8D96B13-FA72-486A-B580-91002EC580B7}" type="parTrans" cxnId="{3F03443F-5325-4593-93C5-112BBAE3C351}">
      <dgm:prSet/>
      <dgm:spPr/>
      <dgm:t>
        <a:bodyPr/>
        <a:lstStyle/>
        <a:p>
          <a:endParaRPr lang="en-GB"/>
        </a:p>
      </dgm:t>
    </dgm:pt>
    <dgm:pt modelId="{C6EC86EB-C8BD-44CE-A3A3-C2A2E114A525}" type="sibTrans" cxnId="{3F03443F-5325-4593-93C5-112BBAE3C351}">
      <dgm:prSet/>
      <dgm:spPr/>
      <dgm:t>
        <a:bodyPr/>
        <a:lstStyle/>
        <a:p>
          <a:endParaRPr lang="en-GB"/>
        </a:p>
      </dgm:t>
    </dgm:pt>
    <dgm:pt modelId="{40867F2B-E916-470F-B357-8BF7D34BB614}">
      <dgm:prSet/>
      <dgm:spPr/>
      <dgm:t>
        <a:bodyPr/>
        <a:lstStyle/>
        <a:p>
          <a:r>
            <a:rPr lang="en-GB"/>
            <a:t>SEND Quality Assurance Lead</a:t>
          </a:r>
        </a:p>
      </dgm:t>
    </dgm:pt>
    <dgm:pt modelId="{DE3A3704-AC3F-410F-987A-82598ABC6BCF}" type="parTrans" cxnId="{8D4B643F-5278-418B-AC3E-C59757B6F64F}">
      <dgm:prSet/>
      <dgm:spPr/>
      <dgm:t>
        <a:bodyPr/>
        <a:lstStyle/>
        <a:p>
          <a:endParaRPr lang="en-GB"/>
        </a:p>
      </dgm:t>
    </dgm:pt>
    <dgm:pt modelId="{01472B42-C3C0-4F82-BE58-1CE3C8FD9F9D}" type="sibTrans" cxnId="{8D4B643F-5278-418B-AC3E-C59757B6F64F}">
      <dgm:prSet/>
      <dgm:spPr/>
      <dgm:t>
        <a:bodyPr/>
        <a:lstStyle/>
        <a:p>
          <a:endParaRPr lang="en-GB"/>
        </a:p>
      </dgm:t>
    </dgm:pt>
    <dgm:pt modelId="{FADA8C0D-78C4-4F9B-B725-5895A5DDD122}">
      <dgm:prSet/>
      <dgm:spPr/>
      <dgm:t>
        <a:bodyPr/>
        <a:lstStyle/>
        <a:p>
          <a:r>
            <a:rPr lang="en-GB"/>
            <a:t>Specialist Commissioning Manager</a:t>
          </a:r>
        </a:p>
      </dgm:t>
    </dgm:pt>
    <dgm:pt modelId="{4BF89028-06B8-4239-9BAB-A7A8DB8CB315}" type="parTrans" cxnId="{94A92459-2F32-4DB0-ABD6-FC49B468F45A}">
      <dgm:prSet/>
      <dgm:spPr/>
      <dgm:t>
        <a:bodyPr/>
        <a:lstStyle/>
        <a:p>
          <a:endParaRPr lang="en-GB"/>
        </a:p>
      </dgm:t>
    </dgm:pt>
    <dgm:pt modelId="{6C3A77F8-0FC3-4E03-8088-145BA5E363C0}" type="sibTrans" cxnId="{94A92459-2F32-4DB0-ABD6-FC49B468F45A}">
      <dgm:prSet/>
      <dgm:spPr/>
      <dgm:t>
        <a:bodyPr/>
        <a:lstStyle/>
        <a:p>
          <a:endParaRPr lang="en-GB"/>
        </a:p>
      </dgm:t>
    </dgm:pt>
    <dgm:pt modelId="{1422FC08-B771-4EF5-B8D3-FA751B47A55D}">
      <dgm:prSet/>
      <dgm:spPr/>
      <dgm:t>
        <a:bodyPr/>
        <a:lstStyle/>
        <a:p>
          <a:r>
            <a:rPr lang="en-GB"/>
            <a:t>EHCP Service</a:t>
          </a:r>
        </a:p>
      </dgm:t>
    </dgm:pt>
    <dgm:pt modelId="{6265B8F6-EDFB-4354-A7C6-28A00E2EB23C}" type="parTrans" cxnId="{666CD502-DDEE-4A05-AC4B-52C3B09B4464}">
      <dgm:prSet/>
      <dgm:spPr/>
      <dgm:t>
        <a:bodyPr/>
        <a:lstStyle/>
        <a:p>
          <a:endParaRPr lang="en-GB"/>
        </a:p>
      </dgm:t>
    </dgm:pt>
    <dgm:pt modelId="{12FA1423-A5CC-42D9-A675-743694C9ED51}" type="sibTrans" cxnId="{666CD502-DDEE-4A05-AC4B-52C3B09B4464}">
      <dgm:prSet/>
      <dgm:spPr/>
      <dgm:t>
        <a:bodyPr/>
        <a:lstStyle/>
        <a:p>
          <a:endParaRPr lang="en-GB"/>
        </a:p>
      </dgm:t>
    </dgm:pt>
    <dgm:pt modelId="{BBF61D9A-AF72-42CE-9F34-6A14E479DD99}">
      <dgm:prSet/>
      <dgm:spPr/>
      <dgm:t>
        <a:bodyPr/>
        <a:lstStyle/>
        <a:p>
          <a:r>
            <a:rPr lang="en-GB"/>
            <a:t>Engagement and Quality Manager</a:t>
          </a:r>
        </a:p>
      </dgm:t>
    </dgm:pt>
    <dgm:pt modelId="{C660312B-FB96-4267-B1F2-AC179F82BB9C}" type="parTrans" cxnId="{1B07C9AF-9E59-41EA-AC01-40E635F5E907}">
      <dgm:prSet/>
      <dgm:spPr/>
      <dgm:t>
        <a:bodyPr/>
        <a:lstStyle/>
        <a:p>
          <a:endParaRPr lang="en-GB"/>
        </a:p>
      </dgm:t>
    </dgm:pt>
    <dgm:pt modelId="{DAECAFB2-F0C5-459C-8657-3C757738DD6D}" type="sibTrans" cxnId="{1B07C9AF-9E59-41EA-AC01-40E635F5E907}">
      <dgm:prSet/>
      <dgm:spPr/>
      <dgm:t>
        <a:bodyPr/>
        <a:lstStyle/>
        <a:p>
          <a:endParaRPr lang="en-GB"/>
        </a:p>
      </dgm:t>
    </dgm:pt>
    <dgm:pt modelId="{C1B42EA0-3554-45EA-88A4-FE85A0450F56}" type="pres">
      <dgm:prSet presAssocID="{1EBFA5CB-3C98-473F-823B-2B86631C6697}" presName="hierChild1" presStyleCnt="0">
        <dgm:presLayoutVars>
          <dgm:orgChart val="1"/>
          <dgm:chPref val="1"/>
          <dgm:dir/>
          <dgm:animOne val="branch"/>
          <dgm:animLvl val="lvl"/>
          <dgm:resizeHandles/>
        </dgm:presLayoutVars>
      </dgm:prSet>
      <dgm:spPr/>
    </dgm:pt>
    <dgm:pt modelId="{23E56F64-0BD4-46FE-852A-A989BFA06A45}" type="pres">
      <dgm:prSet presAssocID="{41687758-CC87-4B94-BFBE-1D66B4DA79A1}" presName="hierRoot1" presStyleCnt="0">
        <dgm:presLayoutVars>
          <dgm:hierBranch val="init"/>
        </dgm:presLayoutVars>
      </dgm:prSet>
      <dgm:spPr/>
    </dgm:pt>
    <dgm:pt modelId="{F582F6E4-E5B7-4D95-AAE8-24490E21A34D}" type="pres">
      <dgm:prSet presAssocID="{41687758-CC87-4B94-BFBE-1D66B4DA79A1}" presName="rootComposite1" presStyleCnt="0"/>
      <dgm:spPr/>
    </dgm:pt>
    <dgm:pt modelId="{1F1F0761-F591-4F2A-8321-A54063B45173}" type="pres">
      <dgm:prSet presAssocID="{41687758-CC87-4B94-BFBE-1D66B4DA79A1}" presName="rootText1" presStyleLbl="node0" presStyleIdx="0" presStyleCnt="1" custScaleY="98730">
        <dgm:presLayoutVars>
          <dgm:chPref val="3"/>
        </dgm:presLayoutVars>
      </dgm:prSet>
      <dgm:spPr/>
    </dgm:pt>
    <dgm:pt modelId="{65244DF7-1FB0-43AB-8BCF-AD37D147E241}" type="pres">
      <dgm:prSet presAssocID="{41687758-CC87-4B94-BFBE-1D66B4DA79A1}" presName="rootConnector1" presStyleLbl="node1" presStyleIdx="0" presStyleCnt="0"/>
      <dgm:spPr/>
    </dgm:pt>
    <dgm:pt modelId="{56EE160B-BD30-4317-B3DF-6A024F348204}" type="pres">
      <dgm:prSet presAssocID="{41687758-CC87-4B94-BFBE-1D66B4DA79A1}" presName="hierChild2" presStyleCnt="0"/>
      <dgm:spPr/>
    </dgm:pt>
    <dgm:pt modelId="{7267E401-A65F-4E77-A618-C34EA51D4758}" type="pres">
      <dgm:prSet presAssocID="{DE3A3704-AC3F-410F-987A-82598ABC6BCF}" presName="Name37" presStyleLbl="parChTrans1D2" presStyleIdx="0" presStyleCnt="6"/>
      <dgm:spPr/>
    </dgm:pt>
    <dgm:pt modelId="{B5162D8F-8A49-4DD3-8D79-BA543CA80063}" type="pres">
      <dgm:prSet presAssocID="{40867F2B-E916-470F-B357-8BF7D34BB614}" presName="hierRoot2" presStyleCnt="0">
        <dgm:presLayoutVars>
          <dgm:hierBranch val="init"/>
        </dgm:presLayoutVars>
      </dgm:prSet>
      <dgm:spPr/>
    </dgm:pt>
    <dgm:pt modelId="{4EB2E033-36AD-498C-B5B7-80B64ADEC47D}" type="pres">
      <dgm:prSet presAssocID="{40867F2B-E916-470F-B357-8BF7D34BB614}" presName="rootComposite" presStyleCnt="0"/>
      <dgm:spPr/>
    </dgm:pt>
    <dgm:pt modelId="{5C39918C-C578-47B1-BF12-62BF9D80599A}" type="pres">
      <dgm:prSet presAssocID="{40867F2B-E916-470F-B357-8BF7D34BB614}" presName="rootText" presStyleLbl="node2" presStyleIdx="0" presStyleCnt="6">
        <dgm:presLayoutVars>
          <dgm:chPref val="3"/>
        </dgm:presLayoutVars>
      </dgm:prSet>
      <dgm:spPr/>
    </dgm:pt>
    <dgm:pt modelId="{6445655D-20BA-4453-B719-5E8D53990A5C}" type="pres">
      <dgm:prSet presAssocID="{40867F2B-E916-470F-B357-8BF7D34BB614}" presName="rootConnector" presStyleLbl="node2" presStyleIdx="0" presStyleCnt="6"/>
      <dgm:spPr/>
    </dgm:pt>
    <dgm:pt modelId="{2BBE20C1-78EE-4AE7-966B-F85F363954A2}" type="pres">
      <dgm:prSet presAssocID="{40867F2B-E916-470F-B357-8BF7D34BB614}" presName="hierChild4" presStyleCnt="0"/>
      <dgm:spPr/>
    </dgm:pt>
    <dgm:pt modelId="{04F2EC07-5851-48C3-897A-AAFBA9421344}" type="pres">
      <dgm:prSet presAssocID="{40867F2B-E916-470F-B357-8BF7D34BB614}" presName="hierChild5" presStyleCnt="0"/>
      <dgm:spPr/>
    </dgm:pt>
    <dgm:pt modelId="{BD3DC424-0FB3-484D-B24C-20825B1CF2A7}" type="pres">
      <dgm:prSet presAssocID="{4BF89028-06B8-4239-9BAB-A7A8DB8CB315}" presName="Name37" presStyleLbl="parChTrans1D2" presStyleIdx="1" presStyleCnt="6"/>
      <dgm:spPr/>
    </dgm:pt>
    <dgm:pt modelId="{06682613-EB1F-4990-A370-E3AD9B637620}" type="pres">
      <dgm:prSet presAssocID="{FADA8C0D-78C4-4F9B-B725-5895A5DDD122}" presName="hierRoot2" presStyleCnt="0">
        <dgm:presLayoutVars>
          <dgm:hierBranch val="init"/>
        </dgm:presLayoutVars>
      </dgm:prSet>
      <dgm:spPr/>
    </dgm:pt>
    <dgm:pt modelId="{4906D396-1991-4858-9F58-CE4B1735437F}" type="pres">
      <dgm:prSet presAssocID="{FADA8C0D-78C4-4F9B-B725-5895A5DDD122}" presName="rootComposite" presStyleCnt="0"/>
      <dgm:spPr/>
    </dgm:pt>
    <dgm:pt modelId="{9C72C5F0-CAE0-473E-874C-84FC1517751D}" type="pres">
      <dgm:prSet presAssocID="{FADA8C0D-78C4-4F9B-B725-5895A5DDD122}" presName="rootText" presStyleLbl="node2" presStyleIdx="1" presStyleCnt="6">
        <dgm:presLayoutVars>
          <dgm:chPref val="3"/>
        </dgm:presLayoutVars>
      </dgm:prSet>
      <dgm:spPr/>
    </dgm:pt>
    <dgm:pt modelId="{E6A4D919-50BD-4B3B-964D-AB9665AC7533}" type="pres">
      <dgm:prSet presAssocID="{FADA8C0D-78C4-4F9B-B725-5895A5DDD122}" presName="rootConnector" presStyleLbl="node2" presStyleIdx="1" presStyleCnt="6"/>
      <dgm:spPr/>
    </dgm:pt>
    <dgm:pt modelId="{7D1029EA-3D19-4D90-8CCC-FA51D917E307}" type="pres">
      <dgm:prSet presAssocID="{FADA8C0D-78C4-4F9B-B725-5895A5DDD122}" presName="hierChild4" presStyleCnt="0"/>
      <dgm:spPr/>
    </dgm:pt>
    <dgm:pt modelId="{06C6E93E-8EA1-4D19-B6B3-EED4E6401FAF}" type="pres">
      <dgm:prSet presAssocID="{FADA8C0D-78C4-4F9B-B725-5895A5DDD122}" presName="hierChild5" presStyleCnt="0"/>
      <dgm:spPr/>
    </dgm:pt>
    <dgm:pt modelId="{E82F34EF-4C99-4768-AF49-44D8C177AE1D}" type="pres">
      <dgm:prSet presAssocID="{6265B8F6-EDFB-4354-A7C6-28A00E2EB23C}" presName="Name37" presStyleLbl="parChTrans1D2" presStyleIdx="2" presStyleCnt="6"/>
      <dgm:spPr/>
    </dgm:pt>
    <dgm:pt modelId="{62D7E325-5980-448B-AAD1-BFF8AB7A36A4}" type="pres">
      <dgm:prSet presAssocID="{1422FC08-B771-4EF5-B8D3-FA751B47A55D}" presName="hierRoot2" presStyleCnt="0">
        <dgm:presLayoutVars>
          <dgm:hierBranch val="init"/>
        </dgm:presLayoutVars>
      </dgm:prSet>
      <dgm:spPr/>
    </dgm:pt>
    <dgm:pt modelId="{19C0C851-D89D-4C61-96A8-736E8EEE621A}" type="pres">
      <dgm:prSet presAssocID="{1422FC08-B771-4EF5-B8D3-FA751B47A55D}" presName="rootComposite" presStyleCnt="0"/>
      <dgm:spPr/>
    </dgm:pt>
    <dgm:pt modelId="{29B98E97-E8A3-419E-8FE1-011075057C80}" type="pres">
      <dgm:prSet presAssocID="{1422FC08-B771-4EF5-B8D3-FA751B47A55D}" presName="rootText" presStyleLbl="node2" presStyleIdx="2" presStyleCnt="6">
        <dgm:presLayoutVars>
          <dgm:chPref val="3"/>
        </dgm:presLayoutVars>
      </dgm:prSet>
      <dgm:spPr/>
    </dgm:pt>
    <dgm:pt modelId="{07F472DD-B1DB-4A88-87AB-29CA3EC5CBB7}" type="pres">
      <dgm:prSet presAssocID="{1422FC08-B771-4EF5-B8D3-FA751B47A55D}" presName="rootConnector" presStyleLbl="node2" presStyleIdx="2" presStyleCnt="6"/>
      <dgm:spPr/>
    </dgm:pt>
    <dgm:pt modelId="{86D1317C-9B88-490C-8563-FE6BF8B13DB8}" type="pres">
      <dgm:prSet presAssocID="{1422FC08-B771-4EF5-B8D3-FA751B47A55D}" presName="hierChild4" presStyleCnt="0"/>
      <dgm:spPr/>
    </dgm:pt>
    <dgm:pt modelId="{0966AE16-C535-43AC-9ABE-CB779E18B5C0}" type="pres">
      <dgm:prSet presAssocID="{1422FC08-B771-4EF5-B8D3-FA751B47A55D}" presName="hierChild5" presStyleCnt="0"/>
      <dgm:spPr/>
    </dgm:pt>
    <dgm:pt modelId="{2E4B9E8B-3872-417F-9602-F7F65C110FC3}" type="pres">
      <dgm:prSet presAssocID="{C660312B-FB96-4267-B1F2-AC179F82BB9C}" presName="Name37" presStyleLbl="parChTrans1D2" presStyleIdx="3" presStyleCnt="6"/>
      <dgm:spPr/>
    </dgm:pt>
    <dgm:pt modelId="{A6404AE7-C4C2-499F-80A7-1B893B2E063D}" type="pres">
      <dgm:prSet presAssocID="{BBF61D9A-AF72-42CE-9F34-6A14E479DD99}" presName="hierRoot2" presStyleCnt="0">
        <dgm:presLayoutVars>
          <dgm:hierBranch val="init"/>
        </dgm:presLayoutVars>
      </dgm:prSet>
      <dgm:spPr/>
    </dgm:pt>
    <dgm:pt modelId="{DBF9FDF2-88A0-4724-8BFC-0B193DC714ED}" type="pres">
      <dgm:prSet presAssocID="{BBF61D9A-AF72-42CE-9F34-6A14E479DD99}" presName="rootComposite" presStyleCnt="0"/>
      <dgm:spPr/>
    </dgm:pt>
    <dgm:pt modelId="{B02AC232-4B23-49A3-8514-67E167175840}" type="pres">
      <dgm:prSet presAssocID="{BBF61D9A-AF72-42CE-9F34-6A14E479DD99}" presName="rootText" presStyleLbl="node2" presStyleIdx="3" presStyleCnt="6">
        <dgm:presLayoutVars>
          <dgm:chPref val="3"/>
        </dgm:presLayoutVars>
      </dgm:prSet>
      <dgm:spPr/>
    </dgm:pt>
    <dgm:pt modelId="{E4290B11-5974-40B7-BC35-2935069B143A}" type="pres">
      <dgm:prSet presAssocID="{BBF61D9A-AF72-42CE-9F34-6A14E479DD99}" presName="rootConnector" presStyleLbl="node2" presStyleIdx="3" presStyleCnt="6"/>
      <dgm:spPr/>
    </dgm:pt>
    <dgm:pt modelId="{1066379F-52B9-47BD-9A8E-B01B2520DF3A}" type="pres">
      <dgm:prSet presAssocID="{BBF61D9A-AF72-42CE-9F34-6A14E479DD99}" presName="hierChild4" presStyleCnt="0"/>
      <dgm:spPr/>
    </dgm:pt>
    <dgm:pt modelId="{EA194D0E-3423-4F82-92E7-A610FB610F01}" type="pres">
      <dgm:prSet presAssocID="{BBF61D9A-AF72-42CE-9F34-6A14E479DD99}" presName="hierChild5" presStyleCnt="0"/>
      <dgm:spPr/>
    </dgm:pt>
    <dgm:pt modelId="{A28D55E3-C624-4CA7-9F51-AB8BCB3F9888}" type="pres">
      <dgm:prSet presAssocID="{6EA281DC-896B-4AF0-80AE-A6B41F00DDD2}" presName="Name37" presStyleLbl="parChTrans1D2" presStyleIdx="4" presStyleCnt="6"/>
      <dgm:spPr/>
    </dgm:pt>
    <dgm:pt modelId="{38404722-2991-48A6-9C7D-A6C5687F9C00}" type="pres">
      <dgm:prSet presAssocID="{C2F1FD72-D444-4FEA-BEE3-2972F506A0C6}" presName="hierRoot2" presStyleCnt="0">
        <dgm:presLayoutVars>
          <dgm:hierBranch val="init"/>
        </dgm:presLayoutVars>
      </dgm:prSet>
      <dgm:spPr/>
    </dgm:pt>
    <dgm:pt modelId="{178DEC1C-F3B0-4D48-AB50-EC66C7EF8FE7}" type="pres">
      <dgm:prSet presAssocID="{C2F1FD72-D444-4FEA-BEE3-2972F506A0C6}" presName="rootComposite" presStyleCnt="0"/>
      <dgm:spPr/>
    </dgm:pt>
    <dgm:pt modelId="{8B5AC014-A9C0-4AB4-9E44-9C9D1818E693}" type="pres">
      <dgm:prSet presAssocID="{C2F1FD72-D444-4FEA-BEE3-2972F506A0C6}" presName="rootText" presStyleLbl="node2" presStyleIdx="4" presStyleCnt="6">
        <dgm:presLayoutVars>
          <dgm:chPref val="3"/>
        </dgm:presLayoutVars>
      </dgm:prSet>
      <dgm:spPr/>
    </dgm:pt>
    <dgm:pt modelId="{5CF69D04-B51D-4DAB-B228-1487998F764A}" type="pres">
      <dgm:prSet presAssocID="{C2F1FD72-D444-4FEA-BEE3-2972F506A0C6}" presName="rootConnector" presStyleLbl="node2" presStyleIdx="4" presStyleCnt="6"/>
      <dgm:spPr/>
    </dgm:pt>
    <dgm:pt modelId="{F85A0FE4-FBA9-4327-AEE9-FCB870BCBCB4}" type="pres">
      <dgm:prSet presAssocID="{C2F1FD72-D444-4FEA-BEE3-2972F506A0C6}" presName="hierChild4" presStyleCnt="0"/>
      <dgm:spPr/>
    </dgm:pt>
    <dgm:pt modelId="{5317272D-D63A-4FDD-B165-7E64FEE2F4C8}" type="pres">
      <dgm:prSet presAssocID="{C2F1FD72-D444-4FEA-BEE3-2972F506A0C6}" presName="hierChild5" presStyleCnt="0"/>
      <dgm:spPr/>
    </dgm:pt>
    <dgm:pt modelId="{9C5A63FE-A87D-4354-9F1C-7F14AB5A359D}" type="pres">
      <dgm:prSet presAssocID="{4135DF58-9253-4BFE-A49E-09315C8EAE2B}" presName="Name37" presStyleLbl="parChTrans1D2" presStyleIdx="5" presStyleCnt="6"/>
      <dgm:spPr/>
    </dgm:pt>
    <dgm:pt modelId="{C15E184D-46D1-4F38-A526-4148ADC238A1}" type="pres">
      <dgm:prSet presAssocID="{82DDFD3C-4B12-4093-959A-2A6DA5B3BC09}" presName="hierRoot2" presStyleCnt="0">
        <dgm:presLayoutVars>
          <dgm:hierBranch val="init"/>
        </dgm:presLayoutVars>
      </dgm:prSet>
      <dgm:spPr/>
    </dgm:pt>
    <dgm:pt modelId="{84A72E40-EA7F-4CE4-BDE1-E400C171B5F9}" type="pres">
      <dgm:prSet presAssocID="{82DDFD3C-4B12-4093-959A-2A6DA5B3BC09}" presName="rootComposite" presStyleCnt="0"/>
      <dgm:spPr/>
    </dgm:pt>
    <dgm:pt modelId="{DF871E41-4CA0-4847-96E0-45039277E6FA}" type="pres">
      <dgm:prSet presAssocID="{82DDFD3C-4B12-4093-959A-2A6DA5B3BC09}" presName="rootText" presStyleLbl="node2" presStyleIdx="5" presStyleCnt="6">
        <dgm:presLayoutVars>
          <dgm:chPref val="3"/>
        </dgm:presLayoutVars>
      </dgm:prSet>
      <dgm:spPr/>
    </dgm:pt>
    <dgm:pt modelId="{1BA947A2-D9A9-4B98-9FB2-A2EEB522987A}" type="pres">
      <dgm:prSet presAssocID="{82DDFD3C-4B12-4093-959A-2A6DA5B3BC09}" presName="rootConnector" presStyleLbl="node2" presStyleIdx="5" presStyleCnt="6"/>
      <dgm:spPr/>
    </dgm:pt>
    <dgm:pt modelId="{60798018-ADA2-4FC1-A872-2DD990400423}" type="pres">
      <dgm:prSet presAssocID="{82DDFD3C-4B12-4093-959A-2A6DA5B3BC09}" presName="hierChild4" presStyleCnt="0"/>
      <dgm:spPr/>
    </dgm:pt>
    <dgm:pt modelId="{CF2E7B34-8A98-4AEF-95AC-DB7F00A10D25}" type="pres">
      <dgm:prSet presAssocID="{82DDFD3C-4B12-4093-959A-2A6DA5B3BC09}" presName="hierChild5" presStyleCnt="0"/>
      <dgm:spPr/>
    </dgm:pt>
    <dgm:pt modelId="{7847A7A1-E549-425B-ADE9-10AA86947257}" type="pres">
      <dgm:prSet presAssocID="{41687758-CC87-4B94-BFBE-1D66B4DA79A1}" presName="hierChild3" presStyleCnt="0"/>
      <dgm:spPr/>
    </dgm:pt>
  </dgm:ptLst>
  <dgm:cxnLst>
    <dgm:cxn modelId="{666CD502-DDEE-4A05-AC4B-52C3B09B4464}" srcId="{41687758-CC87-4B94-BFBE-1D66B4DA79A1}" destId="{1422FC08-B771-4EF5-B8D3-FA751B47A55D}" srcOrd="2" destOrd="0" parTransId="{6265B8F6-EDFB-4354-A7C6-28A00E2EB23C}" sibTransId="{12FA1423-A5CC-42D9-A675-743694C9ED51}"/>
    <dgm:cxn modelId="{544BB038-18BF-4822-B824-7F87E0C22D20}" type="presOf" srcId="{6EA281DC-896B-4AF0-80AE-A6B41F00DDD2}" destId="{A28D55E3-C624-4CA7-9F51-AB8BCB3F9888}" srcOrd="0" destOrd="0" presId="urn:microsoft.com/office/officeart/2005/8/layout/orgChart1"/>
    <dgm:cxn modelId="{3F03443F-5325-4593-93C5-112BBAE3C351}" srcId="{1EBFA5CB-3C98-473F-823B-2B86631C6697}" destId="{41687758-CC87-4B94-BFBE-1D66B4DA79A1}" srcOrd="0" destOrd="0" parTransId="{C8D96B13-FA72-486A-B580-91002EC580B7}" sibTransId="{C6EC86EB-C8BD-44CE-A3A3-C2A2E114A525}"/>
    <dgm:cxn modelId="{8D4B643F-5278-418B-AC3E-C59757B6F64F}" srcId="{41687758-CC87-4B94-BFBE-1D66B4DA79A1}" destId="{40867F2B-E916-470F-B357-8BF7D34BB614}" srcOrd="0" destOrd="0" parTransId="{DE3A3704-AC3F-410F-987A-82598ABC6BCF}" sibTransId="{01472B42-C3C0-4F82-BE58-1CE3C8FD9F9D}"/>
    <dgm:cxn modelId="{6748D840-3E62-4265-9DF8-1142247692CB}" type="presOf" srcId="{C2F1FD72-D444-4FEA-BEE3-2972F506A0C6}" destId="{8B5AC014-A9C0-4AB4-9E44-9C9D1818E693}" srcOrd="0" destOrd="0" presId="urn:microsoft.com/office/officeart/2005/8/layout/orgChart1"/>
    <dgm:cxn modelId="{CB29505E-C1EC-45D8-8A3C-D27F6156A203}" type="presOf" srcId="{1EBFA5CB-3C98-473F-823B-2B86631C6697}" destId="{C1B42EA0-3554-45EA-88A4-FE85A0450F56}" srcOrd="0" destOrd="0" presId="urn:microsoft.com/office/officeart/2005/8/layout/orgChart1"/>
    <dgm:cxn modelId="{A06BB566-A8EC-48CF-9C35-BE52090066CA}" type="presOf" srcId="{40867F2B-E916-470F-B357-8BF7D34BB614}" destId="{6445655D-20BA-4453-B719-5E8D53990A5C}" srcOrd="1" destOrd="0" presId="urn:microsoft.com/office/officeart/2005/8/layout/orgChart1"/>
    <dgm:cxn modelId="{CC7AB449-CF59-425A-9D66-C10EF0A090A0}" type="presOf" srcId="{82DDFD3C-4B12-4093-959A-2A6DA5B3BC09}" destId="{DF871E41-4CA0-4847-96E0-45039277E6FA}" srcOrd="0" destOrd="0" presId="urn:microsoft.com/office/officeart/2005/8/layout/orgChart1"/>
    <dgm:cxn modelId="{DAC0E96A-F066-49A6-A809-BC06089AF9C0}" type="presOf" srcId="{41687758-CC87-4B94-BFBE-1D66B4DA79A1}" destId="{65244DF7-1FB0-43AB-8BCF-AD37D147E241}" srcOrd="1" destOrd="0" presId="urn:microsoft.com/office/officeart/2005/8/layout/orgChart1"/>
    <dgm:cxn modelId="{9D941A70-9DE2-433E-B619-288BE1D21150}" type="presOf" srcId="{C2F1FD72-D444-4FEA-BEE3-2972F506A0C6}" destId="{5CF69D04-B51D-4DAB-B228-1487998F764A}" srcOrd="1" destOrd="0" presId="urn:microsoft.com/office/officeart/2005/8/layout/orgChart1"/>
    <dgm:cxn modelId="{195B0E71-BFB5-4826-85C8-2A68DE166B6E}" srcId="{41687758-CC87-4B94-BFBE-1D66B4DA79A1}" destId="{82DDFD3C-4B12-4093-959A-2A6DA5B3BC09}" srcOrd="5" destOrd="0" parTransId="{4135DF58-9253-4BFE-A49E-09315C8EAE2B}" sibTransId="{A4367982-9421-4920-81B2-173948518516}"/>
    <dgm:cxn modelId="{9C681B59-0DEB-4CB4-BD84-AE2989D6FB8E}" type="presOf" srcId="{82DDFD3C-4B12-4093-959A-2A6DA5B3BC09}" destId="{1BA947A2-D9A9-4B98-9FB2-A2EEB522987A}" srcOrd="1" destOrd="0" presId="urn:microsoft.com/office/officeart/2005/8/layout/orgChart1"/>
    <dgm:cxn modelId="{94A92459-2F32-4DB0-ABD6-FC49B468F45A}" srcId="{41687758-CC87-4B94-BFBE-1D66B4DA79A1}" destId="{FADA8C0D-78C4-4F9B-B725-5895A5DDD122}" srcOrd="1" destOrd="0" parTransId="{4BF89028-06B8-4239-9BAB-A7A8DB8CB315}" sibTransId="{6C3A77F8-0FC3-4E03-8088-145BA5E363C0}"/>
    <dgm:cxn modelId="{B0E0F089-9E6F-42C7-BE72-A391CFB22BFF}" type="presOf" srcId="{1422FC08-B771-4EF5-B8D3-FA751B47A55D}" destId="{29B98E97-E8A3-419E-8FE1-011075057C80}" srcOrd="0" destOrd="0" presId="urn:microsoft.com/office/officeart/2005/8/layout/orgChart1"/>
    <dgm:cxn modelId="{369335A4-783C-4DF0-8593-3023DA37FA44}" srcId="{41687758-CC87-4B94-BFBE-1D66B4DA79A1}" destId="{C2F1FD72-D444-4FEA-BEE3-2972F506A0C6}" srcOrd="4" destOrd="0" parTransId="{6EA281DC-896B-4AF0-80AE-A6B41F00DDD2}" sibTransId="{214BF870-D6A7-49DC-9AF9-83D325C0BEAF}"/>
    <dgm:cxn modelId="{E19016AA-91DC-4F7F-99DF-00005F7BDE50}" type="presOf" srcId="{1422FC08-B771-4EF5-B8D3-FA751B47A55D}" destId="{07F472DD-B1DB-4A88-87AB-29CA3EC5CBB7}" srcOrd="1" destOrd="0" presId="urn:microsoft.com/office/officeart/2005/8/layout/orgChart1"/>
    <dgm:cxn modelId="{8D24A4AD-A42A-4B80-B324-3A487BFD50A4}" type="presOf" srcId="{FADA8C0D-78C4-4F9B-B725-5895A5DDD122}" destId="{9C72C5F0-CAE0-473E-874C-84FC1517751D}" srcOrd="0" destOrd="0" presId="urn:microsoft.com/office/officeart/2005/8/layout/orgChart1"/>
    <dgm:cxn modelId="{1B07C9AF-9E59-41EA-AC01-40E635F5E907}" srcId="{41687758-CC87-4B94-BFBE-1D66B4DA79A1}" destId="{BBF61D9A-AF72-42CE-9F34-6A14E479DD99}" srcOrd="3" destOrd="0" parTransId="{C660312B-FB96-4267-B1F2-AC179F82BB9C}" sibTransId="{DAECAFB2-F0C5-459C-8657-3C757738DD6D}"/>
    <dgm:cxn modelId="{8CF5CDB5-F2D6-48B0-BE28-7663C22556CF}" type="presOf" srcId="{BBF61D9A-AF72-42CE-9F34-6A14E479DD99}" destId="{E4290B11-5974-40B7-BC35-2935069B143A}" srcOrd="1" destOrd="0" presId="urn:microsoft.com/office/officeart/2005/8/layout/orgChart1"/>
    <dgm:cxn modelId="{E0851ECB-8191-4970-802A-121AF16901D4}" type="presOf" srcId="{4135DF58-9253-4BFE-A49E-09315C8EAE2B}" destId="{9C5A63FE-A87D-4354-9F1C-7F14AB5A359D}" srcOrd="0" destOrd="0" presId="urn:microsoft.com/office/officeart/2005/8/layout/orgChart1"/>
    <dgm:cxn modelId="{C4F946CC-5D75-4A8E-A072-4EC2C1A2E2D0}" type="presOf" srcId="{FADA8C0D-78C4-4F9B-B725-5895A5DDD122}" destId="{E6A4D919-50BD-4B3B-964D-AB9665AC7533}" srcOrd="1" destOrd="0" presId="urn:microsoft.com/office/officeart/2005/8/layout/orgChart1"/>
    <dgm:cxn modelId="{126BE1CD-3255-4241-91F1-8A50C6572F10}" type="presOf" srcId="{6265B8F6-EDFB-4354-A7C6-28A00E2EB23C}" destId="{E82F34EF-4C99-4768-AF49-44D8C177AE1D}" srcOrd="0" destOrd="0" presId="urn:microsoft.com/office/officeart/2005/8/layout/orgChart1"/>
    <dgm:cxn modelId="{BDB157D2-9259-49A0-9056-B9958EC6B0F7}" type="presOf" srcId="{DE3A3704-AC3F-410F-987A-82598ABC6BCF}" destId="{7267E401-A65F-4E77-A618-C34EA51D4758}" srcOrd="0" destOrd="0" presId="urn:microsoft.com/office/officeart/2005/8/layout/orgChart1"/>
    <dgm:cxn modelId="{9553AED8-9A10-416E-B0D2-D3358B774865}" type="presOf" srcId="{C660312B-FB96-4267-B1F2-AC179F82BB9C}" destId="{2E4B9E8B-3872-417F-9602-F7F65C110FC3}" srcOrd="0" destOrd="0" presId="urn:microsoft.com/office/officeart/2005/8/layout/orgChart1"/>
    <dgm:cxn modelId="{825F71D9-4BEE-45B0-A05A-3A194DBA5FF4}" type="presOf" srcId="{41687758-CC87-4B94-BFBE-1D66B4DA79A1}" destId="{1F1F0761-F591-4F2A-8321-A54063B45173}" srcOrd="0" destOrd="0" presId="urn:microsoft.com/office/officeart/2005/8/layout/orgChart1"/>
    <dgm:cxn modelId="{6EE174E4-A700-42E9-BA5D-BCD826CA9D4A}" type="presOf" srcId="{BBF61D9A-AF72-42CE-9F34-6A14E479DD99}" destId="{B02AC232-4B23-49A3-8514-67E167175840}" srcOrd="0" destOrd="0" presId="urn:microsoft.com/office/officeart/2005/8/layout/orgChart1"/>
    <dgm:cxn modelId="{491C78E6-4594-46C4-AA27-7F2D95468D5A}" type="presOf" srcId="{40867F2B-E916-470F-B357-8BF7D34BB614}" destId="{5C39918C-C578-47B1-BF12-62BF9D80599A}" srcOrd="0" destOrd="0" presId="urn:microsoft.com/office/officeart/2005/8/layout/orgChart1"/>
    <dgm:cxn modelId="{C35F5AEA-826C-4E1F-8A97-920A21D28449}" type="presOf" srcId="{4BF89028-06B8-4239-9BAB-A7A8DB8CB315}" destId="{BD3DC424-0FB3-484D-B24C-20825B1CF2A7}" srcOrd="0" destOrd="0" presId="urn:microsoft.com/office/officeart/2005/8/layout/orgChart1"/>
    <dgm:cxn modelId="{152AC33C-7D83-40B8-BEB9-D84B31E679AF}" type="presParOf" srcId="{C1B42EA0-3554-45EA-88A4-FE85A0450F56}" destId="{23E56F64-0BD4-46FE-852A-A989BFA06A45}" srcOrd="0" destOrd="0" presId="urn:microsoft.com/office/officeart/2005/8/layout/orgChart1"/>
    <dgm:cxn modelId="{10B05C8C-CB6F-4FD2-867C-3D5AC14BF602}" type="presParOf" srcId="{23E56F64-0BD4-46FE-852A-A989BFA06A45}" destId="{F582F6E4-E5B7-4D95-AAE8-24490E21A34D}" srcOrd="0" destOrd="0" presId="urn:microsoft.com/office/officeart/2005/8/layout/orgChart1"/>
    <dgm:cxn modelId="{917C7006-2D7D-475B-9A6A-53BCE8F518B0}" type="presParOf" srcId="{F582F6E4-E5B7-4D95-AAE8-24490E21A34D}" destId="{1F1F0761-F591-4F2A-8321-A54063B45173}" srcOrd="0" destOrd="0" presId="urn:microsoft.com/office/officeart/2005/8/layout/orgChart1"/>
    <dgm:cxn modelId="{3A8B4C1E-9AD8-404D-A340-DFBB1E7EB247}" type="presParOf" srcId="{F582F6E4-E5B7-4D95-AAE8-24490E21A34D}" destId="{65244DF7-1FB0-43AB-8BCF-AD37D147E241}" srcOrd="1" destOrd="0" presId="urn:microsoft.com/office/officeart/2005/8/layout/orgChart1"/>
    <dgm:cxn modelId="{6CDE1949-D083-4519-9727-1F2404B29FA8}" type="presParOf" srcId="{23E56F64-0BD4-46FE-852A-A989BFA06A45}" destId="{56EE160B-BD30-4317-B3DF-6A024F348204}" srcOrd="1" destOrd="0" presId="urn:microsoft.com/office/officeart/2005/8/layout/orgChart1"/>
    <dgm:cxn modelId="{1BF634DF-AB1A-435F-BEA2-72A5F4E626E1}" type="presParOf" srcId="{56EE160B-BD30-4317-B3DF-6A024F348204}" destId="{7267E401-A65F-4E77-A618-C34EA51D4758}" srcOrd="0" destOrd="0" presId="urn:microsoft.com/office/officeart/2005/8/layout/orgChart1"/>
    <dgm:cxn modelId="{A5EC70D3-5924-4B5E-AEFB-D7ED7327016E}" type="presParOf" srcId="{56EE160B-BD30-4317-B3DF-6A024F348204}" destId="{B5162D8F-8A49-4DD3-8D79-BA543CA80063}" srcOrd="1" destOrd="0" presId="urn:microsoft.com/office/officeart/2005/8/layout/orgChart1"/>
    <dgm:cxn modelId="{164E0C61-B397-41A9-990C-806E8BF407D2}" type="presParOf" srcId="{B5162D8F-8A49-4DD3-8D79-BA543CA80063}" destId="{4EB2E033-36AD-498C-B5B7-80B64ADEC47D}" srcOrd="0" destOrd="0" presId="urn:microsoft.com/office/officeart/2005/8/layout/orgChart1"/>
    <dgm:cxn modelId="{BBFFEF5E-BA04-427B-9B49-3E099C4DF752}" type="presParOf" srcId="{4EB2E033-36AD-498C-B5B7-80B64ADEC47D}" destId="{5C39918C-C578-47B1-BF12-62BF9D80599A}" srcOrd="0" destOrd="0" presId="urn:microsoft.com/office/officeart/2005/8/layout/orgChart1"/>
    <dgm:cxn modelId="{83828ECE-91AF-4AB9-8C6F-1C4F1B49D3E5}" type="presParOf" srcId="{4EB2E033-36AD-498C-B5B7-80B64ADEC47D}" destId="{6445655D-20BA-4453-B719-5E8D53990A5C}" srcOrd="1" destOrd="0" presId="urn:microsoft.com/office/officeart/2005/8/layout/orgChart1"/>
    <dgm:cxn modelId="{7A6EEF31-1EB6-4E5E-ABC5-4AC84F596353}" type="presParOf" srcId="{B5162D8F-8A49-4DD3-8D79-BA543CA80063}" destId="{2BBE20C1-78EE-4AE7-966B-F85F363954A2}" srcOrd="1" destOrd="0" presId="urn:microsoft.com/office/officeart/2005/8/layout/orgChart1"/>
    <dgm:cxn modelId="{23C02D9A-2035-4D77-82E5-85257D0C840F}" type="presParOf" srcId="{B5162D8F-8A49-4DD3-8D79-BA543CA80063}" destId="{04F2EC07-5851-48C3-897A-AAFBA9421344}" srcOrd="2" destOrd="0" presId="urn:microsoft.com/office/officeart/2005/8/layout/orgChart1"/>
    <dgm:cxn modelId="{DD2205F5-0207-4F30-8768-26B4D1E11F94}" type="presParOf" srcId="{56EE160B-BD30-4317-B3DF-6A024F348204}" destId="{BD3DC424-0FB3-484D-B24C-20825B1CF2A7}" srcOrd="2" destOrd="0" presId="urn:microsoft.com/office/officeart/2005/8/layout/orgChart1"/>
    <dgm:cxn modelId="{9ED12022-D13A-4399-91B7-6528C365B32B}" type="presParOf" srcId="{56EE160B-BD30-4317-B3DF-6A024F348204}" destId="{06682613-EB1F-4990-A370-E3AD9B637620}" srcOrd="3" destOrd="0" presId="urn:microsoft.com/office/officeart/2005/8/layout/orgChart1"/>
    <dgm:cxn modelId="{E1C0A508-D7BB-44D1-AA1D-A90CED3D2224}" type="presParOf" srcId="{06682613-EB1F-4990-A370-E3AD9B637620}" destId="{4906D396-1991-4858-9F58-CE4B1735437F}" srcOrd="0" destOrd="0" presId="urn:microsoft.com/office/officeart/2005/8/layout/orgChart1"/>
    <dgm:cxn modelId="{137623C3-5207-45D3-BCBA-020AFAD6A21C}" type="presParOf" srcId="{4906D396-1991-4858-9F58-CE4B1735437F}" destId="{9C72C5F0-CAE0-473E-874C-84FC1517751D}" srcOrd="0" destOrd="0" presId="urn:microsoft.com/office/officeart/2005/8/layout/orgChart1"/>
    <dgm:cxn modelId="{35D51AB6-BD42-4419-868F-6F77ECBD18ED}" type="presParOf" srcId="{4906D396-1991-4858-9F58-CE4B1735437F}" destId="{E6A4D919-50BD-4B3B-964D-AB9665AC7533}" srcOrd="1" destOrd="0" presId="urn:microsoft.com/office/officeart/2005/8/layout/orgChart1"/>
    <dgm:cxn modelId="{C679C818-0F2E-4556-A3E5-4F1B489B3B0B}" type="presParOf" srcId="{06682613-EB1F-4990-A370-E3AD9B637620}" destId="{7D1029EA-3D19-4D90-8CCC-FA51D917E307}" srcOrd="1" destOrd="0" presId="urn:microsoft.com/office/officeart/2005/8/layout/orgChart1"/>
    <dgm:cxn modelId="{7AE60CED-CA77-46EE-96D4-436D2CA4547F}" type="presParOf" srcId="{06682613-EB1F-4990-A370-E3AD9B637620}" destId="{06C6E93E-8EA1-4D19-B6B3-EED4E6401FAF}" srcOrd="2" destOrd="0" presId="urn:microsoft.com/office/officeart/2005/8/layout/orgChart1"/>
    <dgm:cxn modelId="{E65427C2-32A1-44AD-9C82-612B49E89550}" type="presParOf" srcId="{56EE160B-BD30-4317-B3DF-6A024F348204}" destId="{E82F34EF-4C99-4768-AF49-44D8C177AE1D}" srcOrd="4" destOrd="0" presId="urn:microsoft.com/office/officeart/2005/8/layout/orgChart1"/>
    <dgm:cxn modelId="{C04D2407-02A5-4E70-B8C6-D1D5A6B6AC6E}" type="presParOf" srcId="{56EE160B-BD30-4317-B3DF-6A024F348204}" destId="{62D7E325-5980-448B-AAD1-BFF8AB7A36A4}" srcOrd="5" destOrd="0" presId="urn:microsoft.com/office/officeart/2005/8/layout/orgChart1"/>
    <dgm:cxn modelId="{D21B0369-DF51-4A00-99C2-43AEA0B69C76}" type="presParOf" srcId="{62D7E325-5980-448B-AAD1-BFF8AB7A36A4}" destId="{19C0C851-D89D-4C61-96A8-736E8EEE621A}" srcOrd="0" destOrd="0" presId="urn:microsoft.com/office/officeart/2005/8/layout/orgChart1"/>
    <dgm:cxn modelId="{40F35103-AD1C-4733-9881-BE8319DA09C2}" type="presParOf" srcId="{19C0C851-D89D-4C61-96A8-736E8EEE621A}" destId="{29B98E97-E8A3-419E-8FE1-011075057C80}" srcOrd="0" destOrd="0" presId="urn:microsoft.com/office/officeart/2005/8/layout/orgChart1"/>
    <dgm:cxn modelId="{6E6303D0-F99B-46B1-B341-F1D6E8BC5855}" type="presParOf" srcId="{19C0C851-D89D-4C61-96A8-736E8EEE621A}" destId="{07F472DD-B1DB-4A88-87AB-29CA3EC5CBB7}" srcOrd="1" destOrd="0" presId="urn:microsoft.com/office/officeart/2005/8/layout/orgChart1"/>
    <dgm:cxn modelId="{3073AEA0-32CE-4D1C-BDC6-07436C38A41C}" type="presParOf" srcId="{62D7E325-5980-448B-AAD1-BFF8AB7A36A4}" destId="{86D1317C-9B88-490C-8563-FE6BF8B13DB8}" srcOrd="1" destOrd="0" presId="urn:microsoft.com/office/officeart/2005/8/layout/orgChart1"/>
    <dgm:cxn modelId="{CD1B5A41-60C6-454A-A29F-0C9112E8594E}" type="presParOf" srcId="{62D7E325-5980-448B-AAD1-BFF8AB7A36A4}" destId="{0966AE16-C535-43AC-9ABE-CB779E18B5C0}" srcOrd="2" destOrd="0" presId="urn:microsoft.com/office/officeart/2005/8/layout/orgChart1"/>
    <dgm:cxn modelId="{548C24B8-A1F2-456F-BB3D-A2E1BDAA87AB}" type="presParOf" srcId="{56EE160B-BD30-4317-B3DF-6A024F348204}" destId="{2E4B9E8B-3872-417F-9602-F7F65C110FC3}" srcOrd="6" destOrd="0" presId="urn:microsoft.com/office/officeart/2005/8/layout/orgChart1"/>
    <dgm:cxn modelId="{532B334D-B778-44C4-BD6D-6446889A7A1F}" type="presParOf" srcId="{56EE160B-BD30-4317-B3DF-6A024F348204}" destId="{A6404AE7-C4C2-499F-80A7-1B893B2E063D}" srcOrd="7" destOrd="0" presId="urn:microsoft.com/office/officeart/2005/8/layout/orgChart1"/>
    <dgm:cxn modelId="{B4E79385-B2F7-4052-B458-7234A43712B9}" type="presParOf" srcId="{A6404AE7-C4C2-499F-80A7-1B893B2E063D}" destId="{DBF9FDF2-88A0-4724-8BFC-0B193DC714ED}" srcOrd="0" destOrd="0" presId="urn:microsoft.com/office/officeart/2005/8/layout/orgChart1"/>
    <dgm:cxn modelId="{121AE6F8-2D5A-4B27-A81E-A06A11D9A6F6}" type="presParOf" srcId="{DBF9FDF2-88A0-4724-8BFC-0B193DC714ED}" destId="{B02AC232-4B23-49A3-8514-67E167175840}" srcOrd="0" destOrd="0" presId="urn:microsoft.com/office/officeart/2005/8/layout/orgChart1"/>
    <dgm:cxn modelId="{F971D06B-008E-4B4D-83D1-9B0C3944E465}" type="presParOf" srcId="{DBF9FDF2-88A0-4724-8BFC-0B193DC714ED}" destId="{E4290B11-5974-40B7-BC35-2935069B143A}" srcOrd="1" destOrd="0" presId="urn:microsoft.com/office/officeart/2005/8/layout/orgChart1"/>
    <dgm:cxn modelId="{DBBC0F07-AF41-4281-B65E-597CB5003046}" type="presParOf" srcId="{A6404AE7-C4C2-499F-80A7-1B893B2E063D}" destId="{1066379F-52B9-47BD-9A8E-B01B2520DF3A}" srcOrd="1" destOrd="0" presId="urn:microsoft.com/office/officeart/2005/8/layout/orgChart1"/>
    <dgm:cxn modelId="{5E7D0E12-6FDE-48BD-A057-1E4F21EA1A92}" type="presParOf" srcId="{A6404AE7-C4C2-499F-80A7-1B893B2E063D}" destId="{EA194D0E-3423-4F82-92E7-A610FB610F01}" srcOrd="2" destOrd="0" presId="urn:microsoft.com/office/officeart/2005/8/layout/orgChart1"/>
    <dgm:cxn modelId="{0A76119F-EEF3-483C-8E80-12AE4A8603FD}" type="presParOf" srcId="{56EE160B-BD30-4317-B3DF-6A024F348204}" destId="{A28D55E3-C624-4CA7-9F51-AB8BCB3F9888}" srcOrd="8" destOrd="0" presId="urn:microsoft.com/office/officeart/2005/8/layout/orgChart1"/>
    <dgm:cxn modelId="{35A0BE84-451C-4779-AD07-AD08AC52B68A}" type="presParOf" srcId="{56EE160B-BD30-4317-B3DF-6A024F348204}" destId="{38404722-2991-48A6-9C7D-A6C5687F9C00}" srcOrd="9" destOrd="0" presId="urn:microsoft.com/office/officeart/2005/8/layout/orgChart1"/>
    <dgm:cxn modelId="{1D9944A9-6BE5-4B5B-9A94-C66ECADE669A}" type="presParOf" srcId="{38404722-2991-48A6-9C7D-A6C5687F9C00}" destId="{178DEC1C-F3B0-4D48-AB50-EC66C7EF8FE7}" srcOrd="0" destOrd="0" presId="urn:microsoft.com/office/officeart/2005/8/layout/orgChart1"/>
    <dgm:cxn modelId="{79BDD7B9-7F0E-48EF-B6DC-A3B4430F9B84}" type="presParOf" srcId="{178DEC1C-F3B0-4D48-AB50-EC66C7EF8FE7}" destId="{8B5AC014-A9C0-4AB4-9E44-9C9D1818E693}" srcOrd="0" destOrd="0" presId="urn:microsoft.com/office/officeart/2005/8/layout/orgChart1"/>
    <dgm:cxn modelId="{E10304C6-B86F-474B-9130-335A06C2D6C1}" type="presParOf" srcId="{178DEC1C-F3B0-4D48-AB50-EC66C7EF8FE7}" destId="{5CF69D04-B51D-4DAB-B228-1487998F764A}" srcOrd="1" destOrd="0" presId="urn:microsoft.com/office/officeart/2005/8/layout/orgChart1"/>
    <dgm:cxn modelId="{38E3E4DA-8E9B-4187-AE2A-3CBB15C4A45C}" type="presParOf" srcId="{38404722-2991-48A6-9C7D-A6C5687F9C00}" destId="{F85A0FE4-FBA9-4327-AEE9-FCB870BCBCB4}" srcOrd="1" destOrd="0" presId="urn:microsoft.com/office/officeart/2005/8/layout/orgChart1"/>
    <dgm:cxn modelId="{4D8DEA5D-0A27-4D15-9230-8E9FA4DC36DE}" type="presParOf" srcId="{38404722-2991-48A6-9C7D-A6C5687F9C00}" destId="{5317272D-D63A-4FDD-B165-7E64FEE2F4C8}" srcOrd="2" destOrd="0" presId="urn:microsoft.com/office/officeart/2005/8/layout/orgChart1"/>
    <dgm:cxn modelId="{5E44BCB6-15B4-4382-897F-FE8AD07EB6CF}" type="presParOf" srcId="{56EE160B-BD30-4317-B3DF-6A024F348204}" destId="{9C5A63FE-A87D-4354-9F1C-7F14AB5A359D}" srcOrd="10" destOrd="0" presId="urn:microsoft.com/office/officeart/2005/8/layout/orgChart1"/>
    <dgm:cxn modelId="{B15CD5CC-5A36-4D09-B71F-1FE7FA0A9B6A}" type="presParOf" srcId="{56EE160B-BD30-4317-B3DF-6A024F348204}" destId="{C15E184D-46D1-4F38-A526-4148ADC238A1}" srcOrd="11" destOrd="0" presId="urn:microsoft.com/office/officeart/2005/8/layout/orgChart1"/>
    <dgm:cxn modelId="{EAD1E465-D914-425C-8124-527E6D307D29}" type="presParOf" srcId="{C15E184D-46D1-4F38-A526-4148ADC238A1}" destId="{84A72E40-EA7F-4CE4-BDE1-E400C171B5F9}" srcOrd="0" destOrd="0" presId="urn:microsoft.com/office/officeart/2005/8/layout/orgChart1"/>
    <dgm:cxn modelId="{4B003D72-7201-4E51-8C28-4C67325DC4F1}" type="presParOf" srcId="{84A72E40-EA7F-4CE4-BDE1-E400C171B5F9}" destId="{DF871E41-4CA0-4847-96E0-45039277E6FA}" srcOrd="0" destOrd="0" presId="urn:microsoft.com/office/officeart/2005/8/layout/orgChart1"/>
    <dgm:cxn modelId="{7D410A9A-6C6B-443F-8D89-9817F6B39D06}" type="presParOf" srcId="{84A72E40-EA7F-4CE4-BDE1-E400C171B5F9}" destId="{1BA947A2-D9A9-4B98-9FB2-A2EEB522987A}" srcOrd="1" destOrd="0" presId="urn:microsoft.com/office/officeart/2005/8/layout/orgChart1"/>
    <dgm:cxn modelId="{E8040DC9-C9EC-490D-BD91-7D52771FA1B8}" type="presParOf" srcId="{C15E184D-46D1-4F38-A526-4148ADC238A1}" destId="{60798018-ADA2-4FC1-A872-2DD990400423}" srcOrd="1" destOrd="0" presId="urn:microsoft.com/office/officeart/2005/8/layout/orgChart1"/>
    <dgm:cxn modelId="{39165DD5-7FC0-4ADB-B2CA-3112C21EA51D}" type="presParOf" srcId="{C15E184D-46D1-4F38-A526-4148ADC238A1}" destId="{CF2E7B34-8A98-4AEF-95AC-DB7F00A10D25}" srcOrd="2" destOrd="0" presId="urn:microsoft.com/office/officeart/2005/8/layout/orgChart1"/>
    <dgm:cxn modelId="{1EC8DDA2-D9E5-44E8-80E3-1607D6CEA66B}" type="presParOf" srcId="{23E56F64-0BD4-46FE-852A-A989BFA06A45}" destId="{7847A7A1-E549-425B-ADE9-10AA86947257}"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ECC5A3F-48AF-4960-81A3-F60E49CC3ECB}" type="doc">
      <dgm:prSet loTypeId="urn:microsoft.com/office/officeart/2005/8/layout/matrix3" loCatId="matrix" qsTypeId="urn:microsoft.com/office/officeart/2005/8/quickstyle/simple1" qsCatId="simple" csTypeId="urn:microsoft.com/office/officeart/2005/8/colors/accent3_2" csCatId="accent3" phldr="1"/>
      <dgm:spPr/>
      <dgm:t>
        <a:bodyPr/>
        <a:lstStyle/>
        <a:p>
          <a:endParaRPr lang="en-US"/>
        </a:p>
      </dgm:t>
    </dgm:pt>
    <dgm:pt modelId="{3EA76DE9-634D-4B55-A097-D2A2F74F6F61}">
      <dgm:prSet/>
      <dgm:spPr/>
      <dgm:t>
        <a:bodyPr/>
        <a:lstStyle/>
        <a:p>
          <a:r>
            <a:rPr lang="en-GB" b="0"/>
            <a:t>Developing Inclusive Communities and an inclusive local education system</a:t>
          </a:r>
          <a:endParaRPr lang="en-US"/>
        </a:p>
      </dgm:t>
    </dgm:pt>
    <dgm:pt modelId="{D2309FE2-1D56-4483-AD07-AB58FA511B5B}" type="parTrans" cxnId="{FF89C5FA-7119-4298-BC36-412CD911BEB6}">
      <dgm:prSet/>
      <dgm:spPr/>
      <dgm:t>
        <a:bodyPr/>
        <a:lstStyle/>
        <a:p>
          <a:endParaRPr lang="en-US"/>
        </a:p>
      </dgm:t>
    </dgm:pt>
    <dgm:pt modelId="{4B6F2528-9BE3-4818-B6C5-185F44878CDF}" type="sibTrans" cxnId="{FF89C5FA-7119-4298-BC36-412CD911BEB6}">
      <dgm:prSet/>
      <dgm:spPr/>
      <dgm:t>
        <a:bodyPr/>
        <a:lstStyle/>
        <a:p>
          <a:endParaRPr lang="en-US"/>
        </a:p>
      </dgm:t>
    </dgm:pt>
    <dgm:pt modelId="{F2A130CE-6FED-4BF5-9278-487A60CD58AA}">
      <dgm:prSet/>
      <dgm:spPr/>
      <dgm:t>
        <a:bodyPr/>
        <a:lstStyle/>
        <a:p>
          <a:r>
            <a:rPr lang="en-GB" b="0"/>
            <a:t>Ensuring children and young people are able to access the right support at the right time</a:t>
          </a:r>
          <a:endParaRPr lang="en-US"/>
        </a:p>
      </dgm:t>
    </dgm:pt>
    <dgm:pt modelId="{9F43244B-E83A-4547-B23F-7260AD1A090D}" type="parTrans" cxnId="{FBA691AA-47D7-4C86-B01B-410463EF84CA}">
      <dgm:prSet/>
      <dgm:spPr/>
      <dgm:t>
        <a:bodyPr/>
        <a:lstStyle/>
        <a:p>
          <a:endParaRPr lang="en-US"/>
        </a:p>
      </dgm:t>
    </dgm:pt>
    <dgm:pt modelId="{51448E16-A98E-4FA7-88D2-B2B07D435D5D}" type="sibTrans" cxnId="{FBA691AA-47D7-4C86-B01B-410463EF84CA}">
      <dgm:prSet/>
      <dgm:spPr/>
      <dgm:t>
        <a:bodyPr/>
        <a:lstStyle/>
        <a:p>
          <a:endParaRPr lang="en-US"/>
        </a:p>
      </dgm:t>
    </dgm:pt>
    <dgm:pt modelId="{FC5F312B-D956-4F7B-BA18-72F5A1395904}">
      <dgm:prSet/>
      <dgm:spPr/>
      <dgm:t>
        <a:bodyPr/>
        <a:lstStyle/>
        <a:p>
          <a:r>
            <a:rPr lang="en-GB" b="0"/>
            <a:t>Delivering Better Value in SEND</a:t>
          </a:r>
          <a:endParaRPr lang="en-US"/>
        </a:p>
      </dgm:t>
    </dgm:pt>
    <dgm:pt modelId="{B7426577-FDFE-402E-A50F-4B89893EBF69}" type="parTrans" cxnId="{3034F6BC-8C21-44A6-A89B-1E8E0C660092}">
      <dgm:prSet/>
      <dgm:spPr/>
      <dgm:t>
        <a:bodyPr/>
        <a:lstStyle/>
        <a:p>
          <a:endParaRPr lang="en-US"/>
        </a:p>
      </dgm:t>
    </dgm:pt>
    <dgm:pt modelId="{B6D361FB-96A6-4576-9F85-17E97CBA844A}" type="sibTrans" cxnId="{3034F6BC-8C21-44A6-A89B-1E8E0C660092}">
      <dgm:prSet/>
      <dgm:spPr/>
      <dgm:t>
        <a:bodyPr/>
        <a:lstStyle/>
        <a:p>
          <a:endParaRPr lang="en-US"/>
        </a:p>
      </dgm:t>
    </dgm:pt>
    <dgm:pt modelId="{B07F85F5-3E29-4083-856B-0689628BC58E}">
      <dgm:prSet/>
      <dgm:spPr/>
      <dgm:t>
        <a:bodyPr/>
        <a:lstStyle/>
        <a:p>
          <a:r>
            <a:rPr lang="en-GB" b="0"/>
            <a:t>DfE SEND and Alternative Provision Change Partnership Programme – Joint Southwest Lead testing the proposed national SEND Reforms</a:t>
          </a:r>
          <a:endParaRPr lang="en-US"/>
        </a:p>
      </dgm:t>
    </dgm:pt>
    <dgm:pt modelId="{A7ACD638-FFE3-4FD3-BF6A-D1494A20BB1D}" type="parTrans" cxnId="{8A80BF54-9AF7-4B14-902C-63B481382FEE}">
      <dgm:prSet/>
      <dgm:spPr/>
      <dgm:t>
        <a:bodyPr/>
        <a:lstStyle/>
        <a:p>
          <a:endParaRPr lang="en-US"/>
        </a:p>
      </dgm:t>
    </dgm:pt>
    <dgm:pt modelId="{72BD3654-F4DE-47EB-8E02-BDD5356E86CE}" type="sibTrans" cxnId="{8A80BF54-9AF7-4B14-902C-63B481382FEE}">
      <dgm:prSet/>
      <dgm:spPr/>
      <dgm:t>
        <a:bodyPr/>
        <a:lstStyle/>
        <a:p>
          <a:endParaRPr lang="en-US"/>
        </a:p>
      </dgm:t>
    </dgm:pt>
    <dgm:pt modelId="{248C194F-828C-4A70-9479-A34B90278698}" type="pres">
      <dgm:prSet presAssocID="{DECC5A3F-48AF-4960-81A3-F60E49CC3ECB}" presName="matrix" presStyleCnt="0">
        <dgm:presLayoutVars>
          <dgm:chMax val="1"/>
          <dgm:dir/>
          <dgm:resizeHandles val="exact"/>
        </dgm:presLayoutVars>
      </dgm:prSet>
      <dgm:spPr/>
    </dgm:pt>
    <dgm:pt modelId="{B8EA7B9A-9C00-4E3E-B73E-5A5D06E77A51}" type="pres">
      <dgm:prSet presAssocID="{DECC5A3F-48AF-4960-81A3-F60E49CC3ECB}" presName="diamond" presStyleLbl="bgShp" presStyleIdx="0" presStyleCnt="1" custScaleX="154038"/>
      <dgm:spPr/>
    </dgm:pt>
    <dgm:pt modelId="{88EDD873-0EFD-4410-8A7B-5357C186BFAD}" type="pres">
      <dgm:prSet presAssocID="{DECC5A3F-48AF-4960-81A3-F60E49CC3ECB}" presName="quad1" presStyleLbl="node1" presStyleIdx="0" presStyleCnt="4">
        <dgm:presLayoutVars>
          <dgm:chMax val="0"/>
          <dgm:chPref val="0"/>
          <dgm:bulletEnabled val="1"/>
        </dgm:presLayoutVars>
      </dgm:prSet>
      <dgm:spPr/>
    </dgm:pt>
    <dgm:pt modelId="{4EAA4817-CD1E-49FE-9E2D-AAF10BD4F73B}" type="pres">
      <dgm:prSet presAssocID="{DECC5A3F-48AF-4960-81A3-F60E49CC3ECB}" presName="quad2" presStyleLbl="node1" presStyleIdx="1" presStyleCnt="4">
        <dgm:presLayoutVars>
          <dgm:chMax val="0"/>
          <dgm:chPref val="0"/>
          <dgm:bulletEnabled val="1"/>
        </dgm:presLayoutVars>
      </dgm:prSet>
      <dgm:spPr/>
    </dgm:pt>
    <dgm:pt modelId="{BFDF86A0-07B3-4079-A30B-D470D3BDDFEF}" type="pres">
      <dgm:prSet presAssocID="{DECC5A3F-48AF-4960-81A3-F60E49CC3ECB}" presName="quad3" presStyleLbl="node1" presStyleIdx="2" presStyleCnt="4">
        <dgm:presLayoutVars>
          <dgm:chMax val="0"/>
          <dgm:chPref val="0"/>
          <dgm:bulletEnabled val="1"/>
        </dgm:presLayoutVars>
      </dgm:prSet>
      <dgm:spPr/>
    </dgm:pt>
    <dgm:pt modelId="{8630485A-6C6D-4B2F-9824-E9FFF34DA020}" type="pres">
      <dgm:prSet presAssocID="{DECC5A3F-48AF-4960-81A3-F60E49CC3ECB}" presName="quad4" presStyleLbl="node1" presStyleIdx="3" presStyleCnt="4">
        <dgm:presLayoutVars>
          <dgm:chMax val="0"/>
          <dgm:chPref val="0"/>
          <dgm:bulletEnabled val="1"/>
        </dgm:presLayoutVars>
      </dgm:prSet>
      <dgm:spPr/>
    </dgm:pt>
  </dgm:ptLst>
  <dgm:cxnLst>
    <dgm:cxn modelId="{5F814E06-2451-4665-A87D-958C29A14FA4}" type="presOf" srcId="{FC5F312B-D956-4F7B-BA18-72F5A1395904}" destId="{BFDF86A0-07B3-4079-A30B-D470D3BDDFEF}" srcOrd="0" destOrd="0" presId="urn:microsoft.com/office/officeart/2005/8/layout/matrix3"/>
    <dgm:cxn modelId="{2D602A60-F7B8-42B3-912C-1CE0558B2703}" type="presOf" srcId="{3EA76DE9-634D-4B55-A097-D2A2F74F6F61}" destId="{88EDD873-0EFD-4410-8A7B-5357C186BFAD}" srcOrd="0" destOrd="0" presId="urn:microsoft.com/office/officeart/2005/8/layout/matrix3"/>
    <dgm:cxn modelId="{8A80BF54-9AF7-4B14-902C-63B481382FEE}" srcId="{DECC5A3F-48AF-4960-81A3-F60E49CC3ECB}" destId="{B07F85F5-3E29-4083-856B-0689628BC58E}" srcOrd="3" destOrd="0" parTransId="{A7ACD638-FFE3-4FD3-BF6A-D1494A20BB1D}" sibTransId="{72BD3654-F4DE-47EB-8E02-BDD5356E86CE}"/>
    <dgm:cxn modelId="{35F2E28D-F1B1-4216-BE09-8D7607654E19}" type="presOf" srcId="{B07F85F5-3E29-4083-856B-0689628BC58E}" destId="{8630485A-6C6D-4B2F-9824-E9FFF34DA020}" srcOrd="0" destOrd="0" presId="urn:microsoft.com/office/officeart/2005/8/layout/matrix3"/>
    <dgm:cxn modelId="{FBA691AA-47D7-4C86-B01B-410463EF84CA}" srcId="{DECC5A3F-48AF-4960-81A3-F60E49CC3ECB}" destId="{F2A130CE-6FED-4BF5-9278-487A60CD58AA}" srcOrd="1" destOrd="0" parTransId="{9F43244B-E83A-4547-B23F-7260AD1A090D}" sibTransId="{51448E16-A98E-4FA7-88D2-B2B07D435D5D}"/>
    <dgm:cxn modelId="{3034F6BC-8C21-44A6-A89B-1E8E0C660092}" srcId="{DECC5A3F-48AF-4960-81A3-F60E49CC3ECB}" destId="{FC5F312B-D956-4F7B-BA18-72F5A1395904}" srcOrd="2" destOrd="0" parTransId="{B7426577-FDFE-402E-A50F-4B89893EBF69}" sibTransId="{B6D361FB-96A6-4576-9F85-17E97CBA844A}"/>
    <dgm:cxn modelId="{D83F71D0-5A94-4623-B9E6-6D334EB424A5}" type="presOf" srcId="{F2A130CE-6FED-4BF5-9278-487A60CD58AA}" destId="{4EAA4817-CD1E-49FE-9E2D-AAF10BD4F73B}" srcOrd="0" destOrd="0" presId="urn:microsoft.com/office/officeart/2005/8/layout/matrix3"/>
    <dgm:cxn modelId="{7FF57AEC-90D5-42A8-82E0-1AC63A34BB6F}" type="presOf" srcId="{DECC5A3F-48AF-4960-81A3-F60E49CC3ECB}" destId="{248C194F-828C-4A70-9479-A34B90278698}" srcOrd="0" destOrd="0" presId="urn:microsoft.com/office/officeart/2005/8/layout/matrix3"/>
    <dgm:cxn modelId="{FF89C5FA-7119-4298-BC36-412CD911BEB6}" srcId="{DECC5A3F-48AF-4960-81A3-F60E49CC3ECB}" destId="{3EA76DE9-634D-4B55-A097-D2A2F74F6F61}" srcOrd="0" destOrd="0" parTransId="{D2309FE2-1D56-4483-AD07-AB58FA511B5B}" sibTransId="{4B6F2528-9BE3-4818-B6C5-185F44878CDF}"/>
    <dgm:cxn modelId="{3B2D199E-A9E5-41EA-A662-AB740DD4C4C7}" type="presParOf" srcId="{248C194F-828C-4A70-9479-A34B90278698}" destId="{B8EA7B9A-9C00-4E3E-B73E-5A5D06E77A51}" srcOrd="0" destOrd="0" presId="urn:microsoft.com/office/officeart/2005/8/layout/matrix3"/>
    <dgm:cxn modelId="{85BD60C8-26A3-4D05-9F9E-9FD437F22B22}" type="presParOf" srcId="{248C194F-828C-4A70-9479-A34B90278698}" destId="{88EDD873-0EFD-4410-8A7B-5357C186BFAD}" srcOrd="1" destOrd="0" presId="urn:microsoft.com/office/officeart/2005/8/layout/matrix3"/>
    <dgm:cxn modelId="{D4840DB0-B25C-4FF7-A766-D1E9DF48D99E}" type="presParOf" srcId="{248C194F-828C-4A70-9479-A34B90278698}" destId="{4EAA4817-CD1E-49FE-9E2D-AAF10BD4F73B}" srcOrd="2" destOrd="0" presId="urn:microsoft.com/office/officeart/2005/8/layout/matrix3"/>
    <dgm:cxn modelId="{395F7FFE-D010-442C-B862-3FE156317242}" type="presParOf" srcId="{248C194F-828C-4A70-9479-A34B90278698}" destId="{BFDF86A0-07B3-4079-A30B-D470D3BDDFEF}" srcOrd="3" destOrd="0" presId="urn:microsoft.com/office/officeart/2005/8/layout/matrix3"/>
    <dgm:cxn modelId="{FFA923B3-3657-44D9-9D8A-D996792AC1DB}" type="presParOf" srcId="{248C194F-828C-4A70-9479-A34B90278698}" destId="{8630485A-6C6D-4B2F-9824-E9FFF34DA020}"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93456E7-874E-4402-A53A-5930B9AA74B3}" type="doc">
      <dgm:prSet loTypeId="urn:microsoft.com/office/officeart/2005/8/layout/default" loCatId="list" qsTypeId="urn:microsoft.com/office/officeart/2005/8/quickstyle/simple5" qsCatId="simple" csTypeId="urn:microsoft.com/office/officeart/2005/8/colors/accent1_2" csCatId="accent1" phldr="1"/>
      <dgm:spPr/>
      <dgm:t>
        <a:bodyPr/>
        <a:lstStyle/>
        <a:p>
          <a:endParaRPr lang="en-US"/>
        </a:p>
      </dgm:t>
    </dgm:pt>
    <dgm:pt modelId="{957BA7E5-BEA0-4391-8AB4-77CF59E24A59}">
      <dgm:prSet/>
      <dgm:spPr/>
      <dgm:t>
        <a:bodyPr/>
        <a:lstStyle/>
        <a:p>
          <a:r>
            <a:rPr lang="en-GB"/>
            <a:t>Developed the Assistant Educational Psychology role</a:t>
          </a:r>
          <a:endParaRPr lang="en-US"/>
        </a:p>
      </dgm:t>
    </dgm:pt>
    <dgm:pt modelId="{4B4616F5-49EB-4665-A338-2B3431123A29}" type="parTrans" cxnId="{02F00998-C58A-4A14-836B-478B8B0A2B97}">
      <dgm:prSet/>
      <dgm:spPr/>
      <dgm:t>
        <a:bodyPr/>
        <a:lstStyle/>
        <a:p>
          <a:endParaRPr lang="en-US"/>
        </a:p>
      </dgm:t>
    </dgm:pt>
    <dgm:pt modelId="{06E321BE-D640-4743-8113-CF890FF46F2F}" type="sibTrans" cxnId="{02F00998-C58A-4A14-836B-478B8B0A2B97}">
      <dgm:prSet/>
      <dgm:spPr/>
      <dgm:t>
        <a:bodyPr/>
        <a:lstStyle/>
        <a:p>
          <a:endParaRPr lang="en-US"/>
        </a:p>
      </dgm:t>
    </dgm:pt>
    <dgm:pt modelId="{AE54F7FD-9A34-4EBB-A57E-A00315F89930}">
      <dgm:prSet/>
      <dgm:spPr/>
      <dgm:t>
        <a:bodyPr/>
        <a:lstStyle/>
        <a:p>
          <a:r>
            <a:rPr lang="en-GB"/>
            <a:t>Increased the numbers of trainee Educational Psychologists we support</a:t>
          </a:r>
          <a:endParaRPr lang="en-US"/>
        </a:p>
      </dgm:t>
    </dgm:pt>
    <dgm:pt modelId="{25593745-984A-4C8C-834B-9EEB60033F9F}" type="parTrans" cxnId="{8BCAECDD-F7C1-4D57-9D48-F086AF5388EC}">
      <dgm:prSet/>
      <dgm:spPr/>
      <dgm:t>
        <a:bodyPr/>
        <a:lstStyle/>
        <a:p>
          <a:endParaRPr lang="en-US"/>
        </a:p>
      </dgm:t>
    </dgm:pt>
    <dgm:pt modelId="{9D9B9F59-311B-4164-87EA-2CC839878C95}" type="sibTrans" cxnId="{8BCAECDD-F7C1-4D57-9D48-F086AF5388EC}">
      <dgm:prSet/>
      <dgm:spPr/>
      <dgm:t>
        <a:bodyPr/>
        <a:lstStyle/>
        <a:p>
          <a:endParaRPr lang="en-US"/>
        </a:p>
      </dgm:t>
    </dgm:pt>
    <dgm:pt modelId="{749D51C6-52B5-46AB-AA66-AC37D6407046}">
      <dgm:prSet/>
      <dgm:spPr/>
      <dgm:t>
        <a:bodyPr/>
        <a:lstStyle/>
        <a:p>
          <a:r>
            <a:rPr lang="en-GB"/>
            <a:t>Recruitment and retention of qualified workforce</a:t>
          </a:r>
          <a:endParaRPr lang="en-US"/>
        </a:p>
      </dgm:t>
    </dgm:pt>
    <dgm:pt modelId="{39DFAA31-67D6-4D79-BD49-8655A3413FF4}" type="parTrans" cxnId="{C4B3EDB4-9BF6-4C06-9C93-D3C7DA174DC5}">
      <dgm:prSet/>
      <dgm:spPr/>
      <dgm:t>
        <a:bodyPr/>
        <a:lstStyle/>
        <a:p>
          <a:endParaRPr lang="en-US"/>
        </a:p>
      </dgm:t>
    </dgm:pt>
    <dgm:pt modelId="{53D74EF1-A040-46D3-8C96-279D53316B09}" type="sibTrans" cxnId="{C4B3EDB4-9BF6-4C06-9C93-D3C7DA174DC5}">
      <dgm:prSet/>
      <dgm:spPr/>
      <dgm:t>
        <a:bodyPr/>
        <a:lstStyle/>
        <a:p>
          <a:endParaRPr lang="en-US"/>
        </a:p>
      </dgm:t>
    </dgm:pt>
    <dgm:pt modelId="{C33BFB3C-38D6-49F7-B718-A97348CE7176}">
      <dgm:prSet/>
      <dgm:spPr/>
      <dgm:t>
        <a:bodyPr/>
        <a:lstStyle/>
        <a:p>
          <a:r>
            <a:rPr lang="en-GB"/>
            <a:t>Changed  Educational Psychologist operating model in schools</a:t>
          </a:r>
          <a:endParaRPr lang="en-US"/>
        </a:p>
      </dgm:t>
    </dgm:pt>
    <dgm:pt modelId="{2B7DD1D3-91F5-4381-B8D9-79DBC8312030}" type="parTrans" cxnId="{6F0AEC1A-B0F0-4C5A-AA74-7D7ACFF6CD21}">
      <dgm:prSet/>
      <dgm:spPr/>
      <dgm:t>
        <a:bodyPr/>
        <a:lstStyle/>
        <a:p>
          <a:endParaRPr lang="en-US"/>
        </a:p>
      </dgm:t>
    </dgm:pt>
    <dgm:pt modelId="{7DBFA46D-5567-4B80-94A9-FD5F776495B6}" type="sibTrans" cxnId="{6F0AEC1A-B0F0-4C5A-AA74-7D7ACFF6CD21}">
      <dgm:prSet/>
      <dgm:spPr/>
      <dgm:t>
        <a:bodyPr/>
        <a:lstStyle/>
        <a:p>
          <a:endParaRPr lang="en-US"/>
        </a:p>
      </dgm:t>
    </dgm:pt>
    <dgm:pt modelId="{A4E7436E-C64B-48D7-9CC0-45CE79231D20}">
      <dgm:prSet/>
      <dgm:spPr/>
      <dgm:t>
        <a:bodyPr/>
        <a:lstStyle/>
        <a:p>
          <a:r>
            <a:rPr lang="en-GB"/>
            <a:t>Educational Psychology advice line</a:t>
          </a:r>
          <a:endParaRPr lang="en-US"/>
        </a:p>
      </dgm:t>
    </dgm:pt>
    <dgm:pt modelId="{48B07255-83A1-4874-A6E3-2A695EEDEF63}" type="parTrans" cxnId="{188CF35F-DD0A-4918-9CE7-867847B8FB09}">
      <dgm:prSet/>
      <dgm:spPr/>
      <dgm:t>
        <a:bodyPr/>
        <a:lstStyle/>
        <a:p>
          <a:endParaRPr lang="en-US"/>
        </a:p>
      </dgm:t>
    </dgm:pt>
    <dgm:pt modelId="{6CFD6B2F-E494-42ED-965F-A38690789A87}" type="sibTrans" cxnId="{188CF35F-DD0A-4918-9CE7-867847B8FB09}">
      <dgm:prSet/>
      <dgm:spPr/>
      <dgm:t>
        <a:bodyPr/>
        <a:lstStyle/>
        <a:p>
          <a:endParaRPr lang="en-US"/>
        </a:p>
      </dgm:t>
    </dgm:pt>
    <dgm:pt modelId="{3E4409D5-F93B-4C89-8582-D1EA745F8669}">
      <dgm:prSet/>
      <dgm:spPr/>
      <dgm:t>
        <a:bodyPr/>
        <a:lstStyle/>
        <a:p>
          <a:r>
            <a:rPr lang="en-GB"/>
            <a:t>Recognising and responding to the changed landscape of how educational psychologist are working</a:t>
          </a:r>
          <a:endParaRPr lang="en-US"/>
        </a:p>
      </dgm:t>
    </dgm:pt>
    <dgm:pt modelId="{686121EA-B967-4253-92E3-8C52E9BEEC3C}" type="parTrans" cxnId="{554B2F87-BF43-464B-918E-D02A9C1D02CF}">
      <dgm:prSet/>
      <dgm:spPr/>
      <dgm:t>
        <a:bodyPr/>
        <a:lstStyle/>
        <a:p>
          <a:endParaRPr lang="en-US"/>
        </a:p>
      </dgm:t>
    </dgm:pt>
    <dgm:pt modelId="{AEA65D81-A249-4C84-BFDB-6A8E66142762}" type="sibTrans" cxnId="{554B2F87-BF43-464B-918E-D02A9C1D02CF}">
      <dgm:prSet/>
      <dgm:spPr/>
      <dgm:t>
        <a:bodyPr/>
        <a:lstStyle/>
        <a:p>
          <a:endParaRPr lang="en-US"/>
        </a:p>
      </dgm:t>
    </dgm:pt>
    <dgm:pt modelId="{1C0E6FDA-4ED1-4776-944B-705A7A90E32B}">
      <dgm:prSet/>
      <dgm:spPr/>
      <dgm:t>
        <a:bodyPr/>
        <a:lstStyle/>
        <a:p>
          <a:r>
            <a:rPr lang="en-GB"/>
            <a:t>Modernising- Increasing use of locums and using technology to progress remote assessments</a:t>
          </a:r>
          <a:endParaRPr lang="en-US"/>
        </a:p>
      </dgm:t>
    </dgm:pt>
    <dgm:pt modelId="{9D39CD5A-5AE8-4539-89F1-3D6157EB0FB3}" type="parTrans" cxnId="{F9BD82EC-B954-4492-9133-75FA19D150F9}">
      <dgm:prSet/>
      <dgm:spPr/>
      <dgm:t>
        <a:bodyPr/>
        <a:lstStyle/>
        <a:p>
          <a:endParaRPr lang="en-US"/>
        </a:p>
      </dgm:t>
    </dgm:pt>
    <dgm:pt modelId="{133859BF-DDD4-479B-926C-523944037130}" type="sibTrans" cxnId="{F9BD82EC-B954-4492-9133-75FA19D150F9}">
      <dgm:prSet/>
      <dgm:spPr/>
      <dgm:t>
        <a:bodyPr/>
        <a:lstStyle/>
        <a:p>
          <a:endParaRPr lang="en-US"/>
        </a:p>
      </dgm:t>
    </dgm:pt>
    <dgm:pt modelId="{BE8DB602-C378-47E6-9568-D16EC031CAF1}" type="pres">
      <dgm:prSet presAssocID="{D93456E7-874E-4402-A53A-5930B9AA74B3}" presName="diagram" presStyleCnt="0">
        <dgm:presLayoutVars>
          <dgm:dir/>
          <dgm:resizeHandles val="exact"/>
        </dgm:presLayoutVars>
      </dgm:prSet>
      <dgm:spPr/>
    </dgm:pt>
    <dgm:pt modelId="{E3912796-66AA-4273-8D18-5989CFFE9D8D}" type="pres">
      <dgm:prSet presAssocID="{957BA7E5-BEA0-4391-8AB4-77CF59E24A59}" presName="node" presStyleLbl="node1" presStyleIdx="0" presStyleCnt="7">
        <dgm:presLayoutVars>
          <dgm:bulletEnabled val="1"/>
        </dgm:presLayoutVars>
      </dgm:prSet>
      <dgm:spPr/>
    </dgm:pt>
    <dgm:pt modelId="{BE26DC84-F2C1-4592-9D01-A91FB96D8C53}" type="pres">
      <dgm:prSet presAssocID="{06E321BE-D640-4743-8113-CF890FF46F2F}" presName="sibTrans" presStyleCnt="0"/>
      <dgm:spPr/>
    </dgm:pt>
    <dgm:pt modelId="{E1B53B5B-4F08-4998-8052-D316A204A117}" type="pres">
      <dgm:prSet presAssocID="{AE54F7FD-9A34-4EBB-A57E-A00315F89930}" presName="node" presStyleLbl="node1" presStyleIdx="1" presStyleCnt="7">
        <dgm:presLayoutVars>
          <dgm:bulletEnabled val="1"/>
        </dgm:presLayoutVars>
      </dgm:prSet>
      <dgm:spPr/>
    </dgm:pt>
    <dgm:pt modelId="{5F4AB656-5871-446C-90FC-F9B437FC1040}" type="pres">
      <dgm:prSet presAssocID="{9D9B9F59-311B-4164-87EA-2CC839878C95}" presName="sibTrans" presStyleCnt="0"/>
      <dgm:spPr/>
    </dgm:pt>
    <dgm:pt modelId="{E0BCCAA0-71E1-4165-8F43-92BA497ECFB5}" type="pres">
      <dgm:prSet presAssocID="{749D51C6-52B5-46AB-AA66-AC37D6407046}" presName="node" presStyleLbl="node1" presStyleIdx="2" presStyleCnt="7">
        <dgm:presLayoutVars>
          <dgm:bulletEnabled val="1"/>
        </dgm:presLayoutVars>
      </dgm:prSet>
      <dgm:spPr/>
    </dgm:pt>
    <dgm:pt modelId="{4ACA5884-5CF8-4C12-A040-702473DC9C7C}" type="pres">
      <dgm:prSet presAssocID="{53D74EF1-A040-46D3-8C96-279D53316B09}" presName="sibTrans" presStyleCnt="0"/>
      <dgm:spPr/>
    </dgm:pt>
    <dgm:pt modelId="{0DDB4684-B3FD-4372-A32E-554B97BAECFD}" type="pres">
      <dgm:prSet presAssocID="{C33BFB3C-38D6-49F7-B718-A97348CE7176}" presName="node" presStyleLbl="node1" presStyleIdx="3" presStyleCnt="7">
        <dgm:presLayoutVars>
          <dgm:bulletEnabled val="1"/>
        </dgm:presLayoutVars>
      </dgm:prSet>
      <dgm:spPr/>
    </dgm:pt>
    <dgm:pt modelId="{9540C42D-630F-415C-AEF0-414933E2E9EA}" type="pres">
      <dgm:prSet presAssocID="{7DBFA46D-5567-4B80-94A9-FD5F776495B6}" presName="sibTrans" presStyleCnt="0"/>
      <dgm:spPr/>
    </dgm:pt>
    <dgm:pt modelId="{4122AD87-F132-4AAA-AEF4-E13A474B0591}" type="pres">
      <dgm:prSet presAssocID="{A4E7436E-C64B-48D7-9CC0-45CE79231D20}" presName="node" presStyleLbl="node1" presStyleIdx="4" presStyleCnt="7">
        <dgm:presLayoutVars>
          <dgm:bulletEnabled val="1"/>
        </dgm:presLayoutVars>
      </dgm:prSet>
      <dgm:spPr/>
    </dgm:pt>
    <dgm:pt modelId="{375911F0-F9E9-4928-BA04-8D9C7F643538}" type="pres">
      <dgm:prSet presAssocID="{6CFD6B2F-E494-42ED-965F-A38690789A87}" presName="sibTrans" presStyleCnt="0"/>
      <dgm:spPr/>
    </dgm:pt>
    <dgm:pt modelId="{D4F66F73-2E9C-42F3-935D-919D23F4DF2D}" type="pres">
      <dgm:prSet presAssocID="{3E4409D5-F93B-4C89-8582-D1EA745F8669}" presName="node" presStyleLbl="node1" presStyleIdx="5" presStyleCnt="7">
        <dgm:presLayoutVars>
          <dgm:bulletEnabled val="1"/>
        </dgm:presLayoutVars>
      </dgm:prSet>
      <dgm:spPr/>
    </dgm:pt>
    <dgm:pt modelId="{A01D6F43-AF82-466E-BA75-BC3E9B07CFA4}" type="pres">
      <dgm:prSet presAssocID="{AEA65D81-A249-4C84-BFDB-6A8E66142762}" presName="sibTrans" presStyleCnt="0"/>
      <dgm:spPr/>
    </dgm:pt>
    <dgm:pt modelId="{FE46A788-38FA-4CF8-9E7A-78E26687D26F}" type="pres">
      <dgm:prSet presAssocID="{1C0E6FDA-4ED1-4776-944B-705A7A90E32B}" presName="node" presStyleLbl="node1" presStyleIdx="6" presStyleCnt="7">
        <dgm:presLayoutVars>
          <dgm:bulletEnabled val="1"/>
        </dgm:presLayoutVars>
      </dgm:prSet>
      <dgm:spPr/>
    </dgm:pt>
  </dgm:ptLst>
  <dgm:cxnLst>
    <dgm:cxn modelId="{6F0AEC1A-B0F0-4C5A-AA74-7D7ACFF6CD21}" srcId="{D93456E7-874E-4402-A53A-5930B9AA74B3}" destId="{C33BFB3C-38D6-49F7-B718-A97348CE7176}" srcOrd="3" destOrd="0" parTransId="{2B7DD1D3-91F5-4381-B8D9-79DBC8312030}" sibTransId="{7DBFA46D-5567-4B80-94A9-FD5F776495B6}"/>
    <dgm:cxn modelId="{188CF35F-DD0A-4918-9CE7-867847B8FB09}" srcId="{D93456E7-874E-4402-A53A-5930B9AA74B3}" destId="{A4E7436E-C64B-48D7-9CC0-45CE79231D20}" srcOrd="4" destOrd="0" parTransId="{48B07255-83A1-4874-A6E3-2A695EEDEF63}" sibTransId="{6CFD6B2F-E494-42ED-965F-A38690789A87}"/>
    <dgm:cxn modelId="{C9B85C69-D937-43BC-9937-67068C274EA7}" type="presOf" srcId="{A4E7436E-C64B-48D7-9CC0-45CE79231D20}" destId="{4122AD87-F132-4AAA-AEF4-E13A474B0591}" srcOrd="0" destOrd="0" presId="urn:microsoft.com/office/officeart/2005/8/layout/default"/>
    <dgm:cxn modelId="{CC109B4D-39B6-418C-AD2F-1B612628CC0E}" type="presOf" srcId="{AE54F7FD-9A34-4EBB-A57E-A00315F89930}" destId="{E1B53B5B-4F08-4998-8052-D316A204A117}" srcOrd="0" destOrd="0" presId="urn:microsoft.com/office/officeart/2005/8/layout/default"/>
    <dgm:cxn modelId="{2BC7A058-68FE-419D-8E21-CE6B47FDCCD3}" type="presOf" srcId="{749D51C6-52B5-46AB-AA66-AC37D6407046}" destId="{E0BCCAA0-71E1-4165-8F43-92BA497ECFB5}" srcOrd="0" destOrd="0" presId="urn:microsoft.com/office/officeart/2005/8/layout/default"/>
    <dgm:cxn modelId="{85D13C59-B3F3-4727-9299-42ABFCADBCF5}" type="presOf" srcId="{C33BFB3C-38D6-49F7-B718-A97348CE7176}" destId="{0DDB4684-B3FD-4372-A32E-554B97BAECFD}" srcOrd="0" destOrd="0" presId="urn:microsoft.com/office/officeart/2005/8/layout/default"/>
    <dgm:cxn modelId="{554B2F87-BF43-464B-918E-D02A9C1D02CF}" srcId="{D93456E7-874E-4402-A53A-5930B9AA74B3}" destId="{3E4409D5-F93B-4C89-8582-D1EA745F8669}" srcOrd="5" destOrd="0" parTransId="{686121EA-B967-4253-92E3-8C52E9BEEC3C}" sibTransId="{AEA65D81-A249-4C84-BFDB-6A8E66142762}"/>
    <dgm:cxn modelId="{02F00998-C58A-4A14-836B-478B8B0A2B97}" srcId="{D93456E7-874E-4402-A53A-5930B9AA74B3}" destId="{957BA7E5-BEA0-4391-8AB4-77CF59E24A59}" srcOrd="0" destOrd="0" parTransId="{4B4616F5-49EB-4665-A338-2B3431123A29}" sibTransId="{06E321BE-D640-4743-8113-CF890FF46F2F}"/>
    <dgm:cxn modelId="{C4B3EDB4-9BF6-4C06-9C93-D3C7DA174DC5}" srcId="{D93456E7-874E-4402-A53A-5930B9AA74B3}" destId="{749D51C6-52B5-46AB-AA66-AC37D6407046}" srcOrd="2" destOrd="0" parTransId="{39DFAA31-67D6-4D79-BD49-8655A3413FF4}" sibTransId="{53D74EF1-A040-46D3-8C96-279D53316B09}"/>
    <dgm:cxn modelId="{8BCAECDD-F7C1-4D57-9D48-F086AF5388EC}" srcId="{D93456E7-874E-4402-A53A-5930B9AA74B3}" destId="{AE54F7FD-9A34-4EBB-A57E-A00315F89930}" srcOrd="1" destOrd="0" parTransId="{25593745-984A-4C8C-834B-9EEB60033F9F}" sibTransId="{9D9B9F59-311B-4164-87EA-2CC839878C95}"/>
    <dgm:cxn modelId="{E95BD5E5-CB06-454A-95FD-E8BFE444CEE8}" type="presOf" srcId="{D93456E7-874E-4402-A53A-5930B9AA74B3}" destId="{BE8DB602-C378-47E6-9568-D16EC031CAF1}" srcOrd="0" destOrd="0" presId="urn:microsoft.com/office/officeart/2005/8/layout/default"/>
    <dgm:cxn modelId="{D337AFEB-4E9F-44B1-99B9-03685DA580DC}" type="presOf" srcId="{3E4409D5-F93B-4C89-8582-D1EA745F8669}" destId="{D4F66F73-2E9C-42F3-935D-919D23F4DF2D}" srcOrd="0" destOrd="0" presId="urn:microsoft.com/office/officeart/2005/8/layout/default"/>
    <dgm:cxn modelId="{F9BD82EC-B954-4492-9133-75FA19D150F9}" srcId="{D93456E7-874E-4402-A53A-5930B9AA74B3}" destId="{1C0E6FDA-4ED1-4776-944B-705A7A90E32B}" srcOrd="6" destOrd="0" parTransId="{9D39CD5A-5AE8-4539-89F1-3D6157EB0FB3}" sibTransId="{133859BF-DDD4-479B-926C-523944037130}"/>
    <dgm:cxn modelId="{0FA5C8F1-4D67-4A3D-B380-A3135700A275}" type="presOf" srcId="{1C0E6FDA-4ED1-4776-944B-705A7A90E32B}" destId="{FE46A788-38FA-4CF8-9E7A-78E26687D26F}" srcOrd="0" destOrd="0" presId="urn:microsoft.com/office/officeart/2005/8/layout/default"/>
    <dgm:cxn modelId="{FCFCEDF2-1043-4EC5-9021-AC309F2E91C4}" type="presOf" srcId="{957BA7E5-BEA0-4391-8AB4-77CF59E24A59}" destId="{E3912796-66AA-4273-8D18-5989CFFE9D8D}" srcOrd="0" destOrd="0" presId="urn:microsoft.com/office/officeart/2005/8/layout/default"/>
    <dgm:cxn modelId="{98F560BC-517E-473C-90EB-ABDB7A0E6FD3}" type="presParOf" srcId="{BE8DB602-C378-47E6-9568-D16EC031CAF1}" destId="{E3912796-66AA-4273-8D18-5989CFFE9D8D}" srcOrd="0" destOrd="0" presId="urn:microsoft.com/office/officeart/2005/8/layout/default"/>
    <dgm:cxn modelId="{E4CE2DF7-7CAB-4F2C-821E-BF04A7454429}" type="presParOf" srcId="{BE8DB602-C378-47E6-9568-D16EC031CAF1}" destId="{BE26DC84-F2C1-4592-9D01-A91FB96D8C53}" srcOrd="1" destOrd="0" presId="urn:microsoft.com/office/officeart/2005/8/layout/default"/>
    <dgm:cxn modelId="{1A50BF6A-8B36-446A-85CF-83C9027A0A49}" type="presParOf" srcId="{BE8DB602-C378-47E6-9568-D16EC031CAF1}" destId="{E1B53B5B-4F08-4998-8052-D316A204A117}" srcOrd="2" destOrd="0" presId="urn:microsoft.com/office/officeart/2005/8/layout/default"/>
    <dgm:cxn modelId="{B8888D24-4120-4223-B514-745C99A70720}" type="presParOf" srcId="{BE8DB602-C378-47E6-9568-D16EC031CAF1}" destId="{5F4AB656-5871-446C-90FC-F9B437FC1040}" srcOrd="3" destOrd="0" presId="urn:microsoft.com/office/officeart/2005/8/layout/default"/>
    <dgm:cxn modelId="{BAA9E59A-A64F-46A2-AB31-577748D4656A}" type="presParOf" srcId="{BE8DB602-C378-47E6-9568-D16EC031CAF1}" destId="{E0BCCAA0-71E1-4165-8F43-92BA497ECFB5}" srcOrd="4" destOrd="0" presId="urn:microsoft.com/office/officeart/2005/8/layout/default"/>
    <dgm:cxn modelId="{A96B95A7-6A9D-420E-8D3C-B9B8DA7A1A5C}" type="presParOf" srcId="{BE8DB602-C378-47E6-9568-D16EC031CAF1}" destId="{4ACA5884-5CF8-4C12-A040-702473DC9C7C}" srcOrd="5" destOrd="0" presId="urn:microsoft.com/office/officeart/2005/8/layout/default"/>
    <dgm:cxn modelId="{FC654AF7-C72B-4503-8963-4200CEE8CDDF}" type="presParOf" srcId="{BE8DB602-C378-47E6-9568-D16EC031CAF1}" destId="{0DDB4684-B3FD-4372-A32E-554B97BAECFD}" srcOrd="6" destOrd="0" presId="urn:microsoft.com/office/officeart/2005/8/layout/default"/>
    <dgm:cxn modelId="{6A9C99F4-81E6-4364-BA49-84FBE2CE3B3E}" type="presParOf" srcId="{BE8DB602-C378-47E6-9568-D16EC031CAF1}" destId="{9540C42D-630F-415C-AEF0-414933E2E9EA}" srcOrd="7" destOrd="0" presId="urn:microsoft.com/office/officeart/2005/8/layout/default"/>
    <dgm:cxn modelId="{B9DDBCCA-B7CB-4C91-ACB0-533678383603}" type="presParOf" srcId="{BE8DB602-C378-47E6-9568-D16EC031CAF1}" destId="{4122AD87-F132-4AAA-AEF4-E13A474B0591}" srcOrd="8" destOrd="0" presId="urn:microsoft.com/office/officeart/2005/8/layout/default"/>
    <dgm:cxn modelId="{65F33847-1B98-47B1-B6B7-D03DA1ED9E07}" type="presParOf" srcId="{BE8DB602-C378-47E6-9568-D16EC031CAF1}" destId="{375911F0-F9E9-4928-BA04-8D9C7F643538}" srcOrd="9" destOrd="0" presId="urn:microsoft.com/office/officeart/2005/8/layout/default"/>
    <dgm:cxn modelId="{74713D2B-DE2B-4192-BAE7-4D8DBC449C31}" type="presParOf" srcId="{BE8DB602-C378-47E6-9568-D16EC031CAF1}" destId="{D4F66F73-2E9C-42F3-935D-919D23F4DF2D}" srcOrd="10" destOrd="0" presId="urn:microsoft.com/office/officeart/2005/8/layout/default"/>
    <dgm:cxn modelId="{B51C2842-6D7B-4CF3-9DF3-232D8454378C}" type="presParOf" srcId="{BE8DB602-C378-47E6-9568-D16EC031CAF1}" destId="{A01D6F43-AF82-466E-BA75-BC3E9B07CFA4}" srcOrd="11" destOrd="0" presId="urn:microsoft.com/office/officeart/2005/8/layout/default"/>
    <dgm:cxn modelId="{417C0558-3AB3-47E2-A815-BD0DD6677774}" type="presParOf" srcId="{BE8DB602-C378-47E6-9568-D16EC031CAF1}" destId="{FE46A788-38FA-4CF8-9E7A-78E26687D26F}"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E64D598-6B3D-40E6-B1B5-A7F863606116}" type="doc">
      <dgm:prSet loTypeId="urn:microsoft.com/office/officeart/2005/8/layout/arrow3" loCatId="relationship" qsTypeId="urn:microsoft.com/office/officeart/2005/8/quickstyle/simple1" qsCatId="simple" csTypeId="urn:microsoft.com/office/officeart/2005/8/colors/accent1_2" csCatId="accent1" phldr="1"/>
      <dgm:spPr/>
      <dgm:t>
        <a:bodyPr/>
        <a:lstStyle/>
        <a:p>
          <a:endParaRPr lang="en-GB"/>
        </a:p>
      </dgm:t>
    </dgm:pt>
    <dgm:pt modelId="{398031E7-98B0-4D99-96DD-A00D136E9E0C}">
      <dgm:prSet phldrT="[Text]" custT="1"/>
      <dgm:spPr/>
      <dgm:t>
        <a:bodyPr/>
        <a:lstStyle/>
        <a:p>
          <a:r>
            <a:rPr lang="en-GB" sz="1050" b="1"/>
            <a:t>Within local control</a:t>
          </a:r>
        </a:p>
      </dgm:t>
    </dgm:pt>
    <dgm:pt modelId="{12FFF832-2DDB-4CAC-B7F1-885EB646E674}" type="parTrans" cxnId="{3DAEB3A0-6C24-48BA-8E10-78D5E47E8673}">
      <dgm:prSet/>
      <dgm:spPr/>
      <dgm:t>
        <a:bodyPr/>
        <a:lstStyle/>
        <a:p>
          <a:endParaRPr lang="en-GB"/>
        </a:p>
      </dgm:t>
    </dgm:pt>
    <dgm:pt modelId="{30E0FF01-4B14-400A-9353-2F4E839B1982}" type="sibTrans" cxnId="{3DAEB3A0-6C24-48BA-8E10-78D5E47E8673}">
      <dgm:prSet/>
      <dgm:spPr/>
      <dgm:t>
        <a:bodyPr/>
        <a:lstStyle/>
        <a:p>
          <a:endParaRPr lang="en-GB"/>
        </a:p>
      </dgm:t>
    </dgm:pt>
    <dgm:pt modelId="{B938C100-49B3-4435-9E2D-FF834C177591}">
      <dgm:prSet phldrT="[Text]" custT="1"/>
      <dgm:spPr/>
      <dgm:t>
        <a:bodyPr/>
        <a:lstStyle/>
        <a:p>
          <a:pPr rtl="0"/>
          <a:r>
            <a:rPr lang="en-GB" sz="900" b="1"/>
            <a:t>Good SEND </a:t>
          </a:r>
          <a:r>
            <a:rPr lang="en-GB" sz="900" b="1">
              <a:latin typeface="Calibri"/>
            </a:rPr>
            <a:t>and inclusive </a:t>
          </a:r>
          <a:r>
            <a:rPr lang="en-GB" sz="900" b="1"/>
            <a:t>practice:</a:t>
          </a:r>
          <a:r>
            <a:rPr lang="en-GB" sz="900"/>
            <a:t> preventative services (EY settings, reduce exclusion); good gatekeeping to EHCP / </a:t>
          </a:r>
          <a:r>
            <a:rPr lang="en-GB" sz="900">
              <a:latin typeface="Calibri"/>
            </a:rPr>
            <a:t>consistent </a:t>
          </a:r>
          <a:r>
            <a:rPr lang="en-GB" sz="900"/>
            <a:t> </a:t>
          </a:r>
          <a:r>
            <a:rPr lang="en-GB" sz="900">
              <a:latin typeface="Calibri"/>
            </a:rPr>
            <a:t>application of legal framework </a:t>
          </a:r>
          <a:r>
            <a:rPr lang="en-GB" sz="900"/>
            <a:t>and active pursuit of what is best for each young person.</a:t>
          </a:r>
        </a:p>
      </dgm:t>
    </dgm:pt>
    <dgm:pt modelId="{6B80892E-8EB9-4B56-A885-BC5B0B9317BC}" type="parTrans" cxnId="{3DD9C576-F27B-405F-AD7B-0F2C13927702}">
      <dgm:prSet/>
      <dgm:spPr/>
      <dgm:t>
        <a:bodyPr/>
        <a:lstStyle/>
        <a:p>
          <a:endParaRPr lang="en-GB"/>
        </a:p>
      </dgm:t>
    </dgm:pt>
    <dgm:pt modelId="{3356D4FA-03A0-4396-8BAE-D68C4F25283C}" type="sibTrans" cxnId="{3DD9C576-F27B-405F-AD7B-0F2C13927702}">
      <dgm:prSet/>
      <dgm:spPr/>
      <dgm:t>
        <a:bodyPr/>
        <a:lstStyle/>
        <a:p>
          <a:endParaRPr lang="en-GB"/>
        </a:p>
      </dgm:t>
    </dgm:pt>
    <dgm:pt modelId="{3072C843-F15C-478D-A28B-A96844C7DE14}">
      <dgm:prSet phldrT="[Text]" custT="1"/>
      <dgm:spPr/>
      <dgm:t>
        <a:bodyPr/>
        <a:lstStyle/>
        <a:p>
          <a:r>
            <a:rPr lang="en-GB" sz="900" b="1"/>
            <a:t>Good commissioning : </a:t>
          </a:r>
          <a:r>
            <a:rPr lang="en-GB" sz="900"/>
            <a:t>getting the right placement for each young </a:t>
          </a:r>
          <a:r>
            <a:rPr lang="en-GB" sz="900">
              <a:latin typeface="Calibri"/>
            </a:rPr>
            <a:t>person</a:t>
          </a:r>
          <a:r>
            <a:rPr lang="en-GB" sz="900"/>
            <a:t>; being vigilant in anticipating sufficiency of available places; and influencing the shape of the market.</a:t>
          </a:r>
        </a:p>
      </dgm:t>
    </dgm:pt>
    <dgm:pt modelId="{CAD48961-457C-4F3B-A08F-2DA64B6F6229}" type="parTrans" cxnId="{982D0A28-413B-4619-94D3-248929CC3770}">
      <dgm:prSet/>
      <dgm:spPr/>
      <dgm:t>
        <a:bodyPr/>
        <a:lstStyle/>
        <a:p>
          <a:endParaRPr lang="en-GB"/>
        </a:p>
      </dgm:t>
    </dgm:pt>
    <dgm:pt modelId="{17008B33-396A-4B42-A6F2-87AF0F507AE3}" type="sibTrans" cxnId="{982D0A28-413B-4619-94D3-248929CC3770}">
      <dgm:prSet/>
      <dgm:spPr/>
      <dgm:t>
        <a:bodyPr/>
        <a:lstStyle/>
        <a:p>
          <a:endParaRPr lang="en-GB"/>
        </a:p>
      </dgm:t>
    </dgm:pt>
    <dgm:pt modelId="{A1E37618-AC71-424D-AF93-44C4828205E3}">
      <dgm:prSet phldrT="[Text]" custT="1"/>
      <dgm:spPr/>
      <dgm:t>
        <a:bodyPr/>
        <a:lstStyle/>
        <a:p>
          <a:r>
            <a:rPr lang="en-GB" sz="900" b="1"/>
            <a:t>Good data:  </a:t>
          </a:r>
          <a:r>
            <a:rPr lang="en-GB" sz="900"/>
            <a:t>linking activity and finance; comparisons over time, against others and against national benchmarks; all  leading to good decisions.</a:t>
          </a:r>
        </a:p>
      </dgm:t>
    </dgm:pt>
    <dgm:pt modelId="{0813BF3D-5093-4818-B01A-A1F326AEEF60}" type="parTrans" cxnId="{8494D159-A20D-4EE8-89E2-B3B9E096B2BF}">
      <dgm:prSet/>
      <dgm:spPr/>
      <dgm:t>
        <a:bodyPr/>
        <a:lstStyle/>
        <a:p>
          <a:endParaRPr lang="en-GB"/>
        </a:p>
      </dgm:t>
    </dgm:pt>
    <dgm:pt modelId="{89E25D29-A940-460E-81FB-39078F427C61}" type="sibTrans" cxnId="{8494D159-A20D-4EE8-89E2-B3B9E096B2BF}">
      <dgm:prSet/>
      <dgm:spPr/>
      <dgm:t>
        <a:bodyPr/>
        <a:lstStyle/>
        <a:p>
          <a:endParaRPr lang="en-GB"/>
        </a:p>
      </dgm:t>
    </dgm:pt>
    <dgm:pt modelId="{F9CC909B-6CF4-4E82-AA20-0B1ABA02869D}">
      <dgm:prSet phldrT="[Text]" custT="1"/>
      <dgm:spPr/>
      <dgm:t>
        <a:bodyPr/>
        <a:lstStyle/>
        <a:p>
          <a:r>
            <a:rPr lang="en-GB" sz="1050" b="1"/>
            <a:t>Beyond local control</a:t>
          </a:r>
        </a:p>
      </dgm:t>
    </dgm:pt>
    <dgm:pt modelId="{1CC23C5B-1095-4FC7-92BA-F597402E0689}" type="parTrans" cxnId="{9D6EF2CF-DF7B-4388-BBA7-2773AB44A14D}">
      <dgm:prSet/>
      <dgm:spPr/>
      <dgm:t>
        <a:bodyPr/>
        <a:lstStyle/>
        <a:p>
          <a:endParaRPr lang="en-GB"/>
        </a:p>
      </dgm:t>
    </dgm:pt>
    <dgm:pt modelId="{2B075C8C-7800-4BCA-956D-61699F9F3D28}" type="sibTrans" cxnId="{9D6EF2CF-DF7B-4388-BBA7-2773AB44A14D}">
      <dgm:prSet/>
      <dgm:spPr/>
      <dgm:t>
        <a:bodyPr/>
        <a:lstStyle/>
        <a:p>
          <a:endParaRPr lang="en-GB"/>
        </a:p>
      </dgm:t>
    </dgm:pt>
    <dgm:pt modelId="{14404CFC-1A1B-4A9D-926B-3EC17F4EAE4C}">
      <dgm:prSet phldrT="[Text]" custT="1"/>
      <dgm:spPr/>
      <dgm:t>
        <a:bodyPr/>
        <a:lstStyle/>
        <a:p>
          <a:r>
            <a:rPr lang="en-GB" sz="900" b="1"/>
            <a:t>Demography: </a:t>
          </a:r>
          <a:r>
            <a:rPr lang="en-GB" sz="900" b="0"/>
            <a:t>Overall population as well as its composition and parental expectation</a:t>
          </a:r>
          <a:endParaRPr lang="en-GB" sz="900"/>
        </a:p>
      </dgm:t>
    </dgm:pt>
    <dgm:pt modelId="{AD7B1228-6B55-4493-8C7B-4D35F0842E02}" type="parTrans" cxnId="{BFDB7FC4-FA06-4D30-8ADC-25878134263B}">
      <dgm:prSet/>
      <dgm:spPr/>
      <dgm:t>
        <a:bodyPr/>
        <a:lstStyle/>
        <a:p>
          <a:endParaRPr lang="en-GB"/>
        </a:p>
      </dgm:t>
    </dgm:pt>
    <dgm:pt modelId="{4C2A05E2-3CF1-4119-9D5E-68BA09D586E5}" type="sibTrans" cxnId="{BFDB7FC4-FA06-4D30-8ADC-25878134263B}">
      <dgm:prSet/>
      <dgm:spPr/>
      <dgm:t>
        <a:bodyPr/>
        <a:lstStyle/>
        <a:p>
          <a:endParaRPr lang="en-GB"/>
        </a:p>
      </dgm:t>
    </dgm:pt>
    <dgm:pt modelId="{272D564D-968A-46CD-A808-B284AA80E0BC}">
      <dgm:prSet phldrT="[Text]" custT="1"/>
      <dgm:spPr/>
      <dgm:t>
        <a:bodyPr/>
        <a:lstStyle/>
        <a:p>
          <a:r>
            <a:rPr lang="en-GB" sz="900" b="1"/>
            <a:t>Statutory guidance </a:t>
          </a:r>
          <a:r>
            <a:rPr lang="en-GB" sz="900"/>
            <a:t>:  Local authorities are bound to observe the national guidance when making judgements about EHCP, so turning off taps is not an option</a:t>
          </a:r>
        </a:p>
      </dgm:t>
    </dgm:pt>
    <dgm:pt modelId="{461D4F25-035C-452E-AB8E-0213132E7290}" type="parTrans" cxnId="{D0D0850E-9584-4AB6-B29B-15FF23911F5E}">
      <dgm:prSet/>
      <dgm:spPr/>
      <dgm:t>
        <a:bodyPr/>
        <a:lstStyle/>
        <a:p>
          <a:endParaRPr lang="en-GB"/>
        </a:p>
      </dgm:t>
    </dgm:pt>
    <dgm:pt modelId="{30D0C777-0942-454B-B624-085E4DF98552}" type="sibTrans" cxnId="{D0D0850E-9584-4AB6-B29B-15FF23911F5E}">
      <dgm:prSet/>
      <dgm:spPr/>
      <dgm:t>
        <a:bodyPr/>
        <a:lstStyle/>
        <a:p>
          <a:endParaRPr lang="en-GB"/>
        </a:p>
      </dgm:t>
    </dgm:pt>
    <dgm:pt modelId="{5CEFD157-5DDD-483B-8E8B-2F127F7D2B60}">
      <dgm:prSet phldrT="[Text]" custT="1"/>
      <dgm:spPr/>
      <dgm:t>
        <a:bodyPr/>
        <a:lstStyle/>
        <a:p>
          <a:r>
            <a:rPr lang="en-GB" sz="900" b="1"/>
            <a:t>Supply and demand</a:t>
          </a:r>
          <a:r>
            <a:rPr lang="en-GB" sz="900"/>
            <a:t>:  scarcity drives up costs for specialist places</a:t>
          </a:r>
        </a:p>
      </dgm:t>
    </dgm:pt>
    <dgm:pt modelId="{C3929A6C-B832-4DC5-A98D-ECF021698645}" type="parTrans" cxnId="{F933CC06-D3B1-4C72-B23D-DD770FB660BA}">
      <dgm:prSet/>
      <dgm:spPr/>
      <dgm:t>
        <a:bodyPr/>
        <a:lstStyle/>
        <a:p>
          <a:endParaRPr lang="en-GB"/>
        </a:p>
      </dgm:t>
    </dgm:pt>
    <dgm:pt modelId="{636D8A29-E9B0-47A0-A932-A8E3CA685EAF}" type="sibTrans" cxnId="{F933CC06-D3B1-4C72-B23D-DD770FB660BA}">
      <dgm:prSet/>
      <dgm:spPr/>
      <dgm:t>
        <a:bodyPr/>
        <a:lstStyle/>
        <a:p>
          <a:endParaRPr lang="en-GB"/>
        </a:p>
      </dgm:t>
    </dgm:pt>
    <dgm:pt modelId="{47119B03-DB30-4E35-990C-9BEA43E88E6A}">
      <dgm:prSet phldrT="[Text]" custT="1"/>
      <dgm:spPr/>
      <dgm:t>
        <a:bodyPr/>
        <a:lstStyle/>
        <a:p>
          <a:r>
            <a:rPr lang="en-GB" sz="900" b="1"/>
            <a:t>National economic and social context</a:t>
          </a:r>
          <a:r>
            <a:rPr lang="en-GB" sz="900"/>
            <a:t>:  uncertainty around national policy, increasing deprivation and pressure on the school system is driving demand.</a:t>
          </a:r>
        </a:p>
      </dgm:t>
    </dgm:pt>
    <dgm:pt modelId="{CA924AEF-A36A-49F5-BF06-F0CA0868ABA5}" type="parTrans" cxnId="{9E074086-FCEA-4022-8272-FFA974B8B0B2}">
      <dgm:prSet/>
      <dgm:spPr/>
      <dgm:t>
        <a:bodyPr/>
        <a:lstStyle/>
        <a:p>
          <a:endParaRPr lang="en-GB"/>
        </a:p>
      </dgm:t>
    </dgm:pt>
    <dgm:pt modelId="{5CD9ECD3-8DCA-4374-B106-B4B434BE4E52}" type="sibTrans" cxnId="{9E074086-FCEA-4022-8272-FFA974B8B0B2}">
      <dgm:prSet/>
      <dgm:spPr/>
      <dgm:t>
        <a:bodyPr/>
        <a:lstStyle/>
        <a:p>
          <a:endParaRPr lang="en-GB"/>
        </a:p>
      </dgm:t>
    </dgm:pt>
    <dgm:pt modelId="{305B167E-8CBE-402E-A417-012DE2603001}">
      <dgm:prSet phldrT="[Text]" custT="1"/>
      <dgm:spPr/>
      <dgm:t>
        <a:bodyPr/>
        <a:lstStyle/>
        <a:p>
          <a:r>
            <a:rPr lang="en-GB" sz="900" b="1"/>
            <a:t> Increased sufficiency: </a:t>
          </a:r>
          <a:r>
            <a:rPr lang="en-GB" sz="900" b="0"/>
            <a:t>Special school capacity, resource bases and expansion of Alternative Provision, to reduce use of independent schools.</a:t>
          </a:r>
        </a:p>
      </dgm:t>
    </dgm:pt>
    <dgm:pt modelId="{B76DDA5B-1274-487F-9C97-2B1205B6C76B}" type="parTrans" cxnId="{9F52B96B-1C0F-47A8-BBD4-C8714C910FF4}">
      <dgm:prSet/>
      <dgm:spPr/>
      <dgm:t>
        <a:bodyPr/>
        <a:lstStyle/>
        <a:p>
          <a:endParaRPr lang="en-GB"/>
        </a:p>
      </dgm:t>
    </dgm:pt>
    <dgm:pt modelId="{33A29001-8B58-41DC-9F15-A8185A893C34}" type="sibTrans" cxnId="{9F52B96B-1C0F-47A8-BBD4-C8714C910FF4}">
      <dgm:prSet/>
      <dgm:spPr/>
      <dgm:t>
        <a:bodyPr/>
        <a:lstStyle/>
        <a:p>
          <a:endParaRPr lang="en-GB"/>
        </a:p>
      </dgm:t>
    </dgm:pt>
    <dgm:pt modelId="{A409238A-40E5-4F23-B4C0-DD8FE9A67A7A}">
      <dgm:prSet phldrT="[Text]" custT="1"/>
      <dgm:spPr/>
      <dgm:t>
        <a:bodyPr/>
        <a:lstStyle/>
        <a:p>
          <a:r>
            <a:rPr lang="en-GB" sz="900" b="1"/>
            <a:t>Legal system: </a:t>
          </a:r>
          <a:r>
            <a:rPr lang="en-GB" sz="900" b="0"/>
            <a:t>Tribunal outcomes are heavily stacked against local authorities with 97% finding in favour of parents</a:t>
          </a:r>
          <a:endParaRPr lang="en-GB" sz="900" b="1"/>
        </a:p>
      </dgm:t>
    </dgm:pt>
    <dgm:pt modelId="{7C294327-FA6B-41AB-9F9C-404D56D0C50C}" type="parTrans" cxnId="{BC2B155B-B085-4A8B-BD8C-2BCC6EBF24FA}">
      <dgm:prSet/>
      <dgm:spPr/>
    </dgm:pt>
    <dgm:pt modelId="{C34E1373-E243-4564-9E91-E494930EB14C}" type="sibTrans" cxnId="{BC2B155B-B085-4A8B-BD8C-2BCC6EBF24FA}">
      <dgm:prSet/>
      <dgm:spPr/>
    </dgm:pt>
    <dgm:pt modelId="{EC4F3EBB-A193-4F58-A56B-C616DA3FF20B}" type="pres">
      <dgm:prSet presAssocID="{5E64D598-6B3D-40E6-B1B5-A7F863606116}" presName="compositeShape" presStyleCnt="0">
        <dgm:presLayoutVars>
          <dgm:chMax val="2"/>
          <dgm:dir/>
          <dgm:resizeHandles val="exact"/>
        </dgm:presLayoutVars>
      </dgm:prSet>
      <dgm:spPr/>
    </dgm:pt>
    <dgm:pt modelId="{EC0D5066-F3DD-4F7E-BF6E-311845FEEB20}" type="pres">
      <dgm:prSet presAssocID="{5E64D598-6B3D-40E6-B1B5-A7F863606116}" presName="divider" presStyleLbl="fgShp" presStyleIdx="0" presStyleCnt="1" custAng="70957"/>
      <dgm:spPr>
        <a:solidFill>
          <a:schemeClr val="accent5">
            <a:lumMod val="75000"/>
          </a:schemeClr>
        </a:solidFill>
      </dgm:spPr>
    </dgm:pt>
    <dgm:pt modelId="{C67D0366-E505-4766-BC2A-FD9B301340CE}" type="pres">
      <dgm:prSet presAssocID="{398031E7-98B0-4D99-96DD-A00D136E9E0C}" presName="downArrow" presStyleLbl="node1" presStyleIdx="0" presStyleCnt="2" custScaleX="34651" custLinFactNeighborY="-1530"/>
      <dgm:spPr>
        <a:prstGeom prst="upDownArrow">
          <a:avLst/>
        </a:prstGeom>
        <a:solidFill>
          <a:schemeClr val="accent1">
            <a:lumMod val="75000"/>
          </a:schemeClr>
        </a:solidFill>
      </dgm:spPr>
    </dgm:pt>
    <dgm:pt modelId="{AAF4F7CA-5910-4EE4-9F64-78630B9E1896}" type="pres">
      <dgm:prSet presAssocID="{398031E7-98B0-4D99-96DD-A00D136E9E0C}" presName="downArrowText" presStyleLbl="revTx" presStyleIdx="0" presStyleCnt="2" custScaleX="177847" custScaleY="109895" custLinFactNeighborX="11864" custLinFactNeighborY="6045">
        <dgm:presLayoutVars>
          <dgm:bulletEnabled val="1"/>
        </dgm:presLayoutVars>
      </dgm:prSet>
      <dgm:spPr/>
    </dgm:pt>
    <dgm:pt modelId="{ED537AC4-5749-4BF0-A3F2-DEE7F9E29444}" type="pres">
      <dgm:prSet presAssocID="{F9CC909B-6CF4-4E82-AA20-0B1ABA02869D}" presName="upArrow" presStyleLbl="node1" presStyleIdx="1" presStyleCnt="2" custScaleX="31789"/>
      <dgm:spPr>
        <a:prstGeom prst="upDownArrow">
          <a:avLst/>
        </a:prstGeom>
        <a:solidFill>
          <a:schemeClr val="accent1">
            <a:lumMod val="75000"/>
          </a:schemeClr>
        </a:solidFill>
      </dgm:spPr>
    </dgm:pt>
    <dgm:pt modelId="{F25D5F9E-100D-47DF-939A-67A0B96C36DC}" type="pres">
      <dgm:prSet presAssocID="{F9CC909B-6CF4-4E82-AA20-0B1ABA02869D}" presName="upArrowText" presStyleLbl="revTx" presStyleIdx="1" presStyleCnt="2" custScaleX="214354" custLinFactNeighborX="10302" custLinFactNeighborY="4859">
        <dgm:presLayoutVars>
          <dgm:bulletEnabled val="1"/>
        </dgm:presLayoutVars>
      </dgm:prSet>
      <dgm:spPr/>
    </dgm:pt>
  </dgm:ptLst>
  <dgm:cxnLst>
    <dgm:cxn modelId="{F933CC06-D3B1-4C72-B23D-DD770FB660BA}" srcId="{F9CC909B-6CF4-4E82-AA20-0B1ABA02869D}" destId="{5CEFD157-5DDD-483B-8E8B-2F127F7D2B60}" srcOrd="3" destOrd="0" parTransId="{C3929A6C-B832-4DC5-A98D-ECF021698645}" sibTransId="{636D8A29-E9B0-47A0-A932-A8E3CA685EAF}"/>
    <dgm:cxn modelId="{D0D0850E-9584-4AB6-B29B-15FF23911F5E}" srcId="{F9CC909B-6CF4-4E82-AA20-0B1ABA02869D}" destId="{272D564D-968A-46CD-A808-B284AA80E0BC}" srcOrd="2" destOrd="0" parTransId="{461D4F25-035C-452E-AB8E-0213132E7290}" sibTransId="{30D0C777-0942-454B-B624-085E4DF98552}"/>
    <dgm:cxn modelId="{E6BB0915-2D4D-4317-AF66-1F132D5F44BF}" type="presOf" srcId="{F9CC909B-6CF4-4E82-AA20-0B1ABA02869D}" destId="{F25D5F9E-100D-47DF-939A-67A0B96C36DC}" srcOrd="0" destOrd="0" presId="urn:microsoft.com/office/officeart/2005/8/layout/arrow3"/>
    <dgm:cxn modelId="{982D0A28-413B-4619-94D3-248929CC3770}" srcId="{398031E7-98B0-4D99-96DD-A00D136E9E0C}" destId="{3072C843-F15C-478D-A28B-A96844C7DE14}" srcOrd="1" destOrd="0" parTransId="{CAD48961-457C-4F3B-A08F-2DA64B6F6229}" sibTransId="{17008B33-396A-4B42-A6F2-87AF0F507AE3}"/>
    <dgm:cxn modelId="{BC2B155B-B085-4A8B-BD8C-2BCC6EBF24FA}" srcId="{F9CC909B-6CF4-4E82-AA20-0B1ABA02869D}" destId="{A409238A-40E5-4F23-B4C0-DD8FE9A67A7A}" srcOrd="4" destOrd="0" parTransId="{7C294327-FA6B-41AB-9F9C-404D56D0C50C}" sibTransId="{C34E1373-E243-4564-9E91-E494930EB14C}"/>
    <dgm:cxn modelId="{9F52B96B-1C0F-47A8-BBD4-C8714C910FF4}" srcId="{398031E7-98B0-4D99-96DD-A00D136E9E0C}" destId="{305B167E-8CBE-402E-A417-012DE2603001}" srcOrd="2" destOrd="0" parTransId="{B76DDA5B-1274-487F-9C97-2B1205B6C76B}" sibTransId="{33A29001-8B58-41DC-9F15-A8185A893C34}"/>
    <dgm:cxn modelId="{3DD9C576-F27B-405F-AD7B-0F2C13927702}" srcId="{398031E7-98B0-4D99-96DD-A00D136E9E0C}" destId="{B938C100-49B3-4435-9E2D-FF834C177591}" srcOrd="0" destOrd="0" parTransId="{6B80892E-8EB9-4B56-A885-BC5B0B9317BC}" sibTransId="{3356D4FA-03A0-4396-8BAE-D68C4F25283C}"/>
    <dgm:cxn modelId="{8494D159-A20D-4EE8-89E2-B3B9E096B2BF}" srcId="{398031E7-98B0-4D99-96DD-A00D136E9E0C}" destId="{A1E37618-AC71-424D-AF93-44C4828205E3}" srcOrd="3" destOrd="0" parTransId="{0813BF3D-5093-4818-B01A-A1F326AEEF60}" sibTransId="{89E25D29-A940-460E-81FB-39078F427C61}"/>
    <dgm:cxn modelId="{9E074086-FCEA-4022-8272-FFA974B8B0B2}" srcId="{F9CC909B-6CF4-4E82-AA20-0B1ABA02869D}" destId="{47119B03-DB30-4E35-990C-9BEA43E88E6A}" srcOrd="1" destOrd="0" parTransId="{CA924AEF-A36A-49F5-BF06-F0CA0868ABA5}" sibTransId="{5CD9ECD3-8DCA-4374-B106-B4B434BE4E52}"/>
    <dgm:cxn modelId="{24F8AA96-6781-42BD-B5FE-0804B2AF4939}" type="presOf" srcId="{B938C100-49B3-4435-9E2D-FF834C177591}" destId="{AAF4F7CA-5910-4EE4-9F64-78630B9E1896}" srcOrd="0" destOrd="1" presId="urn:microsoft.com/office/officeart/2005/8/layout/arrow3"/>
    <dgm:cxn modelId="{3DAEB3A0-6C24-48BA-8E10-78D5E47E8673}" srcId="{5E64D598-6B3D-40E6-B1B5-A7F863606116}" destId="{398031E7-98B0-4D99-96DD-A00D136E9E0C}" srcOrd="0" destOrd="0" parTransId="{12FFF832-2DDB-4CAC-B7F1-885EB646E674}" sibTransId="{30E0FF01-4B14-400A-9353-2F4E839B1982}"/>
    <dgm:cxn modelId="{7FD88EB1-2438-49C0-A236-E4CE2C47C022}" type="presOf" srcId="{3072C843-F15C-478D-A28B-A96844C7DE14}" destId="{AAF4F7CA-5910-4EE4-9F64-78630B9E1896}" srcOrd="0" destOrd="2" presId="urn:microsoft.com/office/officeart/2005/8/layout/arrow3"/>
    <dgm:cxn modelId="{0AC925B8-372F-47A3-9CC1-EC5E83F9AC59}" type="presOf" srcId="{272D564D-968A-46CD-A808-B284AA80E0BC}" destId="{F25D5F9E-100D-47DF-939A-67A0B96C36DC}" srcOrd="0" destOrd="3" presId="urn:microsoft.com/office/officeart/2005/8/layout/arrow3"/>
    <dgm:cxn modelId="{9E5B01C2-0A09-4429-A895-4BEC1DEDB9BE}" type="presOf" srcId="{5E64D598-6B3D-40E6-B1B5-A7F863606116}" destId="{EC4F3EBB-A193-4F58-A56B-C616DA3FF20B}" srcOrd="0" destOrd="0" presId="urn:microsoft.com/office/officeart/2005/8/layout/arrow3"/>
    <dgm:cxn modelId="{BFDB7FC4-FA06-4D30-8ADC-25878134263B}" srcId="{F9CC909B-6CF4-4E82-AA20-0B1ABA02869D}" destId="{14404CFC-1A1B-4A9D-926B-3EC17F4EAE4C}" srcOrd="0" destOrd="0" parTransId="{AD7B1228-6B55-4493-8C7B-4D35F0842E02}" sibTransId="{4C2A05E2-3CF1-4119-9D5E-68BA09D586E5}"/>
    <dgm:cxn modelId="{9D6EF2CF-DF7B-4388-BBA7-2773AB44A14D}" srcId="{5E64D598-6B3D-40E6-B1B5-A7F863606116}" destId="{F9CC909B-6CF4-4E82-AA20-0B1ABA02869D}" srcOrd="1" destOrd="0" parTransId="{1CC23C5B-1095-4FC7-92BA-F597402E0689}" sibTransId="{2B075C8C-7800-4BCA-956D-61699F9F3D28}"/>
    <dgm:cxn modelId="{C9B3B7D0-18CF-4280-A803-FFBF31629617}" type="presOf" srcId="{47119B03-DB30-4E35-990C-9BEA43E88E6A}" destId="{F25D5F9E-100D-47DF-939A-67A0B96C36DC}" srcOrd="0" destOrd="2" presId="urn:microsoft.com/office/officeart/2005/8/layout/arrow3"/>
    <dgm:cxn modelId="{838E3EDD-07E2-406C-AF14-92D9CBD8440C}" type="presOf" srcId="{305B167E-8CBE-402E-A417-012DE2603001}" destId="{AAF4F7CA-5910-4EE4-9F64-78630B9E1896}" srcOrd="0" destOrd="3" presId="urn:microsoft.com/office/officeart/2005/8/layout/arrow3"/>
    <dgm:cxn modelId="{DE9114E5-738A-43D3-A320-282E0F83078C}" type="presOf" srcId="{14404CFC-1A1B-4A9D-926B-3EC17F4EAE4C}" destId="{F25D5F9E-100D-47DF-939A-67A0B96C36DC}" srcOrd="0" destOrd="1" presId="urn:microsoft.com/office/officeart/2005/8/layout/arrow3"/>
    <dgm:cxn modelId="{520F0FE7-16DD-46F3-8D74-132DF011FA1A}" type="presOf" srcId="{A409238A-40E5-4F23-B4C0-DD8FE9A67A7A}" destId="{F25D5F9E-100D-47DF-939A-67A0B96C36DC}" srcOrd="0" destOrd="5" presId="urn:microsoft.com/office/officeart/2005/8/layout/arrow3"/>
    <dgm:cxn modelId="{9D3871EC-D104-4E39-9AE9-4A46B2EE27F1}" type="presOf" srcId="{398031E7-98B0-4D99-96DD-A00D136E9E0C}" destId="{AAF4F7CA-5910-4EE4-9F64-78630B9E1896}" srcOrd="0" destOrd="0" presId="urn:microsoft.com/office/officeart/2005/8/layout/arrow3"/>
    <dgm:cxn modelId="{D70504F5-5979-4FB9-82E8-12143AAC0BB5}" type="presOf" srcId="{5CEFD157-5DDD-483B-8E8B-2F127F7D2B60}" destId="{F25D5F9E-100D-47DF-939A-67A0B96C36DC}" srcOrd="0" destOrd="4" presId="urn:microsoft.com/office/officeart/2005/8/layout/arrow3"/>
    <dgm:cxn modelId="{ADE18CF5-F718-4EB2-B6F1-19BF6E116F14}" type="presOf" srcId="{A1E37618-AC71-424D-AF93-44C4828205E3}" destId="{AAF4F7CA-5910-4EE4-9F64-78630B9E1896}" srcOrd="0" destOrd="4" presId="urn:microsoft.com/office/officeart/2005/8/layout/arrow3"/>
    <dgm:cxn modelId="{26664B54-47DC-4A56-898A-DC6E801D2936}" type="presParOf" srcId="{EC4F3EBB-A193-4F58-A56B-C616DA3FF20B}" destId="{EC0D5066-F3DD-4F7E-BF6E-311845FEEB20}" srcOrd="0" destOrd="0" presId="urn:microsoft.com/office/officeart/2005/8/layout/arrow3"/>
    <dgm:cxn modelId="{BF1C4AF8-E29A-4F21-84C0-E3260616A829}" type="presParOf" srcId="{EC4F3EBB-A193-4F58-A56B-C616DA3FF20B}" destId="{C67D0366-E505-4766-BC2A-FD9B301340CE}" srcOrd="1" destOrd="0" presId="urn:microsoft.com/office/officeart/2005/8/layout/arrow3"/>
    <dgm:cxn modelId="{85E028EA-77CC-41A2-80EB-E73EBBF33DE2}" type="presParOf" srcId="{EC4F3EBB-A193-4F58-A56B-C616DA3FF20B}" destId="{AAF4F7CA-5910-4EE4-9F64-78630B9E1896}" srcOrd="2" destOrd="0" presId="urn:microsoft.com/office/officeart/2005/8/layout/arrow3"/>
    <dgm:cxn modelId="{1ABD2F93-D6C8-4AAE-8366-E7BA25367C23}" type="presParOf" srcId="{EC4F3EBB-A193-4F58-A56B-C616DA3FF20B}" destId="{ED537AC4-5749-4BF0-A3F2-DEE7F9E29444}" srcOrd="3" destOrd="0" presId="urn:microsoft.com/office/officeart/2005/8/layout/arrow3"/>
    <dgm:cxn modelId="{A120CBD2-FF08-4F73-A1BC-38A1993F057D}" type="presParOf" srcId="{EC4F3EBB-A193-4F58-A56B-C616DA3FF20B}" destId="{F25D5F9E-100D-47DF-939A-67A0B96C36DC}" srcOrd="4" destOrd="0" presId="urn:microsoft.com/office/officeart/2005/8/layout/arrow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966FC58-D5A8-4C12-BC88-A015927416C6}" type="doc">
      <dgm:prSet loTypeId="urn:microsoft.com/office/officeart/2005/8/layout/default" loCatId="list" qsTypeId="urn:microsoft.com/office/officeart/2005/8/quickstyle/simple1" qsCatId="simple" csTypeId="urn:microsoft.com/office/officeart/2005/8/colors/colorful3" csCatId="colorful" phldr="1"/>
      <dgm:spPr/>
      <dgm:t>
        <a:bodyPr/>
        <a:lstStyle/>
        <a:p>
          <a:endParaRPr lang="en-GB"/>
        </a:p>
      </dgm:t>
    </dgm:pt>
    <dgm:pt modelId="{2CAC2AB8-246B-4F88-A510-DB9E602C57EF}">
      <dgm:prSet phldrT="[Text]"/>
      <dgm:spPr/>
      <dgm:t>
        <a:bodyPr/>
        <a:lstStyle/>
        <a:p>
          <a:pPr>
            <a:buFont typeface="Wingdings" panose="05000000000000000000" pitchFamily="2" charset="2"/>
            <a:buChar char="§"/>
          </a:pPr>
          <a:r>
            <a:rPr lang="en-GB">
              <a:latin typeface="+mn-lt"/>
            </a:rPr>
            <a:t>Weekly SLT financial recovery meetings</a:t>
          </a:r>
          <a:endParaRPr lang="en-GB"/>
        </a:p>
      </dgm:t>
    </dgm:pt>
    <dgm:pt modelId="{C5F390FC-2F2D-49FE-990F-FC2C5CF89056}" type="parTrans" cxnId="{FEF82082-0A7A-4BA6-935C-2232167353DE}">
      <dgm:prSet/>
      <dgm:spPr/>
      <dgm:t>
        <a:bodyPr/>
        <a:lstStyle/>
        <a:p>
          <a:endParaRPr lang="en-GB"/>
        </a:p>
      </dgm:t>
    </dgm:pt>
    <dgm:pt modelId="{5E0A6D52-4046-4987-9E57-904A660D3A4D}" type="sibTrans" cxnId="{FEF82082-0A7A-4BA6-935C-2232167353DE}">
      <dgm:prSet/>
      <dgm:spPr/>
      <dgm:t>
        <a:bodyPr/>
        <a:lstStyle/>
        <a:p>
          <a:endParaRPr lang="en-GB"/>
        </a:p>
      </dgm:t>
    </dgm:pt>
    <dgm:pt modelId="{75017C7C-9AD8-4552-A8D3-5625626E42C3}">
      <dgm:prSet phldrT="[Text]"/>
      <dgm:spPr/>
      <dgm:t>
        <a:bodyPr/>
        <a:lstStyle/>
        <a:p>
          <a:r>
            <a:rPr lang="en-GB">
              <a:latin typeface="+mn-lt"/>
            </a:rPr>
            <a:t>Monthly meetings with Chief Exec, Leader  </a:t>
          </a:r>
          <a:endParaRPr lang="en-GB"/>
        </a:p>
      </dgm:t>
    </dgm:pt>
    <dgm:pt modelId="{193C1CC3-A044-46DA-8AA8-7958948425D0}" type="parTrans" cxnId="{031D8C53-9E5F-4124-B583-AB9F4F332EF0}">
      <dgm:prSet/>
      <dgm:spPr/>
      <dgm:t>
        <a:bodyPr/>
        <a:lstStyle/>
        <a:p>
          <a:endParaRPr lang="en-GB"/>
        </a:p>
      </dgm:t>
    </dgm:pt>
    <dgm:pt modelId="{B1BE007D-961F-4CF5-A05D-42A38428DBB0}" type="sibTrans" cxnId="{031D8C53-9E5F-4124-B583-AB9F4F332EF0}">
      <dgm:prSet/>
      <dgm:spPr/>
      <dgm:t>
        <a:bodyPr/>
        <a:lstStyle/>
        <a:p>
          <a:endParaRPr lang="en-GB"/>
        </a:p>
      </dgm:t>
    </dgm:pt>
    <dgm:pt modelId="{49628CB4-43EE-46C1-A0F1-CDF8F6A2CCCC}">
      <dgm:prSet phldrT="[Text]"/>
      <dgm:spPr/>
      <dgm:t>
        <a:bodyPr/>
        <a:lstStyle/>
        <a:p>
          <a:pPr>
            <a:buFont typeface="Wingdings" panose="05000000000000000000" pitchFamily="2" charset="2"/>
            <a:buChar char="§"/>
          </a:pPr>
          <a:r>
            <a:rPr lang="en-GB">
              <a:latin typeface="+mn-lt"/>
            </a:rPr>
            <a:t>Quarterly FPR</a:t>
          </a:r>
          <a:endParaRPr lang="en-GB"/>
        </a:p>
      </dgm:t>
    </dgm:pt>
    <dgm:pt modelId="{9F8DF160-BD24-40C4-9801-908D355E47A1}" type="parTrans" cxnId="{1AAC9FEF-1C62-463C-80A9-A87B84A7AB12}">
      <dgm:prSet/>
      <dgm:spPr/>
      <dgm:t>
        <a:bodyPr/>
        <a:lstStyle/>
        <a:p>
          <a:endParaRPr lang="en-GB"/>
        </a:p>
      </dgm:t>
    </dgm:pt>
    <dgm:pt modelId="{DBD91D0D-3203-4535-892F-A5F0D7594CE3}" type="sibTrans" cxnId="{1AAC9FEF-1C62-463C-80A9-A87B84A7AB12}">
      <dgm:prSet/>
      <dgm:spPr/>
      <dgm:t>
        <a:bodyPr/>
        <a:lstStyle/>
        <a:p>
          <a:endParaRPr lang="en-GB"/>
        </a:p>
      </dgm:t>
    </dgm:pt>
    <dgm:pt modelId="{B2D329F6-C3CA-4EDE-910F-BA6AEC828A5E}">
      <dgm:prSet phldrT="[Text]"/>
      <dgm:spPr/>
      <dgm:t>
        <a:bodyPr/>
        <a:lstStyle/>
        <a:p>
          <a:pPr>
            <a:buFont typeface="Wingdings" panose="05000000000000000000" pitchFamily="2" charset="2"/>
            <a:buChar char="§"/>
          </a:pPr>
          <a:r>
            <a:rPr lang="en-GB">
              <a:latin typeface="+mn-lt"/>
            </a:rPr>
            <a:t>Schools Forum High Needs working group</a:t>
          </a:r>
          <a:endParaRPr lang="en-GB"/>
        </a:p>
      </dgm:t>
    </dgm:pt>
    <dgm:pt modelId="{759D9B23-182C-437C-A37C-34CA03556CB7}" type="parTrans" cxnId="{C06D3BC5-30D2-4683-9349-8188C73C60FE}">
      <dgm:prSet/>
      <dgm:spPr/>
      <dgm:t>
        <a:bodyPr/>
        <a:lstStyle/>
        <a:p>
          <a:endParaRPr lang="en-GB"/>
        </a:p>
      </dgm:t>
    </dgm:pt>
    <dgm:pt modelId="{820C25C3-525E-4638-9E9E-934E2865E9CD}" type="sibTrans" cxnId="{C06D3BC5-30D2-4683-9349-8188C73C60FE}">
      <dgm:prSet/>
      <dgm:spPr/>
      <dgm:t>
        <a:bodyPr/>
        <a:lstStyle/>
        <a:p>
          <a:endParaRPr lang="en-GB"/>
        </a:p>
      </dgm:t>
    </dgm:pt>
    <dgm:pt modelId="{7C0C21F9-62B1-46AF-A8D8-882F69D7F0B5}">
      <dgm:prSet phldrT="[Text]"/>
      <dgm:spPr/>
      <dgm:t>
        <a:bodyPr/>
        <a:lstStyle/>
        <a:p>
          <a:pPr>
            <a:buFont typeface="Wingdings" panose="05000000000000000000" pitchFamily="2" charset="2"/>
            <a:buChar char="§"/>
          </a:pPr>
          <a:r>
            <a:rPr lang="en-GB">
              <a:latin typeface="+mn-lt"/>
            </a:rPr>
            <a:t>DSG cabinet report Jan 25</a:t>
          </a:r>
          <a:endParaRPr lang="en-GB"/>
        </a:p>
      </dgm:t>
    </dgm:pt>
    <dgm:pt modelId="{BBD277F6-9DA0-4AE2-8EC8-3CF243B4B048}" type="parTrans" cxnId="{3724F38B-1904-4551-8444-FE50E8B3D72B}">
      <dgm:prSet/>
      <dgm:spPr/>
      <dgm:t>
        <a:bodyPr/>
        <a:lstStyle/>
        <a:p>
          <a:endParaRPr lang="en-GB"/>
        </a:p>
      </dgm:t>
    </dgm:pt>
    <dgm:pt modelId="{65787F39-FFAE-4F1A-B43F-88EB2E0AC442}" type="sibTrans" cxnId="{3724F38B-1904-4551-8444-FE50E8B3D72B}">
      <dgm:prSet/>
      <dgm:spPr/>
      <dgm:t>
        <a:bodyPr/>
        <a:lstStyle/>
        <a:p>
          <a:endParaRPr lang="en-GB"/>
        </a:p>
      </dgm:t>
    </dgm:pt>
    <dgm:pt modelId="{8BBBA9EC-2DAD-4477-99FC-8D7F851256BB}">
      <dgm:prSet/>
      <dgm:spPr/>
      <dgm:t>
        <a:bodyPr/>
        <a:lstStyle/>
        <a:p>
          <a:r>
            <a:rPr lang="en-GB">
              <a:effectLst/>
              <a:latin typeface="+mn-lt"/>
              <a:ea typeface="Aptos" panose="020B0004020202020204" pitchFamily="34" charset="0"/>
              <a:cs typeface="Aptos" panose="020B0004020202020204" pitchFamily="34" charset="0"/>
            </a:rPr>
            <a:t>ED and AP change programme </a:t>
          </a:r>
          <a:r>
            <a:rPr lang="en-GB">
              <a:latin typeface="+mn-lt"/>
            </a:rPr>
            <a:t>– reporting to SILAP and DfE</a:t>
          </a:r>
          <a:endParaRPr lang="en-GB"/>
        </a:p>
      </dgm:t>
    </dgm:pt>
    <dgm:pt modelId="{4D4C822D-52C4-4E74-9426-91823092203E}" type="parTrans" cxnId="{34D9749B-3F26-491E-B004-10DB44A2086F}">
      <dgm:prSet/>
      <dgm:spPr/>
      <dgm:t>
        <a:bodyPr/>
        <a:lstStyle/>
        <a:p>
          <a:endParaRPr lang="en-GB"/>
        </a:p>
      </dgm:t>
    </dgm:pt>
    <dgm:pt modelId="{A4D1F8B4-C9E3-4141-9D38-675B34B937B5}" type="sibTrans" cxnId="{34D9749B-3F26-491E-B004-10DB44A2086F}">
      <dgm:prSet/>
      <dgm:spPr/>
      <dgm:t>
        <a:bodyPr/>
        <a:lstStyle/>
        <a:p>
          <a:endParaRPr lang="en-GB"/>
        </a:p>
      </dgm:t>
    </dgm:pt>
    <dgm:pt modelId="{F727FD60-3DD4-4B28-B67D-E21217DA82B5}">
      <dgm:prSet/>
      <dgm:spPr/>
      <dgm:t>
        <a:bodyPr/>
        <a:lstStyle/>
        <a:p>
          <a:r>
            <a:rPr lang="en-GB">
              <a:latin typeface="+mn-lt"/>
            </a:rPr>
            <a:t>DBV plan in place – reporting to SILAP and DfE</a:t>
          </a:r>
        </a:p>
      </dgm:t>
    </dgm:pt>
    <dgm:pt modelId="{FB54AEEA-90A9-4963-8128-9CCBD9FC8478}" type="parTrans" cxnId="{99685AB4-B507-49A3-BB1F-F82D868D51CC}">
      <dgm:prSet/>
      <dgm:spPr/>
      <dgm:t>
        <a:bodyPr/>
        <a:lstStyle/>
        <a:p>
          <a:endParaRPr lang="en-GB"/>
        </a:p>
      </dgm:t>
    </dgm:pt>
    <dgm:pt modelId="{575704D9-172B-4E60-87E5-AA28C219BC76}" type="sibTrans" cxnId="{99685AB4-B507-49A3-BB1F-F82D868D51CC}">
      <dgm:prSet/>
      <dgm:spPr/>
      <dgm:t>
        <a:bodyPr/>
        <a:lstStyle/>
        <a:p>
          <a:endParaRPr lang="en-GB"/>
        </a:p>
      </dgm:t>
    </dgm:pt>
    <dgm:pt modelId="{3B430EE4-2524-4882-8A0C-97E012FBA70A}" type="pres">
      <dgm:prSet presAssocID="{0966FC58-D5A8-4C12-BC88-A015927416C6}" presName="diagram" presStyleCnt="0">
        <dgm:presLayoutVars>
          <dgm:dir/>
          <dgm:resizeHandles val="exact"/>
        </dgm:presLayoutVars>
      </dgm:prSet>
      <dgm:spPr/>
    </dgm:pt>
    <dgm:pt modelId="{1C236DAC-C99B-4491-BDB0-402C4A77AFB3}" type="pres">
      <dgm:prSet presAssocID="{2CAC2AB8-246B-4F88-A510-DB9E602C57EF}" presName="node" presStyleLbl="node1" presStyleIdx="0" presStyleCnt="7">
        <dgm:presLayoutVars>
          <dgm:bulletEnabled val="1"/>
        </dgm:presLayoutVars>
      </dgm:prSet>
      <dgm:spPr/>
    </dgm:pt>
    <dgm:pt modelId="{601F4A08-6D1F-408F-B03E-1C1C553E307C}" type="pres">
      <dgm:prSet presAssocID="{5E0A6D52-4046-4987-9E57-904A660D3A4D}" presName="sibTrans" presStyleCnt="0"/>
      <dgm:spPr/>
    </dgm:pt>
    <dgm:pt modelId="{0519B73D-7300-4F01-A3A1-A0DE621217A6}" type="pres">
      <dgm:prSet presAssocID="{75017C7C-9AD8-4552-A8D3-5625626E42C3}" presName="node" presStyleLbl="node1" presStyleIdx="1" presStyleCnt="7">
        <dgm:presLayoutVars>
          <dgm:bulletEnabled val="1"/>
        </dgm:presLayoutVars>
      </dgm:prSet>
      <dgm:spPr/>
    </dgm:pt>
    <dgm:pt modelId="{0047DB5E-65CB-4973-A9A0-ABF96CE36997}" type="pres">
      <dgm:prSet presAssocID="{B1BE007D-961F-4CF5-A05D-42A38428DBB0}" presName="sibTrans" presStyleCnt="0"/>
      <dgm:spPr/>
    </dgm:pt>
    <dgm:pt modelId="{A8B80372-9F9C-4913-8AA9-8C86A9F42771}" type="pres">
      <dgm:prSet presAssocID="{49628CB4-43EE-46C1-A0F1-CDF8F6A2CCCC}" presName="node" presStyleLbl="node1" presStyleIdx="2" presStyleCnt="7">
        <dgm:presLayoutVars>
          <dgm:bulletEnabled val="1"/>
        </dgm:presLayoutVars>
      </dgm:prSet>
      <dgm:spPr/>
    </dgm:pt>
    <dgm:pt modelId="{0BEBCD4C-1C76-4E2B-9E29-4B0660EA2628}" type="pres">
      <dgm:prSet presAssocID="{DBD91D0D-3203-4535-892F-A5F0D7594CE3}" presName="sibTrans" presStyleCnt="0"/>
      <dgm:spPr/>
    </dgm:pt>
    <dgm:pt modelId="{1F1CD3B2-8A7A-4AB1-B2E6-1F5B286AB928}" type="pres">
      <dgm:prSet presAssocID="{B2D329F6-C3CA-4EDE-910F-BA6AEC828A5E}" presName="node" presStyleLbl="node1" presStyleIdx="3" presStyleCnt="7">
        <dgm:presLayoutVars>
          <dgm:bulletEnabled val="1"/>
        </dgm:presLayoutVars>
      </dgm:prSet>
      <dgm:spPr/>
    </dgm:pt>
    <dgm:pt modelId="{1DC443F9-92FC-4140-8079-E39E76E24761}" type="pres">
      <dgm:prSet presAssocID="{820C25C3-525E-4638-9E9E-934E2865E9CD}" presName="sibTrans" presStyleCnt="0"/>
      <dgm:spPr/>
    </dgm:pt>
    <dgm:pt modelId="{4CB544CF-7CA4-41B6-B7CD-89528F081939}" type="pres">
      <dgm:prSet presAssocID="{7C0C21F9-62B1-46AF-A8D8-882F69D7F0B5}" presName="node" presStyleLbl="node1" presStyleIdx="4" presStyleCnt="7">
        <dgm:presLayoutVars>
          <dgm:bulletEnabled val="1"/>
        </dgm:presLayoutVars>
      </dgm:prSet>
      <dgm:spPr/>
    </dgm:pt>
    <dgm:pt modelId="{A58A02C2-1414-4825-8B69-35CC54F2B681}" type="pres">
      <dgm:prSet presAssocID="{65787F39-FFAE-4F1A-B43F-88EB2E0AC442}" presName="sibTrans" presStyleCnt="0"/>
      <dgm:spPr/>
    </dgm:pt>
    <dgm:pt modelId="{E636A2A9-6A82-4A04-B8F6-6B250CE6080E}" type="pres">
      <dgm:prSet presAssocID="{8BBBA9EC-2DAD-4477-99FC-8D7F851256BB}" presName="node" presStyleLbl="node1" presStyleIdx="5" presStyleCnt="7">
        <dgm:presLayoutVars>
          <dgm:bulletEnabled val="1"/>
        </dgm:presLayoutVars>
      </dgm:prSet>
      <dgm:spPr/>
    </dgm:pt>
    <dgm:pt modelId="{859323FE-6B42-41DC-B73C-16CA06189545}" type="pres">
      <dgm:prSet presAssocID="{A4D1F8B4-C9E3-4141-9D38-675B34B937B5}" presName="sibTrans" presStyleCnt="0"/>
      <dgm:spPr/>
    </dgm:pt>
    <dgm:pt modelId="{BF6DD198-DA36-4F74-A41B-0D9E8FF7FBFF}" type="pres">
      <dgm:prSet presAssocID="{F727FD60-3DD4-4B28-B67D-E21217DA82B5}" presName="node" presStyleLbl="node1" presStyleIdx="6" presStyleCnt="7">
        <dgm:presLayoutVars>
          <dgm:bulletEnabled val="1"/>
        </dgm:presLayoutVars>
      </dgm:prSet>
      <dgm:spPr/>
    </dgm:pt>
  </dgm:ptLst>
  <dgm:cxnLst>
    <dgm:cxn modelId="{41843C17-6E9E-46A3-B775-689F58A898E0}" type="presOf" srcId="{75017C7C-9AD8-4552-A8D3-5625626E42C3}" destId="{0519B73D-7300-4F01-A3A1-A0DE621217A6}" srcOrd="0" destOrd="0" presId="urn:microsoft.com/office/officeart/2005/8/layout/default"/>
    <dgm:cxn modelId="{28413567-20FF-4933-B89A-9FFB798AEFCD}" type="presOf" srcId="{49628CB4-43EE-46C1-A0F1-CDF8F6A2CCCC}" destId="{A8B80372-9F9C-4913-8AA9-8C86A9F42771}" srcOrd="0" destOrd="0" presId="urn:microsoft.com/office/officeart/2005/8/layout/default"/>
    <dgm:cxn modelId="{E4A28A4E-583C-48FF-AB4E-F84A5ED17C8C}" type="presOf" srcId="{F727FD60-3DD4-4B28-B67D-E21217DA82B5}" destId="{BF6DD198-DA36-4F74-A41B-0D9E8FF7FBFF}" srcOrd="0" destOrd="0" presId="urn:microsoft.com/office/officeart/2005/8/layout/default"/>
    <dgm:cxn modelId="{031D8C53-9E5F-4124-B583-AB9F4F332EF0}" srcId="{0966FC58-D5A8-4C12-BC88-A015927416C6}" destId="{75017C7C-9AD8-4552-A8D3-5625626E42C3}" srcOrd="1" destOrd="0" parTransId="{193C1CC3-A044-46DA-8AA8-7958948425D0}" sibTransId="{B1BE007D-961F-4CF5-A05D-42A38428DBB0}"/>
    <dgm:cxn modelId="{7B31377C-0634-4517-A1B0-234E05B8C3AE}" type="presOf" srcId="{7C0C21F9-62B1-46AF-A8D8-882F69D7F0B5}" destId="{4CB544CF-7CA4-41B6-B7CD-89528F081939}" srcOrd="0" destOrd="0" presId="urn:microsoft.com/office/officeart/2005/8/layout/default"/>
    <dgm:cxn modelId="{FEF82082-0A7A-4BA6-935C-2232167353DE}" srcId="{0966FC58-D5A8-4C12-BC88-A015927416C6}" destId="{2CAC2AB8-246B-4F88-A510-DB9E602C57EF}" srcOrd="0" destOrd="0" parTransId="{C5F390FC-2F2D-49FE-990F-FC2C5CF89056}" sibTransId="{5E0A6D52-4046-4987-9E57-904A660D3A4D}"/>
    <dgm:cxn modelId="{3724F38B-1904-4551-8444-FE50E8B3D72B}" srcId="{0966FC58-D5A8-4C12-BC88-A015927416C6}" destId="{7C0C21F9-62B1-46AF-A8D8-882F69D7F0B5}" srcOrd="4" destOrd="0" parTransId="{BBD277F6-9DA0-4AE2-8EC8-3CF243B4B048}" sibTransId="{65787F39-FFAE-4F1A-B43F-88EB2E0AC442}"/>
    <dgm:cxn modelId="{34D9749B-3F26-491E-B004-10DB44A2086F}" srcId="{0966FC58-D5A8-4C12-BC88-A015927416C6}" destId="{8BBBA9EC-2DAD-4477-99FC-8D7F851256BB}" srcOrd="5" destOrd="0" parTransId="{4D4C822D-52C4-4E74-9426-91823092203E}" sibTransId="{A4D1F8B4-C9E3-4141-9D38-675B34B937B5}"/>
    <dgm:cxn modelId="{17B6929D-74D4-41BE-8ECF-11B98E4EDEDC}" type="presOf" srcId="{0966FC58-D5A8-4C12-BC88-A015927416C6}" destId="{3B430EE4-2524-4882-8A0C-97E012FBA70A}" srcOrd="0" destOrd="0" presId="urn:microsoft.com/office/officeart/2005/8/layout/default"/>
    <dgm:cxn modelId="{B6B572AD-0228-45D3-9802-8777B370A022}" type="presOf" srcId="{2CAC2AB8-246B-4F88-A510-DB9E602C57EF}" destId="{1C236DAC-C99B-4491-BDB0-402C4A77AFB3}" srcOrd="0" destOrd="0" presId="urn:microsoft.com/office/officeart/2005/8/layout/default"/>
    <dgm:cxn modelId="{99685AB4-B507-49A3-BB1F-F82D868D51CC}" srcId="{0966FC58-D5A8-4C12-BC88-A015927416C6}" destId="{F727FD60-3DD4-4B28-B67D-E21217DA82B5}" srcOrd="6" destOrd="0" parTransId="{FB54AEEA-90A9-4963-8128-9CCBD9FC8478}" sibTransId="{575704D9-172B-4E60-87E5-AA28C219BC76}"/>
    <dgm:cxn modelId="{38D495BC-C0BD-488C-BAA0-3A1C7C646D6C}" type="presOf" srcId="{B2D329F6-C3CA-4EDE-910F-BA6AEC828A5E}" destId="{1F1CD3B2-8A7A-4AB1-B2E6-1F5B286AB928}" srcOrd="0" destOrd="0" presId="urn:microsoft.com/office/officeart/2005/8/layout/default"/>
    <dgm:cxn modelId="{C06D3BC5-30D2-4683-9349-8188C73C60FE}" srcId="{0966FC58-D5A8-4C12-BC88-A015927416C6}" destId="{B2D329F6-C3CA-4EDE-910F-BA6AEC828A5E}" srcOrd="3" destOrd="0" parTransId="{759D9B23-182C-437C-A37C-34CA03556CB7}" sibTransId="{820C25C3-525E-4638-9E9E-934E2865E9CD}"/>
    <dgm:cxn modelId="{1AAC9FEF-1C62-463C-80A9-A87B84A7AB12}" srcId="{0966FC58-D5A8-4C12-BC88-A015927416C6}" destId="{49628CB4-43EE-46C1-A0F1-CDF8F6A2CCCC}" srcOrd="2" destOrd="0" parTransId="{9F8DF160-BD24-40C4-9801-908D355E47A1}" sibTransId="{DBD91D0D-3203-4535-892F-A5F0D7594CE3}"/>
    <dgm:cxn modelId="{3B6912FB-B3CD-434C-B259-0F0EFECFDAE2}" type="presOf" srcId="{8BBBA9EC-2DAD-4477-99FC-8D7F851256BB}" destId="{E636A2A9-6A82-4A04-B8F6-6B250CE6080E}" srcOrd="0" destOrd="0" presId="urn:microsoft.com/office/officeart/2005/8/layout/default"/>
    <dgm:cxn modelId="{4AD99D09-0EAC-49CE-A3C2-D52E15CA9A88}" type="presParOf" srcId="{3B430EE4-2524-4882-8A0C-97E012FBA70A}" destId="{1C236DAC-C99B-4491-BDB0-402C4A77AFB3}" srcOrd="0" destOrd="0" presId="urn:microsoft.com/office/officeart/2005/8/layout/default"/>
    <dgm:cxn modelId="{627EFB6C-5F35-4BFD-9E43-4A3F1E0BA9F4}" type="presParOf" srcId="{3B430EE4-2524-4882-8A0C-97E012FBA70A}" destId="{601F4A08-6D1F-408F-B03E-1C1C553E307C}" srcOrd="1" destOrd="0" presId="urn:microsoft.com/office/officeart/2005/8/layout/default"/>
    <dgm:cxn modelId="{D21232E6-E93A-45B8-912C-2E0E38610BFF}" type="presParOf" srcId="{3B430EE4-2524-4882-8A0C-97E012FBA70A}" destId="{0519B73D-7300-4F01-A3A1-A0DE621217A6}" srcOrd="2" destOrd="0" presId="urn:microsoft.com/office/officeart/2005/8/layout/default"/>
    <dgm:cxn modelId="{78EA41D5-1D07-4CCF-9B72-A0616164B9AE}" type="presParOf" srcId="{3B430EE4-2524-4882-8A0C-97E012FBA70A}" destId="{0047DB5E-65CB-4973-A9A0-ABF96CE36997}" srcOrd="3" destOrd="0" presId="urn:microsoft.com/office/officeart/2005/8/layout/default"/>
    <dgm:cxn modelId="{79601CE9-FE18-4F1C-976D-3FE390D49854}" type="presParOf" srcId="{3B430EE4-2524-4882-8A0C-97E012FBA70A}" destId="{A8B80372-9F9C-4913-8AA9-8C86A9F42771}" srcOrd="4" destOrd="0" presId="urn:microsoft.com/office/officeart/2005/8/layout/default"/>
    <dgm:cxn modelId="{1E7EE941-D711-48D7-A69B-2775804BA482}" type="presParOf" srcId="{3B430EE4-2524-4882-8A0C-97E012FBA70A}" destId="{0BEBCD4C-1C76-4E2B-9E29-4B0660EA2628}" srcOrd="5" destOrd="0" presId="urn:microsoft.com/office/officeart/2005/8/layout/default"/>
    <dgm:cxn modelId="{9FEECFB2-7068-4C19-8C8E-BBAA3840C3A3}" type="presParOf" srcId="{3B430EE4-2524-4882-8A0C-97E012FBA70A}" destId="{1F1CD3B2-8A7A-4AB1-B2E6-1F5B286AB928}" srcOrd="6" destOrd="0" presId="urn:microsoft.com/office/officeart/2005/8/layout/default"/>
    <dgm:cxn modelId="{F97E5C32-09EB-4813-A6CD-4643B315228F}" type="presParOf" srcId="{3B430EE4-2524-4882-8A0C-97E012FBA70A}" destId="{1DC443F9-92FC-4140-8079-E39E76E24761}" srcOrd="7" destOrd="0" presId="urn:microsoft.com/office/officeart/2005/8/layout/default"/>
    <dgm:cxn modelId="{95A55168-D11B-4F27-8CCF-414B32B1F891}" type="presParOf" srcId="{3B430EE4-2524-4882-8A0C-97E012FBA70A}" destId="{4CB544CF-7CA4-41B6-B7CD-89528F081939}" srcOrd="8" destOrd="0" presId="urn:microsoft.com/office/officeart/2005/8/layout/default"/>
    <dgm:cxn modelId="{3CA877B9-BC3B-4F79-800F-EED9983C6DED}" type="presParOf" srcId="{3B430EE4-2524-4882-8A0C-97E012FBA70A}" destId="{A58A02C2-1414-4825-8B69-35CC54F2B681}" srcOrd="9" destOrd="0" presId="urn:microsoft.com/office/officeart/2005/8/layout/default"/>
    <dgm:cxn modelId="{13254CA4-AE01-4A2C-9708-C752015A6413}" type="presParOf" srcId="{3B430EE4-2524-4882-8A0C-97E012FBA70A}" destId="{E636A2A9-6A82-4A04-B8F6-6B250CE6080E}" srcOrd="10" destOrd="0" presId="urn:microsoft.com/office/officeart/2005/8/layout/default"/>
    <dgm:cxn modelId="{01A64A8E-7AF0-4AC2-B25B-CCC7DEB6BA7A}" type="presParOf" srcId="{3B430EE4-2524-4882-8A0C-97E012FBA70A}" destId="{859323FE-6B42-41DC-B73C-16CA06189545}" srcOrd="11" destOrd="0" presId="urn:microsoft.com/office/officeart/2005/8/layout/default"/>
    <dgm:cxn modelId="{EFDBB57E-66FD-4B77-A060-78C3DC8F1769}" type="presParOf" srcId="{3B430EE4-2524-4882-8A0C-97E012FBA70A}" destId="{BF6DD198-DA36-4F74-A41B-0D9E8FF7FBFF}"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F857CE-14A9-47C4-8031-E44D3B303B40}">
      <dsp:nvSpPr>
        <dsp:cNvPr id="0" name=""/>
        <dsp:cNvSpPr/>
      </dsp:nvSpPr>
      <dsp:spPr>
        <a:xfrm>
          <a:off x="0" y="980882"/>
          <a:ext cx="3086099" cy="1959673"/>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0FF52D66-1401-4C03-BB2D-F11B85D7E65F}">
      <dsp:nvSpPr>
        <dsp:cNvPr id="0" name=""/>
        <dsp:cNvSpPr/>
      </dsp:nvSpPr>
      <dsp:spPr>
        <a:xfrm>
          <a:off x="342900" y="1306637"/>
          <a:ext cx="3086099" cy="195967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a:t>An overview of GCC’s responsibilities for children and young people and their families with SEND</a:t>
          </a:r>
          <a:endParaRPr lang="en-US" sz="2300" kern="1200"/>
        </a:p>
      </dsp:txBody>
      <dsp:txXfrm>
        <a:off x="400297" y="1364034"/>
        <a:ext cx="2971305" cy="1844879"/>
      </dsp:txXfrm>
    </dsp:sp>
    <dsp:sp modelId="{5C1F533E-A3AB-40F7-958F-3A1884DC4E8E}">
      <dsp:nvSpPr>
        <dsp:cNvPr id="0" name=""/>
        <dsp:cNvSpPr/>
      </dsp:nvSpPr>
      <dsp:spPr>
        <a:xfrm>
          <a:off x="3771900" y="980882"/>
          <a:ext cx="3086099" cy="1959673"/>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65178757-BA91-41BD-A2A5-4767E52C72EC}">
      <dsp:nvSpPr>
        <dsp:cNvPr id="0" name=""/>
        <dsp:cNvSpPr/>
      </dsp:nvSpPr>
      <dsp:spPr>
        <a:xfrm>
          <a:off x="4114800" y="1306637"/>
          <a:ext cx="3086099" cy="195967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a:t>An overview of the Services provided by GCC</a:t>
          </a:r>
          <a:endParaRPr lang="en-US" sz="2300" kern="1200"/>
        </a:p>
      </dsp:txBody>
      <dsp:txXfrm>
        <a:off x="4172197" y="1364034"/>
        <a:ext cx="2971305" cy="1844879"/>
      </dsp:txXfrm>
    </dsp:sp>
    <dsp:sp modelId="{124D8B98-3139-4FB6-A2D6-F6D96F7289FD}">
      <dsp:nvSpPr>
        <dsp:cNvPr id="0" name=""/>
        <dsp:cNvSpPr/>
      </dsp:nvSpPr>
      <dsp:spPr>
        <a:xfrm>
          <a:off x="7543800" y="980882"/>
          <a:ext cx="3086099" cy="1959673"/>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F05EE2D8-7549-4848-92A4-0F2DC724DE30}">
      <dsp:nvSpPr>
        <dsp:cNvPr id="0" name=""/>
        <dsp:cNvSpPr/>
      </dsp:nvSpPr>
      <dsp:spPr>
        <a:xfrm>
          <a:off x="7886699" y="1306637"/>
          <a:ext cx="3086099" cy="195967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a:t>An overview of the current challenges facing the local and national SEND arrangements</a:t>
          </a:r>
          <a:endParaRPr lang="en-US" sz="2300" kern="1200"/>
        </a:p>
      </dsp:txBody>
      <dsp:txXfrm>
        <a:off x="7944096" y="1364034"/>
        <a:ext cx="2971305" cy="18448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5A63FE-A87D-4354-9F1C-7F14AB5A359D}">
      <dsp:nvSpPr>
        <dsp:cNvPr id="0" name=""/>
        <dsp:cNvSpPr/>
      </dsp:nvSpPr>
      <dsp:spPr>
        <a:xfrm>
          <a:off x="5486400" y="2424028"/>
          <a:ext cx="4705205" cy="326642"/>
        </a:xfrm>
        <a:custGeom>
          <a:avLst/>
          <a:gdLst/>
          <a:ahLst/>
          <a:cxnLst/>
          <a:rect l="0" t="0" r="0" b="0"/>
          <a:pathLst>
            <a:path>
              <a:moveTo>
                <a:pt x="0" y="0"/>
              </a:moveTo>
              <a:lnTo>
                <a:pt x="0" y="163321"/>
              </a:lnTo>
              <a:lnTo>
                <a:pt x="4705205" y="163321"/>
              </a:lnTo>
              <a:lnTo>
                <a:pt x="4705205" y="32664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28D55E3-C624-4CA7-9F51-AB8BCB3F9888}">
      <dsp:nvSpPr>
        <dsp:cNvPr id="0" name=""/>
        <dsp:cNvSpPr/>
      </dsp:nvSpPr>
      <dsp:spPr>
        <a:xfrm>
          <a:off x="5486400" y="2424028"/>
          <a:ext cx="2823123" cy="326642"/>
        </a:xfrm>
        <a:custGeom>
          <a:avLst/>
          <a:gdLst/>
          <a:ahLst/>
          <a:cxnLst/>
          <a:rect l="0" t="0" r="0" b="0"/>
          <a:pathLst>
            <a:path>
              <a:moveTo>
                <a:pt x="0" y="0"/>
              </a:moveTo>
              <a:lnTo>
                <a:pt x="0" y="163321"/>
              </a:lnTo>
              <a:lnTo>
                <a:pt x="2823123" y="163321"/>
              </a:lnTo>
              <a:lnTo>
                <a:pt x="2823123" y="32664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E4B9E8B-3872-417F-9602-F7F65C110FC3}">
      <dsp:nvSpPr>
        <dsp:cNvPr id="0" name=""/>
        <dsp:cNvSpPr/>
      </dsp:nvSpPr>
      <dsp:spPr>
        <a:xfrm>
          <a:off x="5486400" y="2424028"/>
          <a:ext cx="941041" cy="326642"/>
        </a:xfrm>
        <a:custGeom>
          <a:avLst/>
          <a:gdLst/>
          <a:ahLst/>
          <a:cxnLst/>
          <a:rect l="0" t="0" r="0" b="0"/>
          <a:pathLst>
            <a:path>
              <a:moveTo>
                <a:pt x="0" y="0"/>
              </a:moveTo>
              <a:lnTo>
                <a:pt x="0" y="163321"/>
              </a:lnTo>
              <a:lnTo>
                <a:pt x="941041" y="163321"/>
              </a:lnTo>
              <a:lnTo>
                <a:pt x="941041" y="32664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2F34EF-4C99-4768-AF49-44D8C177AE1D}">
      <dsp:nvSpPr>
        <dsp:cNvPr id="0" name=""/>
        <dsp:cNvSpPr/>
      </dsp:nvSpPr>
      <dsp:spPr>
        <a:xfrm>
          <a:off x="4545358" y="2424028"/>
          <a:ext cx="941041" cy="326642"/>
        </a:xfrm>
        <a:custGeom>
          <a:avLst/>
          <a:gdLst/>
          <a:ahLst/>
          <a:cxnLst/>
          <a:rect l="0" t="0" r="0" b="0"/>
          <a:pathLst>
            <a:path>
              <a:moveTo>
                <a:pt x="941041" y="0"/>
              </a:moveTo>
              <a:lnTo>
                <a:pt x="941041" y="163321"/>
              </a:lnTo>
              <a:lnTo>
                <a:pt x="0" y="163321"/>
              </a:lnTo>
              <a:lnTo>
                <a:pt x="0" y="32664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3DC424-0FB3-484D-B24C-20825B1CF2A7}">
      <dsp:nvSpPr>
        <dsp:cNvPr id="0" name=""/>
        <dsp:cNvSpPr/>
      </dsp:nvSpPr>
      <dsp:spPr>
        <a:xfrm>
          <a:off x="2663276" y="2424028"/>
          <a:ext cx="2823123" cy="326642"/>
        </a:xfrm>
        <a:custGeom>
          <a:avLst/>
          <a:gdLst/>
          <a:ahLst/>
          <a:cxnLst/>
          <a:rect l="0" t="0" r="0" b="0"/>
          <a:pathLst>
            <a:path>
              <a:moveTo>
                <a:pt x="2823123" y="0"/>
              </a:moveTo>
              <a:lnTo>
                <a:pt x="2823123" y="163321"/>
              </a:lnTo>
              <a:lnTo>
                <a:pt x="0" y="163321"/>
              </a:lnTo>
              <a:lnTo>
                <a:pt x="0" y="32664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267E401-A65F-4E77-A618-C34EA51D4758}">
      <dsp:nvSpPr>
        <dsp:cNvPr id="0" name=""/>
        <dsp:cNvSpPr/>
      </dsp:nvSpPr>
      <dsp:spPr>
        <a:xfrm>
          <a:off x="781194" y="2424028"/>
          <a:ext cx="4705205" cy="326642"/>
        </a:xfrm>
        <a:custGeom>
          <a:avLst/>
          <a:gdLst/>
          <a:ahLst/>
          <a:cxnLst/>
          <a:rect l="0" t="0" r="0" b="0"/>
          <a:pathLst>
            <a:path>
              <a:moveTo>
                <a:pt x="4705205" y="0"/>
              </a:moveTo>
              <a:lnTo>
                <a:pt x="4705205" y="163321"/>
              </a:lnTo>
              <a:lnTo>
                <a:pt x="0" y="163321"/>
              </a:lnTo>
              <a:lnTo>
                <a:pt x="0" y="32664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1F0761-F591-4F2A-8321-A54063B45173}">
      <dsp:nvSpPr>
        <dsp:cNvPr id="0" name=""/>
        <dsp:cNvSpPr/>
      </dsp:nvSpPr>
      <dsp:spPr>
        <a:xfrm>
          <a:off x="4708680" y="1656185"/>
          <a:ext cx="1555439" cy="7678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t>Amanda Henderson Head of Service </a:t>
          </a:r>
        </a:p>
        <a:p>
          <a:pPr marL="0" lvl="0" indent="0" algn="ctr" defTabSz="577850">
            <a:lnSpc>
              <a:spcPct val="90000"/>
            </a:lnSpc>
            <a:spcBef>
              <a:spcPct val="0"/>
            </a:spcBef>
            <a:spcAft>
              <a:spcPct val="35000"/>
            </a:spcAft>
            <a:buNone/>
          </a:pPr>
          <a:r>
            <a:rPr lang="en-GB" sz="1300" kern="1200"/>
            <a:t>SEND</a:t>
          </a:r>
        </a:p>
      </dsp:txBody>
      <dsp:txXfrm>
        <a:off x="4708680" y="1656185"/>
        <a:ext cx="1555439" cy="767842"/>
      </dsp:txXfrm>
    </dsp:sp>
    <dsp:sp modelId="{5C39918C-C578-47B1-BF12-62BF9D80599A}">
      <dsp:nvSpPr>
        <dsp:cNvPr id="0" name=""/>
        <dsp:cNvSpPr/>
      </dsp:nvSpPr>
      <dsp:spPr>
        <a:xfrm>
          <a:off x="3474" y="2750670"/>
          <a:ext cx="1555439" cy="77771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t>SEND Quality Assurance Lead</a:t>
          </a:r>
        </a:p>
      </dsp:txBody>
      <dsp:txXfrm>
        <a:off x="3474" y="2750670"/>
        <a:ext cx="1555439" cy="777719"/>
      </dsp:txXfrm>
    </dsp:sp>
    <dsp:sp modelId="{9C72C5F0-CAE0-473E-874C-84FC1517751D}">
      <dsp:nvSpPr>
        <dsp:cNvPr id="0" name=""/>
        <dsp:cNvSpPr/>
      </dsp:nvSpPr>
      <dsp:spPr>
        <a:xfrm>
          <a:off x="1885556" y="2750670"/>
          <a:ext cx="1555439" cy="77771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t>Specialist Commissioning Manager</a:t>
          </a:r>
        </a:p>
      </dsp:txBody>
      <dsp:txXfrm>
        <a:off x="1885556" y="2750670"/>
        <a:ext cx="1555439" cy="777719"/>
      </dsp:txXfrm>
    </dsp:sp>
    <dsp:sp modelId="{29B98E97-E8A3-419E-8FE1-011075057C80}">
      <dsp:nvSpPr>
        <dsp:cNvPr id="0" name=""/>
        <dsp:cNvSpPr/>
      </dsp:nvSpPr>
      <dsp:spPr>
        <a:xfrm>
          <a:off x="3767638" y="2750670"/>
          <a:ext cx="1555439" cy="77771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t>EHCP Service</a:t>
          </a:r>
        </a:p>
      </dsp:txBody>
      <dsp:txXfrm>
        <a:off x="3767638" y="2750670"/>
        <a:ext cx="1555439" cy="777719"/>
      </dsp:txXfrm>
    </dsp:sp>
    <dsp:sp modelId="{B02AC232-4B23-49A3-8514-67E167175840}">
      <dsp:nvSpPr>
        <dsp:cNvPr id="0" name=""/>
        <dsp:cNvSpPr/>
      </dsp:nvSpPr>
      <dsp:spPr>
        <a:xfrm>
          <a:off x="5649721" y="2750670"/>
          <a:ext cx="1555439" cy="77771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t>Engagement and Quality Manager</a:t>
          </a:r>
        </a:p>
      </dsp:txBody>
      <dsp:txXfrm>
        <a:off x="5649721" y="2750670"/>
        <a:ext cx="1555439" cy="777719"/>
      </dsp:txXfrm>
    </dsp:sp>
    <dsp:sp modelId="{8B5AC014-A9C0-4AB4-9E44-9C9D1818E693}">
      <dsp:nvSpPr>
        <dsp:cNvPr id="0" name=""/>
        <dsp:cNvSpPr/>
      </dsp:nvSpPr>
      <dsp:spPr>
        <a:xfrm>
          <a:off x="7531803" y="2750670"/>
          <a:ext cx="1555439" cy="77771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t>Educational Psychology &amp; Advisory Teaching Services</a:t>
          </a:r>
        </a:p>
      </dsp:txBody>
      <dsp:txXfrm>
        <a:off x="7531803" y="2750670"/>
        <a:ext cx="1555439" cy="777719"/>
      </dsp:txXfrm>
    </dsp:sp>
    <dsp:sp modelId="{DF871E41-4CA0-4847-96E0-45039277E6FA}">
      <dsp:nvSpPr>
        <dsp:cNvPr id="0" name=""/>
        <dsp:cNvSpPr/>
      </dsp:nvSpPr>
      <dsp:spPr>
        <a:xfrm>
          <a:off x="9413885" y="2750670"/>
          <a:ext cx="1555439" cy="77771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t>Operations</a:t>
          </a:r>
        </a:p>
      </dsp:txBody>
      <dsp:txXfrm>
        <a:off x="9413885" y="2750670"/>
        <a:ext cx="1555439" cy="7777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EA7B9A-9C00-4E3E-B73E-5A5D06E77A51}">
      <dsp:nvSpPr>
        <dsp:cNvPr id="0" name=""/>
        <dsp:cNvSpPr/>
      </dsp:nvSpPr>
      <dsp:spPr>
        <a:xfrm>
          <a:off x="1683543" y="0"/>
          <a:ext cx="7605712" cy="4937556"/>
        </a:xfrm>
        <a:prstGeom prst="diamond">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EDD873-0EFD-4410-8A7B-5357C186BFAD}">
      <dsp:nvSpPr>
        <dsp:cNvPr id="0" name=""/>
        <dsp:cNvSpPr/>
      </dsp:nvSpPr>
      <dsp:spPr>
        <a:xfrm>
          <a:off x="3486689" y="469067"/>
          <a:ext cx="1925646" cy="1925646"/>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0" kern="1200"/>
            <a:t>Developing Inclusive Communities and an inclusive local education system</a:t>
          </a:r>
          <a:endParaRPr lang="en-US" sz="1400" kern="1200"/>
        </a:p>
      </dsp:txBody>
      <dsp:txXfrm>
        <a:off x="3580691" y="563069"/>
        <a:ext cx="1737642" cy="1737642"/>
      </dsp:txXfrm>
    </dsp:sp>
    <dsp:sp modelId="{4EAA4817-CD1E-49FE-9E2D-AAF10BD4F73B}">
      <dsp:nvSpPr>
        <dsp:cNvPr id="0" name=""/>
        <dsp:cNvSpPr/>
      </dsp:nvSpPr>
      <dsp:spPr>
        <a:xfrm>
          <a:off x="5560463" y="469067"/>
          <a:ext cx="1925646" cy="1925646"/>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0" kern="1200"/>
            <a:t>Ensuring children and young people are able to access the right support at the right time</a:t>
          </a:r>
          <a:endParaRPr lang="en-US" sz="1400" kern="1200"/>
        </a:p>
      </dsp:txBody>
      <dsp:txXfrm>
        <a:off x="5654465" y="563069"/>
        <a:ext cx="1737642" cy="1737642"/>
      </dsp:txXfrm>
    </dsp:sp>
    <dsp:sp modelId="{BFDF86A0-07B3-4079-A30B-D470D3BDDFEF}">
      <dsp:nvSpPr>
        <dsp:cNvPr id="0" name=""/>
        <dsp:cNvSpPr/>
      </dsp:nvSpPr>
      <dsp:spPr>
        <a:xfrm>
          <a:off x="3486689" y="2542841"/>
          <a:ext cx="1925646" cy="1925646"/>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0" kern="1200"/>
            <a:t>Delivering Better Value in SEND</a:t>
          </a:r>
          <a:endParaRPr lang="en-US" sz="1400" kern="1200"/>
        </a:p>
      </dsp:txBody>
      <dsp:txXfrm>
        <a:off x="3580691" y="2636843"/>
        <a:ext cx="1737642" cy="1737642"/>
      </dsp:txXfrm>
    </dsp:sp>
    <dsp:sp modelId="{8630485A-6C6D-4B2F-9824-E9FFF34DA020}">
      <dsp:nvSpPr>
        <dsp:cNvPr id="0" name=""/>
        <dsp:cNvSpPr/>
      </dsp:nvSpPr>
      <dsp:spPr>
        <a:xfrm>
          <a:off x="5560463" y="2542841"/>
          <a:ext cx="1925646" cy="1925646"/>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0" kern="1200"/>
            <a:t>DfE SEND and Alternative Provision Change Partnership Programme – Joint Southwest Lead testing the proposed national SEND Reforms</a:t>
          </a:r>
          <a:endParaRPr lang="en-US" sz="1400" kern="1200"/>
        </a:p>
      </dsp:txBody>
      <dsp:txXfrm>
        <a:off x="5654465" y="2636843"/>
        <a:ext cx="1737642" cy="173764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912796-66AA-4273-8D18-5989CFFE9D8D}">
      <dsp:nvSpPr>
        <dsp:cNvPr id="0" name=""/>
        <dsp:cNvSpPr/>
      </dsp:nvSpPr>
      <dsp:spPr>
        <a:xfrm>
          <a:off x="3252" y="482859"/>
          <a:ext cx="2580585" cy="1548351"/>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Developed the Assistant Educational Psychology role</a:t>
          </a:r>
          <a:endParaRPr lang="en-US" sz="1900" kern="1200"/>
        </a:p>
      </dsp:txBody>
      <dsp:txXfrm>
        <a:off x="3252" y="482859"/>
        <a:ext cx="2580585" cy="1548351"/>
      </dsp:txXfrm>
    </dsp:sp>
    <dsp:sp modelId="{E1B53B5B-4F08-4998-8052-D316A204A117}">
      <dsp:nvSpPr>
        <dsp:cNvPr id="0" name=""/>
        <dsp:cNvSpPr/>
      </dsp:nvSpPr>
      <dsp:spPr>
        <a:xfrm>
          <a:off x="2841897" y="482859"/>
          <a:ext cx="2580585" cy="1548351"/>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Increased the numbers of trainee Educational Psychologists we support</a:t>
          </a:r>
          <a:endParaRPr lang="en-US" sz="1900" kern="1200"/>
        </a:p>
      </dsp:txBody>
      <dsp:txXfrm>
        <a:off x="2841897" y="482859"/>
        <a:ext cx="2580585" cy="1548351"/>
      </dsp:txXfrm>
    </dsp:sp>
    <dsp:sp modelId="{E0BCCAA0-71E1-4165-8F43-92BA497ECFB5}">
      <dsp:nvSpPr>
        <dsp:cNvPr id="0" name=""/>
        <dsp:cNvSpPr/>
      </dsp:nvSpPr>
      <dsp:spPr>
        <a:xfrm>
          <a:off x="5680541" y="482859"/>
          <a:ext cx="2580585" cy="1548351"/>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Recruitment and retention of qualified workforce</a:t>
          </a:r>
          <a:endParaRPr lang="en-US" sz="1900" kern="1200"/>
        </a:p>
      </dsp:txBody>
      <dsp:txXfrm>
        <a:off x="5680541" y="482859"/>
        <a:ext cx="2580585" cy="1548351"/>
      </dsp:txXfrm>
    </dsp:sp>
    <dsp:sp modelId="{0DDB4684-B3FD-4372-A32E-554B97BAECFD}">
      <dsp:nvSpPr>
        <dsp:cNvPr id="0" name=""/>
        <dsp:cNvSpPr/>
      </dsp:nvSpPr>
      <dsp:spPr>
        <a:xfrm>
          <a:off x="8519185" y="482859"/>
          <a:ext cx="2580585" cy="1548351"/>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Changed  Educational Psychologist operating model in schools</a:t>
          </a:r>
          <a:endParaRPr lang="en-US" sz="1900" kern="1200"/>
        </a:p>
      </dsp:txBody>
      <dsp:txXfrm>
        <a:off x="8519185" y="482859"/>
        <a:ext cx="2580585" cy="1548351"/>
      </dsp:txXfrm>
    </dsp:sp>
    <dsp:sp modelId="{4122AD87-F132-4AAA-AEF4-E13A474B0591}">
      <dsp:nvSpPr>
        <dsp:cNvPr id="0" name=""/>
        <dsp:cNvSpPr/>
      </dsp:nvSpPr>
      <dsp:spPr>
        <a:xfrm>
          <a:off x="1422574" y="2289269"/>
          <a:ext cx="2580585" cy="1548351"/>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Educational Psychology advice line</a:t>
          </a:r>
          <a:endParaRPr lang="en-US" sz="1900" kern="1200"/>
        </a:p>
      </dsp:txBody>
      <dsp:txXfrm>
        <a:off x="1422574" y="2289269"/>
        <a:ext cx="2580585" cy="1548351"/>
      </dsp:txXfrm>
    </dsp:sp>
    <dsp:sp modelId="{D4F66F73-2E9C-42F3-935D-919D23F4DF2D}">
      <dsp:nvSpPr>
        <dsp:cNvPr id="0" name=""/>
        <dsp:cNvSpPr/>
      </dsp:nvSpPr>
      <dsp:spPr>
        <a:xfrm>
          <a:off x="4261219" y="2289269"/>
          <a:ext cx="2580585" cy="1548351"/>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Recognising and responding to the changed landscape of how educational psychologist are working</a:t>
          </a:r>
          <a:endParaRPr lang="en-US" sz="1900" kern="1200"/>
        </a:p>
      </dsp:txBody>
      <dsp:txXfrm>
        <a:off x="4261219" y="2289269"/>
        <a:ext cx="2580585" cy="1548351"/>
      </dsp:txXfrm>
    </dsp:sp>
    <dsp:sp modelId="{FE46A788-38FA-4CF8-9E7A-78E26687D26F}">
      <dsp:nvSpPr>
        <dsp:cNvPr id="0" name=""/>
        <dsp:cNvSpPr/>
      </dsp:nvSpPr>
      <dsp:spPr>
        <a:xfrm>
          <a:off x="7099863" y="2289269"/>
          <a:ext cx="2580585" cy="1548351"/>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Modernising- Increasing use of locums and using technology to progress remote assessments</a:t>
          </a:r>
          <a:endParaRPr lang="en-US" sz="1900" kern="1200"/>
        </a:p>
      </dsp:txBody>
      <dsp:txXfrm>
        <a:off x="7099863" y="2289269"/>
        <a:ext cx="2580585" cy="154835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0D5066-F3DD-4F7E-BF6E-311845FEEB20}">
      <dsp:nvSpPr>
        <dsp:cNvPr id="0" name=""/>
        <dsp:cNvSpPr/>
      </dsp:nvSpPr>
      <dsp:spPr>
        <a:xfrm rot="21370957">
          <a:off x="391981" y="1738948"/>
          <a:ext cx="9985636" cy="873630"/>
        </a:xfrm>
        <a:prstGeom prst="mathMinus">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67D0366-E505-4766-BC2A-FD9B301340CE}">
      <dsp:nvSpPr>
        <dsp:cNvPr id="0" name=""/>
        <dsp:cNvSpPr/>
      </dsp:nvSpPr>
      <dsp:spPr>
        <a:xfrm>
          <a:off x="2348025" y="190945"/>
          <a:ext cx="1119532" cy="1740611"/>
        </a:xfrm>
        <a:prstGeom prst="upDownArrow">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AF4F7CA-5910-4EE4-9F64-78630B9E1896}">
      <dsp:nvSpPr>
        <dsp:cNvPr id="0" name=""/>
        <dsp:cNvSpPr/>
      </dsp:nvSpPr>
      <dsp:spPr>
        <a:xfrm>
          <a:off x="4640508" y="20058"/>
          <a:ext cx="6129091" cy="2008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ctr" anchorCtr="0">
          <a:noAutofit/>
        </a:bodyPr>
        <a:lstStyle/>
        <a:p>
          <a:pPr marL="0" lvl="0" indent="0" algn="l" defTabSz="466725">
            <a:lnSpc>
              <a:spcPct val="90000"/>
            </a:lnSpc>
            <a:spcBef>
              <a:spcPct val="0"/>
            </a:spcBef>
            <a:spcAft>
              <a:spcPct val="35000"/>
            </a:spcAft>
            <a:buNone/>
          </a:pPr>
          <a:r>
            <a:rPr lang="en-GB" sz="1050" b="1" kern="1200"/>
            <a:t>Within local control</a:t>
          </a:r>
        </a:p>
        <a:p>
          <a:pPr marL="57150" lvl="1" indent="-57150" algn="l" defTabSz="400050" rtl="0">
            <a:lnSpc>
              <a:spcPct val="90000"/>
            </a:lnSpc>
            <a:spcBef>
              <a:spcPct val="0"/>
            </a:spcBef>
            <a:spcAft>
              <a:spcPct val="15000"/>
            </a:spcAft>
            <a:buChar char="•"/>
          </a:pPr>
          <a:r>
            <a:rPr lang="en-GB" sz="900" b="1" kern="1200"/>
            <a:t>Good SEND </a:t>
          </a:r>
          <a:r>
            <a:rPr lang="en-GB" sz="900" b="1" kern="1200">
              <a:latin typeface="Calibri"/>
            </a:rPr>
            <a:t>and inclusive </a:t>
          </a:r>
          <a:r>
            <a:rPr lang="en-GB" sz="900" b="1" kern="1200"/>
            <a:t>practice:</a:t>
          </a:r>
          <a:r>
            <a:rPr lang="en-GB" sz="900" kern="1200"/>
            <a:t> preventative services (EY settings, reduce exclusion); good gatekeeping to EHCP / </a:t>
          </a:r>
          <a:r>
            <a:rPr lang="en-GB" sz="900" kern="1200">
              <a:latin typeface="Calibri"/>
            </a:rPr>
            <a:t>consistent </a:t>
          </a:r>
          <a:r>
            <a:rPr lang="en-GB" sz="900" kern="1200"/>
            <a:t> </a:t>
          </a:r>
          <a:r>
            <a:rPr lang="en-GB" sz="900" kern="1200">
              <a:latin typeface="Calibri"/>
            </a:rPr>
            <a:t>application of legal framework </a:t>
          </a:r>
          <a:r>
            <a:rPr lang="en-GB" sz="900" kern="1200"/>
            <a:t>and active pursuit of what is best for each young person.</a:t>
          </a:r>
        </a:p>
        <a:p>
          <a:pPr marL="57150" lvl="1" indent="-57150" algn="l" defTabSz="400050">
            <a:lnSpc>
              <a:spcPct val="90000"/>
            </a:lnSpc>
            <a:spcBef>
              <a:spcPct val="0"/>
            </a:spcBef>
            <a:spcAft>
              <a:spcPct val="15000"/>
            </a:spcAft>
            <a:buChar char="•"/>
          </a:pPr>
          <a:r>
            <a:rPr lang="en-GB" sz="900" b="1" kern="1200"/>
            <a:t>Good commissioning : </a:t>
          </a:r>
          <a:r>
            <a:rPr lang="en-GB" sz="900" kern="1200"/>
            <a:t>getting the right placement for each young </a:t>
          </a:r>
          <a:r>
            <a:rPr lang="en-GB" sz="900" kern="1200">
              <a:latin typeface="Calibri"/>
            </a:rPr>
            <a:t>person</a:t>
          </a:r>
          <a:r>
            <a:rPr lang="en-GB" sz="900" kern="1200"/>
            <a:t>; being vigilant in anticipating sufficiency of available places; and influencing the shape of the market.</a:t>
          </a:r>
        </a:p>
        <a:p>
          <a:pPr marL="57150" lvl="1" indent="-57150" algn="l" defTabSz="400050">
            <a:lnSpc>
              <a:spcPct val="90000"/>
            </a:lnSpc>
            <a:spcBef>
              <a:spcPct val="0"/>
            </a:spcBef>
            <a:spcAft>
              <a:spcPct val="15000"/>
            </a:spcAft>
            <a:buChar char="•"/>
          </a:pPr>
          <a:r>
            <a:rPr lang="en-GB" sz="900" b="1" kern="1200"/>
            <a:t> Increased sufficiency: </a:t>
          </a:r>
          <a:r>
            <a:rPr lang="en-GB" sz="900" b="0" kern="1200"/>
            <a:t>Special school capacity, resource bases and expansion of Alternative Provision, to reduce use of independent schools.</a:t>
          </a:r>
        </a:p>
        <a:p>
          <a:pPr marL="57150" lvl="1" indent="-57150" algn="l" defTabSz="400050">
            <a:lnSpc>
              <a:spcPct val="90000"/>
            </a:lnSpc>
            <a:spcBef>
              <a:spcPct val="0"/>
            </a:spcBef>
            <a:spcAft>
              <a:spcPct val="15000"/>
            </a:spcAft>
            <a:buChar char="•"/>
          </a:pPr>
          <a:r>
            <a:rPr lang="en-GB" sz="900" b="1" kern="1200"/>
            <a:t>Good data:  </a:t>
          </a:r>
          <a:r>
            <a:rPr lang="en-GB" sz="900" kern="1200"/>
            <a:t>linking activity and finance; comparisons over time, against others and against national benchmarks; all  leading to good decisions.</a:t>
          </a:r>
        </a:p>
      </dsp:txBody>
      <dsp:txXfrm>
        <a:off x="4640508" y="20058"/>
        <a:ext cx="6129091" cy="2008486"/>
      </dsp:txXfrm>
    </dsp:sp>
    <dsp:sp modelId="{ED537AC4-5749-4BF0-A3F2-DEE7F9E29444}">
      <dsp:nvSpPr>
        <dsp:cNvPr id="0" name=""/>
        <dsp:cNvSpPr/>
      </dsp:nvSpPr>
      <dsp:spPr>
        <a:xfrm>
          <a:off x="7348275" y="2393340"/>
          <a:ext cx="1027064" cy="1740611"/>
        </a:xfrm>
        <a:prstGeom prst="upDownArrow">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25D5F9E-100D-47DF-939A-67A0B96C36DC}">
      <dsp:nvSpPr>
        <dsp:cNvPr id="0" name=""/>
        <dsp:cNvSpPr/>
      </dsp:nvSpPr>
      <dsp:spPr>
        <a:xfrm>
          <a:off x="0" y="2523886"/>
          <a:ext cx="7387221" cy="18276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ctr" anchorCtr="0">
          <a:noAutofit/>
        </a:bodyPr>
        <a:lstStyle/>
        <a:p>
          <a:pPr marL="0" lvl="0" indent="0" algn="l" defTabSz="466725">
            <a:lnSpc>
              <a:spcPct val="90000"/>
            </a:lnSpc>
            <a:spcBef>
              <a:spcPct val="0"/>
            </a:spcBef>
            <a:spcAft>
              <a:spcPct val="35000"/>
            </a:spcAft>
            <a:buNone/>
          </a:pPr>
          <a:r>
            <a:rPr lang="en-GB" sz="1050" b="1" kern="1200"/>
            <a:t>Beyond local control</a:t>
          </a:r>
        </a:p>
        <a:p>
          <a:pPr marL="57150" lvl="1" indent="-57150" algn="l" defTabSz="400050">
            <a:lnSpc>
              <a:spcPct val="90000"/>
            </a:lnSpc>
            <a:spcBef>
              <a:spcPct val="0"/>
            </a:spcBef>
            <a:spcAft>
              <a:spcPct val="15000"/>
            </a:spcAft>
            <a:buChar char="•"/>
          </a:pPr>
          <a:r>
            <a:rPr lang="en-GB" sz="900" b="1" kern="1200"/>
            <a:t>Demography: </a:t>
          </a:r>
          <a:r>
            <a:rPr lang="en-GB" sz="900" b="0" kern="1200"/>
            <a:t>Overall population as well as its composition and parental expectation</a:t>
          </a:r>
          <a:endParaRPr lang="en-GB" sz="900" kern="1200"/>
        </a:p>
        <a:p>
          <a:pPr marL="57150" lvl="1" indent="-57150" algn="l" defTabSz="400050">
            <a:lnSpc>
              <a:spcPct val="90000"/>
            </a:lnSpc>
            <a:spcBef>
              <a:spcPct val="0"/>
            </a:spcBef>
            <a:spcAft>
              <a:spcPct val="15000"/>
            </a:spcAft>
            <a:buChar char="•"/>
          </a:pPr>
          <a:r>
            <a:rPr lang="en-GB" sz="900" b="1" kern="1200"/>
            <a:t>National economic and social context</a:t>
          </a:r>
          <a:r>
            <a:rPr lang="en-GB" sz="900" kern="1200"/>
            <a:t>:  uncertainty around national policy, increasing deprivation and pressure on the school system is driving demand.</a:t>
          </a:r>
        </a:p>
        <a:p>
          <a:pPr marL="57150" lvl="1" indent="-57150" algn="l" defTabSz="400050">
            <a:lnSpc>
              <a:spcPct val="90000"/>
            </a:lnSpc>
            <a:spcBef>
              <a:spcPct val="0"/>
            </a:spcBef>
            <a:spcAft>
              <a:spcPct val="15000"/>
            </a:spcAft>
            <a:buChar char="•"/>
          </a:pPr>
          <a:r>
            <a:rPr lang="en-GB" sz="900" b="1" kern="1200"/>
            <a:t>Statutory guidance </a:t>
          </a:r>
          <a:r>
            <a:rPr lang="en-GB" sz="900" kern="1200"/>
            <a:t>:  Local authorities are bound to observe the national guidance when making judgements about EHCP, so turning off taps is not an option</a:t>
          </a:r>
        </a:p>
        <a:p>
          <a:pPr marL="57150" lvl="1" indent="-57150" algn="l" defTabSz="400050">
            <a:lnSpc>
              <a:spcPct val="90000"/>
            </a:lnSpc>
            <a:spcBef>
              <a:spcPct val="0"/>
            </a:spcBef>
            <a:spcAft>
              <a:spcPct val="15000"/>
            </a:spcAft>
            <a:buChar char="•"/>
          </a:pPr>
          <a:r>
            <a:rPr lang="en-GB" sz="900" b="1" kern="1200"/>
            <a:t>Supply and demand</a:t>
          </a:r>
          <a:r>
            <a:rPr lang="en-GB" sz="900" kern="1200"/>
            <a:t>:  scarcity drives up costs for specialist places</a:t>
          </a:r>
        </a:p>
        <a:p>
          <a:pPr marL="57150" lvl="1" indent="-57150" algn="l" defTabSz="400050">
            <a:lnSpc>
              <a:spcPct val="90000"/>
            </a:lnSpc>
            <a:spcBef>
              <a:spcPct val="0"/>
            </a:spcBef>
            <a:spcAft>
              <a:spcPct val="15000"/>
            </a:spcAft>
            <a:buChar char="•"/>
          </a:pPr>
          <a:r>
            <a:rPr lang="en-GB" sz="900" b="1" kern="1200"/>
            <a:t>Legal system: </a:t>
          </a:r>
          <a:r>
            <a:rPr lang="en-GB" sz="900" b="0" kern="1200"/>
            <a:t>Tribunal outcomes are heavily stacked against local authorities with 97% finding in favour of parents</a:t>
          </a:r>
          <a:endParaRPr lang="en-GB" sz="900" b="1" kern="1200"/>
        </a:p>
      </dsp:txBody>
      <dsp:txXfrm>
        <a:off x="0" y="2523886"/>
        <a:ext cx="7387221" cy="182764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236DAC-C99B-4491-BDB0-402C4A77AFB3}">
      <dsp:nvSpPr>
        <dsp:cNvPr id="0" name=""/>
        <dsp:cNvSpPr/>
      </dsp:nvSpPr>
      <dsp:spPr>
        <a:xfrm>
          <a:off x="3310" y="707102"/>
          <a:ext cx="2626652" cy="1575991"/>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Font typeface="Wingdings" panose="05000000000000000000" pitchFamily="2" charset="2"/>
            <a:buNone/>
          </a:pPr>
          <a:r>
            <a:rPr lang="en-GB" sz="2400" kern="1200">
              <a:latin typeface="+mn-lt"/>
            </a:rPr>
            <a:t>Weekly SLT financial recovery meetings</a:t>
          </a:r>
          <a:endParaRPr lang="en-GB" sz="2400" kern="1200"/>
        </a:p>
      </dsp:txBody>
      <dsp:txXfrm>
        <a:off x="3310" y="707102"/>
        <a:ext cx="2626652" cy="1575991"/>
      </dsp:txXfrm>
    </dsp:sp>
    <dsp:sp modelId="{0519B73D-7300-4F01-A3A1-A0DE621217A6}">
      <dsp:nvSpPr>
        <dsp:cNvPr id="0" name=""/>
        <dsp:cNvSpPr/>
      </dsp:nvSpPr>
      <dsp:spPr>
        <a:xfrm>
          <a:off x="2892628" y="707102"/>
          <a:ext cx="2626652" cy="1575991"/>
        </a:xfrm>
        <a:prstGeom prst="rect">
          <a:avLst/>
        </a:prstGeom>
        <a:solidFill>
          <a:schemeClr val="accent3">
            <a:hueOff val="1875044"/>
            <a:satOff val="-2813"/>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latin typeface="+mn-lt"/>
            </a:rPr>
            <a:t>Monthly meetings with Chief Exec, Leader  </a:t>
          </a:r>
          <a:endParaRPr lang="en-GB" sz="2400" kern="1200"/>
        </a:p>
      </dsp:txBody>
      <dsp:txXfrm>
        <a:off x="2892628" y="707102"/>
        <a:ext cx="2626652" cy="1575991"/>
      </dsp:txXfrm>
    </dsp:sp>
    <dsp:sp modelId="{A8B80372-9F9C-4913-8AA9-8C86A9F42771}">
      <dsp:nvSpPr>
        <dsp:cNvPr id="0" name=""/>
        <dsp:cNvSpPr/>
      </dsp:nvSpPr>
      <dsp:spPr>
        <a:xfrm>
          <a:off x="5781946" y="707102"/>
          <a:ext cx="2626652" cy="1575991"/>
        </a:xfrm>
        <a:prstGeom prst="rect">
          <a:avLst/>
        </a:prstGeom>
        <a:solidFill>
          <a:schemeClr val="accent3">
            <a:hueOff val="3750088"/>
            <a:satOff val="-5627"/>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Font typeface="Wingdings" panose="05000000000000000000" pitchFamily="2" charset="2"/>
            <a:buNone/>
          </a:pPr>
          <a:r>
            <a:rPr lang="en-GB" sz="2400" kern="1200">
              <a:latin typeface="+mn-lt"/>
            </a:rPr>
            <a:t>Quarterly FPR</a:t>
          </a:r>
          <a:endParaRPr lang="en-GB" sz="2400" kern="1200"/>
        </a:p>
      </dsp:txBody>
      <dsp:txXfrm>
        <a:off x="5781946" y="707102"/>
        <a:ext cx="2626652" cy="1575991"/>
      </dsp:txXfrm>
    </dsp:sp>
    <dsp:sp modelId="{1F1CD3B2-8A7A-4AB1-B2E6-1F5B286AB928}">
      <dsp:nvSpPr>
        <dsp:cNvPr id="0" name=""/>
        <dsp:cNvSpPr/>
      </dsp:nvSpPr>
      <dsp:spPr>
        <a:xfrm>
          <a:off x="8671264" y="707102"/>
          <a:ext cx="2626652" cy="1575991"/>
        </a:xfrm>
        <a:prstGeom prst="rect">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Font typeface="Wingdings" panose="05000000000000000000" pitchFamily="2" charset="2"/>
            <a:buNone/>
          </a:pPr>
          <a:r>
            <a:rPr lang="en-GB" sz="2400" kern="1200">
              <a:latin typeface="+mn-lt"/>
            </a:rPr>
            <a:t>Schools Forum High Needs working group</a:t>
          </a:r>
          <a:endParaRPr lang="en-GB" sz="2400" kern="1200"/>
        </a:p>
      </dsp:txBody>
      <dsp:txXfrm>
        <a:off x="8671264" y="707102"/>
        <a:ext cx="2626652" cy="1575991"/>
      </dsp:txXfrm>
    </dsp:sp>
    <dsp:sp modelId="{4CB544CF-7CA4-41B6-B7CD-89528F081939}">
      <dsp:nvSpPr>
        <dsp:cNvPr id="0" name=""/>
        <dsp:cNvSpPr/>
      </dsp:nvSpPr>
      <dsp:spPr>
        <a:xfrm>
          <a:off x="1447969" y="2545759"/>
          <a:ext cx="2626652" cy="1575991"/>
        </a:xfrm>
        <a:prstGeom prst="rect">
          <a:avLst/>
        </a:prstGeom>
        <a:solidFill>
          <a:schemeClr val="accent3">
            <a:hueOff val="7500176"/>
            <a:satOff val="-11253"/>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Font typeface="Wingdings" panose="05000000000000000000" pitchFamily="2" charset="2"/>
            <a:buNone/>
          </a:pPr>
          <a:r>
            <a:rPr lang="en-GB" sz="2400" kern="1200">
              <a:latin typeface="+mn-lt"/>
            </a:rPr>
            <a:t>DSG cabinet report Jan 25</a:t>
          </a:r>
          <a:endParaRPr lang="en-GB" sz="2400" kern="1200"/>
        </a:p>
      </dsp:txBody>
      <dsp:txXfrm>
        <a:off x="1447969" y="2545759"/>
        <a:ext cx="2626652" cy="1575991"/>
      </dsp:txXfrm>
    </dsp:sp>
    <dsp:sp modelId="{E636A2A9-6A82-4A04-B8F6-6B250CE6080E}">
      <dsp:nvSpPr>
        <dsp:cNvPr id="0" name=""/>
        <dsp:cNvSpPr/>
      </dsp:nvSpPr>
      <dsp:spPr>
        <a:xfrm>
          <a:off x="4337287" y="2545759"/>
          <a:ext cx="2626652" cy="1575991"/>
        </a:xfrm>
        <a:prstGeom prst="rect">
          <a:avLst/>
        </a:prstGeom>
        <a:solidFill>
          <a:schemeClr val="accent3">
            <a:hueOff val="9375220"/>
            <a:satOff val="-14067"/>
            <a:lumOff val="-22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effectLst/>
              <a:latin typeface="+mn-lt"/>
              <a:ea typeface="Aptos" panose="020B0004020202020204" pitchFamily="34" charset="0"/>
              <a:cs typeface="Aptos" panose="020B0004020202020204" pitchFamily="34" charset="0"/>
            </a:rPr>
            <a:t>ED and AP change programme </a:t>
          </a:r>
          <a:r>
            <a:rPr lang="en-GB" sz="2400" kern="1200">
              <a:latin typeface="+mn-lt"/>
            </a:rPr>
            <a:t>– reporting to SILAP and DfE</a:t>
          </a:r>
          <a:endParaRPr lang="en-GB" sz="2400" kern="1200"/>
        </a:p>
      </dsp:txBody>
      <dsp:txXfrm>
        <a:off x="4337287" y="2545759"/>
        <a:ext cx="2626652" cy="1575991"/>
      </dsp:txXfrm>
    </dsp:sp>
    <dsp:sp modelId="{BF6DD198-DA36-4F74-A41B-0D9E8FF7FBFF}">
      <dsp:nvSpPr>
        <dsp:cNvPr id="0" name=""/>
        <dsp:cNvSpPr/>
      </dsp:nvSpPr>
      <dsp:spPr>
        <a:xfrm>
          <a:off x="7226605" y="2545759"/>
          <a:ext cx="2626652" cy="1575991"/>
        </a:xfrm>
        <a:prstGeom prst="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latin typeface="+mn-lt"/>
            </a:rPr>
            <a:t>DBV plan in place – reporting to SILAP and DfE</a:t>
          </a:r>
        </a:p>
      </dsp:txBody>
      <dsp:txXfrm>
        <a:off x="7226605" y="2545759"/>
        <a:ext cx="2626652" cy="157599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813" cy="496809"/>
          </a:xfrm>
          <a:prstGeom prst="rect">
            <a:avLst/>
          </a:prstGeom>
        </p:spPr>
        <p:txBody>
          <a:bodyPr vert="horz" lIns="91432" tIns="45717" rIns="91432" bIns="45717" rtlCol="0"/>
          <a:lstStyle>
            <a:lvl1pPr algn="l">
              <a:defRPr sz="1200">
                <a:ea typeface="Geneva" pitchFamily="-111" charset="-128"/>
                <a:cs typeface="+mn-cs"/>
              </a:defRPr>
            </a:lvl1pPr>
          </a:lstStyle>
          <a:p>
            <a:pPr>
              <a:defRPr/>
            </a:pPr>
            <a:endParaRPr lang="en-GB"/>
          </a:p>
        </p:txBody>
      </p:sp>
      <p:sp>
        <p:nvSpPr>
          <p:cNvPr id="3" name="Date Placeholder 2"/>
          <p:cNvSpPr>
            <a:spLocks noGrp="1"/>
          </p:cNvSpPr>
          <p:nvPr>
            <p:ph type="dt" sz="quarter" idx="1"/>
          </p:nvPr>
        </p:nvSpPr>
        <p:spPr>
          <a:xfrm>
            <a:off x="3851276" y="0"/>
            <a:ext cx="2944813" cy="496809"/>
          </a:xfrm>
          <a:prstGeom prst="rect">
            <a:avLst/>
          </a:prstGeom>
        </p:spPr>
        <p:txBody>
          <a:bodyPr vert="horz" lIns="91432" tIns="45717" rIns="91432" bIns="45717" rtlCol="0"/>
          <a:lstStyle>
            <a:lvl1pPr algn="r">
              <a:defRPr sz="1200">
                <a:ea typeface="Geneva" pitchFamily="-111" charset="-128"/>
                <a:cs typeface="+mn-cs"/>
              </a:defRPr>
            </a:lvl1pPr>
          </a:lstStyle>
          <a:p>
            <a:pPr>
              <a:defRPr/>
            </a:pPr>
            <a:fld id="{4A490EF8-CC34-485A-B169-8666C099485D}" type="datetimeFigureOut">
              <a:rPr lang="en-GB"/>
              <a:pPr>
                <a:defRPr/>
              </a:pPr>
              <a:t>26/06/25</a:t>
            </a:fld>
            <a:endParaRPr lang="en-GB"/>
          </a:p>
        </p:txBody>
      </p:sp>
      <p:sp>
        <p:nvSpPr>
          <p:cNvPr id="4" name="Footer Placeholder 3"/>
          <p:cNvSpPr>
            <a:spLocks noGrp="1"/>
          </p:cNvSpPr>
          <p:nvPr>
            <p:ph type="ftr" sz="quarter" idx="2"/>
          </p:nvPr>
        </p:nvSpPr>
        <p:spPr>
          <a:xfrm>
            <a:off x="0" y="9428243"/>
            <a:ext cx="2944813" cy="496809"/>
          </a:xfrm>
          <a:prstGeom prst="rect">
            <a:avLst/>
          </a:prstGeom>
        </p:spPr>
        <p:txBody>
          <a:bodyPr vert="horz" lIns="91432" tIns="45717" rIns="91432" bIns="45717" rtlCol="0" anchor="b"/>
          <a:lstStyle>
            <a:lvl1pPr algn="l">
              <a:defRPr sz="1200">
                <a:ea typeface="Geneva" pitchFamily="-111" charset="-128"/>
                <a:cs typeface="+mn-cs"/>
              </a:defRPr>
            </a:lvl1pPr>
          </a:lstStyle>
          <a:p>
            <a:pPr>
              <a:defRPr/>
            </a:pPr>
            <a:endParaRPr lang="en-GB"/>
          </a:p>
        </p:txBody>
      </p:sp>
      <p:sp>
        <p:nvSpPr>
          <p:cNvPr id="5" name="Slide Number Placeholder 4"/>
          <p:cNvSpPr>
            <a:spLocks noGrp="1"/>
          </p:cNvSpPr>
          <p:nvPr>
            <p:ph type="sldNum" sz="quarter" idx="3"/>
          </p:nvPr>
        </p:nvSpPr>
        <p:spPr>
          <a:xfrm>
            <a:off x="3851276" y="9428243"/>
            <a:ext cx="2944813" cy="496809"/>
          </a:xfrm>
          <a:prstGeom prst="rect">
            <a:avLst/>
          </a:prstGeom>
        </p:spPr>
        <p:txBody>
          <a:bodyPr vert="horz" lIns="91432" tIns="45717" rIns="91432" bIns="45717" rtlCol="0" anchor="b"/>
          <a:lstStyle>
            <a:lvl1pPr algn="r">
              <a:defRPr sz="1200">
                <a:ea typeface="Geneva" pitchFamily="-111" charset="-128"/>
                <a:cs typeface="+mn-cs"/>
              </a:defRPr>
            </a:lvl1pPr>
          </a:lstStyle>
          <a:p>
            <a:pPr>
              <a:defRPr/>
            </a:pPr>
            <a:fld id="{FB9597DC-DDA5-4322-82E0-0E673EAB81F0}" type="slidenum">
              <a:rPr lang="en-GB"/>
              <a:pPr>
                <a:defRPr/>
              </a:pPr>
              <a:t>‹#›</a:t>
            </a:fld>
            <a:endParaRPr lang="en-GB"/>
          </a:p>
        </p:txBody>
      </p:sp>
    </p:spTree>
    <p:extLst>
      <p:ext uri="{BB962C8B-B14F-4D97-AF65-F5344CB8AC3E}">
        <p14:creationId xmlns:p14="http://schemas.microsoft.com/office/powerpoint/2010/main" val="23730500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958" cy="496888"/>
          </a:xfrm>
          <a:prstGeom prst="rect">
            <a:avLst/>
          </a:prstGeom>
        </p:spPr>
        <p:txBody>
          <a:bodyPr vert="horz" lIns="91438" tIns="45719" rIns="91438" bIns="45719" rtlCol="0"/>
          <a:lstStyle>
            <a:lvl1pPr algn="l">
              <a:defRPr sz="1200"/>
            </a:lvl1pPr>
          </a:lstStyle>
          <a:p>
            <a:endParaRPr lang="en-GB"/>
          </a:p>
        </p:txBody>
      </p:sp>
      <p:sp>
        <p:nvSpPr>
          <p:cNvPr id="3" name="Date Placeholder 2"/>
          <p:cNvSpPr>
            <a:spLocks noGrp="1"/>
          </p:cNvSpPr>
          <p:nvPr>
            <p:ph type="dt" idx="1"/>
          </p:nvPr>
        </p:nvSpPr>
        <p:spPr>
          <a:xfrm>
            <a:off x="3851098" y="0"/>
            <a:ext cx="2944958" cy="496888"/>
          </a:xfrm>
          <a:prstGeom prst="rect">
            <a:avLst/>
          </a:prstGeom>
        </p:spPr>
        <p:txBody>
          <a:bodyPr vert="horz" lIns="91438" tIns="45719" rIns="91438" bIns="45719" rtlCol="0"/>
          <a:lstStyle>
            <a:lvl1pPr algn="r">
              <a:defRPr sz="1200"/>
            </a:lvl1pPr>
          </a:lstStyle>
          <a:p>
            <a:fld id="{904DDB0C-DA2C-410F-973F-BAB23B8720DA}" type="datetimeFigureOut">
              <a:rPr lang="en-GB" smtClean="0"/>
              <a:t>26/06/25</a:t>
            </a:fld>
            <a:endParaRPr lang="en-GB"/>
          </a:p>
        </p:txBody>
      </p:sp>
      <p:sp>
        <p:nvSpPr>
          <p:cNvPr id="4" name="Slide Image Placeholder 3"/>
          <p:cNvSpPr>
            <a:spLocks noGrp="1" noRot="1" noChangeAspect="1"/>
          </p:cNvSpPr>
          <p:nvPr>
            <p:ph type="sldImg" idx="2"/>
          </p:nvPr>
        </p:nvSpPr>
        <p:spPr>
          <a:xfrm>
            <a:off x="90488" y="746125"/>
            <a:ext cx="6616700" cy="3721100"/>
          </a:xfrm>
          <a:prstGeom prst="rect">
            <a:avLst/>
          </a:prstGeom>
          <a:noFill/>
          <a:ln w="12700">
            <a:solidFill>
              <a:prstClr val="black"/>
            </a:solidFill>
          </a:ln>
        </p:spPr>
        <p:txBody>
          <a:bodyPr vert="horz" lIns="91438" tIns="45719" rIns="91438" bIns="45719" rtlCol="0" anchor="ctr"/>
          <a:lstStyle/>
          <a:p>
            <a:endParaRPr lang="en-GB"/>
          </a:p>
        </p:txBody>
      </p:sp>
      <p:sp>
        <p:nvSpPr>
          <p:cNvPr id="5" name="Notes Placeholder 4"/>
          <p:cNvSpPr>
            <a:spLocks noGrp="1"/>
          </p:cNvSpPr>
          <p:nvPr>
            <p:ph type="body" sz="quarter" idx="3"/>
          </p:nvPr>
        </p:nvSpPr>
        <p:spPr>
          <a:xfrm>
            <a:off x="679606" y="4714877"/>
            <a:ext cx="5438464" cy="4467224"/>
          </a:xfrm>
          <a:prstGeom prst="rect">
            <a:avLst/>
          </a:prstGeom>
        </p:spPr>
        <p:txBody>
          <a:bodyPr vert="horz" lIns="91438" tIns="45719" rIns="91438" bIns="4571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165"/>
            <a:ext cx="2944958" cy="496887"/>
          </a:xfrm>
          <a:prstGeom prst="rect">
            <a:avLst/>
          </a:prstGeom>
        </p:spPr>
        <p:txBody>
          <a:bodyPr vert="horz" lIns="91438" tIns="45719" rIns="91438" bIns="45719" rtlCol="0" anchor="b"/>
          <a:lstStyle>
            <a:lvl1pPr algn="l">
              <a:defRPr sz="1200"/>
            </a:lvl1pPr>
          </a:lstStyle>
          <a:p>
            <a:endParaRPr lang="en-GB"/>
          </a:p>
        </p:txBody>
      </p:sp>
      <p:sp>
        <p:nvSpPr>
          <p:cNvPr id="7" name="Slide Number Placeholder 6"/>
          <p:cNvSpPr>
            <a:spLocks noGrp="1"/>
          </p:cNvSpPr>
          <p:nvPr>
            <p:ph type="sldNum" sz="quarter" idx="5"/>
          </p:nvPr>
        </p:nvSpPr>
        <p:spPr>
          <a:xfrm>
            <a:off x="3851098" y="9428165"/>
            <a:ext cx="2944958" cy="496887"/>
          </a:xfrm>
          <a:prstGeom prst="rect">
            <a:avLst/>
          </a:prstGeom>
        </p:spPr>
        <p:txBody>
          <a:bodyPr vert="horz" lIns="91438" tIns="45719" rIns="91438" bIns="45719" rtlCol="0" anchor="b"/>
          <a:lstStyle>
            <a:lvl1pPr algn="r">
              <a:defRPr sz="1200"/>
            </a:lvl1pPr>
          </a:lstStyle>
          <a:p>
            <a:fld id="{6C1582BF-4E4B-42F5-AA0A-8929EE595903}" type="slidenum">
              <a:rPr lang="en-GB" smtClean="0"/>
              <a:t>‹#›</a:t>
            </a:fld>
            <a:endParaRPr lang="en-GB"/>
          </a:p>
        </p:txBody>
      </p:sp>
    </p:spTree>
    <p:extLst>
      <p:ext uri="{BB962C8B-B14F-4D97-AF65-F5344CB8AC3E}">
        <p14:creationId xmlns:p14="http://schemas.microsoft.com/office/powerpoint/2010/main" val="14609312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C1582BF-4E4B-42F5-AA0A-8929EE595903}" type="slidenum">
              <a:rPr lang="en-GB" smtClean="0"/>
              <a:t>1</a:t>
            </a:fld>
            <a:endParaRPr lang="en-GB"/>
          </a:p>
        </p:txBody>
      </p:sp>
    </p:spTree>
    <p:extLst>
      <p:ext uri="{BB962C8B-B14F-4D97-AF65-F5344CB8AC3E}">
        <p14:creationId xmlns:p14="http://schemas.microsoft.com/office/powerpoint/2010/main" val="7808007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C1582BF-4E4B-42F5-AA0A-8929EE595903}" type="slidenum">
              <a:rPr lang="en-GB" smtClean="0"/>
              <a:t>10</a:t>
            </a:fld>
            <a:endParaRPr lang="en-GB"/>
          </a:p>
        </p:txBody>
      </p:sp>
    </p:spTree>
    <p:extLst>
      <p:ext uri="{BB962C8B-B14F-4D97-AF65-F5344CB8AC3E}">
        <p14:creationId xmlns:p14="http://schemas.microsoft.com/office/powerpoint/2010/main" val="25714964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E98B51-92B9-5766-F76A-890D6477B0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8C2FAC-7C43-CB69-5DEB-7188038133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CEB607-BE46-BE50-717E-6750AD11D49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48793D3-6823-8825-F103-4FE5663C8AD9}"/>
              </a:ext>
            </a:extLst>
          </p:cNvPr>
          <p:cNvSpPr>
            <a:spLocks noGrp="1"/>
          </p:cNvSpPr>
          <p:nvPr>
            <p:ph type="sldNum" sz="quarter" idx="5"/>
          </p:nvPr>
        </p:nvSpPr>
        <p:spPr/>
        <p:txBody>
          <a:bodyPr/>
          <a:lstStyle/>
          <a:p>
            <a:fld id="{69F35706-817A-4C1C-8CE2-9EDB2E81F55E}" type="slidenum">
              <a:rPr lang="en-GB" smtClean="0"/>
              <a:t>11</a:t>
            </a:fld>
            <a:endParaRPr lang="en-GB"/>
          </a:p>
        </p:txBody>
      </p:sp>
    </p:spTree>
    <p:extLst>
      <p:ext uri="{BB962C8B-B14F-4D97-AF65-F5344CB8AC3E}">
        <p14:creationId xmlns:p14="http://schemas.microsoft.com/office/powerpoint/2010/main" val="34034875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a:p>
        </p:txBody>
      </p:sp>
      <p:sp>
        <p:nvSpPr>
          <p:cNvPr id="4" name="Slide Number Placeholder 3"/>
          <p:cNvSpPr>
            <a:spLocks noGrp="1"/>
          </p:cNvSpPr>
          <p:nvPr>
            <p:ph type="sldNum" sz="quarter" idx="5"/>
          </p:nvPr>
        </p:nvSpPr>
        <p:spPr/>
        <p:txBody>
          <a:bodyPr/>
          <a:lstStyle/>
          <a:p>
            <a:fld id="{6C1582BF-4E4B-42F5-AA0A-8929EE595903}" type="slidenum">
              <a:rPr lang="en-GB" smtClean="0"/>
              <a:t>12</a:t>
            </a:fld>
            <a:endParaRPr lang="en-GB"/>
          </a:p>
        </p:txBody>
      </p:sp>
    </p:spTree>
    <p:extLst>
      <p:ext uri="{BB962C8B-B14F-4D97-AF65-F5344CB8AC3E}">
        <p14:creationId xmlns:p14="http://schemas.microsoft.com/office/powerpoint/2010/main" val="14113612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79C2B-0C3E-E330-E4A5-B633DBA430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D81CDC-66FA-F4E5-2273-3EDAA75993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A11DF7-1BF0-A2A6-961E-DEFA4EBF2AEE}"/>
              </a:ext>
            </a:extLst>
          </p:cNvPr>
          <p:cNvSpPr>
            <a:spLocks noGrp="1"/>
          </p:cNvSpPr>
          <p:nvPr>
            <p:ph type="body" idx="1"/>
          </p:nvPr>
        </p:nvSpPr>
        <p:spPr/>
        <p:txBody>
          <a:bodyPr/>
          <a:lstStyle/>
          <a:p>
            <a:r>
              <a:rPr lang="en-GB"/>
              <a:t>As you can see demand in Gloucestershire has risen more sharply than elsewhere.  Rate of EHCPs has always been lower than national and stat neighbours.  We anticipate it moving in line in next national data drop.</a:t>
            </a:r>
          </a:p>
        </p:txBody>
      </p:sp>
      <p:sp>
        <p:nvSpPr>
          <p:cNvPr id="4" name="Slide Number Placeholder 3">
            <a:extLst>
              <a:ext uri="{FF2B5EF4-FFF2-40B4-BE49-F238E27FC236}">
                <a16:creationId xmlns:a16="http://schemas.microsoft.com/office/drawing/2014/main" id="{BD8BA389-CAEF-2677-4E7A-0711877C7757}"/>
              </a:ext>
            </a:extLst>
          </p:cNvPr>
          <p:cNvSpPr>
            <a:spLocks noGrp="1"/>
          </p:cNvSpPr>
          <p:nvPr>
            <p:ph type="sldNum" sz="quarter" idx="5"/>
          </p:nvPr>
        </p:nvSpPr>
        <p:spPr/>
        <p:txBody>
          <a:bodyPr/>
          <a:lstStyle/>
          <a:p>
            <a:fld id="{6C1582BF-4E4B-42F5-AA0A-8929EE595903}" type="slidenum">
              <a:rPr lang="en-GB" smtClean="0"/>
              <a:t>13</a:t>
            </a:fld>
            <a:endParaRPr lang="en-GB"/>
          </a:p>
        </p:txBody>
      </p:sp>
    </p:spTree>
    <p:extLst>
      <p:ext uri="{BB962C8B-B14F-4D97-AF65-F5344CB8AC3E}">
        <p14:creationId xmlns:p14="http://schemas.microsoft.com/office/powerpoint/2010/main" val="2493482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Continued growing demand for </a:t>
            </a:r>
            <a:r>
              <a:rPr lang="en-GB" err="1"/>
              <a:t>for</a:t>
            </a:r>
            <a:r>
              <a:rPr lang="en-GB"/>
              <a:t> EHC needs assessment</a:t>
            </a:r>
          </a:p>
        </p:txBody>
      </p:sp>
      <p:sp>
        <p:nvSpPr>
          <p:cNvPr id="4" name="Slide Number Placeholder 3"/>
          <p:cNvSpPr>
            <a:spLocks noGrp="1"/>
          </p:cNvSpPr>
          <p:nvPr>
            <p:ph type="sldNum" sz="quarter" idx="5"/>
          </p:nvPr>
        </p:nvSpPr>
        <p:spPr/>
        <p:txBody>
          <a:bodyPr/>
          <a:lstStyle/>
          <a:p>
            <a:fld id="{69F35706-817A-4C1C-8CE2-9EDB2E81F55E}" type="slidenum">
              <a:rPr lang="en-GB" smtClean="0"/>
              <a:t>14</a:t>
            </a:fld>
            <a:endParaRPr lang="en-GB"/>
          </a:p>
        </p:txBody>
      </p:sp>
    </p:spTree>
    <p:extLst>
      <p:ext uri="{BB962C8B-B14F-4D97-AF65-F5344CB8AC3E}">
        <p14:creationId xmlns:p14="http://schemas.microsoft.com/office/powerpoint/2010/main" val="41182538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Growing numbers of EHCPs – reaching national – on trajectory to join southwest and stat neighbours</a:t>
            </a:r>
          </a:p>
        </p:txBody>
      </p:sp>
      <p:sp>
        <p:nvSpPr>
          <p:cNvPr id="4" name="Slide Number Placeholder 3"/>
          <p:cNvSpPr>
            <a:spLocks noGrp="1"/>
          </p:cNvSpPr>
          <p:nvPr>
            <p:ph type="sldNum" sz="quarter" idx="5"/>
          </p:nvPr>
        </p:nvSpPr>
        <p:spPr/>
        <p:txBody>
          <a:bodyPr/>
          <a:lstStyle/>
          <a:p>
            <a:fld id="{6C1582BF-4E4B-42F5-AA0A-8929EE595903}" type="slidenum">
              <a:rPr lang="en-GB" smtClean="0"/>
              <a:t>15</a:t>
            </a:fld>
            <a:endParaRPr lang="en-GB"/>
          </a:p>
        </p:txBody>
      </p:sp>
    </p:spTree>
    <p:extLst>
      <p:ext uri="{BB962C8B-B14F-4D97-AF65-F5344CB8AC3E}">
        <p14:creationId xmlns:p14="http://schemas.microsoft.com/office/powerpoint/2010/main" val="21254219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 3 key areas of focus </a:t>
            </a:r>
          </a:p>
          <a:p>
            <a:endParaRPr lang="en-GB" b="0"/>
          </a:p>
          <a:p>
            <a:endParaRPr lang="en-GB"/>
          </a:p>
          <a:p>
            <a:endParaRPr lang="en-GB"/>
          </a:p>
        </p:txBody>
      </p:sp>
      <p:sp>
        <p:nvSpPr>
          <p:cNvPr id="4" name="Slide Number Placeholder 3"/>
          <p:cNvSpPr>
            <a:spLocks noGrp="1"/>
          </p:cNvSpPr>
          <p:nvPr>
            <p:ph type="sldNum" sz="quarter" idx="5"/>
          </p:nvPr>
        </p:nvSpPr>
        <p:spPr/>
        <p:txBody>
          <a:bodyPr/>
          <a:lstStyle/>
          <a:p>
            <a:fld id="{6C1582BF-4E4B-42F5-AA0A-8929EE595903}" type="slidenum">
              <a:rPr lang="en-GB" smtClean="0"/>
              <a:t>16</a:t>
            </a:fld>
            <a:endParaRPr lang="en-GB"/>
          </a:p>
        </p:txBody>
      </p:sp>
    </p:spTree>
    <p:extLst>
      <p:ext uri="{BB962C8B-B14F-4D97-AF65-F5344CB8AC3E}">
        <p14:creationId xmlns:p14="http://schemas.microsoft.com/office/powerpoint/2010/main" val="39794897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E5BF3-C7A9-C233-C913-7663B9EC63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F00B94-1741-A414-BFAA-05DF1D8917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E1AA87-A84F-63F7-05F3-B0AAA7686B7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D888C7C-E760-F86E-9850-87C233CE1533}"/>
              </a:ext>
            </a:extLst>
          </p:cNvPr>
          <p:cNvSpPr>
            <a:spLocks noGrp="1"/>
          </p:cNvSpPr>
          <p:nvPr>
            <p:ph type="sldNum" sz="quarter" idx="5"/>
          </p:nvPr>
        </p:nvSpPr>
        <p:spPr/>
        <p:txBody>
          <a:bodyPr/>
          <a:lstStyle/>
          <a:p>
            <a:fld id="{69F35706-817A-4C1C-8CE2-9EDB2E81F55E}" type="slidenum">
              <a:rPr lang="en-GB" smtClean="0"/>
              <a:t>17</a:t>
            </a:fld>
            <a:endParaRPr lang="en-GB"/>
          </a:p>
        </p:txBody>
      </p:sp>
    </p:spTree>
    <p:extLst>
      <p:ext uri="{BB962C8B-B14F-4D97-AF65-F5344CB8AC3E}">
        <p14:creationId xmlns:p14="http://schemas.microsoft.com/office/powerpoint/2010/main" val="25422313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C1582BF-4E4B-42F5-AA0A-8929EE595903}" type="slidenum">
              <a:rPr lang="en-GB" smtClean="0"/>
              <a:t>18</a:t>
            </a:fld>
            <a:endParaRPr lang="en-GB"/>
          </a:p>
        </p:txBody>
      </p:sp>
    </p:spTree>
    <p:extLst>
      <p:ext uri="{BB962C8B-B14F-4D97-AF65-F5344CB8AC3E}">
        <p14:creationId xmlns:p14="http://schemas.microsoft.com/office/powerpoint/2010/main" val="23487242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C1582BF-4E4B-42F5-AA0A-8929EE595903}" type="slidenum">
              <a:rPr lang="en-GB" smtClean="0"/>
              <a:t>19</a:t>
            </a:fld>
            <a:endParaRPr lang="en-GB"/>
          </a:p>
        </p:txBody>
      </p:sp>
    </p:spTree>
    <p:extLst>
      <p:ext uri="{BB962C8B-B14F-4D97-AF65-F5344CB8AC3E}">
        <p14:creationId xmlns:p14="http://schemas.microsoft.com/office/powerpoint/2010/main" val="1997314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C1582BF-4E4B-42F5-AA0A-8929EE595903}" type="slidenum">
              <a:rPr lang="en-GB" smtClean="0"/>
              <a:t>2</a:t>
            </a:fld>
            <a:endParaRPr lang="en-GB"/>
          </a:p>
        </p:txBody>
      </p:sp>
    </p:spTree>
    <p:extLst>
      <p:ext uri="{BB962C8B-B14F-4D97-AF65-F5344CB8AC3E}">
        <p14:creationId xmlns:p14="http://schemas.microsoft.com/office/powerpoint/2010/main" val="28789577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Examples: </a:t>
            </a:r>
            <a:endParaRPr lang="en-US"/>
          </a:p>
          <a:p>
            <a:pPr marL="231115" indent="-231115">
              <a:buAutoNum type="arabicPeriod"/>
            </a:pPr>
            <a:r>
              <a:rPr lang="en-US">
                <a:ea typeface="Calibri"/>
                <a:cs typeface="Calibri"/>
              </a:rPr>
              <a:t>From our monthly meetings we identify articles for FIP – make contact with relevant services and publish FIP every two months – Feb issue due on 6th Feb</a:t>
            </a:r>
          </a:p>
          <a:p>
            <a:pPr marL="231115" indent="-231115">
              <a:buAutoNum type="arabicPeriod"/>
            </a:pPr>
            <a:r>
              <a:rPr lang="en-US">
                <a:ea typeface="Calibri"/>
                <a:cs typeface="Calibri"/>
              </a:rPr>
              <a:t>SEND Fair on 10th Feb – opportunity to engage, ask and listen to parent carer views on areas of training and awareness they want / would value which will inform our WFD workstream</a:t>
            </a:r>
          </a:p>
          <a:p>
            <a:pPr marL="231115" indent="-231115">
              <a:buAutoNum type="arabicPeriod"/>
            </a:pPr>
            <a:r>
              <a:rPr lang="en-US">
                <a:ea typeface="Calibri"/>
                <a:cs typeface="Calibri"/>
              </a:rPr>
              <a:t>Wider comms strategy to deliver (now to April) informative videos and articles to explain SILAP and the strategic partnership (MoU) - who it is ,what it is doing and branding so easy to identify and shine a spotlight on Partnership work on speech, language and communication to address needs</a:t>
            </a:r>
          </a:p>
        </p:txBody>
      </p:sp>
      <p:sp>
        <p:nvSpPr>
          <p:cNvPr id="4" name="Slide Number Placeholder 3"/>
          <p:cNvSpPr>
            <a:spLocks noGrp="1"/>
          </p:cNvSpPr>
          <p:nvPr>
            <p:ph type="sldNum" sz="quarter" idx="5"/>
          </p:nvPr>
        </p:nvSpPr>
        <p:spPr/>
        <p:txBody>
          <a:bodyPr/>
          <a:lstStyle/>
          <a:p>
            <a:pPr defTabSz="924458" fontAlgn="auto">
              <a:spcBef>
                <a:spcPts val="0"/>
              </a:spcBef>
              <a:spcAft>
                <a:spcPts val="0"/>
              </a:spcAft>
              <a:defRPr/>
            </a:pPr>
            <a:fld id="{C9F30E4D-9148-4F8A-931F-B7BE56CC1100}" type="slidenum">
              <a:rPr lang="en-GB">
                <a:solidFill>
                  <a:prstClr val="black"/>
                </a:solidFill>
                <a:latin typeface="Calibri" panose="020F0502020204030204"/>
                <a:ea typeface="+mn-ea"/>
                <a:cs typeface="+mn-cs"/>
              </a:rPr>
              <a:pPr defTabSz="924458" fontAlgn="auto">
                <a:spcBef>
                  <a:spcPts val="0"/>
                </a:spcBef>
                <a:spcAft>
                  <a:spcPts val="0"/>
                </a:spcAft>
                <a:defRPr/>
              </a:pPr>
              <a:t>20</a:t>
            </a:fld>
            <a:endParaRPr lang="en-GB">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2353962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C1582BF-4E4B-42F5-AA0A-8929EE595903}" type="slidenum">
              <a:rPr lang="en-GB" smtClean="0"/>
              <a:t>21</a:t>
            </a:fld>
            <a:endParaRPr lang="en-GB"/>
          </a:p>
        </p:txBody>
      </p:sp>
    </p:spTree>
    <p:extLst>
      <p:ext uri="{BB962C8B-B14F-4D97-AF65-F5344CB8AC3E}">
        <p14:creationId xmlns:p14="http://schemas.microsoft.com/office/powerpoint/2010/main" val="13757029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10CE8-5670-EA09-64C9-FFFA4282B5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237CA9-AA1E-D905-1524-57CC595C6D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439DDC-7FC4-CB6B-C4DB-B678877D7F9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C3F967F-2B0C-7899-1755-D8D8F7571E08}"/>
              </a:ext>
            </a:extLst>
          </p:cNvPr>
          <p:cNvSpPr>
            <a:spLocks noGrp="1"/>
          </p:cNvSpPr>
          <p:nvPr>
            <p:ph type="sldNum" sz="quarter" idx="5"/>
          </p:nvPr>
        </p:nvSpPr>
        <p:spPr/>
        <p:txBody>
          <a:bodyPr/>
          <a:lstStyle/>
          <a:p>
            <a:fld id="{6C1582BF-4E4B-42F5-AA0A-8929EE595903}" type="slidenum">
              <a:rPr lang="en-GB" smtClean="0"/>
              <a:t>22</a:t>
            </a:fld>
            <a:endParaRPr lang="en-GB"/>
          </a:p>
        </p:txBody>
      </p:sp>
    </p:spTree>
    <p:extLst>
      <p:ext uri="{BB962C8B-B14F-4D97-AF65-F5344CB8AC3E}">
        <p14:creationId xmlns:p14="http://schemas.microsoft.com/office/powerpoint/2010/main" val="36277153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54B06-157C-418D-DE71-BA26549925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0E381D-F83D-268E-CC27-EB57595EB9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2937FF-6059-42AF-3AF4-2B22D308482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F579D29-63D2-A914-42FF-B16EB900FA40}"/>
              </a:ext>
            </a:extLst>
          </p:cNvPr>
          <p:cNvSpPr>
            <a:spLocks noGrp="1"/>
          </p:cNvSpPr>
          <p:nvPr>
            <p:ph type="sldNum" sz="quarter" idx="5"/>
          </p:nvPr>
        </p:nvSpPr>
        <p:spPr/>
        <p:txBody>
          <a:bodyPr/>
          <a:lstStyle/>
          <a:p>
            <a:fld id="{6C1582BF-4E4B-42F5-AA0A-8929EE595903}" type="slidenum">
              <a:rPr lang="en-GB" smtClean="0"/>
              <a:t>23</a:t>
            </a:fld>
            <a:endParaRPr lang="en-GB"/>
          </a:p>
        </p:txBody>
      </p:sp>
    </p:spTree>
    <p:extLst>
      <p:ext uri="{BB962C8B-B14F-4D97-AF65-F5344CB8AC3E}">
        <p14:creationId xmlns:p14="http://schemas.microsoft.com/office/powerpoint/2010/main" val="35716829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B1106-9AD2-9EBA-ED99-F7D962947F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DAF022-FB50-65DB-44FD-56C16EF1BC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891D9E-18E4-6A98-D2D0-A865D1DEB93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2086666-6E55-8174-A7C6-FCC31803695D}"/>
              </a:ext>
            </a:extLst>
          </p:cNvPr>
          <p:cNvSpPr>
            <a:spLocks noGrp="1"/>
          </p:cNvSpPr>
          <p:nvPr>
            <p:ph type="sldNum" sz="quarter" idx="5"/>
          </p:nvPr>
        </p:nvSpPr>
        <p:spPr/>
        <p:txBody>
          <a:bodyPr/>
          <a:lstStyle/>
          <a:p>
            <a:fld id="{6C1582BF-4E4B-42F5-AA0A-8929EE595903}" type="slidenum">
              <a:rPr lang="en-GB" smtClean="0"/>
              <a:t>24</a:t>
            </a:fld>
            <a:endParaRPr lang="en-GB"/>
          </a:p>
        </p:txBody>
      </p:sp>
    </p:spTree>
    <p:extLst>
      <p:ext uri="{BB962C8B-B14F-4D97-AF65-F5344CB8AC3E}">
        <p14:creationId xmlns:p14="http://schemas.microsoft.com/office/powerpoint/2010/main" val="16536210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CB62E7-8561-6A69-FA0F-ACAD842ECE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523140-B108-F76B-26EA-05CEFC2388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021EEC-5C10-5019-CAA3-DF7A9533417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6B99154-114F-DEE2-7E66-695378968C0C}"/>
              </a:ext>
            </a:extLst>
          </p:cNvPr>
          <p:cNvSpPr>
            <a:spLocks noGrp="1"/>
          </p:cNvSpPr>
          <p:nvPr>
            <p:ph type="sldNum" sz="quarter" idx="5"/>
          </p:nvPr>
        </p:nvSpPr>
        <p:spPr/>
        <p:txBody>
          <a:bodyPr/>
          <a:lstStyle/>
          <a:p>
            <a:fld id="{6C1582BF-4E4B-42F5-AA0A-8929EE595903}" type="slidenum">
              <a:rPr lang="en-GB" smtClean="0"/>
              <a:t>25</a:t>
            </a:fld>
            <a:endParaRPr lang="en-GB"/>
          </a:p>
        </p:txBody>
      </p:sp>
    </p:spTree>
    <p:extLst>
      <p:ext uri="{BB962C8B-B14F-4D97-AF65-F5344CB8AC3E}">
        <p14:creationId xmlns:p14="http://schemas.microsoft.com/office/powerpoint/2010/main" val="16462654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D70489-3945-229F-CA75-DA359F451E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38CE73-E158-A01A-7101-007BFABABE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AA22E2-3915-9BF5-2D7C-A9952024DF4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46A14E0-B4DE-02D7-0499-0E3C135BD0D9}"/>
              </a:ext>
            </a:extLst>
          </p:cNvPr>
          <p:cNvSpPr>
            <a:spLocks noGrp="1"/>
          </p:cNvSpPr>
          <p:nvPr>
            <p:ph type="sldNum" sz="quarter" idx="5"/>
          </p:nvPr>
        </p:nvSpPr>
        <p:spPr/>
        <p:txBody>
          <a:bodyPr/>
          <a:lstStyle/>
          <a:p>
            <a:fld id="{6C1582BF-4E4B-42F5-AA0A-8929EE595903}" type="slidenum">
              <a:rPr lang="en-GB" smtClean="0"/>
              <a:t>26</a:t>
            </a:fld>
            <a:endParaRPr lang="en-GB"/>
          </a:p>
        </p:txBody>
      </p:sp>
    </p:spTree>
    <p:extLst>
      <p:ext uri="{BB962C8B-B14F-4D97-AF65-F5344CB8AC3E}">
        <p14:creationId xmlns:p14="http://schemas.microsoft.com/office/powerpoint/2010/main" val="14301530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We have been increasing specialist placements at pace in recent years, in both special schools and Alternative Provision.  </a:t>
            </a:r>
          </a:p>
          <a:p>
            <a:endParaRPr lang="en-GB"/>
          </a:p>
          <a:p>
            <a:r>
              <a:rPr lang="en-GB"/>
              <a:t>We bid for two new ‘free’ schools from the DfE, but were told our need was not high enough,  but have managed to progress these with our own funding.</a:t>
            </a:r>
          </a:p>
          <a:p>
            <a:endParaRPr lang="en-GB"/>
          </a:p>
          <a:p>
            <a:r>
              <a:rPr lang="en-GB"/>
              <a:t>Alternative provision placements have increased, with both the Hospital Education Service and Altus school increasing capacity.  At Altus we purchased and converted a new site on Eastbrook Rd to add 40 places.</a:t>
            </a:r>
          </a:p>
        </p:txBody>
      </p:sp>
      <p:sp>
        <p:nvSpPr>
          <p:cNvPr id="4" name="Slide Number Placeholder 3"/>
          <p:cNvSpPr>
            <a:spLocks noGrp="1"/>
          </p:cNvSpPr>
          <p:nvPr>
            <p:ph type="sldNum" sz="quarter" idx="5"/>
          </p:nvPr>
        </p:nvSpPr>
        <p:spPr/>
        <p:txBody>
          <a:bodyPr/>
          <a:lstStyle/>
          <a:p>
            <a:fld id="{6C1582BF-4E4B-42F5-AA0A-8929EE595903}" type="slidenum">
              <a:rPr lang="en-GB" smtClean="0"/>
              <a:t>27</a:t>
            </a:fld>
            <a:endParaRPr lang="en-GB"/>
          </a:p>
        </p:txBody>
      </p:sp>
    </p:spTree>
    <p:extLst>
      <p:ext uri="{BB962C8B-B14F-4D97-AF65-F5344CB8AC3E}">
        <p14:creationId xmlns:p14="http://schemas.microsoft.com/office/powerpoint/2010/main" val="16964205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Sufficiency strategy and plan is in place.  The focus is on three key developments:</a:t>
            </a:r>
          </a:p>
          <a:p>
            <a:endParaRPr lang="en-GB"/>
          </a:p>
          <a:p>
            <a:pPr marL="173336" indent="-173336">
              <a:buFont typeface="Arial" panose="020B0604020202020204" pitchFamily="34" charset="0"/>
              <a:buChar char="•"/>
            </a:pPr>
            <a:r>
              <a:rPr lang="en-GB"/>
              <a:t>Supporting mainstream to develop their own internal provision, funded through notional SEND funding, but with Capital support from the LA where needed.  Good opportunities here with falling rolls in primary.</a:t>
            </a:r>
          </a:p>
          <a:p>
            <a:pPr marL="173336" indent="-173336">
              <a:buFont typeface="Arial" panose="020B0604020202020204" pitchFamily="34" charset="0"/>
              <a:buChar char="•"/>
            </a:pPr>
            <a:r>
              <a:rPr lang="en-GB"/>
              <a:t>Increase special school places – New builds and expansion opportunities are being maximised, but this is a slow process.</a:t>
            </a:r>
          </a:p>
          <a:p>
            <a:pPr marL="173336" indent="-173336">
              <a:buFont typeface="Arial" panose="020B0604020202020204" pitchFamily="34" charset="0"/>
              <a:buChar char="•"/>
            </a:pPr>
            <a:r>
              <a:rPr lang="en-GB"/>
              <a:t>Additional resource base places to expand the current offer.  Currently planned at 50 places, but we are confident that this could increase significantly with the right capital investment.</a:t>
            </a:r>
          </a:p>
        </p:txBody>
      </p:sp>
      <p:sp>
        <p:nvSpPr>
          <p:cNvPr id="4" name="Slide Number Placeholder 3"/>
          <p:cNvSpPr>
            <a:spLocks noGrp="1"/>
          </p:cNvSpPr>
          <p:nvPr>
            <p:ph type="sldNum" sz="quarter" idx="5"/>
          </p:nvPr>
        </p:nvSpPr>
        <p:spPr/>
        <p:txBody>
          <a:bodyPr/>
          <a:lstStyle/>
          <a:p>
            <a:fld id="{6C1582BF-4E4B-42F5-AA0A-8929EE595903}" type="slidenum">
              <a:rPr lang="en-GB" smtClean="0"/>
              <a:t>28</a:t>
            </a:fld>
            <a:endParaRPr lang="en-GB"/>
          </a:p>
        </p:txBody>
      </p:sp>
    </p:spTree>
    <p:extLst>
      <p:ext uri="{BB962C8B-B14F-4D97-AF65-F5344CB8AC3E}">
        <p14:creationId xmlns:p14="http://schemas.microsoft.com/office/powerpoint/2010/main" val="12718015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Improvements made in the process but timeliness is still suffering due to demand pressures.  </a:t>
            </a:r>
          </a:p>
        </p:txBody>
      </p:sp>
      <p:sp>
        <p:nvSpPr>
          <p:cNvPr id="4" name="Slide Number Placeholder 3"/>
          <p:cNvSpPr>
            <a:spLocks noGrp="1"/>
          </p:cNvSpPr>
          <p:nvPr>
            <p:ph type="sldNum" sz="quarter" idx="5"/>
          </p:nvPr>
        </p:nvSpPr>
        <p:spPr/>
        <p:txBody>
          <a:bodyPr/>
          <a:lstStyle/>
          <a:p>
            <a:fld id="{6C1582BF-4E4B-42F5-AA0A-8929EE595903}" type="slidenum">
              <a:rPr lang="en-GB" smtClean="0"/>
              <a:t>29</a:t>
            </a:fld>
            <a:endParaRPr lang="en-GB"/>
          </a:p>
        </p:txBody>
      </p:sp>
    </p:spTree>
    <p:extLst>
      <p:ext uri="{BB962C8B-B14F-4D97-AF65-F5344CB8AC3E}">
        <p14:creationId xmlns:p14="http://schemas.microsoft.com/office/powerpoint/2010/main" val="38283480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92937-D9B2-1DD2-B6F9-5005811007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75E31F-68B4-D48C-0520-D36009CE0C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44AD8B-643C-BF37-6981-B0DDB59C8D8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B1B72B7-AF62-3CF7-FEF8-31406A67E7F3}"/>
              </a:ext>
            </a:extLst>
          </p:cNvPr>
          <p:cNvSpPr>
            <a:spLocks noGrp="1"/>
          </p:cNvSpPr>
          <p:nvPr>
            <p:ph type="sldNum" sz="quarter" idx="5"/>
          </p:nvPr>
        </p:nvSpPr>
        <p:spPr/>
        <p:txBody>
          <a:bodyPr/>
          <a:lstStyle/>
          <a:p>
            <a:fld id="{69F35706-817A-4C1C-8CE2-9EDB2E81F55E}" type="slidenum">
              <a:rPr lang="en-GB" smtClean="0"/>
              <a:t>3</a:t>
            </a:fld>
            <a:endParaRPr lang="en-GB"/>
          </a:p>
        </p:txBody>
      </p:sp>
    </p:spTree>
    <p:extLst>
      <p:ext uri="{BB962C8B-B14F-4D97-AF65-F5344CB8AC3E}">
        <p14:creationId xmlns:p14="http://schemas.microsoft.com/office/powerpoint/2010/main" val="5120118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Comparator data showed improvement pathway, but hard to sustain with increased demand.</a:t>
            </a:r>
          </a:p>
        </p:txBody>
      </p:sp>
      <p:sp>
        <p:nvSpPr>
          <p:cNvPr id="4" name="Slide Number Placeholder 3"/>
          <p:cNvSpPr>
            <a:spLocks noGrp="1"/>
          </p:cNvSpPr>
          <p:nvPr>
            <p:ph type="sldNum" sz="quarter" idx="5"/>
          </p:nvPr>
        </p:nvSpPr>
        <p:spPr/>
        <p:txBody>
          <a:bodyPr/>
          <a:lstStyle/>
          <a:p>
            <a:fld id="{6C1582BF-4E4B-42F5-AA0A-8929EE595903}" type="slidenum">
              <a:rPr lang="en-GB" smtClean="0"/>
              <a:t>30</a:t>
            </a:fld>
            <a:endParaRPr lang="en-GB"/>
          </a:p>
        </p:txBody>
      </p:sp>
    </p:spTree>
    <p:extLst>
      <p:ext uri="{BB962C8B-B14F-4D97-AF65-F5344CB8AC3E}">
        <p14:creationId xmlns:p14="http://schemas.microsoft.com/office/powerpoint/2010/main" val="19745858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79C2B-0C3E-E330-E4A5-B633DBA430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D81CDC-66FA-F4E5-2273-3EDAA75993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A11DF7-1BF0-A2A6-961E-DEFA4EBF2AEE}"/>
              </a:ext>
            </a:extLst>
          </p:cNvPr>
          <p:cNvSpPr>
            <a:spLocks noGrp="1"/>
          </p:cNvSpPr>
          <p:nvPr>
            <p:ph type="body" idx="1"/>
          </p:nvPr>
        </p:nvSpPr>
        <p:spPr/>
        <p:txBody>
          <a:bodyPr/>
          <a:lstStyle/>
          <a:p>
            <a:r>
              <a:rPr lang="en-GB"/>
              <a:t>As you can see demand in Gloucestershire has risen more sharply than elsewhere.  Rate of EHCPs has always been lower than national and stat neighbours.  We anticipate it moving in line in next national data drop.</a:t>
            </a:r>
          </a:p>
        </p:txBody>
      </p:sp>
      <p:sp>
        <p:nvSpPr>
          <p:cNvPr id="4" name="Slide Number Placeholder 3">
            <a:extLst>
              <a:ext uri="{FF2B5EF4-FFF2-40B4-BE49-F238E27FC236}">
                <a16:creationId xmlns:a16="http://schemas.microsoft.com/office/drawing/2014/main" id="{BD8BA389-CAEF-2677-4E7A-0711877C7757}"/>
              </a:ext>
            </a:extLst>
          </p:cNvPr>
          <p:cNvSpPr>
            <a:spLocks noGrp="1"/>
          </p:cNvSpPr>
          <p:nvPr>
            <p:ph type="sldNum" sz="quarter" idx="5"/>
          </p:nvPr>
        </p:nvSpPr>
        <p:spPr/>
        <p:txBody>
          <a:bodyPr/>
          <a:lstStyle/>
          <a:p>
            <a:fld id="{6C1582BF-4E4B-42F5-AA0A-8929EE595903}" type="slidenum">
              <a:rPr lang="en-GB" smtClean="0"/>
              <a:t>31</a:t>
            </a:fld>
            <a:endParaRPr lang="en-GB"/>
          </a:p>
        </p:txBody>
      </p:sp>
    </p:spTree>
    <p:extLst>
      <p:ext uri="{BB962C8B-B14F-4D97-AF65-F5344CB8AC3E}">
        <p14:creationId xmlns:p14="http://schemas.microsoft.com/office/powerpoint/2010/main" val="2493482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AEP- Support to children in schools, support to educational psychologists- development of resources for the service. Offers a years employment to give experience prior to applying to post graduate EP training</a:t>
            </a:r>
          </a:p>
          <a:p>
            <a:r>
              <a:rPr lang="en-GB"/>
              <a:t>TEPs- Increased the numbers of TEPS, support to children in schools, support to EP’s, development of resources for the service- offer a quality training experience to encourage returning to Gloucestershire as qualified EP’s</a:t>
            </a:r>
          </a:p>
          <a:p>
            <a:r>
              <a:rPr lang="en-GB"/>
              <a:t>Recruitment and retention- making Gloucestershire a good places to work for EP’s- and an employer of choice</a:t>
            </a:r>
          </a:p>
          <a:p>
            <a:r>
              <a:rPr lang="en-GB"/>
              <a:t>Many educational psychologists are seeking flexibility and choosing to undertake locum work or work remotely- we are using this workforce to support our capacity and embrace new ways of working.</a:t>
            </a:r>
          </a:p>
          <a:p>
            <a:endParaRPr lang="en-GB"/>
          </a:p>
          <a:p>
            <a:endParaRPr lang="en-GB"/>
          </a:p>
          <a:p>
            <a:endParaRPr lang="en-GB"/>
          </a:p>
        </p:txBody>
      </p:sp>
      <p:sp>
        <p:nvSpPr>
          <p:cNvPr id="4" name="Slide Number Placeholder 3"/>
          <p:cNvSpPr>
            <a:spLocks noGrp="1"/>
          </p:cNvSpPr>
          <p:nvPr>
            <p:ph type="sldNum" sz="quarter" idx="5"/>
          </p:nvPr>
        </p:nvSpPr>
        <p:spPr/>
        <p:txBody>
          <a:bodyPr/>
          <a:lstStyle/>
          <a:p>
            <a:fld id="{69F35706-817A-4C1C-8CE2-9EDB2E81F55E}" type="slidenum">
              <a:rPr lang="en-GB" smtClean="0"/>
              <a:t>32</a:t>
            </a:fld>
            <a:endParaRPr lang="en-GB"/>
          </a:p>
        </p:txBody>
      </p:sp>
    </p:spTree>
    <p:extLst>
      <p:ext uri="{BB962C8B-B14F-4D97-AF65-F5344CB8AC3E}">
        <p14:creationId xmlns:p14="http://schemas.microsoft.com/office/powerpoint/2010/main" val="19801707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7C747E-2A69-F9C3-702B-D7E759977D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43D0FF-225B-B449-A98C-6E8FCEC680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F02E4A-FC69-03C4-5792-554B52E6ECF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D362DDB-0971-DABF-463D-37B71767A2C4}"/>
              </a:ext>
            </a:extLst>
          </p:cNvPr>
          <p:cNvSpPr>
            <a:spLocks noGrp="1"/>
          </p:cNvSpPr>
          <p:nvPr>
            <p:ph type="sldNum" sz="quarter" idx="5"/>
          </p:nvPr>
        </p:nvSpPr>
        <p:spPr/>
        <p:txBody>
          <a:bodyPr/>
          <a:lstStyle/>
          <a:p>
            <a:fld id="{69F35706-817A-4C1C-8CE2-9EDB2E81F55E}" type="slidenum">
              <a:rPr lang="en-GB" smtClean="0"/>
              <a:t>33</a:t>
            </a:fld>
            <a:endParaRPr lang="en-GB"/>
          </a:p>
        </p:txBody>
      </p:sp>
    </p:spTree>
    <p:extLst>
      <p:ext uri="{BB962C8B-B14F-4D97-AF65-F5344CB8AC3E}">
        <p14:creationId xmlns:p14="http://schemas.microsoft.com/office/powerpoint/2010/main" val="28202927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9F35706-817A-4C1C-8CE2-9EDB2E81F55E}" type="slidenum">
              <a:rPr lang="en-GB" smtClean="0"/>
              <a:t>34</a:t>
            </a:fld>
            <a:endParaRPr lang="en-GB"/>
          </a:p>
        </p:txBody>
      </p:sp>
    </p:spTree>
    <p:extLst>
      <p:ext uri="{BB962C8B-B14F-4D97-AF65-F5344CB8AC3E}">
        <p14:creationId xmlns:p14="http://schemas.microsoft.com/office/powerpoint/2010/main" val="12351501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C1582BF-4E4B-42F5-AA0A-8929EE595903}" type="slidenum">
              <a:rPr lang="en-GB" smtClean="0"/>
              <a:t>35</a:t>
            </a:fld>
            <a:endParaRPr lang="en-GB"/>
          </a:p>
        </p:txBody>
      </p:sp>
    </p:spTree>
    <p:extLst>
      <p:ext uri="{BB962C8B-B14F-4D97-AF65-F5344CB8AC3E}">
        <p14:creationId xmlns:p14="http://schemas.microsoft.com/office/powerpoint/2010/main" val="2624171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9F35706-817A-4C1C-8CE2-9EDB2E81F55E}" type="slidenum">
              <a:rPr lang="en-GB" smtClean="0"/>
              <a:t>36</a:t>
            </a:fld>
            <a:endParaRPr lang="en-GB"/>
          </a:p>
        </p:txBody>
      </p:sp>
    </p:spTree>
    <p:extLst>
      <p:ext uri="{BB962C8B-B14F-4D97-AF65-F5344CB8AC3E}">
        <p14:creationId xmlns:p14="http://schemas.microsoft.com/office/powerpoint/2010/main" val="8267624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3219D-A08E-4A00-4051-174ECEDC9E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689225-7B82-D5DC-BFD3-A04BCB4B7A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E9F911-4017-BFFC-E820-E4D3928F5E4A}"/>
              </a:ext>
            </a:extLst>
          </p:cNvPr>
          <p:cNvSpPr>
            <a:spLocks noGrp="1"/>
          </p:cNvSpPr>
          <p:nvPr>
            <p:ph type="body" idx="1"/>
          </p:nvPr>
        </p:nvSpPr>
        <p:spPr/>
        <p:txBody>
          <a:bodyPr/>
          <a:lstStyle/>
          <a:p>
            <a:endParaRPr lang="en-GB" b="1"/>
          </a:p>
          <a:p>
            <a:endParaRPr lang="en-GB" b="0"/>
          </a:p>
          <a:p>
            <a:r>
              <a:rPr lang="en-GB"/>
              <a:t>We can seek to reduce cost by 1 and 2 – but 3 is essential but beyond our control – there is no route to addressing the deficit without those changes – not even if we were to undertake large transfers from the Schools Block to the High Needs block – and we would then have a range of impacts that would make the drive for EHCPs stronger not address it – EHCPs seen as a source of funding for schools in a poor funding environment.</a:t>
            </a:r>
          </a:p>
        </p:txBody>
      </p:sp>
      <p:sp>
        <p:nvSpPr>
          <p:cNvPr id="4" name="Slide Number Placeholder 3">
            <a:extLst>
              <a:ext uri="{FF2B5EF4-FFF2-40B4-BE49-F238E27FC236}">
                <a16:creationId xmlns:a16="http://schemas.microsoft.com/office/drawing/2014/main" id="{F16C874A-F769-E40C-C5B3-6DD7E6548B92}"/>
              </a:ext>
            </a:extLst>
          </p:cNvPr>
          <p:cNvSpPr>
            <a:spLocks noGrp="1"/>
          </p:cNvSpPr>
          <p:nvPr>
            <p:ph type="sldNum" sz="quarter" idx="5"/>
          </p:nvPr>
        </p:nvSpPr>
        <p:spPr/>
        <p:txBody>
          <a:bodyPr/>
          <a:lstStyle/>
          <a:p>
            <a:fld id="{6C1582BF-4E4B-42F5-AA0A-8929EE595903}" type="slidenum">
              <a:rPr lang="en-GB" smtClean="0"/>
              <a:t>37</a:t>
            </a:fld>
            <a:endParaRPr lang="en-GB"/>
          </a:p>
        </p:txBody>
      </p:sp>
    </p:spTree>
    <p:extLst>
      <p:ext uri="{BB962C8B-B14F-4D97-AF65-F5344CB8AC3E}">
        <p14:creationId xmlns:p14="http://schemas.microsoft.com/office/powerpoint/2010/main" val="9121648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61A8D-FB20-921B-0582-5FE346509B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F6EFF5-108D-E3CF-C385-6F9FA6E701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1F5433-E44C-32D0-49B8-4F6FAC75D76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88D0669-9521-1537-A5D1-1AA798E45E69}"/>
              </a:ext>
            </a:extLst>
          </p:cNvPr>
          <p:cNvSpPr>
            <a:spLocks noGrp="1"/>
          </p:cNvSpPr>
          <p:nvPr>
            <p:ph type="sldNum" sz="quarter" idx="5"/>
          </p:nvPr>
        </p:nvSpPr>
        <p:spPr/>
        <p:txBody>
          <a:bodyPr/>
          <a:lstStyle/>
          <a:p>
            <a:fld id="{69F35706-817A-4C1C-8CE2-9EDB2E81F55E}" type="slidenum">
              <a:rPr lang="en-GB" smtClean="0"/>
              <a:t>38</a:t>
            </a:fld>
            <a:endParaRPr lang="en-GB"/>
          </a:p>
        </p:txBody>
      </p:sp>
    </p:spTree>
    <p:extLst>
      <p:ext uri="{BB962C8B-B14F-4D97-AF65-F5344CB8AC3E}">
        <p14:creationId xmlns:p14="http://schemas.microsoft.com/office/powerpoint/2010/main" val="18042741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A312E9-CA42-A11B-5BEE-1A052BA24D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B3A2A8-7FF9-92B1-1EA5-5ACF8E26F1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ADA77F-CD95-10D1-968D-0E709260581F}"/>
              </a:ext>
            </a:extLst>
          </p:cNvPr>
          <p:cNvSpPr>
            <a:spLocks noGrp="1"/>
          </p:cNvSpPr>
          <p:nvPr>
            <p:ph type="body" idx="1"/>
          </p:nvPr>
        </p:nvSpPr>
        <p:spPr/>
        <p:txBody>
          <a:bodyPr/>
          <a:lstStyle/>
          <a:p>
            <a:r>
              <a:rPr lang="en-GB"/>
              <a:t>The SEND system is complex – hard to navigate for all</a:t>
            </a:r>
          </a:p>
          <a:p>
            <a:endParaRPr lang="en-GB"/>
          </a:p>
          <a:p>
            <a:r>
              <a:rPr lang="en-GB"/>
              <a:t>Into your email box likely to get a range of enquiries for support ranging from:</a:t>
            </a:r>
          </a:p>
          <a:p>
            <a:pPr marL="173336" indent="-173336">
              <a:buFont typeface="Arial" panose="020B0604020202020204" pitchFamily="34" charset="0"/>
              <a:buChar char="•"/>
            </a:pPr>
            <a:r>
              <a:rPr lang="en-GB"/>
              <a:t>Refusal to assess decisions</a:t>
            </a:r>
          </a:p>
          <a:p>
            <a:pPr marL="173336" indent="-173336">
              <a:buFont typeface="Arial" panose="020B0604020202020204" pitchFamily="34" charset="0"/>
              <a:buChar char="•"/>
            </a:pPr>
            <a:r>
              <a:rPr lang="en-GB"/>
              <a:t>Timeliness for issuing EHCP plans</a:t>
            </a:r>
          </a:p>
          <a:p>
            <a:pPr marL="173336" indent="-173336">
              <a:buFont typeface="Arial" panose="020B0604020202020204" pitchFamily="34" charset="0"/>
              <a:buChar char="•"/>
            </a:pPr>
            <a:r>
              <a:rPr lang="en-GB"/>
              <a:t>Annual Review process</a:t>
            </a:r>
          </a:p>
          <a:p>
            <a:pPr marL="173336" indent="-173336">
              <a:buFont typeface="Arial" panose="020B0604020202020204" pitchFamily="34" charset="0"/>
              <a:buChar char="•"/>
            </a:pPr>
            <a:r>
              <a:rPr lang="en-GB"/>
              <a:t>Mediation outcomes</a:t>
            </a:r>
          </a:p>
          <a:p>
            <a:pPr marL="173336" indent="-173336">
              <a:buFont typeface="Arial" panose="020B0604020202020204" pitchFamily="34" charset="0"/>
              <a:buChar char="•"/>
            </a:pPr>
            <a:r>
              <a:rPr lang="en-GB"/>
              <a:t>Specialist placement requests</a:t>
            </a:r>
          </a:p>
          <a:p>
            <a:pPr marL="173336" indent="-173336">
              <a:buFont typeface="Arial" panose="020B0604020202020204" pitchFamily="34" charset="0"/>
              <a:buChar char="•"/>
            </a:pPr>
            <a:r>
              <a:rPr lang="en-GB"/>
              <a:t>Post-16 transport for YP with EHCPs</a:t>
            </a:r>
          </a:p>
          <a:p>
            <a:pPr marL="173336" indent="-173336">
              <a:buFont typeface="Arial" panose="020B0604020202020204" pitchFamily="34" charset="0"/>
              <a:buChar char="•"/>
            </a:pPr>
            <a:r>
              <a:rPr lang="en-GB"/>
              <a:t>Disagreements over required provision</a:t>
            </a:r>
          </a:p>
        </p:txBody>
      </p:sp>
      <p:sp>
        <p:nvSpPr>
          <p:cNvPr id="4" name="Slide Number Placeholder 3">
            <a:extLst>
              <a:ext uri="{FF2B5EF4-FFF2-40B4-BE49-F238E27FC236}">
                <a16:creationId xmlns:a16="http://schemas.microsoft.com/office/drawing/2014/main" id="{C1F634E8-34DC-5A36-1869-2AE127046E8E}"/>
              </a:ext>
            </a:extLst>
          </p:cNvPr>
          <p:cNvSpPr>
            <a:spLocks noGrp="1"/>
          </p:cNvSpPr>
          <p:nvPr>
            <p:ph type="sldNum" sz="quarter" idx="5"/>
          </p:nvPr>
        </p:nvSpPr>
        <p:spPr/>
        <p:txBody>
          <a:bodyPr/>
          <a:lstStyle/>
          <a:p>
            <a:fld id="{69F35706-817A-4C1C-8CE2-9EDB2E81F55E}" type="slidenum">
              <a:rPr lang="en-GB" smtClean="0"/>
              <a:t>39</a:t>
            </a:fld>
            <a:endParaRPr lang="en-GB"/>
          </a:p>
        </p:txBody>
      </p:sp>
    </p:spTree>
    <p:extLst>
      <p:ext uri="{BB962C8B-B14F-4D97-AF65-F5344CB8AC3E}">
        <p14:creationId xmlns:p14="http://schemas.microsoft.com/office/powerpoint/2010/main" val="3168358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36" indent="-173336">
              <a:buFont typeface="Arial" panose="020B0604020202020204" pitchFamily="34" charset="0"/>
              <a:buChar char="•"/>
            </a:pPr>
            <a:r>
              <a:rPr lang="en-GB"/>
              <a:t>Key legislation and national guidance</a:t>
            </a:r>
          </a:p>
          <a:p>
            <a:pPr marL="173336" indent="-173336">
              <a:buFont typeface="Arial" panose="020B0604020202020204" pitchFamily="34" charset="0"/>
              <a:buChar char="•"/>
            </a:pPr>
            <a:r>
              <a:rPr lang="en-GB"/>
              <a:t>Statutory partners – GCC Education, GCC Social Care, GCC Education – working in partnership with our partner, Gloucestershire Parent Carer Forum</a:t>
            </a:r>
          </a:p>
        </p:txBody>
      </p:sp>
      <p:sp>
        <p:nvSpPr>
          <p:cNvPr id="4" name="Slide Number Placeholder 3"/>
          <p:cNvSpPr>
            <a:spLocks noGrp="1"/>
          </p:cNvSpPr>
          <p:nvPr>
            <p:ph type="sldNum" sz="quarter" idx="10"/>
          </p:nvPr>
        </p:nvSpPr>
        <p:spPr/>
        <p:txBody>
          <a:bodyPr/>
          <a:lstStyle/>
          <a:p>
            <a:fld id="{6C1582BF-4E4B-42F5-AA0A-8929EE595903}" type="slidenum">
              <a:rPr lang="en-GB" smtClean="0"/>
              <a:t>4</a:t>
            </a:fld>
            <a:endParaRPr lang="en-GB"/>
          </a:p>
        </p:txBody>
      </p:sp>
    </p:spTree>
    <p:extLst>
      <p:ext uri="{BB962C8B-B14F-4D97-AF65-F5344CB8AC3E}">
        <p14:creationId xmlns:p14="http://schemas.microsoft.com/office/powerpoint/2010/main" val="14850798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C1582BF-4E4B-42F5-AA0A-8929EE595903}" type="slidenum">
              <a:rPr lang="en-GB" smtClean="0"/>
              <a:t>40</a:t>
            </a:fld>
            <a:endParaRPr lang="en-GB"/>
          </a:p>
        </p:txBody>
      </p:sp>
    </p:spTree>
    <p:extLst>
      <p:ext uri="{BB962C8B-B14F-4D97-AF65-F5344CB8AC3E}">
        <p14:creationId xmlns:p14="http://schemas.microsoft.com/office/powerpoint/2010/main" val="13482572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a:p>
          <a:p>
            <a:endParaRPr lang="en-GB" b="1"/>
          </a:p>
        </p:txBody>
      </p:sp>
      <p:sp>
        <p:nvSpPr>
          <p:cNvPr id="4" name="Slide Number Placeholder 3"/>
          <p:cNvSpPr>
            <a:spLocks noGrp="1"/>
          </p:cNvSpPr>
          <p:nvPr>
            <p:ph type="sldNum" sz="quarter" idx="5"/>
          </p:nvPr>
        </p:nvSpPr>
        <p:spPr/>
        <p:txBody>
          <a:bodyPr/>
          <a:lstStyle/>
          <a:p>
            <a:fld id="{6C1582BF-4E4B-42F5-AA0A-8929EE595903}" type="slidenum">
              <a:rPr lang="en-GB" smtClean="0"/>
              <a:t>41</a:t>
            </a:fld>
            <a:endParaRPr lang="en-GB"/>
          </a:p>
        </p:txBody>
      </p:sp>
    </p:spTree>
    <p:extLst>
      <p:ext uri="{BB962C8B-B14F-4D97-AF65-F5344CB8AC3E}">
        <p14:creationId xmlns:p14="http://schemas.microsoft.com/office/powerpoint/2010/main" val="712642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22899-0193-7914-E5B0-DA301659A6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EC1876-CAC9-14F6-7AD7-04F4020134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945D40-C03B-1496-1896-62B02DE1A02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D8AEB45-034A-28DF-F7BA-7FF9DA95C4C8}"/>
              </a:ext>
            </a:extLst>
          </p:cNvPr>
          <p:cNvSpPr>
            <a:spLocks noGrp="1"/>
          </p:cNvSpPr>
          <p:nvPr>
            <p:ph type="sldNum" sz="quarter" idx="5"/>
          </p:nvPr>
        </p:nvSpPr>
        <p:spPr/>
        <p:txBody>
          <a:bodyPr/>
          <a:lstStyle/>
          <a:p>
            <a:fld id="{69F35706-817A-4C1C-8CE2-9EDB2E81F55E}" type="slidenum">
              <a:rPr lang="en-GB" smtClean="0"/>
              <a:t>5</a:t>
            </a:fld>
            <a:endParaRPr lang="en-GB"/>
          </a:p>
        </p:txBody>
      </p:sp>
    </p:spTree>
    <p:extLst>
      <p:ext uri="{BB962C8B-B14F-4D97-AF65-F5344CB8AC3E}">
        <p14:creationId xmlns:p14="http://schemas.microsoft.com/office/powerpoint/2010/main" val="1627210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Key vehicle for delivering and improving local SEND arrangements is the SILAP Board</a:t>
            </a:r>
          </a:p>
          <a:p>
            <a:endParaRPr lang="en-GB"/>
          </a:p>
          <a:p>
            <a:r>
              <a:rPr lang="en-GB"/>
              <a:t>Overview of the scope and complexity of meeting SEND need</a:t>
            </a:r>
          </a:p>
        </p:txBody>
      </p:sp>
      <p:sp>
        <p:nvSpPr>
          <p:cNvPr id="4" name="Slide Number Placeholder 3"/>
          <p:cNvSpPr>
            <a:spLocks noGrp="1"/>
          </p:cNvSpPr>
          <p:nvPr>
            <p:ph type="sldNum" sz="quarter" idx="5"/>
          </p:nvPr>
        </p:nvSpPr>
        <p:spPr/>
        <p:txBody>
          <a:bodyPr/>
          <a:lstStyle/>
          <a:p>
            <a:fld id="{6C1582BF-4E4B-42F5-AA0A-8929EE595903}" type="slidenum">
              <a:rPr lang="en-GB" smtClean="0"/>
              <a:t>6</a:t>
            </a:fld>
            <a:endParaRPr lang="en-GB"/>
          </a:p>
        </p:txBody>
      </p:sp>
    </p:spTree>
    <p:extLst>
      <p:ext uri="{BB962C8B-B14F-4D97-AF65-F5344CB8AC3E}">
        <p14:creationId xmlns:p14="http://schemas.microsoft.com/office/powerpoint/2010/main" val="659519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5F8BD-C4F5-205F-882D-5BA9CA0EA4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5B8B9C-8408-11B0-2D67-C9CBA48FB5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AB650A-6A0A-FAFD-A4B8-9027EF5A179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A1B887B-5A81-F11F-AB18-1684A72C2846}"/>
              </a:ext>
            </a:extLst>
          </p:cNvPr>
          <p:cNvSpPr>
            <a:spLocks noGrp="1"/>
          </p:cNvSpPr>
          <p:nvPr>
            <p:ph type="sldNum" sz="quarter" idx="5"/>
          </p:nvPr>
        </p:nvSpPr>
        <p:spPr/>
        <p:txBody>
          <a:bodyPr/>
          <a:lstStyle/>
          <a:p>
            <a:fld id="{69F35706-817A-4C1C-8CE2-9EDB2E81F55E}" type="slidenum">
              <a:rPr lang="en-GB" smtClean="0"/>
              <a:t>7</a:t>
            </a:fld>
            <a:endParaRPr lang="en-GB"/>
          </a:p>
        </p:txBody>
      </p:sp>
    </p:spTree>
    <p:extLst>
      <p:ext uri="{BB962C8B-B14F-4D97-AF65-F5344CB8AC3E}">
        <p14:creationId xmlns:p14="http://schemas.microsoft.com/office/powerpoint/2010/main" val="3836070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C1582BF-4E4B-42F5-AA0A-8929EE595903}" type="slidenum">
              <a:rPr lang="en-GB" smtClean="0"/>
              <a:t>8</a:t>
            </a:fld>
            <a:endParaRPr lang="en-GB"/>
          </a:p>
        </p:txBody>
      </p:sp>
    </p:spTree>
    <p:extLst>
      <p:ext uri="{BB962C8B-B14F-4D97-AF65-F5344CB8AC3E}">
        <p14:creationId xmlns:p14="http://schemas.microsoft.com/office/powerpoint/2010/main" val="2966670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B32919-F7CB-9582-2C77-2B730C8F13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1A8A86-5B0E-62AC-8FA7-1F6F7F7E4D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0AE84C-FE23-4218-2979-9028AD0BB5D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83E67C9-6B67-9814-A44F-68CD5CD7136F}"/>
              </a:ext>
            </a:extLst>
          </p:cNvPr>
          <p:cNvSpPr>
            <a:spLocks noGrp="1"/>
          </p:cNvSpPr>
          <p:nvPr>
            <p:ph type="sldNum" sz="quarter" idx="5"/>
          </p:nvPr>
        </p:nvSpPr>
        <p:spPr/>
        <p:txBody>
          <a:bodyPr/>
          <a:lstStyle/>
          <a:p>
            <a:fld id="{69F35706-817A-4C1C-8CE2-9EDB2E81F55E}" type="slidenum">
              <a:rPr lang="en-GB" smtClean="0"/>
              <a:t>9</a:t>
            </a:fld>
            <a:endParaRPr lang="en-GB"/>
          </a:p>
        </p:txBody>
      </p:sp>
    </p:spTree>
    <p:extLst>
      <p:ext uri="{BB962C8B-B14F-4D97-AF65-F5344CB8AC3E}">
        <p14:creationId xmlns:p14="http://schemas.microsoft.com/office/powerpoint/2010/main" val="14111107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Dark">
    <p:bg>
      <p:bgPr>
        <a:solidFill>
          <a:schemeClr val="tx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24000" y="2736000"/>
            <a:ext cx="10944000" cy="1752600"/>
          </a:xfrm>
        </p:spPr>
        <p:txBody>
          <a:bodyPr>
            <a:normAutofit/>
          </a:bodyPr>
          <a:lstStyle>
            <a:lvl1pPr marL="0" indent="0" algn="l">
              <a:buNone/>
              <a:defRPr sz="240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Secondary information </a:t>
            </a:r>
          </a:p>
          <a:p>
            <a:r>
              <a:rPr lang="en-GB"/>
              <a:t>including author and date 24pt</a:t>
            </a:r>
          </a:p>
        </p:txBody>
      </p:sp>
      <p:sp>
        <p:nvSpPr>
          <p:cNvPr id="11" name="Title 1"/>
          <p:cNvSpPr>
            <a:spLocks noGrp="1"/>
          </p:cNvSpPr>
          <p:nvPr>
            <p:ph type="ctrTitle" hasCustomPrompt="1"/>
          </p:nvPr>
        </p:nvSpPr>
        <p:spPr>
          <a:xfrm>
            <a:off x="624000" y="453601"/>
            <a:ext cx="10944000" cy="960000"/>
          </a:xfrm>
        </p:spPr>
        <p:txBody>
          <a:bodyPr>
            <a:normAutofit/>
          </a:bodyPr>
          <a:lstStyle>
            <a:lvl1pPr algn="l">
              <a:defRPr sz="4000" b="1">
                <a:solidFill>
                  <a:schemeClr val="bg1"/>
                </a:solidFill>
                <a:latin typeface="Arial" panose="020B0604020202020204" pitchFamily="34" charset="0"/>
                <a:cs typeface="Arial" panose="020B0604020202020204" pitchFamily="34" charset="0"/>
              </a:defRPr>
            </a:lvl1pPr>
          </a:lstStyle>
          <a:p>
            <a:r>
              <a:rPr lang="en-GB"/>
              <a:t>Presentation Title Arial Bold 40pt </a:t>
            </a:r>
            <a:endParaRPr lang="en-US"/>
          </a:p>
        </p:txBody>
      </p:sp>
      <p:sp>
        <p:nvSpPr>
          <p:cNvPr id="12" name="Text Placeholder 9"/>
          <p:cNvSpPr>
            <a:spLocks noGrp="1"/>
          </p:cNvSpPr>
          <p:nvPr>
            <p:ph type="body" sz="quarter" idx="13" hasCustomPrompt="1"/>
          </p:nvPr>
        </p:nvSpPr>
        <p:spPr>
          <a:xfrm>
            <a:off x="624421" y="1446824"/>
            <a:ext cx="10943167" cy="960000"/>
          </a:xfrm>
        </p:spPr>
        <p:txBody>
          <a:bodyPr>
            <a:normAutofit/>
          </a:bodyPr>
          <a:lstStyle>
            <a:lvl1pPr marL="0" indent="0">
              <a:buNone/>
              <a:defRPr sz="4000">
                <a:solidFill>
                  <a:schemeClr val="bg1"/>
                </a:solidFill>
              </a:defRPr>
            </a:lvl1pPr>
            <a:lvl5pPr marL="1828800" indent="0">
              <a:buNone/>
              <a:defRPr>
                <a:solidFill>
                  <a:schemeClr val="bg1"/>
                </a:solidFill>
              </a:defRPr>
            </a:lvl5pPr>
          </a:lstStyle>
          <a:p>
            <a:pPr lvl="0"/>
            <a:r>
              <a:rPr lang="en-US"/>
              <a:t>Subheading Arial Regular 40pt</a:t>
            </a:r>
          </a:p>
        </p:txBody>
      </p:sp>
    </p:spTree>
    <p:extLst>
      <p:ext uri="{BB962C8B-B14F-4D97-AF65-F5344CB8AC3E}">
        <p14:creationId xmlns:p14="http://schemas.microsoft.com/office/powerpoint/2010/main" val="1661700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Other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80068"/>
            <a:ext cx="10972800" cy="4394200"/>
          </a:xfrm>
        </p:spPr>
        <p:txBody>
          <a:bodyPr/>
          <a:lstStyle>
            <a:lvl1pPr marL="0" indent="0">
              <a:buNone/>
              <a:defRPr/>
            </a:lvl1pPr>
          </a:lstStyle>
          <a:p>
            <a:pPr lvl="0"/>
            <a:r>
              <a:rPr lang="en-US"/>
              <a:t>Click to edit Master text styles</a:t>
            </a:r>
          </a:p>
        </p:txBody>
      </p:sp>
      <p:sp>
        <p:nvSpPr>
          <p:cNvPr id="10" name="Date Placeholder 3"/>
          <p:cNvSpPr>
            <a:spLocks noGrp="1"/>
          </p:cNvSpPr>
          <p:nvPr>
            <p:ph type="dt" sz="half" idx="2"/>
          </p:nvPr>
        </p:nvSpPr>
        <p:spPr>
          <a:xfrm>
            <a:off x="624002" y="6356351"/>
            <a:ext cx="1645588" cy="365125"/>
          </a:xfrm>
          <a:prstGeom prst="rect">
            <a:avLst/>
          </a:prstGeom>
        </p:spPr>
        <p:txBody>
          <a:bodyPr/>
          <a:lstStyle>
            <a:lvl1pPr>
              <a:defRPr>
                <a:solidFill>
                  <a:schemeClr val="bg1"/>
                </a:solidFill>
              </a:defRPr>
            </a:lvl1pPr>
          </a:lstStyle>
          <a:p>
            <a:endParaRPr lang="en-US"/>
          </a:p>
        </p:txBody>
      </p:sp>
      <p:sp>
        <p:nvSpPr>
          <p:cNvPr id="11" name="Footer Placeholder 4"/>
          <p:cNvSpPr>
            <a:spLocks noGrp="1"/>
          </p:cNvSpPr>
          <p:nvPr>
            <p:ph type="ftr" sz="quarter" idx="3"/>
          </p:nvPr>
        </p:nvSpPr>
        <p:spPr>
          <a:xfrm>
            <a:off x="2508537" y="6356351"/>
            <a:ext cx="3860800" cy="365125"/>
          </a:xfrm>
          <a:prstGeom prst="rect">
            <a:avLst/>
          </a:prstGeom>
        </p:spPr>
        <p:txBody>
          <a:bodyPr/>
          <a:lstStyle>
            <a:lvl1pPr>
              <a:defRPr>
                <a:solidFill>
                  <a:schemeClr val="bg1"/>
                </a:solidFill>
              </a:defRPr>
            </a:lvl1pPr>
          </a:lstStyle>
          <a:p>
            <a:endParaRPr lang="en-US"/>
          </a:p>
        </p:txBody>
      </p:sp>
      <p:sp>
        <p:nvSpPr>
          <p:cNvPr id="12" name="Slide Number Placeholder 5"/>
          <p:cNvSpPr>
            <a:spLocks noGrp="1"/>
          </p:cNvSpPr>
          <p:nvPr>
            <p:ph type="sldNum" sz="quarter" idx="4"/>
          </p:nvPr>
        </p:nvSpPr>
        <p:spPr>
          <a:xfrm>
            <a:off x="6608287" y="6356351"/>
            <a:ext cx="1672541" cy="365125"/>
          </a:xfrm>
          <a:prstGeom prst="rect">
            <a:avLst/>
          </a:prstGeom>
        </p:spPr>
        <p:txBody>
          <a:bodyPr/>
          <a:lstStyle>
            <a:lvl1pPr>
              <a:defRPr>
                <a:solidFill>
                  <a:schemeClr val="bg1"/>
                </a:solidFill>
              </a:defRPr>
            </a:lvl1pPr>
          </a:lstStyle>
          <a:p>
            <a:fld id="{B6478413-2A5F-0848-B810-DDC7A67AC228}" type="slidenum">
              <a:rPr lang="en-US" smtClean="0"/>
              <a:pPr/>
              <a:t>‹#›</a:t>
            </a:fld>
            <a:endParaRPr lang="en-US"/>
          </a:p>
        </p:txBody>
      </p:sp>
      <p:sp>
        <p:nvSpPr>
          <p:cNvPr id="13" name="Title 1"/>
          <p:cNvSpPr>
            <a:spLocks noGrp="1"/>
          </p:cNvSpPr>
          <p:nvPr>
            <p:ph type="title" hasCustomPrompt="1"/>
          </p:nvPr>
        </p:nvSpPr>
        <p:spPr>
          <a:xfrm>
            <a:off x="609600" y="288000"/>
            <a:ext cx="10972800" cy="864000"/>
          </a:xfrm>
        </p:spPr>
        <p:txBody>
          <a:bodyPr>
            <a:normAutofit/>
          </a:bodyPr>
          <a:lstStyle>
            <a:lvl1pPr>
              <a:defRPr sz="3200"/>
            </a:lvl1pPr>
          </a:lstStyle>
          <a:p>
            <a:r>
              <a:rPr lang="en-US"/>
              <a:t>Header Arial Bold 24pt</a:t>
            </a:r>
            <a:endParaRPr lang="en-GB"/>
          </a:p>
        </p:txBody>
      </p:sp>
    </p:spTree>
    <p:extLst>
      <p:ext uri="{BB962C8B-B14F-4D97-AF65-F5344CB8AC3E}">
        <p14:creationId xmlns:p14="http://schemas.microsoft.com/office/powerpoint/2010/main" val="3280558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2_Other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888385"/>
            <a:ext cx="10972800" cy="3987608"/>
          </a:xfrm>
        </p:spPr>
        <p:txBody>
          <a:bodyPr/>
          <a:lstStyle>
            <a:lvl1pPr marL="0" indent="0">
              <a:buNone/>
              <a:defRPr/>
            </a:lvl1pPr>
          </a:lstStyle>
          <a:p>
            <a:pPr lvl="0"/>
            <a:r>
              <a:rPr lang="en-US"/>
              <a:t>Click to edit Master text styles</a:t>
            </a:r>
          </a:p>
        </p:txBody>
      </p:sp>
      <p:sp>
        <p:nvSpPr>
          <p:cNvPr id="13" name="Title 1"/>
          <p:cNvSpPr>
            <a:spLocks noGrp="1"/>
          </p:cNvSpPr>
          <p:nvPr>
            <p:ph type="title" hasCustomPrompt="1"/>
          </p:nvPr>
        </p:nvSpPr>
        <p:spPr>
          <a:xfrm>
            <a:off x="609600" y="288000"/>
            <a:ext cx="10972800" cy="864000"/>
          </a:xfrm>
        </p:spPr>
        <p:txBody>
          <a:bodyPr/>
          <a:lstStyle/>
          <a:p>
            <a:r>
              <a:rPr lang="en-US"/>
              <a:t>Header Arial Bold 40pt</a:t>
            </a:r>
            <a:endParaRPr lang="en-GB"/>
          </a:p>
        </p:txBody>
      </p:sp>
      <p:sp>
        <p:nvSpPr>
          <p:cNvPr id="14" name="Text Placeholder 10"/>
          <p:cNvSpPr>
            <a:spLocks noGrp="1"/>
          </p:cNvSpPr>
          <p:nvPr>
            <p:ph type="body" sz="quarter" idx="14" hasCustomPrompt="1"/>
          </p:nvPr>
        </p:nvSpPr>
        <p:spPr>
          <a:xfrm>
            <a:off x="617014" y="1202667"/>
            <a:ext cx="10957983" cy="576000"/>
          </a:xfrm>
        </p:spPr>
        <p:txBody>
          <a:bodyPr/>
          <a:lstStyle>
            <a:lvl1pPr marL="0" indent="0">
              <a:buNone/>
              <a:defRPr b="1"/>
            </a:lvl1pPr>
          </a:lstStyle>
          <a:p>
            <a:pPr lvl="0"/>
            <a:r>
              <a:rPr lang="en-US"/>
              <a:t>Subheading Arial Bold 20pt</a:t>
            </a:r>
            <a:endParaRPr lang="en-GB"/>
          </a:p>
        </p:txBody>
      </p:sp>
    </p:spTree>
    <p:extLst>
      <p:ext uri="{BB962C8B-B14F-4D97-AF65-F5344CB8AC3E}">
        <p14:creationId xmlns:p14="http://schemas.microsoft.com/office/powerpoint/2010/main" val="25544535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3CDCE-CE30-C480-81E8-4AE6CEEF8A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AFA0AF2-F6C4-93CF-BFD6-ABA2E107D4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710D63B-AD98-1B0A-7848-84F1E046A777}"/>
              </a:ext>
            </a:extLst>
          </p:cNvPr>
          <p:cNvSpPr>
            <a:spLocks noGrp="1"/>
          </p:cNvSpPr>
          <p:nvPr>
            <p:ph type="dt" sz="half" idx="10"/>
          </p:nvPr>
        </p:nvSpPr>
        <p:spPr/>
        <p:txBody>
          <a:bodyPr/>
          <a:lstStyle/>
          <a:p>
            <a:fld id="{A3EFC4EB-0B39-4C64-92AC-4E424F77CD72}" type="datetimeFigureOut">
              <a:rPr lang="en-GB" smtClean="0"/>
              <a:t>26/06/25</a:t>
            </a:fld>
            <a:endParaRPr lang="en-GB"/>
          </a:p>
        </p:txBody>
      </p:sp>
      <p:sp>
        <p:nvSpPr>
          <p:cNvPr id="5" name="Footer Placeholder 4">
            <a:extLst>
              <a:ext uri="{FF2B5EF4-FFF2-40B4-BE49-F238E27FC236}">
                <a16:creationId xmlns:a16="http://schemas.microsoft.com/office/drawing/2014/main" id="{FF3B4213-8835-25D6-B39C-4383ADD8230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78CBD49-4C63-1CB7-33EB-401F360F7A4B}"/>
              </a:ext>
            </a:extLst>
          </p:cNvPr>
          <p:cNvSpPr>
            <a:spLocks noGrp="1"/>
          </p:cNvSpPr>
          <p:nvPr>
            <p:ph type="sldNum" sz="quarter" idx="12"/>
          </p:nvPr>
        </p:nvSpPr>
        <p:spPr/>
        <p:txBody>
          <a:bodyPr/>
          <a:lstStyle/>
          <a:p>
            <a:fld id="{57D31829-EC3D-4E16-85DD-799744B18680}" type="slidenum">
              <a:rPr lang="en-GB" smtClean="0"/>
              <a:t>‹#›</a:t>
            </a:fld>
            <a:endParaRPr lang="en-GB"/>
          </a:p>
        </p:txBody>
      </p:sp>
    </p:spTree>
    <p:extLst>
      <p:ext uri="{BB962C8B-B14F-4D97-AF65-F5344CB8AC3E}">
        <p14:creationId xmlns:p14="http://schemas.microsoft.com/office/powerpoint/2010/main" val="9163576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D2AAA9-BC0A-4EAB-B204-FB9089011C49}" type="datetimeFigureOut">
              <a:rPr lang="en-GB" smtClean="0"/>
              <a:t>26/06/25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7922A46-BF59-4EDC-B522-473549CAA8F7}" type="slidenum">
              <a:rPr lang="en-GB" smtClean="0"/>
              <a:t>‹#›</a:t>
            </a:fld>
            <a:endParaRPr lang="en-GB"/>
          </a:p>
        </p:txBody>
      </p:sp>
    </p:spTree>
    <p:extLst>
      <p:ext uri="{BB962C8B-B14F-4D97-AF65-F5344CB8AC3E}">
        <p14:creationId xmlns:p14="http://schemas.microsoft.com/office/powerpoint/2010/main" val="14343280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Other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80068"/>
            <a:ext cx="10972800" cy="4394200"/>
          </a:xfrm>
        </p:spPr>
        <p:txBody>
          <a:bodyPr/>
          <a:lstStyle>
            <a:lvl1pPr marL="0" indent="0">
              <a:buNone/>
              <a:defRPr/>
            </a:lvl1pPr>
          </a:lstStyle>
          <a:p>
            <a:pPr lvl="0"/>
            <a:r>
              <a:rPr lang="en-US"/>
              <a:t>Click to edit Master text styles</a:t>
            </a:r>
          </a:p>
        </p:txBody>
      </p:sp>
      <p:sp>
        <p:nvSpPr>
          <p:cNvPr id="10" name="Date Placeholder 3"/>
          <p:cNvSpPr>
            <a:spLocks noGrp="1"/>
          </p:cNvSpPr>
          <p:nvPr>
            <p:ph type="dt" sz="half" idx="2"/>
          </p:nvPr>
        </p:nvSpPr>
        <p:spPr>
          <a:xfrm>
            <a:off x="624002" y="6356351"/>
            <a:ext cx="1645588" cy="365125"/>
          </a:xfrm>
          <a:prstGeom prst="rect">
            <a:avLst/>
          </a:prstGeom>
        </p:spPr>
        <p:txBody>
          <a:bodyPr/>
          <a:lstStyle>
            <a:lvl1pPr>
              <a:defRPr>
                <a:solidFill>
                  <a:schemeClr val="bg1"/>
                </a:solidFill>
              </a:defRPr>
            </a:lvl1pPr>
          </a:lstStyle>
          <a:p>
            <a:endParaRPr lang="en-US"/>
          </a:p>
        </p:txBody>
      </p:sp>
      <p:sp>
        <p:nvSpPr>
          <p:cNvPr id="11" name="Footer Placeholder 4"/>
          <p:cNvSpPr>
            <a:spLocks noGrp="1"/>
          </p:cNvSpPr>
          <p:nvPr>
            <p:ph type="ftr" sz="quarter" idx="3"/>
          </p:nvPr>
        </p:nvSpPr>
        <p:spPr>
          <a:xfrm>
            <a:off x="2508537" y="6356351"/>
            <a:ext cx="3860800" cy="365125"/>
          </a:xfrm>
          <a:prstGeom prst="rect">
            <a:avLst/>
          </a:prstGeom>
        </p:spPr>
        <p:txBody>
          <a:bodyPr/>
          <a:lstStyle>
            <a:lvl1pPr>
              <a:defRPr>
                <a:solidFill>
                  <a:schemeClr val="bg1"/>
                </a:solidFill>
              </a:defRPr>
            </a:lvl1pPr>
          </a:lstStyle>
          <a:p>
            <a:endParaRPr lang="en-US"/>
          </a:p>
        </p:txBody>
      </p:sp>
      <p:sp>
        <p:nvSpPr>
          <p:cNvPr id="12" name="Slide Number Placeholder 5"/>
          <p:cNvSpPr>
            <a:spLocks noGrp="1"/>
          </p:cNvSpPr>
          <p:nvPr>
            <p:ph type="sldNum" sz="quarter" idx="4"/>
          </p:nvPr>
        </p:nvSpPr>
        <p:spPr>
          <a:xfrm>
            <a:off x="6608287" y="6356351"/>
            <a:ext cx="1672541" cy="365125"/>
          </a:xfrm>
          <a:prstGeom prst="rect">
            <a:avLst/>
          </a:prstGeom>
        </p:spPr>
        <p:txBody>
          <a:bodyPr/>
          <a:lstStyle>
            <a:lvl1pPr>
              <a:defRPr>
                <a:solidFill>
                  <a:schemeClr val="bg1"/>
                </a:solidFill>
              </a:defRPr>
            </a:lvl1pPr>
          </a:lstStyle>
          <a:p>
            <a:fld id="{B6478413-2A5F-0848-B810-DDC7A67AC228}" type="slidenum">
              <a:rPr lang="en-US" smtClean="0"/>
              <a:pPr/>
              <a:t>‹#›</a:t>
            </a:fld>
            <a:endParaRPr lang="en-US"/>
          </a:p>
        </p:txBody>
      </p:sp>
      <p:sp>
        <p:nvSpPr>
          <p:cNvPr id="13" name="Title 1"/>
          <p:cNvSpPr>
            <a:spLocks noGrp="1"/>
          </p:cNvSpPr>
          <p:nvPr>
            <p:ph type="title" hasCustomPrompt="1"/>
          </p:nvPr>
        </p:nvSpPr>
        <p:spPr>
          <a:xfrm>
            <a:off x="609600" y="288000"/>
            <a:ext cx="10972800" cy="864000"/>
          </a:xfrm>
        </p:spPr>
        <p:txBody>
          <a:bodyPr>
            <a:normAutofit/>
          </a:bodyPr>
          <a:lstStyle>
            <a:lvl1pPr>
              <a:defRPr sz="3200"/>
            </a:lvl1pPr>
          </a:lstStyle>
          <a:p>
            <a:r>
              <a:rPr lang="en-US"/>
              <a:t>Header Arial Bold 24pt</a:t>
            </a:r>
            <a:endParaRPr lang="en-GB"/>
          </a:p>
        </p:txBody>
      </p:sp>
    </p:spTree>
    <p:extLst>
      <p:ext uri="{BB962C8B-B14F-4D97-AF65-F5344CB8AC3E}">
        <p14:creationId xmlns:p14="http://schemas.microsoft.com/office/powerpoint/2010/main" val="7995581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Light">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624000" y="453601"/>
            <a:ext cx="10944000" cy="960000"/>
          </a:xfrm>
        </p:spPr>
        <p:txBody>
          <a:bodyPr>
            <a:normAutofit/>
          </a:bodyPr>
          <a:lstStyle>
            <a:lvl1pPr algn="l">
              <a:defRPr sz="3200" b="1">
                <a:solidFill>
                  <a:schemeClr val="tx1"/>
                </a:solidFill>
                <a:latin typeface="Arial" panose="020B0604020202020204" pitchFamily="34" charset="0"/>
                <a:cs typeface="Arial" panose="020B0604020202020204" pitchFamily="34" charset="0"/>
              </a:defRPr>
            </a:lvl1pPr>
          </a:lstStyle>
          <a:p>
            <a:r>
              <a:rPr lang="en-GB"/>
              <a:t>Presentation Title Arial Bold 24pt </a:t>
            </a:r>
            <a:endParaRPr lang="en-US"/>
          </a:p>
        </p:txBody>
      </p:sp>
      <p:sp>
        <p:nvSpPr>
          <p:cNvPr id="7" name="Subtitle 2"/>
          <p:cNvSpPr>
            <a:spLocks noGrp="1"/>
          </p:cNvSpPr>
          <p:nvPr>
            <p:ph type="subTitle" idx="1" hasCustomPrompt="1"/>
          </p:nvPr>
        </p:nvSpPr>
        <p:spPr>
          <a:xfrm>
            <a:off x="624001" y="1601467"/>
            <a:ext cx="10944000" cy="1752600"/>
          </a:xfrm>
        </p:spPr>
        <p:txBody>
          <a:bodyPr>
            <a:normAutofit/>
          </a:bodyPr>
          <a:lstStyle>
            <a:lvl1pPr marL="0" indent="0" algn="l">
              <a:buNone/>
              <a:defRPr sz="2133">
                <a:solidFill>
                  <a:schemeClr val="tx1"/>
                </a:solidFill>
                <a:latin typeface="Arial" panose="020B0604020202020204" pitchFamily="34" charset="0"/>
                <a:cs typeface="Arial" panose="020B06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Secondary information </a:t>
            </a:r>
          </a:p>
          <a:p>
            <a:r>
              <a:rPr lang="en-GB"/>
              <a:t>including author and date 16pt</a:t>
            </a:r>
          </a:p>
        </p:txBody>
      </p:sp>
      <p:sp>
        <p:nvSpPr>
          <p:cNvPr id="17" name="Date Placeholder 3"/>
          <p:cNvSpPr>
            <a:spLocks noGrp="1"/>
          </p:cNvSpPr>
          <p:nvPr>
            <p:ph type="dt" sz="half" idx="2"/>
          </p:nvPr>
        </p:nvSpPr>
        <p:spPr>
          <a:xfrm>
            <a:off x="624002" y="6356351"/>
            <a:ext cx="1645588" cy="365125"/>
          </a:xfrm>
          <a:prstGeom prst="rect">
            <a:avLst/>
          </a:prstGeom>
        </p:spPr>
        <p:txBody>
          <a:bodyPr/>
          <a:lstStyle>
            <a:lvl1pPr>
              <a:defRPr>
                <a:solidFill>
                  <a:schemeClr val="bg1"/>
                </a:solidFill>
              </a:defRPr>
            </a:lvl1pPr>
          </a:lstStyle>
          <a:p>
            <a:endParaRPr lang="en-US"/>
          </a:p>
        </p:txBody>
      </p:sp>
      <p:sp>
        <p:nvSpPr>
          <p:cNvPr id="18" name="Footer Placeholder 4"/>
          <p:cNvSpPr>
            <a:spLocks noGrp="1"/>
          </p:cNvSpPr>
          <p:nvPr>
            <p:ph type="ftr" sz="quarter" idx="3"/>
          </p:nvPr>
        </p:nvSpPr>
        <p:spPr>
          <a:xfrm>
            <a:off x="2508537" y="6356351"/>
            <a:ext cx="3860800" cy="365125"/>
          </a:xfrm>
          <a:prstGeom prst="rect">
            <a:avLst/>
          </a:prstGeom>
        </p:spPr>
        <p:txBody>
          <a:bodyPr/>
          <a:lstStyle>
            <a:lvl1pPr>
              <a:defRPr>
                <a:solidFill>
                  <a:schemeClr val="bg1"/>
                </a:solidFill>
              </a:defRPr>
            </a:lvl1pPr>
          </a:lstStyle>
          <a:p>
            <a:endParaRPr lang="en-US"/>
          </a:p>
        </p:txBody>
      </p:sp>
      <p:sp>
        <p:nvSpPr>
          <p:cNvPr id="19" name="Slide Number Placeholder 5"/>
          <p:cNvSpPr>
            <a:spLocks noGrp="1"/>
          </p:cNvSpPr>
          <p:nvPr>
            <p:ph type="sldNum" sz="quarter" idx="4"/>
          </p:nvPr>
        </p:nvSpPr>
        <p:spPr>
          <a:xfrm>
            <a:off x="6608287" y="6356351"/>
            <a:ext cx="1672541" cy="365125"/>
          </a:xfrm>
          <a:prstGeom prst="rect">
            <a:avLst/>
          </a:prstGeom>
        </p:spPr>
        <p:txBody>
          <a:bodyPr/>
          <a:lstStyle>
            <a:lvl1pPr>
              <a:defRPr>
                <a:solidFill>
                  <a:schemeClr val="bg1"/>
                </a:solidFill>
              </a:defRPr>
            </a:lvl1pPr>
          </a:lstStyle>
          <a:p>
            <a:fld id="{B6478413-2A5F-0848-B810-DDC7A67AC228}" type="slidenum">
              <a:rPr lang="en-US" smtClean="0"/>
              <a:pPr/>
              <a:t>‹#›</a:t>
            </a:fld>
            <a:endParaRPr lang="en-US"/>
          </a:p>
        </p:txBody>
      </p:sp>
    </p:spTree>
    <p:extLst>
      <p:ext uri="{BB962C8B-B14F-4D97-AF65-F5344CB8AC3E}">
        <p14:creationId xmlns:p14="http://schemas.microsoft.com/office/powerpoint/2010/main" val="32093908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55" name="Shape 55"/>
          <p:cNvSpPr>
            <a:spLocks noGrp="1"/>
          </p:cNvSpPr>
          <p:nvPr>
            <p:ph type="title"/>
          </p:nvPr>
        </p:nvSpPr>
        <p:spPr>
          <a:xfrm>
            <a:off x="839789" y="365125"/>
            <a:ext cx="10515601" cy="1325563"/>
          </a:xfrm>
          <a:prstGeom prst="rect">
            <a:avLst/>
          </a:prstGeom>
        </p:spPr>
        <p:txBody>
          <a:bodyPr/>
          <a:lstStyle/>
          <a:p>
            <a:r>
              <a:t>Title Text</a:t>
            </a:r>
          </a:p>
        </p:txBody>
      </p:sp>
      <p:sp>
        <p:nvSpPr>
          <p:cNvPr id="56" name="Shape 56"/>
          <p:cNvSpPr>
            <a:spLocks noGrp="1"/>
          </p:cNvSpPr>
          <p:nvPr>
            <p:ph type="body" sz="quarter" idx="1"/>
          </p:nvPr>
        </p:nvSpPr>
        <p:spPr>
          <a:xfrm>
            <a:off x="839788" y="1681165"/>
            <a:ext cx="5157789" cy="823913"/>
          </a:xfrm>
          <a:prstGeom prst="rect">
            <a:avLst/>
          </a:prstGeom>
        </p:spPr>
        <p:txBody>
          <a:bodyPr anchor="b"/>
          <a:lstStyle>
            <a:lvl1pPr marL="0" indent="0">
              <a:buSzTx/>
              <a:buFontTx/>
              <a:buNone/>
              <a:defRPr sz="2400"/>
            </a:lvl1pPr>
            <a:lvl2pPr marL="0" indent="457189">
              <a:buSzTx/>
              <a:buFontTx/>
              <a:buNone/>
              <a:defRPr sz="2400"/>
            </a:lvl2pPr>
            <a:lvl3pPr marL="0" indent="914377">
              <a:buSzTx/>
              <a:buFontTx/>
              <a:buNone/>
              <a:defRPr sz="2400"/>
            </a:lvl3pPr>
            <a:lvl4pPr marL="0" indent="1371566">
              <a:buSzTx/>
              <a:buFontTx/>
              <a:buNone/>
              <a:defRPr sz="2400"/>
            </a:lvl4pPr>
            <a:lvl5pPr marL="0" indent="1828754">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57" name="Shape 57"/>
          <p:cNvSpPr>
            <a:spLocks noGrp="1"/>
          </p:cNvSpPr>
          <p:nvPr>
            <p:ph type="body" sz="quarter" idx="13"/>
          </p:nvPr>
        </p:nvSpPr>
        <p:spPr>
          <a:xfrm>
            <a:off x="6172201" y="1681165"/>
            <a:ext cx="5183188" cy="823913"/>
          </a:xfrm>
          <a:prstGeom prst="rect">
            <a:avLst/>
          </a:prstGeom>
        </p:spPr>
        <p:txBody>
          <a:bodyPr anchor="b"/>
          <a:lstStyle>
            <a:lvl1pPr marL="0" indent="0">
              <a:buSzTx/>
              <a:buFontTx/>
              <a:buNone/>
              <a:defRPr sz="2400"/>
            </a:lvl1pPr>
          </a:lstStyle>
          <a:p>
            <a:pPr marL="0" indent="0">
              <a:buSzTx/>
              <a:buFontTx/>
              <a:buNone/>
              <a:defRPr sz="2400"/>
            </a:pPr>
            <a:endParaRP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2919957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Light">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624000" y="453601"/>
            <a:ext cx="10944000" cy="960000"/>
          </a:xfrm>
        </p:spPr>
        <p:txBody>
          <a:bodyPr>
            <a:normAutofit/>
          </a:bodyPr>
          <a:lstStyle>
            <a:lvl1pPr algn="l">
              <a:defRPr sz="4000" b="1">
                <a:solidFill>
                  <a:schemeClr val="tx1"/>
                </a:solidFill>
                <a:latin typeface="Arial" panose="020B0604020202020204" pitchFamily="34" charset="0"/>
                <a:cs typeface="Arial" panose="020B0604020202020204" pitchFamily="34" charset="0"/>
              </a:defRPr>
            </a:lvl1pPr>
          </a:lstStyle>
          <a:p>
            <a:r>
              <a:rPr lang="en-GB"/>
              <a:t>Presentation Title Arial Bold 40pt </a:t>
            </a:r>
            <a:endParaRPr lang="en-US"/>
          </a:p>
        </p:txBody>
      </p:sp>
      <p:sp>
        <p:nvSpPr>
          <p:cNvPr id="7" name="Subtitle 2"/>
          <p:cNvSpPr>
            <a:spLocks noGrp="1"/>
          </p:cNvSpPr>
          <p:nvPr>
            <p:ph type="subTitle" idx="1" hasCustomPrompt="1"/>
          </p:nvPr>
        </p:nvSpPr>
        <p:spPr>
          <a:xfrm>
            <a:off x="624000" y="2736000"/>
            <a:ext cx="10944000" cy="1752600"/>
          </a:xfrm>
        </p:spPr>
        <p:txBody>
          <a:bodyPr>
            <a:normAutofit/>
          </a:bodyPr>
          <a:lstStyle>
            <a:lvl1pPr marL="0" indent="0" algn="l">
              <a:buNone/>
              <a:defRPr sz="240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Secondary information </a:t>
            </a:r>
          </a:p>
          <a:p>
            <a:r>
              <a:rPr lang="en-GB"/>
              <a:t>including author and date 24pt</a:t>
            </a:r>
          </a:p>
        </p:txBody>
      </p:sp>
      <p:sp>
        <p:nvSpPr>
          <p:cNvPr id="16" name="Text Placeholder 9"/>
          <p:cNvSpPr>
            <a:spLocks noGrp="1"/>
          </p:cNvSpPr>
          <p:nvPr>
            <p:ph type="body" sz="quarter" idx="13" hasCustomPrompt="1"/>
          </p:nvPr>
        </p:nvSpPr>
        <p:spPr>
          <a:xfrm>
            <a:off x="624421" y="1446824"/>
            <a:ext cx="10943167" cy="960000"/>
          </a:xfrm>
        </p:spPr>
        <p:txBody>
          <a:bodyPr>
            <a:normAutofit/>
          </a:bodyPr>
          <a:lstStyle>
            <a:lvl1pPr marL="0" indent="0">
              <a:buNone/>
              <a:defRPr sz="4000">
                <a:solidFill>
                  <a:schemeClr val="tx1"/>
                </a:solidFill>
              </a:defRPr>
            </a:lvl1pPr>
            <a:lvl5pPr marL="1828800" indent="0">
              <a:buNone/>
              <a:defRPr>
                <a:solidFill>
                  <a:schemeClr val="bg1"/>
                </a:solidFill>
              </a:defRPr>
            </a:lvl5pPr>
          </a:lstStyle>
          <a:p>
            <a:pPr lvl="0"/>
            <a:r>
              <a:rPr lang="en-US"/>
              <a:t>Subheading Arial Regular 40pt</a:t>
            </a:r>
          </a:p>
        </p:txBody>
      </p:sp>
    </p:spTree>
    <p:extLst>
      <p:ext uri="{BB962C8B-B14F-4D97-AF65-F5344CB8AC3E}">
        <p14:creationId xmlns:p14="http://schemas.microsoft.com/office/powerpoint/2010/main" val="3032338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ex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88000"/>
            <a:ext cx="10972800" cy="864000"/>
          </a:xfrm>
        </p:spPr>
        <p:txBody>
          <a:bodyPr/>
          <a:lstStyle/>
          <a:p>
            <a:r>
              <a:rPr lang="en-US"/>
              <a:t>Header Arial Bold 40pt</a:t>
            </a:r>
            <a:endParaRPr lang="en-GB"/>
          </a:p>
        </p:txBody>
      </p:sp>
      <p:sp>
        <p:nvSpPr>
          <p:cNvPr id="7" name="Text Placeholder 6"/>
          <p:cNvSpPr>
            <a:spLocks noGrp="1"/>
          </p:cNvSpPr>
          <p:nvPr>
            <p:ph type="body" sz="quarter" idx="13"/>
          </p:nvPr>
        </p:nvSpPr>
        <p:spPr>
          <a:xfrm>
            <a:off x="617013" y="1879219"/>
            <a:ext cx="10957983" cy="40242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10"/>
          <p:cNvSpPr>
            <a:spLocks noGrp="1"/>
          </p:cNvSpPr>
          <p:nvPr>
            <p:ph type="body" sz="quarter" idx="14" hasCustomPrompt="1"/>
          </p:nvPr>
        </p:nvSpPr>
        <p:spPr>
          <a:xfrm>
            <a:off x="617013" y="1202667"/>
            <a:ext cx="10957983" cy="576000"/>
          </a:xfrm>
        </p:spPr>
        <p:txBody>
          <a:bodyPr/>
          <a:lstStyle>
            <a:lvl1pPr marL="0" indent="0">
              <a:buNone/>
              <a:defRPr b="1"/>
            </a:lvl1pPr>
          </a:lstStyle>
          <a:p>
            <a:pPr lvl="0"/>
            <a:r>
              <a:rPr lang="en-US"/>
              <a:t>Subheading Arial Bold 20pt</a:t>
            </a:r>
            <a:endParaRPr lang="en-GB"/>
          </a:p>
        </p:txBody>
      </p:sp>
    </p:spTree>
    <p:extLst>
      <p:ext uri="{BB962C8B-B14F-4D97-AF65-F5344CB8AC3E}">
        <p14:creationId xmlns:p14="http://schemas.microsoft.com/office/powerpoint/2010/main" val="3738961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Other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888385"/>
            <a:ext cx="10972800" cy="3987608"/>
          </a:xfrm>
        </p:spPr>
        <p:txBody>
          <a:bodyPr/>
          <a:lstStyle>
            <a:lvl1pPr marL="0" indent="0">
              <a:buNone/>
              <a:defRPr/>
            </a:lvl1pPr>
          </a:lstStyle>
          <a:p>
            <a:pPr lvl="0"/>
            <a:r>
              <a:rPr lang="en-US"/>
              <a:t>Click to edit Master text styles</a:t>
            </a:r>
          </a:p>
        </p:txBody>
      </p:sp>
      <p:sp>
        <p:nvSpPr>
          <p:cNvPr id="13" name="Title 1"/>
          <p:cNvSpPr>
            <a:spLocks noGrp="1"/>
          </p:cNvSpPr>
          <p:nvPr>
            <p:ph type="title" hasCustomPrompt="1"/>
          </p:nvPr>
        </p:nvSpPr>
        <p:spPr>
          <a:xfrm>
            <a:off x="609600" y="288000"/>
            <a:ext cx="10972800" cy="864000"/>
          </a:xfrm>
        </p:spPr>
        <p:txBody>
          <a:bodyPr/>
          <a:lstStyle/>
          <a:p>
            <a:r>
              <a:rPr lang="en-US"/>
              <a:t>Header Arial Bold 40pt</a:t>
            </a:r>
            <a:endParaRPr lang="en-GB"/>
          </a:p>
        </p:txBody>
      </p:sp>
      <p:sp>
        <p:nvSpPr>
          <p:cNvPr id="14" name="Text Placeholder 10"/>
          <p:cNvSpPr>
            <a:spLocks noGrp="1"/>
          </p:cNvSpPr>
          <p:nvPr>
            <p:ph type="body" sz="quarter" idx="14" hasCustomPrompt="1"/>
          </p:nvPr>
        </p:nvSpPr>
        <p:spPr>
          <a:xfrm>
            <a:off x="617013" y="1202667"/>
            <a:ext cx="10957983" cy="576000"/>
          </a:xfrm>
        </p:spPr>
        <p:txBody>
          <a:bodyPr/>
          <a:lstStyle>
            <a:lvl1pPr marL="0" indent="0">
              <a:buNone/>
              <a:defRPr b="1"/>
            </a:lvl1pPr>
          </a:lstStyle>
          <a:p>
            <a:pPr lvl="0"/>
            <a:r>
              <a:rPr lang="en-US"/>
              <a:t>Subheading Arial Bold 20pt</a:t>
            </a:r>
            <a:endParaRPr lang="en-GB"/>
          </a:p>
        </p:txBody>
      </p:sp>
    </p:spTree>
    <p:extLst>
      <p:ext uri="{BB962C8B-B14F-4D97-AF65-F5344CB8AC3E}">
        <p14:creationId xmlns:p14="http://schemas.microsoft.com/office/powerpoint/2010/main" val="539176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927199"/>
            <a:ext cx="5384800" cy="3936000"/>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4" name="Content Placeholder 3"/>
          <p:cNvSpPr>
            <a:spLocks noGrp="1"/>
          </p:cNvSpPr>
          <p:nvPr>
            <p:ph sz="half" idx="2"/>
          </p:nvPr>
        </p:nvSpPr>
        <p:spPr>
          <a:xfrm>
            <a:off x="6197600" y="1927199"/>
            <a:ext cx="5384800" cy="3936000"/>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3" name="Title 1"/>
          <p:cNvSpPr>
            <a:spLocks noGrp="1"/>
          </p:cNvSpPr>
          <p:nvPr>
            <p:ph type="title" hasCustomPrompt="1"/>
          </p:nvPr>
        </p:nvSpPr>
        <p:spPr>
          <a:xfrm>
            <a:off x="609600" y="288000"/>
            <a:ext cx="10972800" cy="864000"/>
          </a:xfrm>
        </p:spPr>
        <p:txBody>
          <a:bodyPr/>
          <a:lstStyle/>
          <a:p>
            <a:r>
              <a:rPr lang="en-US"/>
              <a:t>Header Arial Bold 40pt</a:t>
            </a:r>
            <a:endParaRPr lang="en-GB"/>
          </a:p>
        </p:txBody>
      </p:sp>
      <p:sp>
        <p:nvSpPr>
          <p:cNvPr id="14" name="Text Placeholder 10"/>
          <p:cNvSpPr>
            <a:spLocks noGrp="1"/>
          </p:cNvSpPr>
          <p:nvPr>
            <p:ph type="body" sz="quarter" idx="14" hasCustomPrompt="1"/>
          </p:nvPr>
        </p:nvSpPr>
        <p:spPr>
          <a:xfrm>
            <a:off x="617013" y="1202667"/>
            <a:ext cx="10957983" cy="576000"/>
          </a:xfrm>
        </p:spPr>
        <p:txBody>
          <a:bodyPr/>
          <a:lstStyle>
            <a:lvl1pPr marL="0" indent="0">
              <a:buNone/>
              <a:defRPr b="1"/>
            </a:lvl1pPr>
          </a:lstStyle>
          <a:p>
            <a:pPr lvl="0"/>
            <a:r>
              <a:rPr lang="en-US"/>
              <a:t>Subheading Arial Bold 20pt</a:t>
            </a:r>
            <a:endParaRPr lang="en-GB"/>
          </a:p>
        </p:txBody>
      </p:sp>
    </p:spTree>
    <p:extLst>
      <p:ext uri="{BB962C8B-B14F-4D97-AF65-F5344CB8AC3E}">
        <p14:creationId xmlns:p14="http://schemas.microsoft.com/office/powerpoint/2010/main" val="214423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09600" y="1906724"/>
            <a:ext cx="5386917" cy="4042611"/>
          </a:xfrm>
        </p:spPr>
        <p:txBody>
          <a:bodyPr/>
          <a:lstStyle>
            <a:lvl1pPr marL="0" indent="0">
              <a:buNone/>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p:txBody>
      </p:sp>
      <p:sp>
        <p:nvSpPr>
          <p:cNvPr id="6" name="Content Placeholder 5"/>
          <p:cNvSpPr>
            <a:spLocks noGrp="1"/>
          </p:cNvSpPr>
          <p:nvPr>
            <p:ph sz="quarter" idx="4"/>
          </p:nvPr>
        </p:nvSpPr>
        <p:spPr>
          <a:xfrm>
            <a:off x="6193374" y="1906724"/>
            <a:ext cx="5389033" cy="4042611"/>
          </a:xfrm>
        </p:spPr>
        <p:txBody>
          <a:bodyPr/>
          <a:lstStyle>
            <a:lvl1pPr marL="0" indent="0">
              <a:buNone/>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p:txBody>
      </p:sp>
      <p:sp>
        <p:nvSpPr>
          <p:cNvPr id="16" name="Title 1"/>
          <p:cNvSpPr>
            <a:spLocks noGrp="1"/>
          </p:cNvSpPr>
          <p:nvPr>
            <p:ph type="title" hasCustomPrompt="1"/>
          </p:nvPr>
        </p:nvSpPr>
        <p:spPr>
          <a:xfrm>
            <a:off x="609600" y="288000"/>
            <a:ext cx="10972800" cy="864000"/>
          </a:xfrm>
        </p:spPr>
        <p:txBody>
          <a:bodyPr/>
          <a:lstStyle/>
          <a:p>
            <a:r>
              <a:rPr lang="en-US"/>
              <a:t>Header Arial Bold 40pt</a:t>
            </a:r>
            <a:endParaRPr lang="en-GB"/>
          </a:p>
        </p:txBody>
      </p:sp>
      <p:sp>
        <p:nvSpPr>
          <p:cNvPr id="17" name="Text Placeholder 10"/>
          <p:cNvSpPr>
            <a:spLocks noGrp="1"/>
          </p:cNvSpPr>
          <p:nvPr>
            <p:ph type="body" sz="quarter" idx="14" hasCustomPrompt="1"/>
          </p:nvPr>
        </p:nvSpPr>
        <p:spPr>
          <a:xfrm>
            <a:off x="617011" y="1202667"/>
            <a:ext cx="5379508" cy="576000"/>
          </a:xfrm>
        </p:spPr>
        <p:txBody>
          <a:bodyPr/>
          <a:lstStyle>
            <a:lvl1pPr marL="0" indent="0">
              <a:buNone/>
              <a:defRPr b="1"/>
            </a:lvl1pPr>
          </a:lstStyle>
          <a:p>
            <a:pPr lvl="0"/>
            <a:r>
              <a:rPr lang="en-US"/>
              <a:t>Subheading Arial Bold 20pt</a:t>
            </a:r>
            <a:endParaRPr lang="en-GB"/>
          </a:p>
        </p:txBody>
      </p:sp>
      <p:sp>
        <p:nvSpPr>
          <p:cNvPr id="18" name="Text Placeholder 10"/>
          <p:cNvSpPr>
            <a:spLocks noGrp="1"/>
          </p:cNvSpPr>
          <p:nvPr>
            <p:ph type="body" sz="quarter" idx="15" hasCustomPrompt="1"/>
          </p:nvPr>
        </p:nvSpPr>
        <p:spPr>
          <a:xfrm>
            <a:off x="6193374" y="1202667"/>
            <a:ext cx="5379508" cy="576000"/>
          </a:xfrm>
        </p:spPr>
        <p:txBody>
          <a:bodyPr/>
          <a:lstStyle>
            <a:lvl1pPr marL="0" indent="0">
              <a:buNone/>
              <a:defRPr b="1"/>
            </a:lvl1pPr>
          </a:lstStyle>
          <a:p>
            <a:pPr lvl="0"/>
            <a:r>
              <a:rPr lang="en-US"/>
              <a:t>Subheading Arial Bold 20pt</a:t>
            </a:r>
            <a:endParaRPr lang="en-GB"/>
          </a:p>
        </p:txBody>
      </p:sp>
    </p:spTree>
    <p:extLst>
      <p:ext uri="{BB962C8B-B14F-4D97-AF65-F5344CB8AC3E}">
        <p14:creationId xmlns:p14="http://schemas.microsoft.com/office/powerpoint/2010/main" val="3123926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609600" y="288000"/>
            <a:ext cx="10972800" cy="864000"/>
          </a:xfrm>
        </p:spPr>
        <p:txBody>
          <a:bodyPr/>
          <a:lstStyle/>
          <a:p>
            <a:r>
              <a:rPr lang="en-US"/>
              <a:t>Header Arial Bold 40pt</a:t>
            </a:r>
            <a:endParaRPr lang="en-GB"/>
          </a:p>
        </p:txBody>
      </p:sp>
    </p:spTree>
    <p:extLst>
      <p:ext uri="{BB962C8B-B14F-4D97-AF65-F5344CB8AC3E}">
        <p14:creationId xmlns:p14="http://schemas.microsoft.com/office/powerpoint/2010/main" val="26051558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5650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Light">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624000" y="453601"/>
            <a:ext cx="10944000" cy="960000"/>
          </a:xfrm>
        </p:spPr>
        <p:txBody>
          <a:bodyPr>
            <a:normAutofit/>
          </a:bodyPr>
          <a:lstStyle>
            <a:lvl1pPr algn="l">
              <a:defRPr sz="5333" b="1">
                <a:solidFill>
                  <a:schemeClr val="tx1"/>
                </a:solidFill>
                <a:latin typeface="Arial" panose="020B0604020202020204" pitchFamily="34" charset="0"/>
                <a:cs typeface="Arial" panose="020B0604020202020204" pitchFamily="34" charset="0"/>
              </a:defRPr>
            </a:lvl1pPr>
          </a:lstStyle>
          <a:p>
            <a:r>
              <a:rPr lang="en-GB"/>
              <a:t>Presentation Title Arial Bold 40pt </a:t>
            </a:r>
            <a:endParaRPr lang="en-US"/>
          </a:p>
        </p:txBody>
      </p:sp>
      <p:sp>
        <p:nvSpPr>
          <p:cNvPr id="7" name="Subtitle 2"/>
          <p:cNvSpPr>
            <a:spLocks noGrp="1"/>
          </p:cNvSpPr>
          <p:nvPr>
            <p:ph type="subTitle" idx="1" hasCustomPrompt="1"/>
          </p:nvPr>
        </p:nvSpPr>
        <p:spPr>
          <a:xfrm>
            <a:off x="624000" y="2736000"/>
            <a:ext cx="10944000" cy="1752600"/>
          </a:xfrm>
        </p:spPr>
        <p:txBody>
          <a:bodyPr>
            <a:normAutofit/>
          </a:bodyPr>
          <a:lstStyle>
            <a:lvl1pPr marL="0" indent="0" algn="l">
              <a:buNone/>
              <a:defRPr sz="3200">
                <a:solidFill>
                  <a:schemeClr val="tx1"/>
                </a:solidFill>
                <a:latin typeface="Arial" panose="020B0604020202020204" pitchFamily="34" charset="0"/>
                <a:cs typeface="Arial" panose="020B06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Secondary information </a:t>
            </a:r>
          </a:p>
          <a:p>
            <a:r>
              <a:rPr lang="en-GB"/>
              <a:t>including author and date 24pt</a:t>
            </a:r>
          </a:p>
        </p:txBody>
      </p:sp>
      <p:sp>
        <p:nvSpPr>
          <p:cNvPr id="16" name="Text Placeholder 9"/>
          <p:cNvSpPr>
            <a:spLocks noGrp="1"/>
          </p:cNvSpPr>
          <p:nvPr>
            <p:ph type="body" sz="quarter" idx="13" hasCustomPrompt="1"/>
          </p:nvPr>
        </p:nvSpPr>
        <p:spPr>
          <a:xfrm>
            <a:off x="624418" y="1446824"/>
            <a:ext cx="10943167" cy="960000"/>
          </a:xfrm>
        </p:spPr>
        <p:txBody>
          <a:bodyPr>
            <a:normAutofit/>
          </a:bodyPr>
          <a:lstStyle>
            <a:lvl1pPr marL="0" indent="0">
              <a:buNone/>
              <a:defRPr sz="5333">
                <a:solidFill>
                  <a:schemeClr val="tx1"/>
                </a:solidFill>
              </a:defRPr>
            </a:lvl1pPr>
            <a:lvl5pPr marL="2438339" indent="0">
              <a:buNone/>
              <a:defRPr>
                <a:solidFill>
                  <a:schemeClr val="bg1"/>
                </a:solidFill>
              </a:defRPr>
            </a:lvl5pPr>
          </a:lstStyle>
          <a:p>
            <a:pPr lvl="0"/>
            <a:r>
              <a:rPr lang="en-US"/>
              <a:t>Subheading Arial Regular 40pt</a:t>
            </a:r>
          </a:p>
        </p:txBody>
      </p:sp>
      <p:sp>
        <p:nvSpPr>
          <p:cNvPr id="17" name="Date Placeholder 3"/>
          <p:cNvSpPr>
            <a:spLocks noGrp="1"/>
          </p:cNvSpPr>
          <p:nvPr>
            <p:ph type="dt" sz="half" idx="2"/>
          </p:nvPr>
        </p:nvSpPr>
        <p:spPr>
          <a:xfrm>
            <a:off x="624002" y="6356351"/>
            <a:ext cx="1645588" cy="365125"/>
          </a:xfrm>
          <a:prstGeom prst="rect">
            <a:avLst/>
          </a:prstGeom>
        </p:spPr>
        <p:txBody>
          <a:bodyPr/>
          <a:lstStyle>
            <a:lvl1pPr>
              <a:defRPr>
                <a:solidFill>
                  <a:schemeClr val="bg1"/>
                </a:solidFill>
              </a:defRPr>
            </a:lvl1pPr>
          </a:lstStyle>
          <a:p>
            <a:fld id="{CD67FF92-D75F-C143-812D-4E924DB0D687}" type="datetimeFigureOut">
              <a:rPr lang="en-US" smtClean="0"/>
              <a:pPr/>
              <a:t>6/26/2025</a:t>
            </a:fld>
            <a:endParaRPr lang="en-US"/>
          </a:p>
        </p:txBody>
      </p:sp>
      <p:sp>
        <p:nvSpPr>
          <p:cNvPr id="18" name="Footer Placeholder 4"/>
          <p:cNvSpPr>
            <a:spLocks noGrp="1"/>
          </p:cNvSpPr>
          <p:nvPr>
            <p:ph type="ftr" sz="quarter" idx="3"/>
          </p:nvPr>
        </p:nvSpPr>
        <p:spPr>
          <a:xfrm>
            <a:off x="2508537" y="6356351"/>
            <a:ext cx="3860800" cy="365125"/>
          </a:xfrm>
          <a:prstGeom prst="rect">
            <a:avLst/>
          </a:prstGeom>
        </p:spPr>
        <p:txBody>
          <a:bodyPr/>
          <a:lstStyle>
            <a:lvl1pPr>
              <a:defRPr>
                <a:solidFill>
                  <a:schemeClr val="bg1"/>
                </a:solidFill>
              </a:defRPr>
            </a:lvl1pPr>
          </a:lstStyle>
          <a:p>
            <a:endParaRPr lang="en-US"/>
          </a:p>
        </p:txBody>
      </p:sp>
      <p:sp>
        <p:nvSpPr>
          <p:cNvPr id="19" name="Slide Number Placeholder 5"/>
          <p:cNvSpPr>
            <a:spLocks noGrp="1"/>
          </p:cNvSpPr>
          <p:nvPr>
            <p:ph type="sldNum" sz="quarter" idx="4"/>
          </p:nvPr>
        </p:nvSpPr>
        <p:spPr>
          <a:xfrm>
            <a:off x="6608287" y="6356351"/>
            <a:ext cx="1672541" cy="365125"/>
          </a:xfrm>
          <a:prstGeom prst="rect">
            <a:avLst/>
          </a:prstGeom>
        </p:spPr>
        <p:txBody>
          <a:bodyPr/>
          <a:lstStyle>
            <a:lvl1pPr>
              <a:defRPr>
                <a:solidFill>
                  <a:schemeClr val="bg1"/>
                </a:solidFill>
              </a:defRPr>
            </a:lvl1pPr>
          </a:lstStyle>
          <a:p>
            <a:fld id="{B6478413-2A5F-0848-B810-DDC7A67AC228}" type="slidenum">
              <a:rPr lang="en-US" smtClean="0"/>
              <a:pPr/>
              <a:t>‹#›</a:t>
            </a:fld>
            <a:endParaRPr lang="en-US"/>
          </a:p>
        </p:txBody>
      </p:sp>
    </p:spTree>
    <p:extLst>
      <p:ext uri="{BB962C8B-B14F-4D97-AF65-F5344CB8AC3E}">
        <p14:creationId xmlns:p14="http://schemas.microsoft.com/office/powerpoint/2010/main" val="23086176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5881016"/>
            <a:ext cx="12192000" cy="976987"/>
          </a:xfrm>
          <a:prstGeom prst="rect">
            <a:avLst/>
          </a:prstGeom>
          <a:solidFill>
            <a:srgbClr val="0A38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0054A4"/>
              </a:solidFill>
            </a:endParaRPr>
          </a:p>
        </p:txBody>
      </p:sp>
      <p:sp>
        <p:nvSpPr>
          <p:cNvPr id="2" name="Title Placeholder 1"/>
          <p:cNvSpPr>
            <a:spLocks noGrp="1"/>
          </p:cNvSpPr>
          <p:nvPr>
            <p:ph type="title"/>
          </p:nvPr>
        </p:nvSpPr>
        <p:spPr>
          <a:xfrm>
            <a:off x="609600" y="274639"/>
            <a:ext cx="10972800" cy="720000"/>
          </a:xfrm>
          <a:prstGeom prst="rect">
            <a:avLst/>
          </a:prstGeom>
        </p:spPr>
        <p:txBody>
          <a:bodyPr vert="horz" lIns="91440" tIns="45720" rIns="91440" bIns="45720" rtlCol="0" anchor="ctr">
            <a:normAutofit/>
          </a:bodyPr>
          <a:lstStyle/>
          <a:p>
            <a:r>
              <a:rPr lang="en-US"/>
              <a:t>Header Arial Bold 40pt </a:t>
            </a:r>
          </a:p>
        </p:txBody>
      </p:sp>
      <p:sp>
        <p:nvSpPr>
          <p:cNvPr id="3" name="Text Placeholder 2"/>
          <p:cNvSpPr>
            <a:spLocks noGrp="1"/>
          </p:cNvSpPr>
          <p:nvPr>
            <p:ph type="body" idx="1"/>
          </p:nvPr>
        </p:nvSpPr>
        <p:spPr>
          <a:xfrm>
            <a:off x="609600" y="1600202"/>
            <a:ext cx="10972800" cy="3937475"/>
          </a:xfrm>
          <a:prstGeom prst="rect">
            <a:avLst/>
          </a:prstGeom>
        </p:spPr>
        <p:txBody>
          <a:bodyPr vert="horz" lIns="91440" tIns="45720" rIns="91440" bIns="45720" rtlCol="0">
            <a:normAutofit/>
          </a:bodyPr>
          <a:lstStyle/>
          <a:p>
            <a:pPr lvl="0"/>
            <a:r>
              <a:rPr lang="en-GB"/>
              <a:t>Line copy Arial Regular 20pt.</a:t>
            </a:r>
            <a:endParaRPr lang="en-US"/>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609604" y="6052244"/>
            <a:ext cx="2457215" cy="630907"/>
          </a:xfrm>
          <a:prstGeom prst="rect">
            <a:avLst/>
          </a:prstGeom>
        </p:spPr>
      </p:pic>
      <p:pic>
        <p:nvPicPr>
          <p:cNvPr id="20" name="Picture 19" descr="GCC.png"/>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1133042" y="5993047"/>
            <a:ext cx="449361" cy="758297"/>
          </a:xfrm>
          <a:prstGeom prst="rect">
            <a:avLst/>
          </a:prstGeom>
        </p:spPr>
      </p:pic>
      <p:pic>
        <p:nvPicPr>
          <p:cNvPr id="25" name="Picture 24" descr="Icons.png"/>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3663188" y="6043087"/>
            <a:ext cx="3166481" cy="684084"/>
          </a:xfrm>
          <a:prstGeom prst="rect">
            <a:avLst/>
          </a:prstGeom>
        </p:spPr>
      </p:pic>
    </p:spTree>
    <p:extLst>
      <p:ext uri="{BB962C8B-B14F-4D97-AF65-F5344CB8AC3E}">
        <p14:creationId xmlns:p14="http://schemas.microsoft.com/office/powerpoint/2010/main" val="2821441613"/>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 id="2147483866" r:id="rId12"/>
    <p:sldLayoutId id="2147483867" r:id="rId13"/>
    <p:sldLayoutId id="2147483868" r:id="rId14"/>
    <p:sldLayoutId id="2147483869" r:id="rId15"/>
    <p:sldLayoutId id="2147483870" r:id="rId16"/>
  </p:sldLayoutIdLst>
  <p:txStyles>
    <p:titleStyle>
      <a:lvl1pPr algn="l" defTabSz="457200" rtl="0" eaLnBrk="1" latinLnBrk="0" hangingPunct="1">
        <a:spcBef>
          <a:spcPct val="0"/>
        </a:spcBef>
        <a:buNone/>
        <a:defRPr sz="4000" b="1"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Font typeface="Arial"/>
        <a:buChar char="•"/>
        <a:defRPr sz="2000" b="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 Id="rId14" Type="http://schemas.openxmlformats.org/officeDocument/2006/relationships/image" Target="../media/image28.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0.png"/><Relationship Id="rId7"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png"/><Relationship Id="rId4" Type="http://schemas.microsoft.com/office/2007/relationships/hdphoto" Target="../media/hdphoto1.wdp"/><Relationship Id="rId9"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 Id="rId14" Type="http://schemas.openxmlformats.org/officeDocument/2006/relationships/image" Target="../media/image28.sv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9.xml"/><Relationship Id="rId5" Type="http://schemas.openxmlformats.org/officeDocument/2006/relationships/image" Target="../media/image48.png"/><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5.xml"/><Relationship Id="rId1" Type="http://schemas.openxmlformats.org/officeDocument/2006/relationships/slideLayout" Target="../slideLayouts/slideLayout1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52.png"/><Relationship Id="rId3" Type="http://schemas.openxmlformats.org/officeDocument/2006/relationships/image" Target="../media/image17.png"/><Relationship Id="rId7" Type="http://schemas.openxmlformats.org/officeDocument/2006/relationships/image" Target="../media/image25.png"/><Relationship Id="rId12" Type="http://schemas.openxmlformats.org/officeDocument/2006/relationships/image" Target="../media/image51.svg"/><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image" Target="../media/image24.svg"/><Relationship Id="rId11" Type="http://schemas.openxmlformats.org/officeDocument/2006/relationships/image" Target="../media/image50.pn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18.svg"/><Relationship Id="rId9" Type="http://schemas.openxmlformats.org/officeDocument/2006/relationships/image" Target="../media/image27.png"/><Relationship Id="rId14" Type="http://schemas.openxmlformats.org/officeDocument/2006/relationships/image" Target="../media/image53.svg"/></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8.xml"/><Relationship Id="rId1" Type="http://schemas.openxmlformats.org/officeDocument/2006/relationships/slideLayout" Target="../slideLayouts/slideLayout1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s://www.bing.com/ck/a?!&amp;&amp;p=3e5354289599928c3481782ddf24386ecea5961fb8d42395c0b00aa1b72ae369JmltdHM9MTc0NDc2MTYwMA&amp;ptn=3&amp;ver=2&amp;hsh=4&amp;fclid=2e163d1c-a362-6e86-09c7-29d3a2826fd5&amp;psq=Children+and+Familes+Act+2014&amp;u=a1aHR0cHM6Ly93d3cuaGlnaHNwZWVkdHJhaW5pbmcuY28udWsvaHViL2NoaWxkcmVuLWFuZC1mYW1pbGllcy1hY3QtMjAxNC8&amp;ntb=1" TargetMode="External"/><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hyperlink" Target="https://www.bing.com/ck/a?!&amp;&amp;p=50de70afcedb8dd33f99ff1f9a39f43e76f8f96ed8492b7d828f6754e4998ef6JmltdHM9MTc0NDc2MTYwMA&amp;ptn=3&amp;ver=2&amp;hsh=4&amp;fclid=2e163d1c-a362-6e86-09c7-29d3a2826fd5&amp;psq=Children+and+Familes+Act+2014&amp;u=a1aHR0cHM6Ly93d3cubGVnaXNsYXRpb24uZ292LnVrL3VrcGdhLzIwMTQvNi9jb250ZW50cw&amp;ntb=1" TargetMode="External"/><Relationship Id="rId5" Type="http://schemas.openxmlformats.org/officeDocument/2006/relationships/hyperlink" Target="https://www.bing.com/ck/a?!&amp;&amp;p=de3d193376e34d844af6ebbab7ec8efda462a1bb36afd94a00fb056655591b34JmltdHM9MTc0NDc2MTYwMA&amp;ptn=3&amp;ver=2&amp;hsh=4&amp;fclid=2e163d1c-a362-6e86-09c7-29d3a2826fd5&amp;psq=Children+and+Familes+Act+2014&amp;u=a1aHR0cHM6Ly9jcGRvbmxpbmUuY28udWsva25vd2xlZGdlLWJhc2Uvc2FmZWd1YXJkaW5nL3RoZS1jaGlsZHJlbi1hbmQtZmFtaWxpZXMtYWN0LTIwMTQv&amp;ntb=1" TargetMode="External"/><Relationship Id="rId4" Type="http://schemas.openxmlformats.org/officeDocument/2006/relationships/hyperlink" Target="https://www.bing.com/ck/a?!&amp;&amp;p=f84d3e4d604b4ddfcbc1e730922537d1fe3fae67d740594bfb453703fbb47974JmltdHM9MTc0NDc2MTYwMA&amp;ptn=3&amp;ver=2&amp;hsh=4&amp;fclid=2e163d1c-a362-6e86-09c7-29d3a2826fd5&amp;psq=Children+and+Familes+Act+2014&amp;u=a1aHR0cHM6Ly93d3cudHdpbmtsLmNvLnVrL3BhcmVudGluZy13aWtpL2NoaWxkcmVuLWFuZC1mYW1pbGllcy1hY3QtMjAxNA&amp;ntb=1" TargetMode="External"/><Relationship Id="rId9"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hyperlink" Target="mailto:Kirsten.Harrison@gloucestershire.gov.uk" TargetMode="External"/><Relationship Id="rId7"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10.xml"/><Relationship Id="rId6" Type="http://schemas.openxmlformats.org/officeDocument/2006/relationships/image" Target="../media/image56.jpeg"/><Relationship Id="rId5" Type="http://schemas.openxmlformats.org/officeDocument/2006/relationships/hyperlink" Target="mailto:paul.shallcross@gloucestershire.gov.uk" TargetMode="External"/><Relationship Id="rId4" Type="http://schemas.openxmlformats.org/officeDocument/2006/relationships/hyperlink" Target="mailto:naomi.adams@gloucestershire.gov.uk"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67B3F25-7D75-A148-AED1-2D96934C2C9F}"/>
              </a:ext>
            </a:extLst>
          </p:cNvPr>
          <p:cNvSpPr>
            <a:spLocks noGrp="1"/>
          </p:cNvSpPr>
          <p:nvPr>
            <p:ph type="subTitle" idx="1"/>
          </p:nvPr>
        </p:nvSpPr>
        <p:spPr>
          <a:xfrm>
            <a:off x="696232" y="4581128"/>
            <a:ext cx="10943167" cy="1008112"/>
          </a:xfrm>
        </p:spPr>
        <p:txBody>
          <a:bodyPr/>
          <a:lstStyle/>
          <a:p>
            <a:pPr marL="342900" indent="-342900">
              <a:buFont typeface="Arial" panose="020B0604020202020204" pitchFamily="34" charset="0"/>
              <a:buChar char="•"/>
            </a:pPr>
            <a:r>
              <a:rPr lang="en-US"/>
              <a:t>Ann James         – Executive Director of Children’s Services</a:t>
            </a:r>
          </a:p>
          <a:p>
            <a:pPr marL="342900" indent="-342900">
              <a:buFont typeface="Arial" panose="020B0604020202020204" pitchFamily="34" charset="0"/>
              <a:buChar char="•"/>
            </a:pPr>
            <a:r>
              <a:rPr lang="en-US"/>
              <a:t>Kirsten Harrison – Director of Education</a:t>
            </a:r>
          </a:p>
        </p:txBody>
      </p:sp>
      <p:sp>
        <p:nvSpPr>
          <p:cNvPr id="3" name="Title 2">
            <a:extLst>
              <a:ext uri="{FF2B5EF4-FFF2-40B4-BE49-F238E27FC236}">
                <a16:creationId xmlns:a16="http://schemas.microsoft.com/office/drawing/2014/main" id="{AD5B3F60-2373-504C-B48E-2769897537A9}"/>
              </a:ext>
            </a:extLst>
          </p:cNvPr>
          <p:cNvSpPr>
            <a:spLocks noGrp="1"/>
          </p:cNvSpPr>
          <p:nvPr>
            <p:ph type="ctrTitle"/>
          </p:nvPr>
        </p:nvSpPr>
        <p:spPr/>
        <p:txBody>
          <a:bodyPr/>
          <a:lstStyle/>
          <a:p>
            <a:r>
              <a:rPr lang="en-US"/>
              <a:t>Gloucestershire  County Council</a:t>
            </a:r>
          </a:p>
        </p:txBody>
      </p:sp>
      <p:sp>
        <p:nvSpPr>
          <p:cNvPr id="4" name="Text Placeholder 3">
            <a:extLst>
              <a:ext uri="{FF2B5EF4-FFF2-40B4-BE49-F238E27FC236}">
                <a16:creationId xmlns:a16="http://schemas.microsoft.com/office/drawing/2014/main" id="{E8C199CF-8AF0-1542-AF21-3687122969BA}"/>
              </a:ext>
            </a:extLst>
          </p:cNvPr>
          <p:cNvSpPr>
            <a:spLocks noGrp="1"/>
          </p:cNvSpPr>
          <p:nvPr>
            <p:ph type="body" sz="quarter" idx="13"/>
          </p:nvPr>
        </p:nvSpPr>
        <p:spPr>
          <a:xfrm>
            <a:off x="672977" y="1556792"/>
            <a:ext cx="5927079" cy="2376264"/>
          </a:xfrm>
        </p:spPr>
        <p:txBody>
          <a:bodyPr>
            <a:normAutofit fontScale="62500" lnSpcReduction="20000"/>
          </a:bodyPr>
          <a:lstStyle/>
          <a:p>
            <a:r>
              <a:rPr lang="en-US"/>
              <a:t>Children’s Services – Education</a:t>
            </a:r>
          </a:p>
          <a:p>
            <a:endParaRPr lang="en-US"/>
          </a:p>
          <a:p>
            <a:r>
              <a:rPr lang="en-US"/>
              <a:t>26</a:t>
            </a:r>
            <a:r>
              <a:rPr lang="en-US" baseline="30000"/>
              <a:t>th</a:t>
            </a:r>
            <a:r>
              <a:rPr lang="en-US"/>
              <a:t> June, 2025 </a:t>
            </a:r>
          </a:p>
          <a:p>
            <a:endParaRPr lang="en-US"/>
          </a:p>
          <a:p>
            <a:r>
              <a:rPr lang="en-US"/>
              <a:t>Members’ Special Educational Needs and Disability (SEND) Briefing</a:t>
            </a:r>
          </a:p>
        </p:txBody>
      </p:sp>
      <p:pic>
        <p:nvPicPr>
          <p:cNvPr id="5" name="Picture 4">
            <a:extLst>
              <a:ext uri="{FF2B5EF4-FFF2-40B4-BE49-F238E27FC236}">
                <a16:creationId xmlns:a16="http://schemas.microsoft.com/office/drawing/2014/main" id="{DA124BC3-6B1D-67FA-25CF-FC760C86B12E}"/>
              </a:ext>
            </a:extLst>
          </p:cNvPr>
          <p:cNvPicPr>
            <a:picLocks noChangeAspect="1"/>
          </p:cNvPicPr>
          <p:nvPr/>
        </p:nvPicPr>
        <p:blipFill>
          <a:blip r:embed="rId3"/>
          <a:stretch>
            <a:fillRect/>
          </a:stretch>
        </p:blipFill>
        <p:spPr>
          <a:xfrm>
            <a:off x="9336360" y="489348"/>
            <a:ext cx="2605735" cy="1936924"/>
          </a:xfrm>
          <a:prstGeom prst="rect">
            <a:avLst/>
          </a:prstGeom>
        </p:spPr>
      </p:pic>
      <p:pic>
        <p:nvPicPr>
          <p:cNvPr id="7" name="Picture 6">
            <a:extLst>
              <a:ext uri="{FF2B5EF4-FFF2-40B4-BE49-F238E27FC236}">
                <a16:creationId xmlns:a16="http://schemas.microsoft.com/office/drawing/2014/main" id="{FED52516-1E62-519B-57D5-27B6254DD993}"/>
              </a:ext>
            </a:extLst>
          </p:cNvPr>
          <p:cNvPicPr>
            <a:picLocks noChangeAspect="1"/>
          </p:cNvPicPr>
          <p:nvPr/>
        </p:nvPicPr>
        <p:blipFill>
          <a:blip r:embed="rId4"/>
          <a:stretch>
            <a:fillRect/>
          </a:stretch>
        </p:blipFill>
        <p:spPr>
          <a:xfrm>
            <a:off x="9336359" y="2756321"/>
            <a:ext cx="2605735" cy="1936924"/>
          </a:xfrm>
          <a:prstGeom prst="rect">
            <a:avLst/>
          </a:prstGeom>
        </p:spPr>
      </p:pic>
      <p:pic>
        <p:nvPicPr>
          <p:cNvPr id="8" name="Picture 7">
            <a:extLst>
              <a:ext uri="{FF2B5EF4-FFF2-40B4-BE49-F238E27FC236}">
                <a16:creationId xmlns:a16="http://schemas.microsoft.com/office/drawing/2014/main" id="{30161B83-2438-3C22-5DEE-71C1E5F5DDDD}"/>
              </a:ext>
            </a:extLst>
          </p:cNvPr>
          <p:cNvPicPr>
            <a:picLocks noChangeAspect="1"/>
          </p:cNvPicPr>
          <p:nvPr/>
        </p:nvPicPr>
        <p:blipFill>
          <a:blip r:embed="rId5"/>
          <a:stretch>
            <a:fillRect/>
          </a:stretch>
        </p:blipFill>
        <p:spPr>
          <a:xfrm>
            <a:off x="9336360" y="4866199"/>
            <a:ext cx="2664296" cy="1803161"/>
          </a:xfrm>
          <a:prstGeom prst="rect">
            <a:avLst/>
          </a:prstGeom>
        </p:spPr>
      </p:pic>
    </p:spTree>
    <p:extLst>
      <p:ext uri="{BB962C8B-B14F-4D97-AF65-F5344CB8AC3E}">
        <p14:creationId xmlns:p14="http://schemas.microsoft.com/office/powerpoint/2010/main" val="25370575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A640C-65C7-6BC5-8463-2C287C8A9221}"/>
              </a:ext>
            </a:extLst>
          </p:cNvPr>
          <p:cNvSpPr>
            <a:spLocks noGrp="1"/>
          </p:cNvSpPr>
          <p:nvPr>
            <p:ph type="title"/>
          </p:nvPr>
        </p:nvSpPr>
        <p:spPr>
          <a:xfrm>
            <a:off x="407368" y="260648"/>
            <a:ext cx="10972800" cy="864000"/>
          </a:xfrm>
        </p:spPr>
        <p:txBody>
          <a:bodyPr/>
          <a:lstStyle/>
          <a:p>
            <a:r>
              <a:rPr lang="en-GB"/>
              <a:t>GCC Disabled Children’s Service</a:t>
            </a:r>
          </a:p>
        </p:txBody>
      </p:sp>
      <p:sp>
        <p:nvSpPr>
          <p:cNvPr id="3" name="TextBox 2">
            <a:extLst>
              <a:ext uri="{FF2B5EF4-FFF2-40B4-BE49-F238E27FC236}">
                <a16:creationId xmlns:a16="http://schemas.microsoft.com/office/drawing/2014/main" id="{CD764262-00EF-0F5C-C0FA-A6815219F527}"/>
              </a:ext>
            </a:extLst>
          </p:cNvPr>
          <p:cNvSpPr txBox="1"/>
          <p:nvPr/>
        </p:nvSpPr>
        <p:spPr>
          <a:xfrm>
            <a:off x="6075754" y="1484784"/>
            <a:ext cx="5904656" cy="4493538"/>
          </a:xfrm>
          <a:prstGeom prst="rect">
            <a:avLst/>
          </a:prstGeom>
          <a:noFill/>
        </p:spPr>
        <p:txBody>
          <a:bodyPr wrap="square" rtlCol="0">
            <a:spAutoFit/>
          </a:bodyPr>
          <a:lstStyle/>
          <a:p>
            <a:pPr marL="285750" indent="-285750">
              <a:buFont typeface="Arial" panose="020B0604020202020204" pitchFamily="34" charset="0"/>
              <a:buChar char="•"/>
            </a:pPr>
            <a:r>
              <a:rPr lang="en-GB" sz="1800">
                <a:latin typeface="Arial" panose="020B0604020202020204" pitchFamily="34" charset="0"/>
                <a:cs typeface="Arial" panose="020B0604020202020204" pitchFamily="34" charset="0"/>
              </a:rPr>
              <a:t>Sits within Children's Social Care, supporting disabled children who need additional social care support.</a:t>
            </a:r>
          </a:p>
          <a:p>
            <a:pPr marL="285750" indent="-285750">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800">
                <a:latin typeface="Arial" panose="020B0604020202020204" pitchFamily="34" charset="0"/>
                <a:cs typeface="Arial" panose="020B0604020202020204" pitchFamily="34" charset="0"/>
              </a:rPr>
              <a:t>Made up of 3 social work teams and 3 early support teams</a:t>
            </a:r>
          </a:p>
          <a:p>
            <a:pPr marL="285750" indent="-285750">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800" b="1">
                <a:latin typeface="Arial" panose="020B0604020202020204" pitchFamily="34" charset="0"/>
                <a:cs typeface="Arial" panose="020B0604020202020204" pitchFamily="34" charset="0"/>
              </a:rPr>
              <a:t>Early support teams - </a:t>
            </a:r>
            <a:r>
              <a:rPr lang="en-GB" sz="1800">
                <a:latin typeface="Arial" panose="020B0604020202020204" pitchFamily="34" charset="0"/>
                <a:cs typeface="Arial" panose="020B0604020202020204" pitchFamily="34" charset="0"/>
              </a:rPr>
              <a:t>support less complex children whose parents have direst payments, to employ support to meet their child’s assessed needs.</a:t>
            </a:r>
          </a:p>
          <a:p>
            <a:pPr marL="285750" indent="-285750">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800">
                <a:latin typeface="Arial" panose="020B0604020202020204" pitchFamily="34" charset="0"/>
                <a:cs typeface="Arial" panose="020B0604020202020204" pitchFamily="34" charset="0"/>
              </a:rPr>
              <a:t>Work in the CSC front door and provide advice and support, alongside contributions to EHCNAs where there is no social worker allocated.</a:t>
            </a:r>
          </a:p>
          <a:p>
            <a:pPr marL="285750" indent="-285750">
              <a:buFont typeface="Arial" panose="020B0604020202020204" pitchFamily="34" charset="0"/>
              <a:buChar char="•"/>
            </a:pPr>
            <a:endParaRPr lang="en-GB" sz="1800" u="sng">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160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61EC3A79-41B8-9FF5-2507-52ADD3A04E7D}"/>
              </a:ext>
            </a:extLst>
          </p:cNvPr>
          <p:cNvPicPr>
            <a:picLocks noChangeAspect="1"/>
          </p:cNvPicPr>
          <p:nvPr/>
        </p:nvPicPr>
        <p:blipFill>
          <a:blip r:embed="rId3"/>
          <a:stretch>
            <a:fillRect/>
          </a:stretch>
        </p:blipFill>
        <p:spPr>
          <a:xfrm>
            <a:off x="479376" y="1714500"/>
            <a:ext cx="5143500" cy="3429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7262692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82AD70-1926-FB51-CCA2-4FFB9CA6B1C3}"/>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C4BF21B-9891-0D34-7EA1-1925EB8E590E}"/>
              </a:ext>
            </a:extLst>
          </p:cNvPr>
          <p:cNvSpPr>
            <a:spLocks noGrp="1"/>
          </p:cNvSpPr>
          <p:nvPr>
            <p:ph type="ctrTitle"/>
          </p:nvPr>
        </p:nvSpPr>
        <p:spPr>
          <a:xfrm>
            <a:off x="624000" y="1793527"/>
            <a:ext cx="10944000" cy="2259251"/>
          </a:xfrm>
        </p:spPr>
        <p:txBody>
          <a:bodyPr>
            <a:noAutofit/>
          </a:bodyPr>
          <a:lstStyle/>
          <a:p>
            <a:pPr algn="ctr"/>
            <a:r>
              <a:rPr lang="en-GB" sz="3733"/>
              <a:t>Local SEND and Inclusion </a:t>
            </a:r>
            <a:br>
              <a:rPr lang="en-GB" sz="3733"/>
            </a:br>
            <a:r>
              <a:rPr lang="en-GB" sz="3733"/>
              <a:t>Landscape</a:t>
            </a:r>
          </a:p>
        </p:txBody>
      </p:sp>
    </p:spTree>
    <p:extLst>
      <p:ext uri="{BB962C8B-B14F-4D97-AF65-F5344CB8AC3E}">
        <p14:creationId xmlns:p14="http://schemas.microsoft.com/office/powerpoint/2010/main" val="15676296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17BE1-7035-BADC-29AF-CA4C69840C7C}"/>
              </a:ext>
            </a:extLst>
          </p:cNvPr>
          <p:cNvSpPr>
            <a:spLocks noGrp="1"/>
          </p:cNvSpPr>
          <p:nvPr>
            <p:ph type="ctrTitle"/>
          </p:nvPr>
        </p:nvSpPr>
        <p:spPr>
          <a:xfrm>
            <a:off x="515965" y="20079"/>
            <a:ext cx="10944000" cy="960000"/>
          </a:xfrm>
        </p:spPr>
        <p:txBody>
          <a:bodyPr>
            <a:normAutofit/>
          </a:bodyPr>
          <a:lstStyle/>
          <a:p>
            <a:r>
              <a:rPr lang="en-GB" sz="2800"/>
              <a:t>Dedicated Schools Grant:</a:t>
            </a:r>
            <a:br>
              <a:rPr lang="en-GB" sz="2800"/>
            </a:br>
            <a:r>
              <a:rPr lang="en-GB" sz="2800"/>
              <a:t>Gloucestershire is poorly funded</a:t>
            </a:r>
          </a:p>
        </p:txBody>
      </p:sp>
      <p:pic>
        <p:nvPicPr>
          <p:cNvPr id="6" name="Picture 5">
            <a:extLst>
              <a:ext uri="{FF2B5EF4-FFF2-40B4-BE49-F238E27FC236}">
                <a16:creationId xmlns:a16="http://schemas.microsoft.com/office/drawing/2014/main" id="{55E34363-8F8B-0809-6CDD-08FA13DE5E77}"/>
              </a:ext>
            </a:extLst>
          </p:cNvPr>
          <p:cNvPicPr>
            <a:picLocks noChangeAspect="1"/>
          </p:cNvPicPr>
          <p:nvPr/>
        </p:nvPicPr>
        <p:blipFill>
          <a:blip r:embed="rId3"/>
          <a:stretch>
            <a:fillRect/>
          </a:stretch>
        </p:blipFill>
        <p:spPr>
          <a:xfrm>
            <a:off x="563208" y="1614360"/>
            <a:ext cx="5496281" cy="3889840"/>
          </a:xfrm>
          <a:prstGeom prst="rect">
            <a:avLst/>
          </a:prstGeom>
        </p:spPr>
      </p:pic>
      <p:sp>
        <p:nvSpPr>
          <p:cNvPr id="7" name="TextBox 6">
            <a:extLst>
              <a:ext uri="{FF2B5EF4-FFF2-40B4-BE49-F238E27FC236}">
                <a16:creationId xmlns:a16="http://schemas.microsoft.com/office/drawing/2014/main" id="{C0B31187-3D00-038A-D8D4-676B85E349BA}"/>
              </a:ext>
            </a:extLst>
          </p:cNvPr>
          <p:cNvSpPr txBox="1"/>
          <p:nvPr/>
        </p:nvSpPr>
        <p:spPr>
          <a:xfrm>
            <a:off x="491684" y="939317"/>
            <a:ext cx="11076924" cy="400110"/>
          </a:xfrm>
          <a:prstGeom prst="rect">
            <a:avLst/>
          </a:prstGeom>
          <a:noFill/>
        </p:spPr>
        <p:txBody>
          <a:bodyPr wrap="square" rtlCol="0">
            <a:spAutoFit/>
          </a:bodyPr>
          <a:lstStyle/>
          <a:p>
            <a:r>
              <a:rPr lang="en-GB" sz="2000">
                <a:latin typeface="Arial" panose="020B0604020202020204" pitchFamily="34" charset="0"/>
                <a:cs typeface="Arial" panose="020B0604020202020204" pitchFamily="34" charset="0"/>
              </a:rPr>
              <a:t>Bottom 20% in both school and high needs funding blocks </a:t>
            </a:r>
          </a:p>
        </p:txBody>
      </p:sp>
      <p:pic>
        <p:nvPicPr>
          <p:cNvPr id="9" name="Picture 8">
            <a:extLst>
              <a:ext uri="{FF2B5EF4-FFF2-40B4-BE49-F238E27FC236}">
                <a16:creationId xmlns:a16="http://schemas.microsoft.com/office/drawing/2014/main" id="{A0569CC6-A84B-08CC-DD3F-FA698296E525}"/>
              </a:ext>
            </a:extLst>
          </p:cNvPr>
          <p:cNvPicPr>
            <a:picLocks noChangeAspect="1"/>
          </p:cNvPicPr>
          <p:nvPr/>
        </p:nvPicPr>
        <p:blipFill>
          <a:blip r:embed="rId4"/>
          <a:stretch>
            <a:fillRect/>
          </a:stretch>
        </p:blipFill>
        <p:spPr>
          <a:xfrm>
            <a:off x="6275342" y="1563969"/>
            <a:ext cx="5640481" cy="3946181"/>
          </a:xfrm>
          <a:prstGeom prst="rect">
            <a:avLst/>
          </a:prstGeom>
        </p:spPr>
      </p:pic>
      <p:cxnSp>
        <p:nvCxnSpPr>
          <p:cNvPr id="4" name="Straight Arrow Connector 3">
            <a:extLst>
              <a:ext uri="{FF2B5EF4-FFF2-40B4-BE49-F238E27FC236}">
                <a16:creationId xmlns:a16="http://schemas.microsoft.com/office/drawing/2014/main" id="{C2449F25-82B9-524F-BD51-8B88E4777048}"/>
              </a:ext>
            </a:extLst>
          </p:cNvPr>
          <p:cNvCxnSpPr>
            <a:cxnSpLocks/>
          </p:cNvCxnSpPr>
          <p:nvPr/>
        </p:nvCxnSpPr>
        <p:spPr>
          <a:xfrm>
            <a:off x="7320136" y="2852936"/>
            <a:ext cx="144016" cy="86409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4B618CDB-C064-E445-FF9B-F7F5BB49F791}"/>
              </a:ext>
            </a:extLst>
          </p:cNvPr>
          <p:cNvCxnSpPr>
            <a:cxnSpLocks/>
          </p:cNvCxnSpPr>
          <p:nvPr/>
        </p:nvCxnSpPr>
        <p:spPr>
          <a:xfrm flipH="1">
            <a:off x="1487488" y="2986529"/>
            <a:ext cx="720080" cy="101853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007857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32C7C9-518F-35C6-E58F-2CAA9FE233D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6DD159C-6766-A15E-F32B-8186FA00F3C1}"/>
              </a:ext>
            </a:extLst>
          </p:cNvPr>
          <p:cNvSpPr>
            <a:spLocks noGrp="1"/>
          </p:cNvSpPr>
          <p:nvPr>
            <p:ph type="title"/>
          </p:nvPr>
        </p:nvSpPr>
        <p:spPr>
          <a:xfrm>
            <a:off x="609600" y="121569"/>
            <a:ext cx="10972800" cy="864000"/>
          </a:xfrm>
        </p:spPr>
        <p:txBody>
          <a:bodyPr/>
          <a:lstStyle/>
          <a:p>
            <a:r>
              <a:rPr lang="en-GB"/>
              <a:t>EHCP Demand…….</a:t>
            </a:r>
          </a:p>
        </p:txBody>
      </p:sp>
      <p:pic>
        <p:nvPicPr>
          <p:cNvPr id="5" name="Picture 4">
            <a:extLst>
              <a:ext uri="{FF2B5EF4-FFF2-40B4-BE49-F238E27FC236}">
                <a16:creationId xmlns:a16="http://schemas.microsoft.com/office/drawing/2014/main" id="{62941A69-D3D0-9B02-3044-7E6B2FEFE2A4}"/>
              </a:ext>
            </a:extLst>
          </p:cNvPr>
          <p:cNvPicPr>
            <a:picLocks noChangeAspect="1"/>
          </p:cNvPicPr>
          <p:nvPr/>
        </p:nvPicPr>
        <p:blipFill>
          <a:blip r:embed="rId3"/>
          <a:stretch>
            <a:fillRect/>
          </a:stretch>
        </p:blipFill>
        <p:spPr>
          <a:xfrm>
            <a:off x="565966" y="1340768"/>
            <a:ext cx="11060068" cy="4820323"/>
          </a:xfrm>
          <a:prstGeom prst="rect">
            <a:avLst/>
          </a:prstGeom>
        </p:spPr>
      </p:pic>
    </p:spTree>
    <p:extLst>
      <p:ext uri="{BB962C8B-B14F-4D97-AF65-F5344CB8AC3E}">
        <p14:creationId xmlns:p14="http://schemas.microsoft.com/office/powerpoint/2010/main" val="30069124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C2C20-BBBA-A374-2B52-82477AB445A6}"/>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09CE3A77-B88B-BB9E-E600-2DC2F941BC6C}"/>
              </a:ext>
            </a:extLst>
          </p:cNvPr>
          <p:cNvPicPr>
            <a:picLocks noChangeAspect="1"/>
          </p:cNvPicPr>
          <p:nvPr/>
        </p:nvPicPr>
        <p:blipFill>
          <a:blip r:embed="rId3"/>
          <a:stretch>
            <a:fillRect/>
          </a:stretch>
        </p:blipFill>
        <p:spPr>
          <a:xfrm>
            <a:off x="203200" y="123812"/>
            <a:ext cx="10944000" cy="5594377"/>
          </a:xfrm>
          <a:prstGeom prst="rect">
            <a:avLst/>
          </a:prstGeom>
        </p:spPr>
      </p:pic>
    </p:spTree>
    <p:extLst>
      <p:ext uri="{BB962C8B-B14F-4D97-AF65-F5344CB8AC3E}">
        <p14:creationId xmlns:p14="http://schemas.microsoft.com/office/powerpoint/2010/main" val="34795287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81CA03-6EE9-CDA5-F778-2FAD05CBE939}"/>
              </a:ext>
            </a:extLst>
          </p:cNvPr>
          <p:cNvPicPr>
            <a:picLocks noChangeAspect="1"/>
          </p:cNvPicPr>
          <p:nvPr/>
        </p:nvPicPr>
        <p:blipFill>
          <a:blip r:embed="rId3"/>
          <a:stretch>
            <a:fillRect/>
          </a:stretch>
        </p:blipFill>
        <p:spPr>
          <a:xfrm>
            <a:off x="483134" y="199224"/>
            <a:ext cx="10377905" cy="5538576"/>
          </a:xfrm>
          <a:prstGeom prst="rect">
            <a:avLst/>
          </a:prstGeom>
        </p:spPr>
      </p:pic>
    </p:spTree>
    <p:extLst>
      <p:ext uri="{BB962C8B-B14F-4D97-AF65-F5344CB8AC3E}">
        <p14:creationId xmlns:p14="http://schemas.microsoft.com/office/powerpoint/2010/main" val="10870685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D1B87-4CBB-4524-C5B2-ABD7821BDA41}"/>
              </a:ext>
            </a:extLst>
          </p:cNvPr>
          <p:cNvSpPr>
            <a:spLocks noGrp="1"/>
          </p:cNvSpPr>
          <p:nvPr>
            <p:ph type="ctrTitle"/>
          </p:nvPr>
        </p:nvSpPr>
        <p:spPr>
          <a:xfrm>
            <a:off x="551384" y="166616"/>
            <a:ext cx="9630955" cy="790352"/>
          </a:xfrm>
        </p:spPr>
        <p:txBody>
          <a:bodyPr>
            <a:noAutofit/>
          </a:bodyPr>
          <a:lstStyle/>
          <a:p>
            <a:pPr algn="l"/>
            <a:r>
              <a:rPr lang="en-GB" sz="3200">
                <a:latin typeface="+mn-lt"/>
              </a:rPr>
              <a:t>Challenges in the Local SEND System</a:t>
            </a:r>
          </a:p>
        </p:txBody>
      </p:sp>
      <p:pic>
        <p:nvPicPr>
          <p:cNvPr id="5" name="Graphic 4" descr="Schoolhouse outline">
            <a:extLst>
              <a:ext uri="{FF2B5EF4-FFF2-40B4-BE49-F238E27FC236}">
                <a16:creationId xmlns:a16="http://schemas.microsoft.com/office/drawing/2014/main" id="{C12439C8-6F08-3B0E-A16E-110C750C0F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16258" y="1741702"/>
            <a:ext cx="914400" cy="914400"/>
          </a:xfrm>
          <a:prstGeom prst="rect">
            <a:avLst/>
          </a:prstGeom>
        </p:spPr>
      </p:pic>
      <p:pic>
        <p:nvPicPr>
          <p:cNvPr id="7" name="Graphic 6" descr="Children outline">
            <a:extLst>
              <a:ext uri="{FF2B5EF4-FFF2-40B4-BE49-F238E27FC236}">
                <a16:creationId xmlns:a16="http://schemas.microsoft.com/office/drawing/2014/main" id="{6B403D5C-3F3D-4EA1-0933-7B7852AB986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16258" y="2793274"/>
            <a:ext cx="914400" cy="914400"/>
          </a:xfrm>
          <a:prstGeom prst="rect">
            <a:avLst/>
          </a:prstGeom>
        </p:spPr>
      </p:pic>
      <p:sp>
        <p:nvSpPr>
          <p:cNvPr id="16" name="TextBox 15">
            <a:extLst>
              <a:ext uri="{FF2B5EF4-FFF2-40B4-BE49-F238E27FC236}">
                <a16:creationId xmlns:a16="http://schemas.microsoft.com/office/drawing/2014/main" id="{36208766-4547-30EB-AB0F-2D5212BE9560}"/>
              </a:ext>
            </a:extLst>
          </p:cNvPr>
          <p:cNvSpPr txBox="1"/>
          <p:nvPr/>
        </p:nvSpPr>
        <p:spPr>
          <a:xfrm>
            <a:off x="7104112" y="2198902"/>
            <a:ext cx="4680520" cy="461665"/>
          </a:xfrm>
          <a:prstGeom prst="rect">
            <a:avLst/>
          </a:prstGeom>
          <a:noFill/>
        </p:spPr>
        <p:txBody>
          <a:bodyPr wrap="square" rtlCol="0">
            <a:spAutoFit/>
          </a:bodyPr>
          <a:lstStyle/>
          <a:p>
            <a:r>
              <a:rPr lang="en-GB">
                <a:latin typeface="+mn-lt"/>
              </a:rPr>
              <a:t>Sufficiency of specialist placements</a:t>
            </a:r>
          </a:p>
        </p:txBody>
      </p:sp>
      <p:sp>
        <p:nvSpPr>
          <p:cNvPr id="17" name="TextBox 16">
            <a:extLst>
              <a:ext uri="{FF2B5EF4-FFF2-40B4-BE49-F238E27FC236}">
                <a16:creationId xmlns:a16="http://schemas.microsoft.com/office/drawing/2014/main" id="{3EF74D9A-C9DF-EE4F-3CBB-0B2DBBF5B9B7}"/>
              </a:ext>
            </a:extLst>
          </p:cNvPr>
          <p:cNvSpPr txBox="1"/>
          <p:nvPr/>
        </p:nvSpPr>
        <p:spPr>
          <a:xfrm>
            <a:off x="7248128" y="3917401"/>
            <a:ext cx="4536504" cy="830997"/>
          </a:xfrm>
          <a:prstGeom prst="rect">
            <a:avLst/>
          </a:prstGeom>
          <a:noFill/>
        </p:spPr>
        <p:txBody>
          <a:bodyPr wrap="square" rtlCol="0">
            <a:spAutoFit/>
          </a:bodyPr>
          <a:lstStyle/>
          <a:p>
            <a:r>
              <a:rPr lang="en-GB">
                <a:latin typeface="+mn-lt"/>
              </a:rPr>
              <a:t>Timeliness and quality of EHCP process</a:t>
            </a:r>
          </a:p>
        </p:txBody>
      </p:sp>
      <p:sp>
        <p:nvSpPr>
          <p:cNvPr id="18" name="TextBox 17">
            <a:extLst>
              <a:ext uri="{FF2B5EF4-FFF2-40B4-BE49-F238E27FC236}">
                <a16:creationId xmlns:a16="http://schemas.microsoft.com/office/drawing/2014/main" id="{4510E8D0-D2A5-0542-9A4B-9B3733486B64}"/>
              </a:ext>
            </a:extLst>
          </p:cNvPr>
          <p:cNvSpPr txBox="1"/>
          <p:nvPr/>
        </p:nvSpPr>
        <p:spPr>
          <a:xfrm>
            <a:off x="7248128" y="3019641"/>
            <a:ext cx="4536504" cy="461665"/>
          </a:xfrm>
          <a:prstGeom prst="rect">
            <a:avLst/>
          </a:prstGeom>
          <a:noFill/>
        </p:spPr>
        <p:txBody>
          <a:bodyPr wrap="square" rtlCol="0">
            <a:spAutoFit/>
          </a:bodyPr>
          <a:lstStyle/>
          <a:p>
            <a:r>
              <a:rPr lang="en-GB">
                <a:latin typeface="+mn-lt"/>
              </a:rPr>
              <a:t>Health waiting lists</a:t>
            </a:r>
          </a:p>
        </p:txBody>
      </p:sp>
      <p:pic>
        <p:nvPicPr>
          <p:cNvPr id="20" name="Graphic 19" descr="Hourglass 90% outline">
            <a:extLst>
              <a:ext uri="{FF2B5EF4-FFF2-40B4-BE49-F238E27FC236}">
                <a16:creationId xmlns:a16="http://schemas.microsoft.com/office/drawing/2014/main" id="{BA0FEA2D-4BA1-175A-95F5-4666D296CB9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16258" y="3801386"/>
            <a:ext cx="779742" cy="779742"/>
          </a:xfrm>
          <a:prstGeom prst="rect">
            <a:avLst/>
          </a:prstGeom>
        </p:spPr>
      </p:pic>
      <p:sp>
        <p:nvSpPr>
          <p:cNvPr id="21" name="Left Brace 20">
            <a:extLst>
              <a:ext uri="{FF2B5EF4-FFF2-40B4-BE49-F238E27FC236}">
                <a16:creationId xmlns:a16="http://schemas.microsoft.com/office/drawing/2014/main" id="{3C2B8A8B-C987-96E8-FFBE-C0769CFBC66F}"/>
              </a:ext>
            </a:extLst>
          </p:cNvPr>
          <p:cNvSpPr/>
          <p:nvPr/>
        </p:nvSpPr>
        <p:spPr>
          <a:xfrm>
            <a:off x="4658828" y="2198902"/>
            <a:ext cx="432048" cy="2323355"/>
          </a:xfrm>
          <a:prstGeom prst="lef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ln>
                <a:solidFill>
                  <a:sysClr val="windowText" lastClr="000000"/>
                </a:solidFill>
              </a:ln>
            </a:endParaRPr>
          </a:p>
        </p:txBody>
      </p:sp>
      <p:sp>
        <p:nvSpPr>
          <p:cNvPr id="22" name="TextBox 21">
            <a:extLst>
              <a:ext uri="{FF2B5EF4-FFF2-40B4-BE49-F238E27FC236}">
                <a16:creationId xmlns:a16="http://schemas.microsoft.com/office/drawing/2014/main" id="{29B4CBA4-0451-4C3A-1359-1A351527338C}"/>
              </a:ext>
            </a:extLst>
          </p:cNvPr>
          <p:cNvSpPr txBox="1"/>
          <p:nvPr/>
        </p:nvSpPr>
        <p:spPr>
          <a:xfrm>
            <a:off x="1568690" y="2456739"/>
            <a:ext cx="3294848" cy="1569660"/>
          </a:xfrm>
          <a:prstGeom prst="rect">
            <a:avLst/>
          </a:prstGeom>
          <a:noFill/>
        </p:spPr>
        <p:txBody>
          <a:bodyPr wrap="square" rtlCol="0">
            <a:spAutoFit/>
          </a:bodyPr>
          <a:lstStyle/>
          <a:p>
            <a:endParaRPr lang="en-GB">
              <a:latin typeface="+mj-lt"/>
            </a:endParaRPr>
          </a:p>
          <a:p>
            <a:endParaRPr lang="en-GB">
              <a:latin typeface="+mj-lt"/>
            </a:endParaRPr>
          </a:p>
          <a:p>
            <a:r>
              <a:rPr lang="en-GB">
                <a:latin typeface="+mj-lt"/>
              </a:rPr>
              <a:t>3 challenges </a:t>
            </a:r>
          </a:p>
          <a:p>
            <a:endParaRPr lang="en-GB">
              <a:latin typeface="+mj-lt"/>
            </a:endParaRPr>
          </a:p>
        </p:txBody>
      </p:sp>
      <p:pic>
        <p:nvPicPr>
          <p:cNvPr id="3" name="Graphic 2" descr="Badge 1 outline">
            <a:extLst>
              <a:ext uri="{FF2B5EF4-FFF2-40B4-BE49-F238E27FC236}">
                <a16:creationId xmlns:a16="http://schemas.microsoft.com/office/drawing/2014/main" id="{29E4A37B-8152-0F2F-2410-302BD7E1C9E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66100" y="2070460"/>
            <a:ext cx="718548" cy="718548"/>
          </a:xfrm>
          <a:prstGeom prst="rect">
            <a:avLst/>
          </a:prstGeom>
        </p:spPr>
      </p:pic>
      <p:pic>
        <p:nvPicPr>
          <p:cNvPr id="6" name="Graphic 5" descr="Badge outline">
            <a:extLst>
              <a:ext uri="{FF2B5EF4-FFF2-40B4-BE49-F238E27FC236}">
                <a16:creationId xmlns:a16="http://schemas.microsoft.com/office/drawing/2014/main" id="{0CF82899-4B52-D12C-A39A-447DE4E5B51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385564" y="2929904"/>
            <a:ext cx="718548" cy="718548"/>
          </a:xfrm>
          <a:prstGeom prst="rect">
            <a:avLst/>
          </a:prstGeom>
        </p:spPr>
      </p:pic>
      <p:pic>
        <p:nvPicPr>
          <p:cNvPr id="14" name="Graphic 13" descr="Badge 3 outline">
            <a:extLst>
              <a:ext uri="{FF2B5EF4-FFF2-40B4-BE49-F238E27FC236}">
                <a16:creationId xmlns:a16="http://schemas.microsoft.com/office/drawing/2014/main" id="{38DB60C8-1BC0-8BCB-41EB-1BC59CB1AF3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400808" y="3903825"/>
            <a:ext cx="718548" cy="718548"/>
          </a:xfrm>
          <a:prstGeom prst="rect">
            <a:avLst/>
          </a:prstGeom>
        </p:spPr>
      </p:pic>
    </p:spTree>
    <p:extLst>
      <p:ext uri="{BB962C8B-B14F-4D97-AF65-F5344CB8AC3E}">
        <p14:creationId xmlns:p14="http://schemas.microsoft.com/office/powerpoint/2010/main" val="2625614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89A38-22D6-77A4-6AF6-282C82EEE64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10AAB31A-3CB7-3361-3881-169D0AB62E9A}"/>
              </a:ext>
            </a:extLst>
          </p:cNvPr>
          <p:cNvSpPr>
            <a:spLocks noGrp="1"/>
          </p:cNvSpPr>
          <p:nvPr>
            <p:ph type="ctrTitle"/>
          </p:nvPr>
        </p:nvSpPr>
        <p:spPr>
          <a:xfrm>
            <a:off x="624000" y="1793527"/>
            <a:ext cx="10944000" cy="2259251"/>
          </a:xfrm>
        </p:spPr>
        <p:txBody>
          <a:bodyPr>
            <a:noAutofit/>
          </a:bodyPr>
          <a:lstStyle/>
          <a:p>
            <a:pPr algn="ctr"/>
            <a:r>
              <a:rPr lang="en-GB" sz="3733"/>
              <a:t>Local Area SEND and Inclusion </a:t>
            </a:r>
            <a:br>
              <a:rPr lang="en-GB" sz="3733"/>
            </a:br>
            <a:r>
              <a:rPr lang="en-GB" sz="3733"/>
              <a:t>Improvement Plan</a:t>
            </a:r>
          </a:p>
        </p:txBody>
      </p:sp>
    </p:spTree>
    <p:extLst>
      <p:ext uri="{BB962C8B-B14F-4D97-AF65-F5344CB8AC3E}">
        <p14:creationId xmlns:p14="http://schemas.microsoft.com/office/powerpoint/2010/main" val="34904401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FF914-930E-EFF6-8C09-0DC225390280}"/>
              </a:ext>
            </a:extLst>
          </p:cNvPr>
          <p:cNvSpPr>
            <a:spLocks noGrp="1"/>
          </p:cNvSpPr>
          <p:nvPr>
            <p:ph type="ctrTitle"/>
          </p:nvPr>
        </p:nvSpPr>
        <p:spPr>
          <a:xfrm>
            <a:off x="624000" y="0"/>
            <a:ext cx="10944000" cy="960000"/>
          </a:xfrm>
        </p:spPr>
        <p:txBody>
          <a:bodyPr>
            <a:normAutofit/>
          </a:bodyPr>
          <a:lstStyle/>
          <a:p>
            <a:r>
              <a:rPr lang="en-GB" sz="3733"/>
              <a:t>Local governance &amp; improvement workstreams</a:t>
            </a:r>
          </a:p>
        </p:txBody>
      </p:sp>
      <p:pic>
        <p:nvPicPr>
          <p:cNvPr id="6" name="Picture 5">
            <a:extLst>
              <a:ext uri="{FF2B5EF4-FFF2-40B4-BE49-F238E27FC236}">
                <a16:creationId xmlns:a16="http://schemas.microsoft.com/office/drawing/2014/main" id="{F3F86BA8-CF1A-0C5A-ED0C-8FD069C42355}"/>
              </a:ext>
            </a:extLst>
          </p:cNvPr>
          <p:cNvPicPr>
            <a:picLocks noChangeAspect="1"/>
          </p:cNvPicPr>
          <p:nvPr/>
        </p:nvPicPr>
        <p:blipFill>
          <a:blip r:embed="rId3"/>
          <a:stretch>
            <a:fillRect/>
          </a:stretch>
        </p:blipFill>
        <p:spPr>
          <a:xfrm>
            <a:off x="624000" y="846281"/>
            <a:ext cx="7165355" cy="5008792"/>
          </a:xfrm>
          <a:prstGeom prst="rect">
            <a:avLst/>
          </a:prstGeom>
        </p:spPr>
      </p:pic>
      <p:sp>
        <p:nvSpPr>
          <p:cNvPr id="7" name="TextBox 6">
            <a:extLst>
              <a:ext uri="{FF2B5EF4-FFF2-40B4-BE49-F238E27FC236}">
                <a16:creationId xmlns:a16="http://schemas.microsoft.com/office/drawing/2014/main" id="{BC392D8F-7808-568A-00B3-42985B453030}"/>
              </a:ext>
            </a:extLst>
          </p:cNvPr>
          <p:cNvSpPr txBox="1"/>
          <p:nvPr/>
        </p:nvSpPr>
        <p:spPr>
          <a:xfrm>
            <a:off x="8313870" y="2068659"/>
            <a:ext cx="3358828" cy="9543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GB" sz="1867" i="1">
                <a:solidFill>
                  <a:schemeClr val="tx2"/>
                </a:solidFill>
              </a:rPr>
              <a:t>“</a:t>
            </a:r>
            <a:r>
              <a:rPr lang="en-GB" sz="1867" i="1">
                <a:solidFill>
                  <a:schemeClr val="tx2"/>
                </a:solidFill>
                <a:latin typeface="Arial" panose="020B0604020202020204" pitchFamily="34" charset="0"/>
                <a:cs typeface="Arial" panose="020B0604020202020204" pitchFamily="34" charset="0"/>
              </a:rPr>
              <a:t>Leaders across the partnership have a shared vision of excellence.”</a:t>
            </a:r>
          </a:p>
        </p:txBody>
      </p:sp>
      <p:sp>
        <p:nvSpPr>
          <p:cNvPr id="8" name="TextBox 7">
            <a:extLst>
              <a:ext uri="{FF2B5EF4-FFF2-40B4-BE49-F238E27FC236}">
                <a16:creationId xmlns:a16="http://schemas.microsoft.com/office/drawing/2014/main" id="{4AB1CE41-3A91-D4EC-7EDC-C8FF522CF477}"/>
              </a:ext>
            </a:extLst>
          </p:cNvPr>
          <p:cNvSpPr txBox="1"/>
          <p:nvPr/>
        </p:nvSpPr>
        <p:spPr>
          <a:xfrm>
            <a:off x="7968209" y="3429000"/>
            <a:ext cx="4104455" cy="124162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GB" sz="1867" i="1">
                <a:solidFill>
                  <a:schemeClr val="tx2"/>
                </a:solidFill>
              </a:rPr>
              <a:t>“</a:t>
            </a:r>
            <a:r>
              <a:rPr lang="en-GB" sz="1867" i="1">
                <a:solidFill>
                  <a:schemeClr val="tx2"/>
                </a:solidFill>
                <a:latin typeface="Arial" panose="020B0604020202020204" pitchFamily="34" charset="0"/>
                <a:cs typeface="Arial" panose="020B0604020202020204" pitchFamily="34" charset="0"/>
              </a:rPr>
              <a:t>The Local Area’s strategic plans are ambitious and designed to meet the needs of children and young people with SEND in Gloucestershire.”</a:t>
            </a:r>
          </a:p>
        </p:txBody>
      </p:sp>
      <p:sp>
        <p:nvSpPr>
          <p:cNvPr id="9" name="TextBox 8">
            <a:extLst>
              <a:ext uri="{FF2B5EF4-FFF2-40B4-BE49-F238E27FC236}">
                <a16:creationId xmlns:a16="http://schemas.microsoft.com/office/drawing/2014/main" id="{B74BFF79-A4D1-CC8C-2612-E10D91031791}"/>
              </a:ext>
            </a:extLst>
          </p:cNvPr>
          <p:cNvSpPr txBox="1"/>
          <p:nvPr/>
        </p:nvSpPr>
        <p:spPr>
          <a:xfrm>
            <a:off x="9377686" y="1533876"/>
            <a:ext cx="2295012" cy="379656"/>
          </a:xfrm>
          <a:prstGeom prst="rect">
            <a:avLst/>
          </a:prstGeom>
          <a:noFill/>
        </p:spPr>
        <p:txBody>
          <a:bodyPr wrap="square" rtlCol="0">
            <a:spAutoFit/>
          </a:bodyPr>
          <a:lstStyle/>
          <a:p>
            <a:r>
              <a:rPr lang="en-GB" sz="1867" b="1">
                <a:solidFill>
                  <a:schemeClr val="tx2"/>
                </a:solidFill>
                <a:latin typeface="Arial" panose="020B0604020202020204" pitchFamily="34" charset="0"/>
                <a:cs typeface="Arial" panose="020B0604020202020204" pitchFamily="34" charset="0"/>
              </a:rPr>
              <a:t>Ofsted said:</a:t>
            </a:r>
            <a:endParaRPr lang="en-GB" sz="3200" b="1">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84838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48519B-C3B9-F622-61E2-0B0DE1C63A26}"/>
              </a:ext>
            </a:extLst>
          </p:cNvPr>
          <p:cNvSpPr>
            <a:spLocks noGrp="1"/>
          </p:cNvSpPr>
          <p:nvPr>
            <p:ph type="title"/>
          </p:nvPr>
        </p:nvSpPr>
        <p:spPr>
          <a:xfrm>
            <a:off x="609600" y="116632"/>
            <a:ext cx="10972800" cy="720080"/>
          </a:xfrm>
        </p:spPr>
        <p:txBody>
          <a:bodyPr anchor="ctr">
            <a:normAutofit/>
          </a:bodyPr>
          <a:lstStyle/>
          <a:p>
            <a:pPr algn="ctr"/>
            <a:r>
              <a:rPr lang="en-GB"/>
              <a:t>Overarching Workstreams</a:t>
            </a:r>
          </a:p>
        </p:txBody>
      </p:sp>
      <p:graphicFrame>
        <p:nvGraphicFramePr>
          <p:cNvPr id="9" name="Text Placeholder 5">
            <a:extLst>
              <a:ext uri="{FF2B5EF4-FFF2-40B4-BE49-F238E27FC236}">
                <a16:creationId xmlns:a16="http://schemas.microsoft.com/office/drawing/2014/main" id="{18D8374D-8897-7FFE-1673-BCCE1AFC0B83}"/>
              </a:ext>
            </a:extLst>
          </p:cNvPr>
          <p:cNvGraphicFramePr/>
          <p:nvPr>
            <p:extLst>
              <p:ext uri="{D42A27DB-BD31-4B8C-83A1-F6EECF244321}">
                <p14:modId xmlns:p14="http://schemas.microsoft.com/office/powerpoint/2010/main" val="694384289"/>
              </p:ext>
            </p:extLst>
          </p:nvPr>
        </p:nvGraphicFramePr>
        <p:xfrm>
          <a:off x="609600" y="836712"/>
          <a:ext cx="10972800" cy="49375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119109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403E0-7F93-4BE5-D3CA-A879AC7E83B9}"/>
              </a:ext>
            </a:extLst>
          </p:cNvPr>
          <p:cNvSpPr>
            <a:spLocks noGrp="1"/>
          </p:cNvSpPr>
          <p:nvPr>
            <p:ph type="title"/>
          </p:nvPr>
        </p:nvSpPr>
        <p:spPr>
          <a:xfrm>
            <a:off x="609600" y="44624"/>
            <a:ext cx="10972800" cy="576065"/>
          </a:xfrm>
        </p:spPr>
        <p:txBody>
          <a:bodyPr anchor="ctr">
            <a:normAutofit fontScale="90000"/>
          </a:bodyPr>
          <a:lstStyle/>
          <a:p>
            <a:r>
              <a:rPr lang="en-GB"/>
              <a:t>Session Overview:</a:t>
            </a:r>
          </a:p>
        </p:txBody>
      </p:sp>
      <p:sp>
        <p:nvSpPr>
          <p:cNvPr id="11" name="Text Placeholder 3">
            <a:extLst>
              <a:ext uri="{FF2B5EF4-FFF2-40B4-BE49-F238E27FC236}">
                <a16:creationId xmlns:a16="http://schemas.microsoft.com/office/drawing/2014/main" id="{473D2808-0229-C49F-0A81-76721C375668}"/>
              </a:ext>
            </a:extLst>
          </p:cNvPr>
          <p:cNvSpPr>
            <a:spLocks noGrp="1"/>
          </p:cNvSpPr>
          <p:nvPr>
            <p:ph type="body" sz="quarter" idx="14"/>
          </p:nvPr>
        </p:nvSpPr>
        <p:spPr>
          <a:xfrm>
            <a:off x="617013" y="836712"/>
            <a:ext cx="10957983" cy="1296144"/>
          </a:xfrm>
        </p:spPr>
        <p:txBody>
          <a:bodyPr>
            <a:normAutofit fontScale="92500" lnSpcReduction="20000"/>
          </a:bodyPr>
          <a:lstStyle/>
          <a:p>
            <a:r>
              <a:rPr lang="en-US"/>
              <a:t>Session supporting materials:</a:t>
            </a:r>
          </a:p>
          <a:p>
            <a:endParaRPr lang="en-US"/>
          </a:p>
          <a:p>
            <a:pPr marL="342900" indent="-342900">
              <a:buFont typeface="Arial" panose="020B0604020202020204" pitchFamily="34" charset="0"/>
              <a:buChar char="•"/>
            </a:pPr>
            <a:r>
              <a:rPr lang="en-US" b="0"/>
              <a:t>‘SEND Facts’ Booklet – A Guide for Members</a:t>
            </a:r>
          </a:p>
          <a:p>
            <a:pPr marL="342900" indent="-342900">
              <a:buFont typeface="Arial" panose="020B0604020202020204" pitchFamily="34" charset="0"/>
              <a:buChar char="•"/>
            </a:pPr>
            <a:r>
              <a:rPr lang="en-US" b="0"/>
              <a:t>SEND Service ‘on a page’</a:t>
            </a:r>
          </a:p>
        </p:txBody>
      </p:sp>
      <p:graphicFrame>
        <p:nvGraphicFramePr>
          <p:cNvPr id="7" name="Content Placeholder 3">
            <a:extLst>
              <a:ext uri="{FF2B5EF4-FFF2-40B4-BE49-F238E27FC236}">
                <a16:creationId xmlns:a16="http://schemas.microsoft.com/office/drawing/2014/main" id="{E4C911A9-25A2-7457-CE4A-25392AA04FF8}"/>
              </a:ext>
            </a:extLst>
          </p:cNvPr>
          <p:cNvGraphicFramePr>
            <a:graphicFrameLocks noGrp="1"/>
          </p:cNvGraphicFramePr>
          <p:nvPr>
            <p:ph idx="1"/>
            <p:extLst>
              <p:ext uri="{D42A27DB-BD31-4B8C-83A1-F6EECF244321}">
                <p14:modId xmlns:p14="http://schemas.microsoft.com/office/powerpoint/2010/main" val="3713290805"/>
              </p:ext>
            </p:extLst>
          </p:nvPr>
        </p:nvGraphicFramePr>
        <p:xfrm>
          <a:off x="602196" y="1916832"/>
          <a:ext cx="10972800" cy="42471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CCF6B88A-E19D-2DA4-5368-20FED312C738}"/>
              </a:ext>
            </a:extLst>
          </p:cNvPr>
          <p:cNvPicPr>
            <a:picLocks noChangeAspect="1"/>
          </p:cNvPicPr>
          <p:nvPr/>
        </p:nvPicPr>
        <p:blipFill>
          <a:blip r:embed="rId8"/>
          <a:stretch>
            <a:fillRect/>
          </a:stretch>
        </p:blipFill>
        <p:spPr>
          <a:xfrm>
            <a:off x="8832304" y="515436"/>
            <a:ext cx="2450804" cy="1938696"/>
          </a:xfrm>
          <a:prstGeom prst="rect">
            <a:avLst/>
          </a:prstGeom>
        </p:spPr>
      </p:pic>
    </p:spTree>
    <p:extLst>
      <p:ext uri="{BB962C8B-B14F-4D97-AF65-F5344CB8AC3E}">
        <p14:creationId xmlns:p14="http://schemas.microsoft.com/office/powerpoint/2010/main" val="32471092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F2B948DD-FFBF-2984-1A05-3A420122896A}"/>
              </a:ext>
            </a:extLst>
          </p:cNvPr>
          <p:cNvSpPr/>
          <p:nvPr/>
        </p:nvSpPr>
        <p:spPr>
          <a:xfrm>
            <a:off x="8818278" y="710129"/>
            <a:ext cx="3227389" cy="6141436"/>
          </a:xfrm>
          <a:prstGeom prst="roundRect">
            <a:avLst/>
          </a:prstGeom>
          <a:solidFill>
            <a:srgbClr val="F39E75"/>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defTabSz="914377"/>
            <a:endParaRPr lang="en-GB" sz="1200" b="1">
              <a:solidFill>
                <a:srgbClr val="000000"/>
              </a:solidFill>
              <a:latin typeface="Source Sans Pro" panose="020B0503030403020204" pitchFamily="34" charset="0"/>
              <a:ea typeface="Source Sans Pro" panose="020B0503030403020204" pitchFamily="34" charset="0"/>
              <a:cs typeface="Helvetica"/>
            </a:endParaRPr>
          </a:p>
          <a:p>
            <a:pPr defTabSz="914377"/>
            <a:endParaRPr lang="en-GB" sz="1200" b="1">
              <a:solidFill>
                <a:srgbClr val="000000"/>
              </a:solidFill>
              <a:latin typeface="Source Sans Pro" panose="020B0503030403020204" pitchFamily="34" charset="0"/>
              <a:ea typeface="Source Sans Pro" panose="020B0503030403020204" pitchFamily="34" charset="0"/>
              <a:cs typeface="Helvetica"/>
            </a:endParaRPr>
          </a:p>
        </p:txBody>
      </p:sp>
      <p:sp>
        <p:nvSpPr>
          <p:cNvPr id="6" name="Rectangle: Rounded Corners 5">
            <a:extLst>
              <a:ext uri="{FF2B5EF4-FFF2-40B4-BE49-F238E27FC236}">
                <a16:creationId xmlns:a16="http://schemas.microsoft.com/office/drawing/2014/main" id="{851D064C-44DC-47AC-ECA6-30FA8E34A45E}"/>
              </a:ext>
            </a:extLst>
          </p:cNvPr>
          <p:cNvSpPr/>
          <p:nvPr/>
        </p:nvSpPr>
        <p:spPr>
          <a:xfrm>
            <a:off x="5541819" y="710127"/>
            <a:ext cx="3143740" cy="6141436"/>
          </a:xfrm>
          <a:prstGeom prst="roundRect">
            <a:avLst/>
          </a:prstGeom>
          <a:solidFill>
            <a:srgbClr val="F19AB3"/>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defTabSz="914377"/>
            <a:endParaRPr lang="en-GB" sz="1200" b="1">
              <a:solidFill>
                <a:srgbClr val="000000"/>
              </a:solidFill>
              <a:latin typeface="Source Sans Pro" panose="020B0503030403020204" pitchFamily="34" charset="0"/>
              <a:ea typeface="Source Sans Pro" panose="020B0503030403020204" pitchFamily="34" charset="0"/>
              <a:cs typeface="Helvetica"/>
            </a:endParaRPr>
          </a:p>
          <a:p>
            <a:pPr defTabSz="914377"/>
            <a:endParaRPr lang="en-GB" sz="1200" b="1">
              <a:solidFill>
                <a:srgbClr val="000000"/>
              </a:solidFill>
              <a:latin typeface="Source Sans Pro" panose="020B0503030403020204" pitchFamily="34" charset="0"/>
              <a:ea typeface="Source Sans Pro" panose="020B0503030403020204" pitchFamily="34" charset="0"/>
              <a:cs typeface="Helvetica"/>
            </a:endParaRPr>
          </a:p>
        </p:txBody>
      </p:sp>
      <p:sp>
        <p:nvSpPr>
          <p:cNvPr id="5" name="Rectangle: Rounded Corners 4">
            <a:extLst>
              <a:ext uri="{FF2B5EF4-FFF2-40B4-BE49-F238E27FC236}">
                <a16:creationId xmlns:a16="http://schemas.microsoft.com/office/drawing/2014/main" id="{0CA856C0-A416-3310-516D-F121441A6F4B}"/>
              </a:ext>
            </a:extLst>
          </p:cNvPr>
          <p:cNvSpPr/>
          <p:nvPr/>
        </p:nvSpPr>
        <p:spPr>
          <a:xfrm>
            <a:off x="306406" y="713675"/>
            <a:ext cx="5113537" cy="6141436"/>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defTabSz="914377"/>
            <a:endParaRPr lang="en-GB" sz="1200" b="1">
              <a:solidFill>
                <a:srgbClr val="000000"/>
              </a:solidFill>
              <a:latin typeface="Source Sans Pro" panose="020B0503030403020204" pitchFamily="34" charset="0"/>
              <a:ea typeface="Source Sans Pro" panose="020B0503030403020204" pitchFamily="34" charset="0"/>
              <a:cs typeface="Helvetica"/>
            </a:endParaRPr>
          </a:p>
          <a:p>
            <a:pPr defTabSz="914377"/>
            <a:endParaRPr lang="en-GB" sz="1200" b="1">
              <a:solidFill>
                <a:srgbClr val="000000"/>
              </a:solidFill>
              <a:latin typeface="Source Sans Pro" panose="020B0503030403020204" pitchFamily="34" charset="0"/>
              <a:ea typeface="Source Sans Pro" panose="020B0503030403020204" pitchFamily="34" charset="0"/>
              <a:cs typeface="Helvetica"/>
            </a:endParaRPr>
          </a:p>
        </p:txBody>
      </p:sp>
      <p:sp>
        <p:nvSpPr>
          <p:cNvPr id="2" name="Title 1">
            <a:extLst>
              <a:ext uri="{FF2B5EF4-FFF2-40B4-BE49-F238E27FC236}">
                <a16:creationId xmlns:a16="http://schemas.microsoft.com/office/drawing/2014/main" id="{E15DBDD8-483C-81FC-F79E-CF9F25A7391C}"/>
              </a:ext>
            </a:extLst>
          </p:cNvPr>
          <p:cNvSpPr>
            <a:spLocks noGrp="1"/>
          </p:cNvSpPr>
          <p:nvPr>
            <p:ph type="title"/>
          </p:nvPr>
        </p:nvSpPr>
        <p:spPr>
          <a:xfrm>
            <a:off x="926215" y="151765"/>
            <a:ext cx="10784776" cy="431483"/>
          </a:xfrm>
        </p:spPr>
        <p:txBody>
          <a:bodyPr lIns="45719" tIns="45720" rIns="45719" bIns="45720" anchor="ctr">
            <a:noAutofit/>
          </a:bodyPr>
          <a:lstStyle/>
          <a:p>
            <a:pPr algn="ctr"/>
            <a:r>
              <a:rPr lang="en-US" sz="3200" b="1">
                <a:solidFill>
                  <a:srgbClr val="002060"/>
                </a:solidFill>
                <a:latin typeface="Century Gothic"/>
                <a:sym typeface="Century Gothic"/>
              </a:rPr>
              <a:t>Working together – Improving Communication</a:t>
            </a:r>
          </a:p>
        </p:txBody>
      </p:sp>
      <p:sp>
        <p:nvSpPr>
          <p:cNvPr id="3" name="Text Placeholder 2">
            <a:extLst>
              <a:ext uri="{FF2B5EF4-FFF2-40B4-BE49-F238E27FC236}">
                <a16:creationId xmlns:a16="http://schemas.microsoft.com/office/drawing/2014/main" id="{5E2B1C0D-3C90-49BD-06AA-FE175FAD0AC8}"/>
              </a:ext>
            </a:extLst>
          </p:cNvPr>
          <p:cNvSpPr>
            <a:spLocks noGrp="1"/>
          </p:cNvSpPr>
          <p:nvPr>
            <p:ph type="body" sz="quarter" idx="1"/>
          </p:nvPr>
        </p:nvSpPr>
        <p:spPr>
          <a:xfrm>
            <a:off x="1239079" y="744929"/>
            <a:ext cx="4212909" cy="447993"/>
          </a:xfrm>
        </p:spPr>
        <p:txBody>
          <a:bodyPr lIns="45719" tIns="45720" rIns="45719" bIns="45720" anchor="b">
            <a:normAutofit/>
          </a:bodyPr>
          <a:lstStyle/>
          <a:p>
            <a:r>
              <a:rPr lang="en-US" sz="2133" b="1"/>
              <a:t>Asking and Listening  </a:t>
            </a:r>
          </a:p>
        </p:txBody>
      </p:sp>
      <p:sp>
        <p:nvSpPr>
          <p:cNvPr id="8" name="Text Placeholder 2">
            <a:extLst>
              <a:ext uri="{FF2B5EF4-FFF2-40B4-BE49-F238E27FC236}">
                <a16:creationId xmlns:a16="http://schemas.microsoft.com/office/drawing/2014/main" id="{0C99A702-DB06-DC72-6229-656E461AD435}"/>
              </a:ext>
            </a:extLst>
          </p:cNvPr>
          <p:cNvSpPr txBox="1">
            <a:spLocks/>
          </p:cNvSpPr>
          <p:nvPr/>
        </p:nvSpPr>
        <p:spPr>
          <a:xfrm>
            <a:off x="5894207" y="775857"/>
            <a:ext cx="2665269" cy="407353"/>
          </a:xfrm>
          <a:prstGeom prst="rect">
            <a:avLst/>
          </a:prstGeom>
          <a:ln w="12700">
            <a:miter lim="400000"/>
          </a:ln>
          <a:extLst>
            <a:ext uri="{C572A759-6A51-4108-AA02-DFA0A04FC94B}">
              <ma14:wrappingTextBoxFlag xmlns:ma14="http://schemas.microsoft.com/office/mac/drawingml/2011/main" xmlns="" val="1"/>
            </a:ext>
          </a:extLst>
        </p:spPr>
        <p:txBody>
          <a:bodyPr lIns="45719" tIns="45720" rIns="45719" bIns="45720" anchor="b">
            <a:normAutofit/>
          </a:bodyPr>
          <a:lstStyle>
            <a:lvl1pPr marL="0" marR="0" indent="0" algn="l" defTabSz="914400" rtl="0" latinLnBrk="0">
              <a:lnSpc>
                <a:spcPct val="90000"/>
              </a:lnSpc>
              <a:spcBef>
                <a:spcPts val="1000"/>
              </a:spcBef>
              <a:spcAft>
                <a:spcPts val="0"/>
              </a:spcAft>
              <a:buClrTx/>
              <a:buSzTx/>
              <a:buFontTx/>
              <a:buNone/>
              <a:tabLst/>
              <a:defRPr sz="2400" b="0" i="0" u="none" strike="noStrike" cap="none" spc="0" baseline="0">
                <a:ln>
                  <a:noFill/>
                </a:ln>
                <a:solidFill>
                  <a:srgbClr val="000000"/>
                </a:solidFill>
                <a:uFillTx/>
                <a:latin typeface="+mj-lt"/>
                <a:ea typeface="+mj-ea"/>
                <a:cs typeface="+mj-cs"/>
                <a:sym typeface="Corbel"/>
              </a:defRPr>
            </a:lvl1pPr>
            <a:lvl2pPr marL="0" marR="0" indent="457200" algn="l" defTabSz="914400" rtl="0" latinLnBrk="0">
              <a:lnSpc>
                <a:spcPct val="90000"/>
              </a:lnSpc>
              <a:spcBef>
                <a:spcPts val="1000"/>
              </a:spcBef>
              <a:spcAft>
                <a:spcPts val="0"/>
              </a:spcAft>
              <a:buClrTx/>
              <a:buSzTx/>
              <a:buFontTx/>
              <a:buNone/>
              <a:tabLst/>
              <a:defRPr sz="2400" b="0" i="0" u="none" strike="noStrike" cap="none" spc="0" baseline="0">
                <a:ln>
                  <a:noFill/>
                </a:ln>
                <a:solidFill>
                  <a:srgbClr val="000000"/>
                </a:solidFill>
                <a:uFillTx/>
                <a:latin typeface="+mj-lt"/>
                <a:ea typeface="+mj-ea"/>
                <a:cs typeface="+mj-cs"/>
                <a:sym typeface="Corbel"/>
              </a:defRPr>
            </a:lvl2pPr>
            <a:lvl3pPr marL="0" marR="0" indent="914400" algn="l" defTabSz="914400" rtl="0" latinLnBrk="0">
              <a:lnSpc>
                <a:spcPct val="90000"/>
              </a:lnSpc>
              <a:spcBef>
                <a:spcPts val="1000"/>
              </a:spcBef>
              <a:spcAft>
                <a:spcPts val="0"/>
              </a:spcAft>
              <a:buClrTx/>
              <a:buSzTx/>
              <a:buFontTx/>
              <a:buNone/>
              <a:tabLst/>
              <a:defRPr sz="2400" b="0" i="0" u="none" strike="noStrike" cap="none" spc="0" baseline="0">
                <a:ln>
                  <a:noFill/>
                </a:ln>
                <a:solidFill>
                  <a:srgbClr val="000000"/>
                </a:solidFill>
                <a:uFillTx/>
                <a:latin typeface="+mj-lt"/>
                <a:ea typeface="+mj-ea"/>
                <a:cs typeface="+mj-cs"/>
                <a:sym typeface="Corbel"/>
              </a:defRPr>
            </a:lvl3pPr>
            <a:lvl4pPr marL="0" marR="0" indent="1371600" algn="l" defTabSz="914400" rtl="0" latinLnBrk="0">
              <a:lnSpc>
                <a:spcPct val="90000"/>
              </a:lnSpc>
              <a:spcBef>
                <a:spcPts val="1000"/>
              </a:spcBef>
              <a:spcAft>
                <a:spcPts val="0"/>
              </a:spcAft>
              <a:buClrTx/>
              <a:buSzTx/>
              <a:buFontTx/>
              <a:buNone/>
              <a:tabLst/>
              <a:defRPr sz="2400" b="0" i="0" u="none" strike="noStrike" cap="none" spc="0" baseline="0">
                <a:ln>
                  <a:noFill/>
                </a:ln>
                <a:solidFill>
                  <a:srgbClr val="000000"/>
                </a:solidFill>
                <a:uFillTx/>
                <a:latin typeface="+mj-lt"/>
                <a:ea typeface="+mj-ea"/>
                <a:cs typeface="+mj-cs"/>
                <a:sym typeface="Corbel"/>
              </a:defRPr>
            </a:lvl4pPr>
            <a:lvl5pPr marL="0" marR="0" indent="1828800" algn="l" defTabSz="914400" rtl="0" latinLnBrk="0">
              <a:lnSpc>
                <a:spcPct val="90000"/>
              </a:lnSpc>
              <a:spcBef>
                <a:spcPts val="1000"/>
              </a:spcBef>
              <a:spcAft>
                <a:spcPts val="0"/>
              </a:spcAft>
              <a:buClrTx/>
              <a:buSzTx/>
              <a:buFontTx/>
              <a:buNone/>
              <a:tabLst/>
              <a:defRPr sz="2400" b="0" i="0" u="none" strike="noStrike" cap="none" spc="0" baseline="0">
                <a:ln>
                  <a:noFill/>
                </a:ln>
                <a:solidFill>
                  <a:srgbClr val="000000"/>
                </a:solidFill>
                <a:uFillTx/>
                <a:latin typeface="+mj-lt"/>
                <a:ea typeface="+mj-ea"/>
                <a:cs typeface="+mj-cs"/>
                <a:sym typeface="Corbel"/>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orbel"/>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orbel"/>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orbel"/>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orbel"/>
              </a:defRPr>
            </a:lvl9pPr>
          </a:lstStyle>
          <a:p>
            <a:pPr defTabSz="914377"/>
            <a:r>
              <a:rPr lang="en-US" sz="2133" b="1" kern="0">
                <a:latin typeface="Corbel"/>
              </a:rPr>
              <a:t>Sharing and Activity</a:t>
            </a:r>
          </a:p>
        </p:txBody>
      </p:sp>
      <p:sp>
        <p:nvSpPr>
          <p:cNvPr id="9" name="TextBox 8">
            <a:extLst>
              <a:ext uri="{FF2B5EF4-FFF2-40B4-BE49-F238E27FC236}">
                <a16:creationId xmlns:a16="http://schemas.microsoft.com/office/drawing/2014/main" id="{EB55BEEE-B69B-0AB7-12A7-B3DF1C8B4348}"/>
              </a:ext>
            </a:extLst>
          </p:cNvPr>
          <p:cNvSpPr txBox="1"/>
          <p:nvPr/>
        </p:nvSpPr>
        <p:spPr>
          <a:xfrm>
            <a:off x="383132" y="1192922"/>
            <a:ext cx="5068856" cy="6618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defTabSz="914377"/>
            <a:r>
              <a:rPr lang="en-US" sz="1600" b="1">
                <a:solidFill>
                  <a:srgbClr val="000000"/>
                </a:solidFill>
                <a:latin typeface="Aptos"/>
                <a:cs typeface="Helvetica"/>
              </a:rPr>
              <a:t>Engagement:</a:t>
            </a:r>
          </a:p>
          <a:p>
            <a:pPr marL="342891" indent="-342891" defTabSz="914377">
              <a:lnSpc>
                <a:spcPct val="90000"/>
              </a:lnSpc>
              <a:spcBef>
                <a:spcPts val="1000"/>
              </a:spcBef>
              <a:buFont typeface="Arial"/>
              <a:buChar char="•"/>
            </a:pPr>
            <a:r>
              <a:rPr lang="en-US" sz="1600" kern="0">
                <a:solidFill>
                  <a:srgbClr val="000000"/>
                </a:solidFill>
                <a:latin typeface="Aptos"/>
                <a:ea typeface="+mj-ea"/>
                <a:cs typeface="Helvetica"/>
                <a:sym typeface="Corbel"/>
              </a:rPr>
              <a:t>Listen to Me Events – GPCF</a:t>
            </a:r>
          </a:p>
          <a:p>
            <a:pPr marL="342891" indent="-342891" defTabSz="914377">
              <a:lnSpc>
                <a:spcPct val="90000"/>
              </a:lnSpc>
              <a:spcBef>
                <a:spcPts val="1000"/>
              </a:spcBef>
              <a:buFont typeface="Arial"/>
              <a:buChar char="•"/>
            </a:pPr>
            <a:r>
              <a:rPr lang="en-US" sz="1600" kern="0">
                <a:solidFill>
                  <a:srgbClr val="000000"/>
                </a:solidFill>
                <a:latin typeface="Aptos"/>
                <a:ea typeface="+mj-ea"/>
                <a:cs typeface="Helvetica"/>
                <a:sym typeface="Corbel"/>
              </a:rPr>
              <a:t>Direct engagement activities at events </a:t>
            </a:r>
          </a:p>
          <a:p>
            <a:pPr marL="342891" indent="-342891" defTabSz="914377">
              <a:lnSpc>
                <a:spcPct val="90000"/>
              </a:lnSpc>
              <a:spcBef>
                <a:spcPts val="1000"/>
              </a:spcBef>
              <a:buFont typeface="Arial"/>
              <a:buChar char="•"/>
            </a:pPr>
            <a:r>
              <a:rPr lang="en-US" sz="1600" kern="0">
                <a:solidFill>
                  <a:srgbClr val="000000"/>
                </a:solidFill>
                <a:latin typeface="Aptos"/>
                <a:ea typeface="+mj-ea"/>
                <a:cs typeface="Helvetica"/>
                <a:sym typeface="Corbel"/>
              </a:rPr>
              <a:t>(Parents &amp; CYP) e.g. SEND Fair, Youth Action Summit</a:t>
            </a:r>
          </a:p>
          <a:p>
            <a:pPr marL="342891" indent="-342891" defTabSz="914377">
              <a:lnSpc>
                <a:spcPct val="90000"/>
              </a:lnSpc>
              <a:spcBef>
                <a:spcPts val="1000"/>
              </a:spcBef>
              <a:buFont typeface="Arial"/>
              <a:buChar char="•"/>
            </a:pPr>
            <a:r>
              <a:rPr lang="en-US" sz="1600" kern="0">
                <a:solidFill>
                  <a:srgbClr val="000000"/>
                </a:solidFill>
                <a:latin typeface="Aptos"/>
                <a:ea typeface="+mj-ea"/>
                <a:cs typeface="Helvetica"/>
                <a:sym typeface="Corbel"/>
              </a:rPr>
              <a:t>Micro-grants to youth groups (CYP)</a:t>
            </a:r>
          </a:p>
          <a:p>
            <a:pPr defTabSz="914377"/>
            <a:endParaRPr lang="en-US" sz="800" b="1">
              <a:solidFill>
                <a:srgbClr val="000000"/>
              </a:solidFill>
              <a:latin typeface="Aptos"/>
              <a:cs typeface="Helvetica"/>
            </a:endParaRPr>
          </a:p>
          <a:p>
            <a:pPr defTabSz="914377"/>
            <a:r>
              <a:rPr lang="en-US" sz="1600" b="1">
                <a:solidFill>
                  <a:srgbClr val="000000"/>
                </a:solidFill>
                <a:latin typeface="Aptos"/>
                <a:cs typeface="Helvetica"/>
              </a:rPr>
              <a:t>Meetings - monthly:</a:t>
            </a:r>
            <a:endParaRPr lang="en-US" sz="1600">
              <a:solidFill>
                <a:srgbClr val="000000"/>
              </a:solidFill>
              <a:latin typeface="Aptos"/>
              <a:cs typeface="Helvetica"/>
            </a:endParaRPr>
          </a:p>
          <a:p>
            <a:pPr marL="342891" indent="-342891" defTabSz="914377">
              <a:lnSpc>
                <a:spcPct val="90000"/>
              </a:lnSpc>
              <a:spcBef>
                <a:spcPts val="1000"/>
              </a:spcBef>
              <a:buFont typeface="Arial"/>
              <a:buChar char="•"/>
            </a:pPr>
            <a:r>
              <a:rPr lang="en-US" sz="1600" kern="0">
                <a:solidFill>
                  <a:srgbClr val="000000"/>
                </a:solidFill>
                <a:latin typeface="Aptos"/>
                <a:ea typeface="+mj-ea"/>
                <a:cs typeface="Helvetica"/>
                <a:sym typeface="Corbel"/>
              </a:rPr>
              <a:t>SENDIASS / GPCF / EHCP meeting</a:t>
            </a:r>
          </a:p>
          <a:p>
            <a:pPr marL="342891" indent="-342891" defTabSz="914377">
              <a:lnSpc>
                <a:spcPct val="90000"/>
              </a:lnSpc>
              <a:spcBef>
                <a:spcPts val="1000"/>
              </a:spcBef>
              <a:buFont typeface="Arial"/>
              <a:buChar char="•"/>
            </a:pPr>
            <a:r>
              <a:rPr lang="en-US" sz="1600" kern="0">
                <a:solidFill>
                  <a:srgbClr val="000000"/>
                </a:solidFill>
                <a:latin typeface="Aptos"/>
                <a:ea typeface="+mj-ea"/>
                <a:cs typeface="Helvetica"/>
                <a:sym typeface="Corbel"/>
              </a:rPr>
              <a:t>Parent Carer &amp; Young Carer co-production group</a:t>
            </a:r>
          </a:p>
          <a:p>
            <a:pPr marL="342891" indent="-342891" defTabSz="914377">
              <a:lnSpc>
                <a:spcPct val="90000"/>
              </a:lnSpc>
              <a:spcBef>
                <a:spcPts val="1000"/>
              </a:spcBef>
              <a:buFont typeface="Arial"/>
              <a:buChar char="•"/>
            </a:pPr>
            <a:r>
              <a:rPr lang="en-US" sz="1600" kern="0">
                <a:solidFill>
                  <a:srgbClr val="000000"/>
                </a:solidFill>
                <a:latin typeface="Aptos"/>
                <a:ea typeface="+mj-ea"/>
                <a:cs typeface="Helvetica"/>
                <a:sym typeface="Corbel"/>
              </a:rPr>
              <a:t>ELSEC Strategic Meeting</a:t>
            </a:r>
          </a:p>
          <a:p>
            <a:pPr marL="342891" indent="-342891" defTabSz="914377">
              <a:lnSpc>
                <a:spcPct val="90000"/>
              </a:lnSpc>
              <a:spcBef>
                <a:spcPts val="1000"/>
              </a:spcBef>
              <a:buFont typeface="Arial"/>
              <a:buChar char="•"/>
            </a:pPr>
            <a:r>
              <a:rPr lang="en-US" sz="1600" kern="0">
                <a:solidFill>
                  <a:srgbClr val="000000"/>
                </a:solidFill>
                <a:latin typeface="Aptos"/>
                <a:ea typeface="+mj-ea"/>
                <a:cs typeface="Helvetica"/>
                <a:sym typeface="Corbel"/>
              </a:rPr>
              <a:t>Future Me, GHC Youth Voices (CYP)</a:t>
            </a:r>
          </a:p>
          <a:p>
            <a:pPr defTabSz="914377"/>
            <a:endParaRPr lang="en-US" sz="800" b="1">
              <a:solidFill>
                <a:srgbClr val="000000"/>
              </a:solidFill>
              <a:latin typeface="Aptos"/>
              <a:cs typeface="Helvetica"/>
            </a:endParaRPr>
          </a:p>
          <a:p>
            <a:pPr defTabSz="914377"/>
            <a:r>
              <a:rPr lang="en-US" sz="1600" b="1">
                <a:solidFill>
                  <a:srgbClr val="000000"/>
                </a:solidFill>
                <a:latin typeface="Aptos"/>
                <a:cs typeface="Helvetica"/>
              </a:rPr>
              <a:t>Termly:</a:t>
            </a:r>
          </a:p>
          <a:p>
            <a:pPr marL="342891" indent="-342891" defTabSz="914377">
              <a:lnSpc>
                <a:spcPct val="90000"/>
              </a:lnSpc>
              <a:spcBef>
                <a:spcPts val="1000"/>
              </a:spcBef>
              <a:buFont typeface="Arial"/>
              <a:buChar char="•"/>
            </a:pPr>
            <a:r>
              <a:rPr lang="en-US" sz="1600" kern="0">
                <a:solidFill>
                  <a:srgbClr val="000000"/>
                </a:solidFill>
                <a:latin typeface="Aptos"/>
                <a:ea typeface="+mj-ea"/>
                <a:cs typeface="Helvetica"/>
              </a:rPr>
              <a:t>Local Offer Steering Group </a:t>
            </a:r>
          </a:p>
          <a:p>
            <a:pPr marL="342891" indent="-342891" defTabSz="914377">
              <a:lnSpc>
                <a:spcPct val="90000"/>
              </a:lnSpc>
              <a:spcBef>
                <a:spcPts val="1000"/>
              </a:spcBef>
              <a:buFont typeface="Arial"/>
              <a:buChar char="•"/>
            </a:pPr>
            <a:r>
              <a:rPr lang="en-US" sz="1600" kern="0">
                <a:solidFill>
                  <a:srgbClr val="000000"/>
                </a:solidFill>
                <a:latin typeface="Aptos"/>
                <a:ea typeface="+mj-ea"/>
                <a:cs typeface="Helvetica"/>
              </a:rPr>
              <a:t>SENDIASS Steering Group</a:t>
            </a:r>
          </a:p>
          <a:p>
            <a:pPr marL="342891" indent="-342891" defTabSz="914377">
              <a:lnSpc>
                <a:spcPct val="90000"/>
              </a:lnSpc>
              <a:spcBef>
                <a:spcPts val="1000"/>
              </a:spcBef>
              <a:buFont typeface="Arial"/>
              <a:buChar char="•"/>
            </a:pPr>
            <a:r>
              <a:rPr lang="en-US" sz="1600" kern="0" err="1">
                <a:solidFill>
                  <a:srgbClr val="000000"/>
                </a:solidFill>
                <a:latin typeface="Aptos"/>
                <a:ea typeface="+mj-ea"/>
                <a:cs typeface="Helvetica"/>
              </a:rPr>
              <a:t>PfA</a:t>
            </a:r>
            <a:r>
              <a:rPr lang="en-US" sz="1600" kern="0">
                <a:solidFill>
                  <a:srgbClr val="000000"/>
                </a:solidFill>
                <a:latin typeface="Aptos"/>
                <a:ea typeface="+mj-ea"/>
                <a:cs typeface="Helvetica"/>
              </a:rPr>
              <a:t> </a:t>
            </a:r>
            <a:r>
              <a:rPr lang="en-US" sz="1600" kern="0" err="1">
                <a:solidFill>
                  <a:srgbClr val="000000"/>
                </a:solidFill>
                <a:latin typeface="Aptos"/>
                <a:ea typeface="+mj-ea"/>
                <a:cs typeface="Helvetica"/>
              </a:rPr>
              <a:t>Programme</a:t>
            </a:r>
            <a:r>
              <a:rPr lang="en-US" sz="1600" kern="0">
                <a:solidFill>
                  <a:srgbClr val="000000"/>
                </a:solidFill>
                <a:latin typeface="Aptos"/>
                <a:ea typeface="+mj-ea"/>
                <a:cs typeface="Helvetica"/>
              </a:rPr>
              <a:t> (CYP)</a:t>
            </a:r>
          </a:p>
          <a:p>
            <a:pPr defTabSz="914377"/>
            <a:endParaRPr lang="en-US" sz="800" b="1">
              <a:solidFill>
                <a:srgbClr val="000000"/>
              </a:solidFill>
              <a:latin typeface="Aptos"/>
              <a:ea typeface="Calibri"/>
              <a:cs typeface="Helvetica"/>
            </a:endParaRPr>
          </a:p>
          <a:p>
            <a:pPr defTabSz="914377"/>
            <a:r>
              <a:rPr lang="en-US" sz="1600" b="1">
                <a:solidFill>
                  <a:srgbClr val="000000"/>
                </a:solidFill>
                <a:latin typeface="Aptos"/>
                <a:ea typeface="Calibri"/>
                <a:cs typeface="Helvetica"/>
              </a:rPr>
              <a:t>Annual:</a:t>
            </a:r>
          </a:p>
          <a:p>
            <a:pPr marL="285744" indent="-285744" defTabSz="914377">
              <a:buFont typeface="Arial"/>
              <a:buChar char="•"/>
            </a:pPr>
            <a:r>
              <a:rPr lang="en-US" sz="1600">
                <a:solidFill>
                  <a:srgbClr val="000000"/>
                </a:solidFill>
                <a:latin typeface="Aptos"/>
                <a:ea typeface="Calibri"/>
                <a:cs typeface="Helvetica"/>
              </a:rPr>
              <a:t>Parent Carer Survey</a:t>
            </a:r>
          </a:p>
          <a:p>
            <a:pPr defTabSz="914377"/>
            <a:endParaRPr lang="en-US" sz="1600" b="1">
              <a:solidFill>
                <a:srgbClr val="000000"/>
              </a:solidFill>
              <a:latin typeface="Aptos"/>
              <a:ea typeface="Calibri"/>
              <a:cs typeface="Helvetica"/>
            </a:endParaRPr>
          </a:p>
          <a:p>
            <a:pPr defTabSz="914377"/>
            <a:endParaRPr lang="en-US">
              <a:solidFill>
                <a:srgbClr val="000000"/>
              </a:solidFill>
              <a:latin typeface="Helvetica"/>
              <a:ea typeface="Calibri"/>
              <a:cs typeface="Helvetica"/>
            </a:endParaRPr>
          </a:p>
          <a:p>
            <a:pPr defTabSz="914377"/>
            <a:endParaRPr lang="en-US">
              <a:solidFill>
                <a:srgbClr val="000000"/>
              </a:solidFill>
              <a:latin typeface="Helvetica"/>
              <a:ea typeface="Calibri"/>
              <a:cs typeface="Helvetica"/>
            </a:endParaRPr>
          </a:p>
          <a:p>
            <a:pPr defTabSz="914377"/>
            <a:endParaRPr lang="en-US">
              <a:solidFill>
                <a:srgbClr val="000000"/>
              </a:solidFill>
              <a:latin typeface="Helvetica"/>
              <a:ea typeface="Calibri"/>
              <a:cs typeface="Helvetica"/>
            </a:endParaRPr>
          </a:p>
        </p:txBody>
      </p:sp>
      <p:sp>
        <p:nvSpPr>
          <p:cNvPr id="11" name="TextBox 10">
            <a:extLst>
              <a:ext uri="{FF2B5EF4-FFF2-40B4-BE49-F238E27FC236}">
                <a16:creationId xmlns:a16="http://schemas.microsoft.com/office/drawing/2014/main" id="{323F7BC2-D4A3-C0D5-3F66-A1E081EF023E}"/>
              </a:ext>
            </a:extLst>
          </p:cNvPr>
          <p:cNvSpPr txBox="1"/>
          <p:nvPr/>
        </p:nvSpPr>
        <p:spPr>
          <a:xfrm>
            <a:off x="8989395" y="769219"/>
            <a:ext cx="3056272" cy="4205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defTabSz="914377"/>
            <a:r>
              <a:rPr lang="en-US" sz="2133" b="1">
                <a:solidFill>
                  <a:srgbClr val="000000"/>
                </a:solidFill>
                <a:latin typeface="Corbel"/>
                <a:cs typeface="Helvetica"/>
              </a:rPr>
              <a:t>Responding and Comms</a:t>
            </a:r>
          </a:p>
        </p:txBody>
      </p:sp>
      <p:sp>
        <p:nvSpPr>
          <p:cNvPr id="13" name="Text Placeholder 2">
            <a:extLst>
              <a:ext uri="{FF2B5EF4-FFF2-40B4-BE49-F238E27FC236}">
                <a16:creationId xmlns:a16="http://schemas.microsoft.com/office/drawing/2014/main" id="{FACD82F9-80F2-9A47-D29E-F9DF91585175}"/>
              </a:ext>
            </a:extLst>
          </p:cNvPr>
          <p:cNvSpPr txBox="1">
            <a:spLocks/>
          </p:cNvSpPr>
          <p:nvPr/>
        </p:nvSpPr>
        <p:spPr>
          <a:xfrm>
            <a:off x="5626727" y="1532452"/>
            <a:ext cx="2932749" cy="4623753"/>
          </a:xfrm>
          <a:prstGeom prst="rect">
            <a:avLst/>
          </a:prstGeom>
          <a:ln w="12700">
            <a:miter lim="400000"/>
          </a:ln>
          <a:extLst>
            <a:ext uri="{C572A759-6A51-4108-AA02-DFA0A04FC94B}">
              <ma14:wrappingTextBoxFlag xmlns:ma14="http://schemas.microsoft.com/office/mac/drawingml/2011/main" xmlns="" val="1"/>
            </a:ext>
          </a:extLst>
        </p:spPr>
        <p:txBody>
          <a:bodyPr lIns="45719" tIns="45720" rIns="45719" bIns="45720" anchor="b">
            <a:normAutofit/>
          </a:bodyPr>
          <a:lstStyle>
            <a:lvl1pPr marL="0" marR="0" indent="0" algn="l" defTabSz="914400" rtl="0" latinLnBrk="0">
              <a:lnSpc>
                <a:spcPct val="90000"/>
              </a:lnSpc>
              <a:spcBef>
                <a:spcPts val="1000"/>
              </a:spcBef>
              <a:spcAft>
                <a:spcPts val="0"/>
              </a:spcAft>
              <a:buClrTx/>
              <a:buSzTx/>
              <a:buFontTx/>
              <a:buNone/>
              <a:tabLst/>
              <a:defRPr sz="2400" b="0" i="0" u="none" strike="noStrike" cap="none" spc="0" baseline="0">
                <a:ln>
                  <a:noFill/>
                </a:ln>
                <a:solidFill>
                  <a:srgbClr val="000000"/>
                </a:solidFill>
                <a:uFillTx/>
                <a:latin typeface="+mj-lt"/>
                <a:ea typeface="+mj-ea"/>
                <a:cs typeface="+mj-cs"/>
                <a:sym typeface="Corbel"/>
              </a:defRPr>
            </a:lvl1pPr>
            <a:lvl2pPr marL="0" marR="0" indent="457200" algn="l" defTabSz="914400" rtl="0" latinLnBrk="0">
              <a:lnSpc>
                <a:spcPct val="90000"/>
              </a:lnSpc>
              <a:spcBef>
                <a:spcPts val="1000"/>
              </a:spcBef>
              <a:spcAft>
                <a:spcPts val="0"/>
              </a:spcAft>
              <a:buClrTx/>
              <a:buSzTx/>
              <a:buFontTx/>
              <a:buNone/>
              <a:tabLst/>
              <a:defRPr sz="2400" b="0" i="0" u="none" strike="noStrike" cap="none" spc="0" baseline="0">
                <a:ln>
                  <a:noFill/>
                </a:ln>
                <a:solidFill>
                  <a:srgbClr val="000000"/>
                </a:solidFill>
                <a:uFillTx/>
                <a:latin typeface="+mj-lt"/>
                <a:ea typeface="+mj-ea"/>
                <a:cs typeface="+mj-cs"/>
                <a:sym typeface="Corbel"/>
              </a:defRPr>
            </a:lvl2pPr>
            <a:lvl3pPr marL="0" marR="0" indent="914400" algn="l" defTabSz="914400" rtl="0" latinLnBrk="0">
              <a:lnSpc>
                <a:spcPct val="90000"/>
              </a:lnSpc>
              <a:spcBef>
                <a:spcPts val="1000"/>
              </a:spcBef>
              <a:spcAft>
                <a:spcPts val="0"/>
              </a:spcAft>
              <a:buClrTx/>
              <a:buSzTx/>
              <a:buFontTx/>
              <a:buNone/>
              <a:tabLst/>
              <a:defRPr sz="2400" b="0" i="0" u="none" strike="noStrike" cap="none" spc="0" baseline="0">
                <a:ln>
                  <a:noFill/>
                </a:ln>
                <a:solidFill>
                  <a:srgbClr val="000000"/>
                </a:solidFill>
                <a:uFillTx/>
                <a:latin typeface="+mj-lt"/>
                <a:ea typeface="+mj-ea"/>
                <a:cs typeface="+mj-cs"/>
                <a:sym typeface="Corbel"/>
              </a:defRPr>
            </a:lvl3pPr>
            <a:lvl4pPr marL="0" marR="0" indent="1371600" algn="l" defTabSz="914400" rtl="0" latinLnBrk="0">
              <a:lnSpc>
                <a:spcPct val="90000"/>
              </a:lnSpc>
              <a:spcBef>
                <a:spcPts val="1000"/>
              </a:spcBef>
              <a:spcAft>
                <a:spcPts val="0"/>
              </a:spcAft>
              <a:buClrTx/>
              <a:buSzTx/>
              <a:buFontTx/>
              <a:buNone/>
              <a:tabLst/>
              <a:defRPr sz="2400" b="0" i="0" u="none" strike="noStrike" cap="none" spc="0" baseline="0">
                <a:ln>
                  <a:noFill/>
                </a:ln>
                <a:solidFill>
                  <a:srgbClr val="000000"/>
                </a:solidFill>
                <a:uFillTx/>
                <a:latin typeface="+mj-lt"/>
                <a:ea typeface="+mj-ea"/>
                <a:cs typeface="+mj-cs"/>
                <a:sym typeface="Corbel"/>
              </a:defRPr>
            </a:lvl4pPr>
            <a:lvl5pPr marL="0" marR="0" indent="1828800" algn="l" defTabSz="914400" rtl="0" latinLnBrk="0">
              <a:lnSpc>
                <a:spcPct val="90000"/>
              </a:lnSpc>
              <a:spcBef>
                <a:spcPts val="1000"/>
              </a:spcBef>
              <a:spcAft>
                <a:spcPts val="0"/>
              </a:spcAft>
              <a:buClrTx/>
              <a:buSzTx/>
              <a:buFontTx/>
              <a:buNone/>
              <a:tabLst/>
              <a:defRPr sz="2400" b="0" i="0" u="none" strike="noStrike" cap="none" spc="0" baseline="0">
                <a:ln>
                  <a:noFill/>
                </a:ln>
                <a:solidFill>
                  <a:srgbClr val="000000"/>
                </a:solidFill>
                <a:uFillTx/>
                <a:latin typeface="+mj-lt"/>
                <a:ea typeface="+mj-ea"/>
                <a:cs typeface="+mj-cs"/>
                <a:sym typeface="Corbel"/>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orbel"/>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orbel"/>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orbel"/>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orbel"/>
              </a:defRPr>
            </a:lvl9pPr>
          </a:lstStyle>
          <a:p>
            <a:pPr marL="342891" indent="-342891" defTabSz="914377">
              <a:buFont typeface="Arial"/>
              <a:buChar char="•"/>
            </a:pPr>
            <a:r>
              <a:rPr lang="en-US" sz="1600" kern="0">
                <a:latin typeface="Aptos"/>
                <a:cs typeface="Helvetica"/>
              </a:rPr>
              <a:t>QPC Comms &amp; Co-pro Group</a:t>
            </a:r>
            <a:endParaRPr lang="en-US" sz="1600">
              <a:latin typeface="Aptos"/>
            </a:endParaRPr>
          </a:p>
          <a:p>
            <a:pPr marL="342891" indent="-342891" defTabSz="914377">
              <a:buFont typeface="Arial"/>
              <a:buChar char="•"/>
            </a:pPr>
            <a:r>
              <a:rPr lang="en-US" sz="1600" kern="0">
                <a:latin typeface="Aptos"/>
                <a:cs typeface="Helvetica"/>
              </a:rPr>
              <a:t>QPC main Group</a:t>
            </a:r>
          </a:p>
          <a:p>
            <a:pPr marL="342891" indent="-342891" defTabSz="914377">
              <a:buFont typeface="Arial"/>
              <a:buChar char="•"/>
            </a:pPr>
            <a:r>
              <a:rPr lang="en-US" sz="1600" kern="0">
                <a:latin typeface="Aptos"/>
                <a:cs typeface="Helvetica"/>
              </a:rPr>
              <a:t>SENDIASS Steering Group</a:t>
            </a:r>
          </a:p>
          <a:p>
            <a:pPr marL="342891" indent="-342891" defTabSz="914377">
              <a:buFont typeface="Arial"/>
              <a:buChar char="•"/>
            </a:pPr>
            <a:r>
              <a:rPr lang="en-US" sz="1600" kern="0">
                <a:latin typeface="Aptos"/>
                <a:cs typeface="Helvetica"/>
              </a:rPr>
              <a:t>Local Offer &amp; </a:t>
            </a:r>
            <a:r>
              <a:rPr lang="en-US" sz="1600" kern="0" err="1">
                <a:latin typeface="Aptos"/>
                <a:cs typeface="Helvetica"/>
              </a:rPr>
              <a:t>GlosFamiliesDirectory</a:t>
            </a:r>
            <a:r>
              <a:rPr lang="en-US" sz="1600" kern="0">
                <a:latin typeface="Aptos"/>
                <a:cs typeface="Helvetica"/>
              </a:rPr>
              <a:t> Steering Group</a:t>
            </a:r>
          </a:p>
          <a:p>
            <a:pPr marL="342891" indent="-342891" defTabSz="914377">
              <a:buFont typeface="Arial"/>
              <a:buChar char="•"/>
            </a:pPr>
            <a:r>
              <a:rPr lang="en-US" sz="1600" kern="0">
                <a:latin typeface="Aptos"/>
                <a:cs typeface="Helvetica"/>
              </a:rPr>
              <a:t>Direct contact with services to respond</a:t>
            </a:r>
          </a:p>
          <a:p>
            <a:pPr defTabSz="914377"/>
            <a:endParaRPr lang="en-US" sz="1600" kern="0">
              <a:latin typeface="Aptos"/>
              <a:cs typeface="Helvetica"/>
            </a:endParaRPr>
          </a:p>
          <a:p>
            <a:pPr defTabSz="914377">
              <a:lnSpc>
                <a:spcPct val="100000"/>
              </a:lnSpc>
              <a:spcBef>
                <a:spcPts val="0"/>
              </a:spcBef>
            </a:pPr>
            <a:r>
              <a:rPr lang="en-US" sz="1600" b="1" kern="0">
                <a:latin typeface="Aptos"/>
              </a:rPr>
              <a:t>Quality Assurance:</a:t>
            </a:r>
            <a:endParaRPr lang="en-US" sz="1600" kern="0">
              <a:latin typeface="Aptos"/>
            </a:endParaRPr>
          </a:p>
          <a:p>
            <a:pPr marL="342891" indent="-342891" defTabSz="914377">
              <a:buFont typeface="Arial"/>
              <a:buChar char="•"/>
            </a:pPr>
            <a:r>
              <a:rPr lang="en-US" sz="1600" kern="0">
                <a:latin typeface="Aptos"/>
                <a:cs typeface="Helvetica"/>
              </a:rPr>
              <a:t>Weekly EHCP Panel – GPCF</a:t>
            </a:r>
          </a:p>
          <a:p>
            <a:pPr marL="342891" indent="-342891" defTabSz="914377">
              <a:buFont typeface="Arial"/>
              <a:buChar char="•"/>
            </a:pPr>
            <a:r>
              <a:rPr lang="en-US" sz="1600" kern="0">
                <a:latin typeface="Aptos"/>
                <a:cs typeface="Helvetica"/>
              </a:rPr>
              <a:t>EHCP audits – monthly</a:t>
            </a:r>
          </a:p>
          <a:p>
            <a:pPr marL="342891" indent="-342891" defTabSz="914377">
              <a:buFont typeface="Arial"/>
              <a:buChar char="•"/>
            </a:pPr>
            <a:r>
              <a:rPr lang="en-US" sz="1600" kern="0">
                <a:latin typeface="Aptos"/>
                <a:cs typeface="Helvetica"/>
              </a:rPr>
              <a:t>Community of Practice (CYP) </a:t>
            </a:r>
          </a:p>
        </p:txBody>
      </p:sp>
      <p:sp>
        <p:nvSpPr>
          <p:cNvPr id="15" name="Text Placeholder 2">
            <a:extLst>
              <a:ext uri="{FF2B5EF4-FFF2-40B4-BE49-F238E27FC236}">
                <a16:creationId xmlns:a16="http://schemas.microsoft.com/office/drawing/2014/main" id="{99410F13-1E4F-2BDF-7B01-DEEC2159C541}"/>
              </a:ext>
            </a:extLst>
          </p:cNvPr>
          <p:cNvSpPr txBox="1">
            <a:spLocks/>
          </p:cNvSpPr>
          <p:nvPr/>
        </p:nvSpPr>
        <p:spPr>
          <a:xfrm>
            <a:off x="8850323" y="745444"/>
            <a:ext cx="3227389" cy="5070793"/>
          </a:xfrm>
          <a:prstGeom prst="rect">
            <a:avLst/>
          </a:prstGeom>
          <a:ln w="12700">
            <a:miter lim="400000"/>
          </a:ln>
          <a:extLst>
            <a:ext uri="{C572A759-6A51-4108-AA02-DFA0A04FC94B}">
              <ma14:wrappingTextBoxFlag xmlns:ma14="http://schemas.microsoft.com/office/mac/drawingml/2011/main" xmlns="" val="1"/>
            </a:ext>
          </a:extLst>
        </p:spPr>
        <p:txBody>
          <a:bodyPr lIns="45719" tIns="45720" rIns="45719" bIns="45720" anchor="b">
            <a:normAutofit/>
          </a:bodyPr>
          <a:lstStyle>
            <a:lvl1pPr marL="0" marR="0" indent="0" algn="l" defTabSz="914400" rtl="0" latinLnBrk="0">
              <a:lnSpc>
                <a:spcPct val="90000"/>
              </a:lnSpc>
              <a:spcBef>
                <a:spcPts val="1000"/>
              </a:spcBef>
              <a:spcAft>
                <a:spcPts val="0"/>
              </a:spcAft>
              <a:buClrTx/>
              <a:buSzTx/>
              <a:buFontTx/>
              <a:buNone/>
              <a:tabLst/>
              <a:defRPr sz="2400" b="0" i="0" u="none" strike="noStrike" cap="none" spc="0" baseline="0">
                <a:ln>
                  <a:noFill/>
                </a:ln>
                <a:solidFill>
                  <a:srgbClr val="000000"/>
                </a:solidFill>
                <a:uFillTx/>
                <a:latin typeface="+mj-lt"/>
                <a:ea typeface="+mj-ea"/>
                <a:cs typeface="+mj-cs"/>
                <a:sym typeface="Corbel"/>
              </a:defRPr>
            </a:lvl1pPr>
            <a:lvl2pPr marL="0" marR="0" indent="457200" algn="l" defTabSz="914400" rtl="0" latinLnBrk="0">
              <a:lnSpc>
                <a:spcPct val="90000"/>
              </a:lnSpc>
              <a:spcBef>
                <a:spcPts val="1000"/>
              </a:spcBef>
              <a:spcAft>
                <a:spcPts val="0"/>
              </a:spcAft>
              <a:buClrTx/>
              <a:buSzTx/>
              <a:buFontTx/>
              <a:buNone/>
              <a:tabLst/>
              <a:defRPr sz="2400" b="0" i="0" u="none" strike="noStrike" cap="none" spc="0" baseline="0">
                <a:ln>
                  <a:noFill/>
                </a:ln>
                <a:solidFill>
                  <a:srgbClr val="000000"/>
                </a:solidFill>
                <a:uFillTx/>
                <a:latin typeface="+mj-lt"/>
                <a:ea typeface="+mj-ea"/>
                <a:cs typeface="+mj-cs"/>
                <a:sym typeface="Corbel"/>
              </a:defRPr>
            </a:lvl2pPr>
            <a:lvl3pPr marL="0" marR="0" indent="914400" algn="l" defTabSz="914400" rtl="0" latinLnBrk="0">
              <a:lnSpc>
                <a:spcPct val="90000"/>
              </a:lnSpc>
              <a:spcBef>
                <a:spcPts val="1000"/>
              </a:spcBef>
              <a:spcAft>
                <a:spcPts val="0"/>
              </a:spcAft>
              <a:buClrTx/>
              <a:buSzTx/>
              <a:buFontTx/>
              <a:buNone/>
              <a:tabLst/>
              <a:defRPr sz="2400" b="0" i="0" u="none" strike="noStrike" cap="none" spc="0" baseline="0">
                <a:ln>
                  <a:noFill/>
                </a:ln>
                <a:solidFill>
                  <a:srgbClr val="000000"/>
                </a:solidFill>
                <a:uFillTx/>
                <a:latin typeface="+mj-lt"/>
                <a:ea typeface="+mj-ea"/>
                <a:cs typeface="+mj-cs"/>
                <a:sym typeface="Corbel"/>
              </a:defRPr>
            </a:lvl3pPr>
            <a:lvl4pPr marL="0" marR="0" indent="1371600" algn="l" defTabSz="914400" rtl="0" latinLnBrk="0">
              <a:lnSpc>
                <a:spcPct val="90000"/>
              </a:lnSpc>
              <a:spcBef>
                <a:spcPts val="1000"/>
              </a:spcBef>
              <a:spcAft>
                <a:spcPts val="0"/>
              </a:spcAft>
              <a:buClrTx/>
              <a:buSzTx/>
              <a:buFontTx/>
              <a:buNone/>
              <a:tabLst/>
              <a:defRPr sz="2400" b="0" i="0" u="none" strike="noStrike" cap="none" spc="0" baseline="0">
                <a:ln>
                  <a:noFill/>
                </a:ln>
                <a:solidFill>
                  <a:srgbClr val="000000"/>
                </a:solidFill>
                <a:uFillTx/>
                <a:latin typeface="+mj-lt"/>
                <a:ea typeface="+mj-ea"/>
                <a:cs typeface="+mj-cs"/>
                <a:sym typeface="Corbel"/>
              </a:defRPr>
            </a:lvl4pPr>
            <a:lvl5pPr marL="0" marR="0" indent="1828800" algn="l" defTabSz="914400" rtl="0" latinLnBrk="0">
              <a:lnSpc>
                <a:spcPct val="90000"/>
              </a:lnSpc>
              <a:spcBef>
                <a:spcPts val="1000"/>
              </a:spcBef>
              <a:spcAft>
                <a:spcPts val="0"/>
              </a:spcAft>
              <a:buClrTx/>
              <a:buSzTx/>
              <a:buFontTx/>
              <a:buNone/>
              <a:tabLst/>
              <a:defRPr sz="2400" b="0" i="0" u="none" strike="noStrike" cap="none" spc="0" baseline="0">
                <a:ln>
                  <a:noFill/>
                </a:ln>
                <a:solidFill>
                  <a:srgbClr val="000000"/>
                </a:solidFill>
                <a:uFillTx/>
                <a:latin typeface="+mj-lt"/>
                <a:ea typeface="+mj-ea"/>
                <a:cs typeface="+mj-cs"/>
                <a:sym typeface="Corbel"/>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orbel"/>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orbel"/>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orbel"/>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orbel"/>
              </a:defRPr>
            </a:lvl9pPr>
          </a:lstStyle>
          <a:p>
            <a:pPr marL="285744" indent="-285744" defTabSz="914377">
              <a:lnSpc>
                <a:spcPct val="110000"/>
              </a:lnSpc>
              <a:buFont typeface="Arial"/>
              <a:buChar char="•"/>
            </a:pPr>
            <a:r>
              <a:rPr lang="en-US" sz="1600" kern="0">
                <a:latin typeface="Aptos"/>
                <a:cs typeface="Helvetica"/>
              </a:rPr>
              <a:t>Articles in Families in Partnership newsletter – </a:t>
            </a:r>
            <a:r>
              <a:rPr lang="en-US" sz="1600" b="1" kern="0">
                <a:latin typeface="Aptos"/>
                <a:cs typeface="Helvetica"/>
              </a:rPr>
              <a:t>bi-monthly</a:t>
            </a:r>
            <a:endParaRPr lang="en-US" sz="1600">
              <a:latin typeface="Corbel"/>
            </a:endParaRPr>
          </a:p>
          <a:p>
            <a:pPr marL="285744" indent="-285744" defTabSz="914377">
              <a:lnSpc>
                <a:spcPct val="110000"/>
              </a:lnSpc>
              <a:buFont typeface="Arial"/>
              <a:buChar char="•"/>
            </a:pPr>
            <a:r>
              <a:rPr lang="en-US" sz="1600" kern="0">
                <a:latin typeface="Aptos"/>
                <a:cs typeface="Helvetica"/>
              </a:rPr>
              <a:t>Social media posts</a:t>
            </a:r>
          </a:p>
          <a:p>
            <a:pPr marL="285744" indent="-285744" defTabSz="914377">
              <a:lnSpc>
                <a:spcPct val="110000"/>
              </a:lnSpc>
              <a:buFont typeface="Arial"/>
              <a:buChar char="•"/>
            </a:pPr>
            <a:r>
              <a:rPr lang="en-US" sz="1600" kern="0">
                <a:latin typeface="Aptos"/>
                <a:cs typeface="Helvetica"/>
              </a:rPr>
              <a:t>Co-production opportunity with parent carers, young people</a:t>
            </a:r>
          </a:p>
          <a:p>
            <a:pPr marL="285744" indent="-285744" defTabSz="914377">
              <a:lnSpc>
                <a:spcPct val="110000"/>
              </a:lnSpc>
              <a:buFont typeface="Arial"/>
              <a:buChar char="•"/>
            </a:pPr>
            <a:r>
              <a:rPr lang="en-US" sz="1600" kern="0">
                <a:latin typeface="Aptos"/>
                <a:cs typeface="Helvetica"/>
              </a:rPr>
              <a:t>Develop and improve information on the Local Offer; use of video; visuals; clearer and more accessible language etc.</a:t>
            </a:r>
          </a:p>
          <a:p>
            <a:pPr marL="285744" indent="-285744" defTabSz="914377">
              <a:lnSpc>
                <a:spcPct val="110000"/>
              </a:lnSpc>
              <a:buFont typeface="Arial"/>
              <a:buChar char="•"/>
            </a:pPr>
            <a:r>
              <a:rPr lang="en-US" sz="1600" kern="0">
                <a:latin typeface="Aptos"/>
                <a:cs typeface="Helvetica"/>
              </a:rPr>
              <a:t>SENCO Clusters</a:t>
            </a:r>
          </a:p>
          <a:p>
            <a:pPr marL="285744" indent="-285744" defTabSz="914377">
              <a:lnSpc>
                <a:spcPct val="110000"/>
              </a:lnSpc>
              <a:buFont typeface="Arial"/>
              <a:buChar char="•"/>
            </a:pPr>
            <a:r>
              <a:rPr lang="en-US" sz="1600" b="1" kern="0">
                <a:latin typeface="Aptos"/>
                <a:cs typeface="Helvetica"/>
              </a:rPr>
              <a:t>Annual</a:t>
            </a:r>
            <a:r>
              <a:rPr lang="en-US" sz="1600" kern="0">
                <a:latin typeface="Aptos"/>
                <a:cs typeface="Helvetica"/>
              </a:rPr>
              <a:t> 'You said, we did' report</a:t>
            </a:r>
            <a:endParaRPr lang="en-US" sz="1600">
              <a:latin typeface="Aptos"/>
            </a:endParaRPr>
          </a:p>
        </p:txBody>
      </p:sp>
      <p:sp>
        <p:nvSpPr>
          <p:cNvPr id="12" name="Arrow: Up 11">
            <a:extLst>
              <a:ext uri="{FF2B5EF4-FFF2-40B4-BE49-F238E27FC236}">
                <a16:creationId xmlns:a16="http://schemas.microsoft.com/office/drawing/2014/main" id="{7983E555-B9EB-7457-19F7-853F80B07A6F}"/>
              </a:ext>
            </a:extLst>
          </p:cNvPr>
          <p:cNvSpPr/>
          <p:nvPr/>
        </p:nvSpPr>
        <p:spPr>
          <a:xfrm rot="5400000">
            <a:off x="4577448" y="5207539"/>
            <a:ext cx="916064" cy="2351139"/>
          </a:xfrm>
          <a:prstGeom prst="upArrow">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endParaRPr lang="en-GB">
              <a:solidFill>
                <a:srgbClr val="FFFFFF">
                  <a:alpha val="0"/>
                </a:srgbClr>
              </a:solidFill>
              <a:latin typeface="Helvetica"/>
              <a:cs typeface="Helvetica"/>
            </a:endParaRPr>
          </a:p>
        </p:txBody>
      </p:sp>
      <p:sp>
        <p:nvSpPr>
          <p:cNvPr id="4" name="TextBox 3">
            <a:extLst>
              <a:ext uri="{FF2B5EF4-FFF2-40B4-BE49-F238E27FC236}">
                <a16:creationId xmlns:a16="http://schemas.microsoft.com/office/drawing/2014/main" id="{E4C412F7-3649-7F7E-D15F-9B021D33E950}"/>
              </a:ext>
            </a:extLst>
          </p:cNvPr>
          <p:cNvSpPr txBox="1"/>
          <p:nvPr/>
        </p:nvSpPr>
        <p:spPr>
          <a:xfrm>
            <a:off x="4141794" y="6223205"/>
            <a:ext cx="1862983"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defTabSz="914377" hangingPunct="0"/>
            <a:r>
              <a:rPr lang="en-US" sz="2000" b="1" i="1">
                <a:solidFill>
                  <a:srgbClr val="000000"/>
                </a:solidFill>
                <a:latin typeface="Calibri"/>
                <a:ea typeface="Calibri"/>
                <a:cs typeface="Calibri"/>
              </a:rPr>
              <a:t>Co-production</a:t>
            </a:r>
            <a:endParaRPr lang="en-US" sz="2000" b="1" i="1">
              <a:solidFill>
                <a:srgbClr val="000000"/>
              </a:solidFill>
              <a:latin typeface="Calibri"/>
              <a:ea typeface="Calibri"/>
              <a:cs typeface="Calibri"/>
              <a:sym typeface="Calibri"/>
            </a:endParaRPr>
          </a:p>
        </p:txBody>
      </p:sp>
      <p:sp>
        <p:nvSpPr>
          <p:cNvPr id="10" name="Arrow: Up 9">
            <a:extLst>
              <a:ext uri="{FF2B5EF4-FFF2-40B4-BE49-F238E27FC236}">
                <a16:creationId xmlns:a16="http://schemas.microsoft.com/office/drawing/2014/main" id="{76F1ABDD-612E-3B0C-188D-1D9022727C6C}"/>
              </a:ext>
            </a:extLst>
          </p:cNvPr>
          <p:cNvSpPr/>
          <p:nvPr/>
        </p:nvSpPr>
        <p:spPr>
          <a:xfrm rot="5400000">
            <a:off x="8438689" y="5158157"/>
            <a:ext cx="916064" cy="2351139"/>
          </a:xfrm>
          <a:prstGeom prst="upArrow">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endParaRPr lang="en-GB">
              <a:solidFill>
                <a:srgbClr val="FFFFFF">
                  <a:alpha val="0"/>
                </a:srgbClr>
              </a:solidFill>
              <a:latin typeface="Helvetica"/>
              <a:cs typeface="Helvetica"/>
            </a:endParaRPr>
          </a:p>
        </p:txBody>
      </p:sp>
      <p:sp>
        <p:nvSpPr>
          <p:cNvPr id="18" name="TextBox 17">
            <a:extLst>
              <a:ext uri="{FF2B5EF4-FFF2-40B4-BE49-F238E27FC236}">
                <a16:creationId xmlns:a16="http://schemas.microsoft.com/office/drawing/2014/main" id="{9D437F54-77DD-681B-8380-4D3D7E9E6BA9}"/>
              </a:ext>
            </a:extLst>
          </p:cNvPr>
          <p:cNvSpPr txBox="1"/>
          <p:nvPr/>
        </p:nvSpPr>
        <p:spPr>
          <a:xfrm>
            <a:off x="8026665" y="6156205"/>
            <a:ext cx="1925460"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defTabSz="914377" hangingPunct="0"/>
            <a:r>
              <a:rPr lang="en-US" sz="2000" b="1" i="1">
                <a:solidFill>
                  <a:srgbClr val="000000"/>
                </a:solidFill>
                <a:latin typeface="Calibri"/>
                <a:ea typeface="Calibri"/>
                <a:cs typeface="Calibri"/>
              </a:rPr>
              <a:t>Co-production</a:t>
            </a:r>
            <a:endParaRPr lang="en-US" sz="2000" b="1" i="1">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179047783"/>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8AF6B2-55E2-806A-04E3-FB70852FDA30}"/>
            </a:ext>
          </a:extLst>
        </p:cNvPr>
        <p:cNvGrpSpPr/>
        <p:nvPr/>
      </p:nvGrpSpPr>
      <p:grpSpPr>
        <a:xfrm>
          <a:off x="0" y="0"/>
          <a:ext cx="0" cy="0"/>
          <a:chOff x="0" y="0"/>
          <a:chExt cx="0" cy="0"/>
        </a:xfrm>
      </p:grpSpPr>
      <p:pic>
        <p:nvPicPr>
          <p:cNvPr id="24" name="Picture 23" descr="A group of people sitting around a table&#10;&#10;Description automatically generated">
            <a:extLst>
              <a:ext uri="{FF2B5EF4-FFF2-40B4-BE49-F238E27FC236}">
                <a16:creationId xmlns:a16="http://schemas.microsoft.com/office/drawing/2014/main" id="{0101FE74-16A8-29E7-BDC8-687E3E8546E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22791" r="23368"/>
          <a:stretch/>
        </p:blipFill>
        <p:spPr>
          <a:xfrm rot="5400000">
            <a:off x="3502450" y="573117"/>
            <a:ext cx="2188321" cy="3048312"/>
          </a:xfrm>
          <a:prstGeom prst="rect">
            <a:avLst/>
          </a:prstGeom>
        </p:spPr>
      </p:pic>
      <p:sp>
        <p:nvSpPr>
          <p:cNvPr id="2" name="Title 1">
            <a:extLst>
              <a:ext uri="{FF2B5EF4-FFF2-40B4-BE49-F238E27FC236}">
                <a16:creationId xmlns:a16="http://schemas.microsoft.com/office/drawing/2014/main" id="{A300B959-D6EC-9C09-42E4-D331DBAFA658}"/>
              </a:ext>
            </a:extLst>
          </p:cNvPr>
          <p:cNvSpPr>
            <a:spLocks noGrp="1"/>
          </p:cNvSpPr>
          <p:nvPr>
            <p:ph type="title"/>
          </p:nvPr>
        </p:nvSpPr>
        <p:spPr>
          <a:xfrm>
            <a:off x="719985" y="256065"/>
            <a:ext cx="10752030" cy="508640"/>
          </a:xfrm>
        </p:spPr>
        <p:txBody>
          <a:bodyPr anchor="b">
            <a:normAutofit/>
          </a:bodyPr>
          <a:lstStyle/>
          <a:p>
            <a:pPr algn="ctr"/>
            <a:r>
              <a:rPr lang="en-GB" sz="2400" b="1">
                <a:solidFill>
                  <a:schemeClr val="accent1"/>
                </a:solidFill>
                <a:latin typeface="Aptos" panose="020B0004020202020204" pitchFamily="34" charset="0"/>
              </a:rPr>
              <a:t>Engagement and Participation with Children and Young people </a:t>
            </a:r>
          </a:p>
        </p:txBody>
      </p:sp>
      <p:pic>
        <p:nvPicPr>
          <p:cNvPr id="4" name="Picture 3" descr="A logo with text on it&#10;&#10;Description automatically generated">
            <a:extLst>
              <a:ext uri="{FF2B5EF4-FFF2-40B4-BE49-F238E27FC236}">
                <a16:creationId xmlns:a16="http://schemas.microsoft.com/office/drawing/2014/main" id="{38E6FA1A-D6C5-FFA9-0A83-9A6800C1C2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352" y="5150408"/>
            <a:ext cx="1346135" cy="568531"/>
          </a:xfrm>
          <a:prstGeom prst="rect">
            <a:avLst/>
          </a:prstGeom>
        </p:spPr>
      </p:pic>
      <p:pic>
        <p:nvPicPr>
          <p:cNvPr id="5" name="Picture 4">
            <a:extLst>
              <a:ext uri="{FF2B5EF4-FFF2-40B4-BE49-F238E27FC236}">
                <a16:creationId xmlns:a16="http://schemas.microsoft.com/office/drawing/2014/main" id="{DF78CB8B-6B37-42E6-3192-2E6A9E5979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88747" y="4906313"/>
            <a:ext cx="1276408" cy="812626"/>
          </a:xfrm>
          <a:prstGeom prst="rect">
            <a:avLst/>
          </a:prstGeom>
        </p:spPr>
      </p:pic>
      <p:pic>
        <p:nvPicPr>
          <p:cNvPr id="7" name="Picture 6" descr="A person and person standing in a room&#10;&#10;Description automatically generated">
            <a:extLst>
              <a:ext uri="{FF2B5EF4-FFF2-40B4-BE49-F238E27FC236}">
                <a16:creationId xmlns:a16="http://schemas.microsoft.com/office/drawing/2014/main" id="{A6C01033-0BB8-4432-E1F5-6E2415DF39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8323" y="986507"/>
            <a:ext cx="2214601" cy="2863542"/>
          </a:xfrm>
          <a:prstGeom prst="rect">
            <a:avLst/>
          </a:prstGeom>
        </p:spPr>
      </p:pic>
      <p:pic>
        <p:nvPicPr>
          <p:cNvPr id="10" name="Picture 9" descr="Two women sitting at a table&#10;&#10;Description automatically generated">
            <a:extLst>
              <a:ext uri="{FF2B5EF4-FFF2-40B4-BE49-F238E27FC236}">
                <a16:creationId xmlns:a16="http://schemas.microsoft.com/office/drawing/2014/main" id="{E6B6C005-B493-F6EA-A253-8A312FD825B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77545" y="978702"/>
            <a:ext cx="5155693" cy="3377311"/>
          </a:xfrm>
          <a:prstGeom prst="rect">
            <a:avLst/>
          </a:prstGeom>
        </p:spPr>
      </p:pic>
      <p:pic>
        <p:nvPicPr>
          <p:cNvPr id="16" name="Picture 15" descr="A screenshot of a computer&#10;&#10;Description automatically generated">
            <a:extLst>
              <a:ext uri="{FF2B5EF4-FFF2-40B4-BE49-F238E27FC236}">
                <a16:creationId xmlns:a16="http://schemas.microsoft.com/office/drawing/2014/main" id="{7182C1E7-EC3D-DF12-0F82-E95302F1C241}"/>
              </a:ext>
            </a:extLst>
          </p:cNvPr>
          <p:cNvPicPr>
            <a:picLocks noChangeAspect="1"/>
          </p:cNvPicPr>
          <p:nvPr/>
        </p:nvPicPr>
        <p:blipFill rotWithShape="1">
          <a:blip r:embed="rId9"/>
          <a:srcRect l="7009" t="24911" r="41363" b="21706"/>
          <a:stretch/>
        </p:blipFill>
        <p:spPr bwMode="auto">
          <a:xfrm>
            <a:off x="1970756" y="3191434"/>
            <a:ext cx="4316879" cy="250973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315783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41DC0-539B-22F9-91D1-0220EACF15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EDA32F-8FB1-3DCB-382A-CD0760F896DD}"/>
              </a:ext>
            </a:extLst>
          </p:cNvPr>
          <p:cNvSpPr>
            <a:spLocks noGrp="1"/>
          </p:cNvSpPr>
          <p:nvPr>
            <p:ph type="title"/>
          </p:nvPr>
        </p:nvSpPr>
        <p:spPr>
          <a:xfrm>
            <a:off x="407368" y="260648"/>
            <a:ext cx="10972800" cy="864000"/>
          </a:xfrm>
        </p:spPr>
        <p:txBody>
          <a:bodyPr/>
          <a:lstStyle/>
          <a:p>
            <a:r>
              <a:rPr lang="en-GB"/>
              <a:t>GCC Disabled Children’s Service</a:t>
            </a:r>
          </a:p>
        </p:txBody>
      </p:sp>
      <p:sp>
        <p:nvSpPr>
          <p:cNvPr id="3" name="TextBox 2">
            <a:extLst>
              <a:ext uri="{FF2B5EF4-FFF2-40B4-BE49-F238E27FC236}">
                <a16:creationId xmlns:a16="http://schemas.microsoft.com/office/drawing/2014/main" id="{ECA454D4-1C0B-F6BF-EDA4-6521514E19AC}"/>
              </a:ext>
            </a:extLst>
          </p:cNvPr>
          <p:cNvSpPr txBox="1"/>
          <p:nvPr/>
        </p:nvSpPr>
        <p:spPr>
          <a:xfrm>
            <a:off x="6075754" y="1484784"/>
            <a:ext cx="5904656" cy="4493538"/>
          </a:xfrm>
          <a:prstGeom prst="rect">
            <a:avLst/>
          </a:prstGeom>
          <a:noFill/>
        </p:spPr>
        <p:txBody>
          <a:bodyPr wrap="square" rtlCol="0">
            <a:spAutoFit/>
          </a:bodyPr>
          <a:lstStyle/>
          <a:p>
            <a:pPr marL="285750" indent="-285750">
              <a:buFont typeface="Arial" panose="020B0604020202020204" pitchFamily="34" charset="0"/>
              <a:buChar char="•"/>
            </a:pPr>
            <a:r>
              <a:rPr lang="en-GB" sz="1800">
                <a:latin typeface="Arial" panose="020B0604020202020204" pitchFamily="34" charset="0"/>
                <a:cs typeface="Arial" panose="020B0604020202020204" pitchFamily="34" charset="0"/>
              </a:rPr>
              <a:t>Sits within Children's Social Care, supporting disabled children who need additional social care support.</a:t>
            </a:r>
          </a:p>
          <a:p>
            <a:pPr marL="285750" indent="-285750">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800">
                <a:latin typeface="Arial" panose="020B0604020202020204" pitchFamily="34" charset="0"/>
                <a:cs typeface="Arial" panose="020B0604020202020204" pitchFamily="34" charset="0"/>
              </a:rPr>
              <a:t>Made up of 3 social work teams and 3 early support teams</a:t>
            </a:r>
          </a:p>
          <a:p>
            <a:pPr marL="285750" indent="-285750">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800" b="1">
                <a:latin typeface="Arial" panose="020B0604020202020204" pitchFamily="34" charset="0"/>
                <a:cs typeface="Arial" panose="020B0604020202020204" pitchFamily="34" charset="0"/>
              </a:rPr>
              <a:t>Early support teams - </a:t>
            </a:r>
            <a:r>
              <a:rPr lang="en-GB" sz="1800">
                <a:latin typeface="Arial" panose="020B0604020202020204" pitchFamily="34" charset="0"/>
                <a:cs typeface="Arial" panose="020B0604020202020204" pitchFamily="34" charset="0"/>
              </a:rPr>
              <a:t>support less complex children whose parents have direst payments, to employ support to meet their child’s assessed needs.</a:t>
            </a:r>
          </a:p>
          <a:p>
            <a:pPr marL="285750" indent="-285750">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800">
                <a:latin typeface="Arial" panose="020B0604020202020204" pitchFamily="34" charset="0"/>
                <a:cs typeface="Arial" panose="020B0604020202020204" pitchFamily="34" charset="0"/>
              </a:rPr>
              <a:t>Work in the CSC front door and provide advice and support, alongside contributions to EHCNAs where there is no social worker allocated.</a:t>
            </a:r>
          </a:p>
          <a:p>
            <a:pPr marL="285750" indent="-285750">
              <a:buFont typeface="Arial" panose="020B0604020202020204" pitchFamily="34" charset="0"/>
              <a:buChar char="•"/>
            </a:pPr>
            <a:endParaRPr lang="en-GB" sz="1800" u="sng">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160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47CA8A83-45F8-3076-6709-5AC066AA3940}"/>
              </a:ext>
            </a:extLst>
          </p:cNvPr>
          <p:cNvPicPr>
            <a:picLocks noChangeAspect="1"/>
          </p:cNvPicPr>
          <p:nvPr/>
        </p:nvPicPr>
        <p:blipFill>
          <a:blip r:embed="rId3"/>
          <a:stretch>
            <a:fillRect/>
          </a:stretch>
        </p:blipFill>
        <p:spPr>
          <a:xfrm>
            <a:off x="479376" y="1714500"/>
            <a:ext cx="5143500" cy="3429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697270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4D0E0-9E7E-0AA5-F126-A38569851D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C2AE41-6457-5BB8-0517-F8813576C706}"/>
              </a:ext>
            </a:extLst>
          </p:cNvPr>
          <p:cNvSpPr>
            <a:spLocks noGrp="1"/>
          </p:cNvSpPr>
          <p:nvPr>
            <p:ph type="title"/>
          </p:nvPr>
        </p:nvSpPr>
        <p:spPr>
          <a:xfrm>
            <a:off x="-2468" y="24046"/>
            <a:ext cx="10972800" cy="864000"/>
          </a:xfrm>
        </p:spPr>
        <p:txBody>
          <a:bodyPr/>
          <a:lstStyle/>
          <a:p>
            <a:r>
              <a:rPr lang="en-GB"/>
              <a:t>Disabled Children’s Service</a:t>
            </a:r>
          </a:p>
        </p:txBody>
      </p:sp>
      <p:pic>
        <p:nvPicPr>
          <p:cNvPr id="6" name="Picture 5">
            <a:extLst>
              <a:ext uri="{FF2B5EF4-FFF2-40B4-BE49-F238E27FC236}">
                <a16:creationId xmlns:a16="http://schemas.microsoft.com/office/drawing/2014/main" id="{8488A4D3-B690-D912-8764-3E7E13D76FE0}"/>
              </a:ext>
            </a:extLst>
          </p:cNvPr>
          <p:cNvPicPr>
            <a:picLocks noChangeAspect="1"/>
          </p:cNvPicPr>
          <p:nvPr/>
        </p:nvPicPr>
        <p:blipFill>
          <a:blip r:embed="rId3"/>
          <a:stretch>
            <a:fillRect/>
          </a:stretch>
        </p:blipFill>
        <p:spPr>
          <a:xfrm>
            <a:off x="191344" y="1073274"/>
            <a:ext cx="6467134" cy="4711452"/>
          </a:xfrm>
          <a:prstGeom prst="rect">
            <a:avLst/>
          </a:prstGeom>
        </p:spPr>
      </p:pic>
      <p:sp>
        <p:nvSpPr>
          <p:cNvPr id="9" name="TextBox 8">
            <a:extLst>
              <a:ext uri="{FF2B5EF4-FFF2-40B4-BE49-F238E27FC236}">
                <a16:creationId xmlns:a16="http://schemas.microsoft.com/office/drawing/2014/main" id="{B9D7FA74-55DD-AED1-A7B9-9DF472FF4BCC}"/>
              </a:ext>
            </a:extLst>
          </p:cNvPr>
          <p:cNvSpPr txBox="1"/>
          <p:nvPr/>
        </p:nvSpPr>
        <p:spPr>
          <a:xfrm>
            <a:off x="7076507" y="203885"/>
            <a:ext cx="5015880" cy="5632311"/>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0A387A"/>
                </a:solidFill>
                <a:effectLst/>
                <a:uLnTx/>
                <a:uFillTx/>
                <a:latin typeface="Arial" panose="020B0604020202020204" pitchFamily="34" charset="0"/>
                <a:cs typeface="Arial" panose="020B0604020202020204" pitchFamily="34" charset="0"/>
              </a:rPr>
              <a:t>Social work teams – support children with complex needs, including those where there are safeguarding concerns, and those who need care away from home.</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GB" sz="2000" b="0" i="0" u="none" strike="noStrike" kern="1200" cap="none" spc="0" normalizeH="0" baseline="0" noProof="0">
              <a:ln>
                <a:noFill/>
              </a:ln>
              <a:solidFill>
                <a:srgbClr val="0A387A"/>
              </a:solidFill>
              <a:effectLst/>
              <a:uLnTx/>
              <a:uFillTx/>
              <a:latin typeface="Arial" panose="020B0604020202020204" pitchFamily="34" charset="0"/>
              <a:cs typeface="Arial" panose="020B0604020202020204" pitchFamily="34"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0A387A"/>
                </a:solidFill>
                <a:effectLst/>
                <a:uLnTx/>
                <a:uFillTx/>
                <a:latin typeface="Arial" panose="020B0604020202020204" pitchFamily="34" charset="0"/>
                <a:cs typeface="Arial" panose="020B0604020202020204" pitchFamily="34" charset="0"/>
              </a:rPr>
              <a:t>Work closely alongside colleagues in health to fund and meet need.</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GB" sz="2000" b="0" i="0" u="none" strike="noStrike" kern="1200" cap="none" spc="0" normalizeH="0" baseline="0" noProof="0">
              <a:ln>
                <a:noFill/>
              </a:ln>
              <a:solidFill>
                <a:srgbClr val="0A387A"/>
              </a:solidFill>
              <a:effectLst/>
              <a:uLnTx/>
              <a:uFillTx/>
              <a:latin typeface="Arial" panose="020B0604020202020204" pitchFamily="34" charset="0"/>
              <a:cs typeface="Arial" panose="020B0604020202020204" pitchFamily="34"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0A387A"/>
                </a:solidFill>
                <a:effectLst/>
                <a:uLnTx/>
                <a:uFillTx/>
                <a:latin typeface="Arial" panose="020B0604020202020204" pitchFamily="34" charset="0"/>
                <a:cs typeface="Arial" panose="020B0604020202020204" pitchFamily="34" charset="0"/>
              </a:rPr>
              <a:t>Focus on transitions with adult colleagues to ensure smooth transition of care from age 0-25</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GB" sz="2000" b="0" i="0" u="none" strike="noStrike" kern="1200" cap="none" spc="0" normalizeH="0" baseline="0" noProof="0">
              <a:ln>
                <a:noFill/>
              </a:ln>
              <a:solidFill>
                <a:srgbClr val="0A387A"/>
              </a:solidFill>
              <a:effectLst/>
              <a:uLnTx/>
              <a:uFillTx/>
              <a:latin typeface="Arial" panose="020B0604020202020204" pitchFamily="34" charset="0"/>
              <a:cs typeface="Arial" panose="020B0604020202020204" pitchFamily="34"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GB" sz="2000">
                <a:solidFill>
                  <a:srgbClr val="0A387A"/>
                </a:solidFill>
                <a:latin typeface="Arial" panose="020B0604020202020204" pitchFamily="34" charset="0"/>
                <a:cs typeface="Arial" panose="020B0604020202020204" pitchFamily="34" charset="0"/>
              </a:rPr>
              <a:t>Support mainstream social work teams where there is a disabled child within the wider family</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lang="en-GB" sz="2000">
              <a:solidFill>
                <a:srgbClr val="0A387A"/>
              </a:solidFill>
              <a:latin typeface="Arial" panose="020B0604020202020204" pitchFamily="34" charset="0"/>
              <a:cs typeface="Arial" panose="020B0604020202020204" pitchFamily="34"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0A387A"/>
                </a:solidFill>
                <a:effectLst/>
                <a:uLnTx/>
                <a:uFillTx/>
                <a:latin typeface="Arial" panose="020B0604020202020204" pitchFamily="34" charset="0"/>
                <a:cs typeface="Arial" panose="020B0604020202020204" pitchFamily="34" charset="0"/>
              </a:rPr>
              <a:t>Operate to clear eligibility criteria</a:t>
            </a:r>
          </a:p>
        </p:txBody>
      </p:sp>
    </p:spTree>
    <p:extLst>
      <p:ext uri="{BB962C8B-B14F-4D97-AF65-F5344CB8AC3E}">
        <p14:creationId xmlns:p14="http://schemas.microsoft.com/office/powerpoint/2010/main" val="25367295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2FB36-6062-DC24-6A4F-1E18522611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DC382B-696A-C8BD-E824-BC0D0B0A1996}"/>
              </a:ext>
            </a:extLst>
          </p:cNvPr>
          <p:cNvSpPr>
            <a:spLocks noGrp="1"/>
          </p:cNvSpPr>
          <p:nvPr>
            <p:ph type="title"/>
          </p:nvPr>
        </p:nvSpPr>
        <p:spPr>
          <a:xfrm>
            <a:off x="248062" y="295156"/>
            <a:ext cx="10972800" cy="864000"/>
          </a:xfrm>
        </p:spPr>
        <p:txBody>
          <a:bodyPr/>
          <a:lstStyle/>
          <a:p>
            <a:r>
              <a:rPr lang="en-GB"/>
              <a:t>Disabled Children’s Service</a:t>
            </a:r>
          </a:p>
        </p:txBody>
      </p:sp>
      <p:sp>
        <p:nvSpPr>
          <p:cNvPr id="9" name="TextBox 8">
            <a:extLst>
              <a:ext uri="{FF2B5EF4-FFF2-40B4-BE49-F238E27FC236}">
                <a16:creationId xmlns:a16="http://schemas.microsoft.com/office/drawing/2014/main" id="{A027AF91-1701-E762-F716-001407768C60}"/>
              </a:ext>
            </a:extLst>
          </p:cNvPr>
          <p:cNvSpPr txBox="1"/>
          <p:nvPr/>
        </p:nvSpPr>
        <p:spPr>
          <a:xfrm>
            <a:off x="5734462" y="1351508"/>
            <a:ext cx="6023992" cy="4154984"/>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b="0" i="0" u="none" strike="noStrike" kern="1200" cap="none" spc="0" normalizeH="0" baseline="0" noProof="0">
                <a:ln>
                  <a:noFill/>
                </a:ln>
                <a:solidFill>
                  <a:srgbClr val="0A387A"/>
                </a:solidFill>
                <a:effectLst/>
                <a:uLnTx/>
                <a:uFillTx/>
                <a:latin typeface="Arial" panose="020B0604020202020204" pitchFamily="34" charset="0"/>
                <a:cs typeface="Arial" panose="020B0604020202020204" pitchFamily="34" charset="0"/>
              </a:rPr>
              <a:t>Social work teams work closely with parents and carers.</a:t>
            </a:r>
          </a:p>
          <a:p>
            <a:pPr marR="0" lvl="0" algn="l" defTabSz="914400" rtl="0" eaLnBrk="1" fontAlgn="base" latinLnBrk="0" hangingPunct="1">
              <a:lnSpc>
                <a:spcPct val="100000"/>
              </a:lnSpc>
              <a:spcBef>
                <a:spcPct val="0"/>
              </a:spcBef>
              <a:spcAft>
                <a:spcPct val="0"/>
              </a:spcAft>
              <a:buClrTx/>
              <a:buSzTx/>
              <a:tabLst/>
              <a:defRPr/>
            </a:pPr>
            <a:endParaRPr kumimoji="0" lang="en-GB" b="0" i="0" u="none" strike="noStrike" kern="1200" cap="none" spc="0" normalizeH="0" baseline="0" noProof="0">
              <a:ln>
                <a:noFill/>
              </a:ln>
              <a:solidFill>
                <a:srgbClr val="0A387A"/>
              </a:solidFill>
              <a:effectLst/>
              <a:uLnTx/>
              <a:uFillTx/>
              <a:latin typeface="Arial" panose="020B0604020202020204" pitchFamily="34" charset="0"/>
              <a:cs typeface="Arial" panose="020B0604020202020204" pitchFamily="34"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b="0" i="0" u="none" strike="noStrike" kern="1200" cap="none" spc="0" normalizeH="0" baseline="0" noProof="0">
                <a:ln>
                  <a:noFill/>
                </a:ln>
                <a:solidFill>
                  <a:srgbClr val="0A387A"/>
                </a:solidFill>
                <a:effectLst/>
                <a:uLnTx/>
                <a:uFillTx/>
                <a:latin typeface="Arial" panose="020B0604020202020204" pitchFamily="34" charset="0"/>
                <a:cs typeface="Arial" panose="020B0604020202020204" pitchFamily="34" charset="0"/>
              </a:rPr>
              <a:t>They have created </a:t>
            </a:r>
            <a:r>
              <a:rPr lang="en-GB">
                <a:solidFill>
                  <a:srgbClr val="0A387A"/>
                </a:solidFill>
                <a:latin typeface="Arial" panose="020B0604020202020204" pitchFamily="34" charset="0"/>
                <a:cs typeface="Arial" panose="020B0604020202020204" pitchFamily="34" charset="0"/>
              </a:rPr>
              <a:t>strong links with two key local parents' groups – Gloucestershire Parent Carer Forum and Parent and Carer Alliance.</a:t>
            </a:r>
          </a:p>
          <a:p>
            <a:pPr marR="0" lvl="0" algn="l" defTabSz="914400" rtl="0" eaLnBrk="1" fontAlgn="base" latinLnBrk="0" hangingPunct="1">
              <a:lnSpc>
                <a:spcPct val="100000"/>
              </a:lnSpc>
              <a:spcBef>
                <a:spcPct val="0"/>
              </a:spcBef>
              <a:spcAft>
                <a:spcPct val="0"/>
              </a:spcAft>
              <a:buClrTx/>
              <a:buSzTx/>
              <a:tabLst/>
              <a:defRPr/>
            </a:pPr>
            <a:endParaRPr lang="en-GB">
              <a:solidFill>
                <a:srgbClr val="0A387A"/>
              </a:solidFill>
              <a:latin typeface="Arial" panose="020B0604020202020204" pitchFamily="34" charset="0"/>
              <a:cs typeface="Arial" panose="020B0604020202020204" pitchFamily="34"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b="0" i="0" u="none" strike="noStrike" kern="1200" cap="none" spc="0" normalizeH="0" baseline="0" noProof="0">
                <a:ln>
                  <a:noFill/>
                </a:ln>
                <a:solidFill>
                  <a:srgbClr val="0A387A"/>
                </a:solidFill>
                <a:effectLst/>
                <a:uLnTx/>
                <a:uFillTx/>
                <a:latin typeface="Arial" panose="020B0604020202020204" pitchFamily="34" charset="0"/>
                <a:cs typeface="Arial" panose="020B0604020202020204" pitchFamily="34" charset="0"/>
              </a:rPr>
              <a:t>Teams </a:t>
            </a:r>
            <a:r>
              <a:rPr lang="en-GB">
                <a:solidFill>
                  <a:srgbClr val="0A387A"/>
                </a:solidFill>
                <a:latin typeface="Arial" panose="020B0604020202020204" pitchFamily="34" charset="0"/>
                <a:cs typeface="Arial" panose="020B0604020202020204" pitchFamily="34" charset="0"/>
              </a:rPr>
              <a:t>work in a spirit of co-production – planning and leading services with input from those who use services.</a:t>
            </a:r>
            <a:endParaRPr kumimoji="0" lang="en-GB" b="0" i="0" u="none" strike="noStrike" kern="1200" cap="none" spc="0" normalizeH="0" baseline="0" noProof="0">
              <a:ln>
                <a:noFill/>
              </a:ln>
              <a:solidFill>
                <a:srgbClr val="0A387A"/>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304C607-2957-B681-8902-5DDF8B11D03A}"/>
              </a:ext>
            </a:extLst>
          </p:cNvPr>
          <p:cNvPicPr>
            <a:picLocks noChangeAspect="1"/>
          </p:cNvPicPr>
          <p:nvPr/>
        </p:nvPicPr>
        <p:blipFill>
          <a:blip r:embed="rId3"/>
          <a:stretch>
            <a:fillRect/>
          </a:stretch>
        </p:blipFill>
        <p:spPr>
          <a:xfrm>
            <a:off x="1127448" y="1772816"/>
            <a:ext cx="3686175" cy="1238250"/>
          </a:xfrm>
          <a:prstGeom prst="rect">
            <a:avLst/>
          </a:prstGeom>
        </p:spPr>
      </p:pic>
      <p:pic>
        <p:nvPicPr>
          <p:cNvPr id="4" name="Picture 3">
            <a:extLst>
              <a:ext uri="{FF2B5EF4-FFF2-40B4-BE49-F238E27FC236}">
                <a16:creationId xmlns:a16="http://schemas.microsoft.com/office/drawing/2014/main" id="{72808241-5559-3688-A417-D8F1A529C3BB}"/>
              </a:ext>
            </a:extLst>
          </p:cNvPr>
          <p:cNvPicPr>
            <a:picLocks noChangeAspect="1"/>
          </p:cNvPicPr>
          <p:nvPr/>
        </p:nvPicPr>
        <p:blipFill>
          <a:blip r:embed="rId4"/>
          <a:stretch>
            <a:fillRect/>
          </a:stretch>
        </p:blipFill>
        <p:spPr>
          <a:xfrm>
            <a:off x="873364" y="3655769"/>
            <a:ext cx="3933825" cy="1162050"/>
          </a:xfrm>
          <a:prstGeom prst="rect">
            <a:avLst/>
          </a:prstGeom>
        </p:spPr>
      </p:pic>
    </p:spTree>
    <p:extLst>
      <p:ext uri="{BB962C8B-B14F-4D97-AF65-F5344CB8AC3E}">
        <p14:creationId xmlns:p14="http://schemas.microsoft.com/office/powerpoint/2010/main" val="41589401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1B7DA-1C43-A90F-62AB-B86EF8D283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5E3141-4209-3FEB-EB0D-C8EAA820A1AB}"/>
              </a:ext>
            </a:extLst>
          </p:cNvPr>
          <p:cNvSpPr>
            <a:spLocks noGrp="1"/>
          </p:cNvSpPr>
          <p:nvPr>
            <p:ph type="title"/>
          </p:nvPr>
        </p:nvSpPr>
        <p:spPr>
          <a:xfrm>
            <a:off x="119336" y="260648"/>
            <a:ext cx="10972800" cy="864000"/>
          </a:xfrm>
        </p:spPr>
        <p:txBody>
          <a:bodyPr>
            <a:normAutofit/>
          </a:bodyPr>
          <a:lstStyle/>
          <a:p>
            <a:r>
              <a:rPr lang="en-GB"/>
              <a:t>Designated Social Care Officer (DSCO)</a:t>
            </a:r>
          </a:p>
        </p:txBody>
      </p:sp>
      <p:sp>
        <p:nvSpPr>
          <p:cNvPr id="3" name="TextBox 2">
            <a:extLst>
              <a:ext uri="{FF2B5EF4-FFF2-40B4-BE49-F238E27FC236}">
                <a16:creationId xmlns:a16="http://schemas.microsoft.com/office/drawing/2014/main" id="{8142BB1F-3583-EF48-EFCC-79443F5DBD3F}"/>
              </a:ext>
            </a:extLst>
          </p:cNvPr>
          <p:cNvSpPr txBox="1"/>
          <p:nvPr/>
        </p:nvSpPr>
        <p:spPr>
          <a:xfrm>
            <a:off x="6416362" y="1479094"/>
            <a:ext cx="5544616" cy="3785652"/>
          </a:xfrm>
          <a:prstGeom prst="rect">
            <a:avLst/>
          </a:prstGeom>
          <a:noFill/>
        </p:spPr>
        <p:txBody>
          <a:bodyPr wrap="square" rtlCol="0">
            <a:spAutoFit/>
          </a:bodyPr>
          <a:lstStyle/>
          <a:p>
            <a:pPr marL="285750" indent="-285750">
              <a:buFont typeface="Arial" panose="020B0604020202020204" pitchFamily="34" charset="0"/>
              <a:buChar char="•"/>
            </a:pPr>
            <a:r>
              <a:rPr lang="en-GB" sz="1600">
                <a:latin typeface="Arial" panose="020B0604020202020204" pitchFamily="34" charset="0"/>
                <a:cs typeface="Arial" panose="020B0604020202020204" pitchFamily="34" charset="0"/>
              </a:rPr>
              <a:t>Designated Social Care Officer (DSCO) is a key role within the Special Educational Needs and Disabilities (SEND) system</a:t>
            </a:r>
          </a:p>
          <a:p>
            <a:pPr marL="285750" indent="-285750">
              <a:buFont typeface="Arial" panose="020B0604020202020204" pitchFamily="34" charset="0"/>
              <a:buChar char="•"/>
            </a:pPr>
            <a:endParaRPr lang="en-GB" sz="16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a:latin typeface="Arial" panose="020B0604020202020204" pitchFamily="34" charset="0"/>
                <a:cs typeface="Arial" panose="020B0604020202020204" pitchFamily="34" charset="0"/>
              </a:rPr>
              <a:t>The role focuses on improving outcomes for children and young people with SEND. </a:t>
            </a:r>
          </a:p>
          <a:p>
            <a:pPr marL="285750" indent="-285750">
              <a:buFont typeface="Arial" panose="020B0604020202020204" pitchFamily="34" charset="0"/>
              <a:buChar char="•"/>
            </a:pPr>
            <a:endParaRPr lang="en-GB" sz="16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a:latin typeface="Arial" panose="020B0604020202020204" pitchFamily="34" charset="0"/>
                <a:cs typeface="Arial" panose="020B0604020202020204" pitchFamily="34" charset="0"/>
              </a:rPr>
              <a:t>DSCOs act as a link between social care, SEND support, and other services like education and health.</a:t>
            </a:r>
          </a:p>
          <a:p>
            <a:pPr marL="285750" indent="-285750">
              <a:buFont typeface="Arial" panose="020B0604020202020204" pitchFamily="34" charset="0"/>
              <a:buChar char="•"/>
            </a:pPr>
            <a:endParaRPr lang="en-GB" sz="16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a:latin typeface="Arial" panose="020B0604020202020204" pitchFamily="34" charset="0"/>
                <a:cs typeface="Arial" panose="020B0604020202020204" pitchFamily="34" charset="0"/>
              </a:rPr>
              <a:t>They ensure needs are identified early and support is provided in a coordinated manner. </a:t>
            </a:r>
          </a:p>
          <a:p>
            <a:pPr marL="285750" indent="-285750">
              <a:buFont typeface="Arial" panose="020B0604020202020204" pitchFamily="34" charset="0"/>
              <a:buChar char="•"/>
            </a:pPr>
            <a:endParaRPr lang="en-GB" sz="16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a:latin typeface="Arial" panose="020B0604020202020204" pitchFamily="34" charset="0"/>
                <a:cs typeface="Arial" panose="020B0604020202020204" pitchFamily="34" charset="0"/>
              </a:rPr>
              <a:t>In Gloucestershire, the DSCO role is held by our head of Service for Disabled Children.</a:t>
            </a:r>
          </a:p>
        </p:txBody>
      </p:sp>
      <p:pic>
        <p:nvPicPr>
          <p:cNvPr id="4" name="Picture 3">
            <a:extLst>
              <a:ext uri="{FF2B5EF4-FFF2-40B4-BE49-F238E27FC236}">
                <a16:creationId xmlns:a16="http://schemas.microsoft.com/office/drawing/2014/main" id="{18463F38-E7FF-473E-85C1-FB16801E68DE}"/>
              </a:ext>
            </a:extLst>
          </p:cNvPr>
          <p:cNvPicPr>
            <a:picLocks noChangeAspect="1"/>
          </p:cNvPicPr>
          <p:nvPr/>
        </p:nvPicPr>
        <p:blipFill>
          <a:blip r:embed="rId3"/>
          <a:stretch>
            <a:fillRect/>
          </a:stretch>
        </p:blipFill>
        <p:spPr>
          <a:xfrm>
            <a:off x="448376" y="1693424"/>
            <a:ext cx="5967986" cy="33569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608623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B9A8BA-1193-B16F-C19D-33F8E47B6D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70B417-94C4-B49D-144E-CF029FA57948}"/>
              </a:ext>
            </a:extLst>
          </p:cNvPr>
          <p:cNvSpPr>
            <a:spLocks noGrp="1"/>
          </p:cNvSpPr>
          <p:nvPr>
            <p:ph type="ctrTitle"/>
          </p:nvPr>
        </p:nvSpPr>
        <p:spPr>
          <a:xfrm>
            <a:off x="551384" y="166616"/>
            <a:ext cx="9630955" cy="790352"/>
          </a:xfrm>
        </p:spPr>
        <p:txBody>
          <a:bodyPr>
            <a:noAutofit/>
          </a:bodyPr>
          <a:lstStyle/>
          <a:p>
            <a:pPr algn="l"/>
            <a:r>
              <a:rPr lang="en-GB" sz="3200">
                <a:latin typeface="+mn-lt"/>
              </a:rPr>
              <a:t>Priority Focus of the Local Area Partnership</a:t>
            </a:r>
          </a:p>
        </p:txBody>
      </p:sp>
      <p:pic>
        <p:nvPicPr>
          <p:cNvPr id="5" name="Graphic 4" descr="Schoolhouse outline">
            <a:extLst>
              <a:ext uri="{FF2B5EF4-FFF2-40B4-BE49-F238E27FC236}">
                <a16:creationId xmlns:a16="http://schemas.microsoft.com/office/drawing/2014/main" id="{9567B1EB-2614-4B84-1D8C-7AA065D338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16258" y="1741702"/>
            <a:ext cx="914400" cy="914400"/>
          </a:xfrm>
          <a:prstGeom prst="rect">
            <a:avLst/>
          </a:prstGeom>
        </p:spPr>
      </p:pic>
      <p:pic>
        <p:nvPicPr>
          <p:cNvPr id="7" name="Graphic 6" descr="Children outline">
            <a:extLst>
              <a:ext uri="{FF2B5EF4-FFF2-40B4-BE49-F238E27FC236}">
                <a16:creationId xmlns:a16="http://schemas.microsoft.com/office/drawing/2014/main" id="{7DF18F55-9F30-DC5A-5FBE-13ACBC7706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16258" y="2793274"/>
            <a:ext cx="914400" cy="914400"/>
          </a:xfrm>
          <a:prstGeom prst="rect">
            <a:avLst/>
          </a:prstGeom>
        </p:spPr>
      </p:pic>
      <p:sp>
        <p:nvSpPr>
          <p:cNvPr id="16" name="TextBox 15">
            <a:extLst>
              <a:ext uri="{FF2B5EF4-FFF2-40B4-BE49-F238E27FC236}">
                <a16:creationId xmlns:a16="http://schemas.microsoft.com/office/drawing/2014/main" id="{30439298-529B-86AA-DF3C-A5894E2BE8CA}"/>
              </a:ext>
            </a:extLst>
          </p:cNvPr>
          <p:cNvSpPr txBox="1"/>
          <p:nvPr/>
        </p:nvSpPr>
        <p:spPr>
          <a:xfrm>
            <a:off x="7104112" y="2198902"/>
            <a:ext cx="4680520" cy="461665"/>
          </a:xfrm>
          <a:prstGeom prst="rect">
            <a:avLst/>
          </a:prstGeom>
          <a:noFill/>
        </p:spPr>
        <p:txBody>
          <a:bodyPr wrap="square" rtlCol="0">
            <a:spAutoFit/>
          </a:bodyPr>
          <a:lstStyle/>
          <a:p>
            <a:r>
              <a:rPr lang="en-GB">
                <a:latin typeface="+mn-lt"/>
              </a:rPr>
              <a:t>Sufficiency of specialist placements</a:t>
            </a:r>
          </a:p>
        </p:txBody>
      </p:sp>
      <p:sp>
        <p:nvSpPr>
          <p:cNvPr id="17" name="TextBox 16">
            <a:extLst>
              <a:ext uri="{FF2B5EF4-FFF2-40B4-BE49-F238E27FC236}">
                <a16:creationId xmlns:a16="http://schemas.microsoft.com/office/drawing/2014/main" id="{EDFBD08A-D845-E2B8-780F-630463F8B0D8}"/>
              </a:ext>
            </a:extLst>
          </p:cNvPr>
          <p:cNvSpPr txBox="1"/>
          <p:nvPr/>
        </p:nvSpPr>
        <p:spPr>
          <a:xfrm>
            <a:off x="7248128" y="3917401"/>
            <a:ext cx="4536504" cy="830997"/>
          </a:xfrm>
          <a:prstGeom prst="rect">
            <a:avLst/>
          </a:prstGeom>
          <a:noFill/>
        </p:spPr>
        <p:txBody>
          <a:bodyPr wrap="square" rtlCol="0">
            <a:spAutoFit/>
          </a:bodyPr>
          <a:lstStyle/>
          <a:p>
            <a:r>
              <a:rPr lang="en-GB">
                <a:latin typeface="+mn-lt"/>
              </a:rPr>
              <a:t>Timeliness and quality of EHCP process</a:t>
            </a:r>
          </a:p>
        </p:txBody>
      </p:sp>
      <p:sp>
        <p:nvSpPr>
          <p:cNvPr id="18" name="TextBox 17">
            <a:extLst>
              <a:ext uri="{FF2B5EF4-FFF2-40B4-BE49-F238E27FC236}">
                <a16:creationId xmlns:a16="http://schemas.microsoft.com/office/drawing/2014/main" id="{1F627967-0FBF-12F6-B9C9-C50EAEE817BC}"/>
              </a:ext>
            </a:extLst>
          </p:cNvPr>
          <p:cNvSpPr txBox="1"/>
          <p:nvPr/>
        </p:nvSpPr>
        <p:spPr>
          <a:xfrm>
            <a:off x="7248128" y="3019641"/>
            <a:ext cx="4536504" cy="461665"/>
          </a:xfrm>
          <a:prstGeom prst="rect">
            <a:avLst/>
          </a:prstGeom>
          <a:noFill/>
        </p:spPr>
        <p:txBody>
          <a:bodyPr wrap="square" rtlCol="0">
            <a:spAutoFit/>
          </a:bodyPr>
          <a:lstStyle/>
          <a:p>
            <a:r>
              <a:rPr lang="en-GB">
                <a:latin typeface="+mn-lt"/>
              </a:rPr>
              <a:t>Health waiting lists</a:t>
            </a:r>
          </a:p>
        </p:txBody>
      </p:sp>
      <p:pic>
        <p:nvPicPr>
          <p:cNvPr id="20" name="Graphic 19" descr="Hourglass 90% outline">
            <a:extLst>
              <a:ext uri="{FF2B5EF4-FFF2-40B4-BE49-F238E27FC236}">
                <a16:creationId xmlns:a16="http://schemas.microsoft.com/office/drawing/2014/main" id="{F7258DAD-D28C-A3A7-0FD1-EC2671A9B95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16258" y="3801386"/>
            <a:ext cx="779742" cy="779742"/>
          </a:xfrm>
          <a:prstGeom prst="rect">
            <a:avLst/>
          </a:prstGeom>
        </p:spPr>
      </p:pic>
      <p:sp>
        <p:nvSpPr>
          <p:cNvPr id="21" name="Left Brace 20">
            <a:extLst>
              <a:ext uri="{FF2B5EF4-FFF2-40B4-BE49-F238E27FC236}">
                <a16:creationId xmlns:a16="http://schemas.microsoft.com/office/drawing/2014/main" id="{B5235C85-FA8B-4B4B-42E4-6E3798713569}"/>
              </a:ext>
            </a:extLst>
          </p:cNvPr>
          <p:cNvSpPr/>
          <p:nvPr/>
        </p:nvSpPr>
        <p:spPr>
          <a:xfrm>
            <a:off x="4658828" y="2198902"/>
            <a:ext cx="432048" cy="2323355"/>
          </a:xfrm>
          <a:prstGeom prst="lef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ln>
                <a:solidFill>
                  <a:sysClr val="windowText" lastClr="000000"/>
                </a:solidFill>
              </a:ln>
            </a:endParaRPr>
          </a:p>
        </p:txBody>
      </p:sp>
      <p:sp>
        <p:nvSpPr>
          <p:cNvPr id="22" name="TextBox 21">
            <a:extLst>
              <a:ext uri="{FF2B5EF4-FFF2-40B4-BE49-F238E27FC236}">
                <a16:creationId xmlns:a16="http://schemas.microsoft.com/office/drawing/2014/main" id="{870B5F03-D1A3-BCDD-2DC1-B6DA98A9FEF2}"/>
              </a:ext>
            </a:extLst>
          </p:cNvPr>
          <p:cNvSpPr txBox="1"/>
          <p:nvPr/>
        </p:nvSpPr>
        <p:spPr>
          <a:xfrm>
            <a:off x="1568690" y="2456739"/>
            <a:ext cx="3294848" cy="1200329"/>
          </a:xfrm>
          <a:prstGeom prst="rect">
            <a:avLst/>
          </a:prstGeom>
          <a:noFill/>
        </p:spPr>
        <p:txBody>
          <a:bodyPr wrap="square" rtlCol="0">
            <a:spAutoFit/>
          </a:bodyPr>
          <a:lstStyle/>
          <a:p>
            <a:endParaRPr lang="en-GB">
              <a:latin typeface="+mj-lt"/>
            </a:endParaRPr>
          </a:p>
          <a:p>
            <a:endParaRPr lang="en-GB">
              <a:latin typeface="+mj-lt"/>
            </a:endParaRPr>
          </a:p>
          <a:p>
            <a:r>
              <a:rPr lang="en-GB">
                <a:latin typeface="+mj-lt"/>
              </a:rPr>
              <a:t>3 priorities</a:t>
            </a:r>
          </a:p>
        </p:txBody>
      </p:sp>
      <p:pic>
        <p:nvPicPr>
          <p:cNvPr id="3" name="Graphic 2" descr="Badge 1 outline">
            <a:extLst>
              <a:ext uri="{FF2B5EF4-FFF2-40B4-BE49-F238E27FC236}">
                <a16:creationId xmlns:a16="http://schemas.microsoft.com/office/drawing/2014/main" id="{70B1B1A7-84B1-1587-F9B9-3CCAD8893F1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66100" y="2070460"/>
            <a:ext cx="718548" cy="718548"/>
          </a:xfrm>
          <a:prstGeom prst="rect">
            <a:avLst/>
          </a:prstGeom>
        </p:spPr>
      </p:pic>
      <p:pic>
        <p:nvPicPr>
          <p:cNvPr id="6" name="Graphic 5" descr="Badge outline">
            <a:extLst>
              <a:ext uri="{FF2B5EF4-FFF2-40B4-BE49-F238E27FC236}">
                <a16:creationId xmlns:a16="http://schemas.microsoft.com/office/drawing/2014/main" id="{62AB28B4-3DB4-DFC5-BE27-B788FE29189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385564" y="2929904"/>
            <a:ext cx="718548" cy="718548"/>
          </a:xfrm>
          <a:prstGeom prst="rect">
            <a:avLst/>
          </a:prstGeom>
        </p:spPr>
      </p:pic>
      <p:pic>
        <p:nvPicPr>
          <p:cNvPr id="14" name="Graphic 13" descr="Badge 3 outline">
            <a:extLst>
              <a:ext uri="{FF2B5EF4-FFF2-40B4-BE49-F238E27FC236}">
                <a16:creationId xmlns:a16="http://schemas.microsoft.com/office/drawing/2014/main" id="{E6924AC5-D6B4-101D-3EC4-3E997EB6088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400808" y="3903825"/>
            <a:ext cx="718548" cy="718548"/>
          </a:xfrm>
          <a:prstGeom prst="rect">
            <a:avLst/>
          </a:prstGeom>
        </p:spPr>
      </p:pic>
    </p:spTree>
    <p:extLst>
      <p:ext uri="{BB962C8B-B14F-4D97-AF65-F5344CB8AC3E}">
        <p14:creationId xmlns:p14="http://schemas.microsoft.com/office/powerpoint/2010/main" val="31198629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B37CAE3-0AB1-7871-34EF-46D1FC11220B}"/>
              </a:ext>
            </a:extLst>
          </p:cNvPr>
          <p:cNvPicPr>
            <a:picLocks noChangeAspect="1"/>
          </p:cNvPicPr>
          <p:nvPr/>
        </p:nvPicPr>
        <p:blipFill>
          <a:blip r:embed="rId3"/>
          <a:stretch>
            <a:fillRect/>
          </a:stretch>
        </p:blipFill>
        <p:spPr>
          <a:xfrm>
            <a:off x="609600" y="2093690"/>
            <a:ext cx="5400600" cy="3518741"/>
          </a:xfrm>
          <a:prstGeom prst="rect">
            <a:avLst/>
          </a:prstGeom>
        </p:spPr>
      </p:pic>
      <p:sp>
        <p:nvSpPr>
          <p:cNvPr id="7" name="TextBox 6">
            <a:extLst>
              <a:ext uri="{FF2B5EF4-FFF2-40B4-BE49-F238E27FC236}">
                <a16:creationId xmlns:a16="http://schemas.microsoft.com/office/drawing/2014/main" id="{5104CCE0-BA2A-51D9-684E-880F55AD911E}"/>
              </a:ext>
            </a:extLst>
          </p:cNvPr>
          <p:cNvSpPr txBox="1"/>
          <p:nvPr/>
        </p:nvSpPr>
        <p:spPr>
          <a:xfrm>
            <a:off x="679807" y="1239328"/>
            <a:ext cx="5328592" cy="369332"/>
          </a:xfrm>
          <a:prstGeom prst="rect">
            <a:avLst/>
          </a:prstGeom>
          <a:noFill/>
        </p:spPr>
        <p:txBody>
          <a:bodyPr wrap="square" rtlCol="0">
            <a:spAutoFit/>
          </a:bodyPr>
          <a:lstStyle/>
          <a:p>
            <a:r>
              <a:rPr lang="en-GB" sz="1800">
                <a:latin typeface="+mj-lt"/>
              </a:rPr>
              <a:t>Steady increase of places since 2020</a:t>
            </a:r>
          </a:p>
        </p:txBody>
      </p:sp>
      <p:pic>
        <p:nvPicPr>
          <p:cNvPr id="9" name="Picture 8">
            <a:extLst>
              <a:ext uri="{FF2B5EF4-FFF2-40B4-BE49-F238E27FC236}">
                <a16:creationId xmlns:a16="http://schemas.microsoft.com/office/drawing/2014/main" id="{A6DCD475-10C6-4F75-F79A-094A1BB2C622}"/>
              </a:ext>
            </a:extLst>
          </p:cNvPr>
          <p:cNvPicPr>
            <a:picLocks noChangeAspect="1"/>
          </p:cNvPicPr>
          <p:nvPr/>
        </p:nvPicPr>
        <p:blipFill>
          <a:blip r:embed="rId4"/>
          <a:stretch>
            <a:fillRect/>
          </a:stretch>
        </p:blipFill>
        <p:spPr>
          <a:xfrm>
            <a:off x="6314684" y="2276872"/>
            <a:ext cx="5567685" cy="3152376"/>
          </a:xfrm>
          <a:prstGeom prst="rect">
            <a:avLst/>
          </a:prstGeom>
        </p:spPr>
      </p:pic>
      <p:sp>
        <p:nvSpPr>
          <p:cNvPr id="5" name="Title 4">
            <a:extLst>
              <a:ext uri="{FF2B5EF4-FFF2-40B4-BE49-F238E27FC236}">
                <a16:creationId xmlns:a16="http://schemas.microsoft.com/office/drawing/2014/main" id="{5009F248-3227-B4EF-B2B5-246DAEDF752A}"/>
              </a:ext>
            </a:extLst>
          </p:cNvPr>
          <p:cNvSpPr>
            <a:spLocks noGrp="1"/>
          </p:cNvSpPr>
          <p:nvPr>
            <p:ph type="title"/>
          </p:nvPr>
        </p:nvSpPr>
        <p:spPr>
          <a:xfrm>
            <a:off x="255181" y="287867"/>
            <a:ext cx="12239256" cy="863600"/>
          </a:xfrm>
        </p:spPr>
        <p:txBody>
          <a:bodyPr>
            <a:normAutofit/>
          </a:bodyPr>
          <a:lstStyle/>
          <a:p>
            <a:r>
              <a:rPr lang="en-GB"/>
              <a:t>Priority 1: Specialist  Placements</a:t>
            </a:r>
          </a:p>
        </p:txBody>
      </p:sp>
    </p:spTree>
    <p:extLst>
      <p:ext uri="{BB962C8B-B14F-4D97-AF65-F5344CB8AC3E}">
        <p14:creationId xmlns:p14="http://schemas.microsoft.com/office/powerpoint/2010/main" val="31544047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D933C56-0738-9EC4-2375-0A474FF7D5EB}"/>
              </a:ext>
            </a:extLst>
          </p:cNvPr>
          <p:cNvSpPr>
            <a:spLocks noGrp="1"/>
          </p:cNvSpPr>
          <p:nvPr>
            <p:ph idx="1"/>
          </p:nvPr>
        </p:nvSpPr>
        <p:spPr>
          <a:xfrm>
            <a:off x="609601" y="1888386"/>
            <a:ext cx="5391151" cy="3766948"/>
          </a:xfrm>
        </p:spPr>
        <p:txBody>
          <a:bodyPr>
            <a:normAutofit/>
          </a:bodyPr>
          <a:lstStyle/>
          <a:p>
            <a:pPr marL="457189" indent="-457189">
              <a:lnSpc>
                <a:spcPct val="90000"/>
              </a:lnSpc>
              <a:buFont typeface="+mj-lt"/>
              <a:buAutoNum type="arabicPeriod"/>
            </a:pPr>
            <a:r>
              <a:rPr lang="en-GB" sz="1800"/>
              <a:t>Support the development of mainstream provision </a:t>
            </a:r>
          </a:p>
          <a:p>
            <a:pPr marL="457189" indent="-457189">
              <a:lnSpc>
                <a:spcPct val="90000"/>
              </a:lnSpc>
              <a:buFont typeface="+mj-lt"/>
              <a:buAutoNum type="arabicPeriod"/>
            </a:pPr>
            <a:r>
              <a:rPr lang="en-GB" sz="1800"/>
              <a:t>Increase special school estate by a further 470 places</a:t>
            </a:r>
          </a:p>
          <a:p>
            <a:pPr marL="1085824" lvl="1" indent="-342891">
              <a:lnSpc>
                <a:spcPct val="90000"/>
              </a:lnSpc>
            </a:pPr>
            <a:r>
              <a:rPr lang="en-GB" sz="1733"/>
              <a:t>200 place school opening sept 2026</a:t>
            </a:r>
          </a:p>
          <a:p>
            <a:pPr marL="1085824" lvl="1" indent="-342891">
              <a:lnSpc>
                <a:spcPct val="90000"/>
              </a:lnSpc>
            </a:pPr>
            <a:r>
              <a:rPr lang="en-GB" sz="1733"/>
              <a:t>Further 200 place school progressing to Cabinet for decision in March 2025</a:t>
            </a:r>
          </a:p>
          <a:p>
            <a:pPr marL="1085824" lvl="1" indent="-342891">
              <a:lnSpc>
                <a:spcPct val="90000"/>
              </a:lnSpc>
            </a:pPr>
            <a:r>
              <a:rPr lang="en-GB" sz="1733"/>
              <a:t>Expansion of </a:t>
            </a:r>
            <a:r>
              <a:rPr lang="en-GB" sz="1733" err="1"/>
              <a:t>Sladewood</a:t>
            </a:r>
            <a:r>
              <a:rPr lang="en-GB" sz="1733"/>
              <a:t> School – 70 places</a:t>
            </a:r>
          </a:p>
          <a:p>
            <a:pPr marL="457189" indent="-457189">
              <a:lnSpc>
                <a:spcPct val="90000"/>
              </a:lnSpc>
              <a:buFont typeface="+mj-lt"/>
              <a:buAutoNum type="arabicPeriod"/>
            </a:pPr>
            <a:r>
              <a:rPr lang="en-GB" sz="1800"/>
              <a:t>Delivery of additional resource bases, currently assuming 50 places, but could increase significantly with additional capital funding.</a:t>
            </a:r>
          </a:p>
        </p:txBody>
      </p:sp>
      <p:sp>
        <p:nvSpPr>
          <p:cNvPr id="3" name="Title 2">
            <a:extLst>
              <a:ext uri="{FF2B5EF4-FFF2-40B4-BE49-F238E27FC236}">
                <a16:creationId xmlns:a16="http://schemas.microsoft.com/office/drawing/2014/main" id="{D4808D7E-BCD9-BC2C-A576-59BFA90E8EB7}"/>
              </a:ext>
            </a:extLst>
          </p:cNvPr>
          <p:cNvSpPr>
            <a:spLocks noGrp="1"/>
          </p:cNvSpPr>
          <p:nvPr>
            <p:ph type="title"/>
          </p:nvPr>
        </p:nvSpPr>
        <p:spPr>
          <a:xfrm>
            <a:off x="609600" y="274639"/>
            <a:ext cx="10972800" cy="720000"/>
          </a:xfrm>
        </p:spPr>
        <p:txBody>
          <a:bodyPr anchor="ctr">
            <a:normAutofit fontScale="90000"/>
          </a:bodyPr>
          <a:lstStyle/>
          <a:p>
            <a:r>
              <a:rPr lang="en-GB"/>
              <a:t>Priority 1: Sufficiency of Specialist Placements</a:t>
            </a:r>
          </a:p>
        </p:txBody>
      </p:sp>
      <p:sp>
        <p:nvSpPr>
          <p:cNvPr id="12" name="Text Placeholder 3">
            <a:extLst>
              <a:ext uri="{FF2B5EF4-FFF2-40B4-BE49-F238E27FC236}">
                <a16:creationId xmlns:a16="http://schemas.microsoft.com/office/drawing/2014/main" id="{68BDE464-9E38-256C-5D2B-12F61FE1F980}"/>
              </a:ext>
            </a:extLst>
          </p:cNvPr>
          <p:cNvSpPr>
            <a:spLocks noGrp="1"/>
          </p:cNvSpPr>
          <p:nvPr>
            <p:ph type="body" sz="quarter" idx="14"/>
          </p:nvPr>
        </p:nvSpPr>
        <p:spPr>
          <a:xfrm>
            <a:off x="617014" y="1202667"/>
            <a:ext cx="10957983" cy="576000"/>
          </a:xfrm>
        </p:spPr>
        <p:txBody>
          <a:bodyPr/>
          <a:lstStyle/>
          <a:p>
            <a:r>
              <a:rPr lang="en-US"/>
              <a:t>Delivery Plan</a:t>
            </a:r>
          </a:p>
        </p:txBody>
      </p:sp>
      <p:pic>
        <p:nvPicPr>
          <p:cNvPr id="8" name="Picture 7">
            <a:extLst>
              <a:ext uri="{FF2B5EF4-FFF2-40B4-BE49-F238E27FC236}">
                <a16:creationId xmlns:a16="http://schemas.microsoft.com/office/drawing/2014/main" id="{496684FA-32F7-8357-CB90-BBF11A26FB86}"/>
              </a:ext>
            </a:extLst>
          </p:cNvPr>
          <p:cNvPicPr>
            <a:picLocks noChangeAspect="1"/>
          </p:cNvPicPr>
          <p:nvPr/>
        </p:nvPicPr>
        <p:blipFill>
          <a:blip r:embed="rId3"/>
          <a:stretch>
            <a:fillRect/>
          </a:stretch>
        </p:blipFill>
        <p:spPr>
          <a:xfrm>
            <a:off x="6158411" y="2352675"/>
            <a:ext cx="5781675" cy="2152651"/>
          </a:xfrm>
          <a:prstGeom prst="rect">
            <a:avLst/>
          </a:prstGeom>
        </p:spPr>
      </p:pic>
    </p:spTree>
    <p:extLst>
      <p:ext uri="{BB962C8B-B14F-4D97-AF65-F5344CB8AC3E}">
        <p14:creationId xmlns:p14="http://schemas.microsoft.com/office/powerpoint/2010/main" val="11115687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DA4EBE-11A7-0300-7B1D-BEA7AA63149F}"/>
              </a:ext>
            </a:extLst>
          </p:cNvPr>
          <p:cNvSpPr>
            <a:spLocks noGrp="1"/>
          </p:cNvSpPr>
          <p:nvPr>
            <p:ph type="title"/>
          </p:nvPr>
        </p:nvSpPr>
        <p:spPr/>
        <p:txBody>
          <a:bodyPr/>
          <a:lstStyle/>
          <a:p>
            <a:r>
              <a:rPr lang="en-GB"/>
              <a:t>Priority 3: EHCP Timeliness</a:t>
            </a:r>
          </a:p>
        </p:txBody>
      </p:sp>
      <p:pic>
        <p:nvPicPr>
          <p:cNvPr id="8" name="Picture 7">
            <a:extLst>
              <a:ext uri="{FF2B5EF4-FFF2-40B4-BE49-F238E27FC236}">
                <a16:creationId xmlns:a16="http://schemas.microsoft.com/office/drawing/2014/main" id="{34DE9BEA-DF74-91C8-D33B-88675B4410E8}"/>
              </a:ext>
            </a:extLst>
          </p:cNvPr>
          <p:cNvPicPr>
            <a:picLocks noChangeAspect="1"/>
          </p:cNvPicPr>
          <p:nvPr/>
        </p:nvPicPr>
        <p:blipFill>
          <a:blip r:embed="rId3"/>
          <a:stretch>
            <a:fillRect/>
          </a:stretch>
        </p:blipFill>
        <p:spPr>
          <a:xfrm>
            <a:off x="479376" y="1152000"/>
            <a:ext cx="9555132" cy="5269327"/>
          </a:xfrm>
          <a:prstGeom prst="rect">
            <a:avLst/>
          </a:prstGeom>
        </p:spPr>
      </p:pic>
    </p:spTree>
    <p:extLst>
      <p:ext uri="{BB962C8B-B14F-4D97-AF65-F5344CB8AC3E}">
        <p14:creationId xmlns:p14="http://schemas.microsoft.com/office/powerpoint/2010/main" val="17146623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A1674-A227-16E5-3213-E257119E0203}"/>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24DA68C-1E97-3EC7-84A7-21FE308CF0B7}"/>
              </a:ext>
            </a:extLst>
          </p:cNvPr>
          <p:cNvSpPr>
            <a:spLocks noGrp="1"/>
          </p:cNvSpPr>
          <p:nvPr>
            <p:ph type="ctrTitle"/>
          </p:nvPr>
        </p:nvSpPr>
        <p:spPr>
          <a:xfrm>
            <a:off x="624000" y="1793527"/>
            <a:ext cx="10944000" cy="2259251"/>
          </a:xfrm>
        </p:spPr>
        <p:txBody>
          <a:bodyPr>
            <a:noAutofit/>
          </a:bodyPr>
          <a:lstStyle/>
          <a:p>
            <a:pPr algn="ctr"/>
            <a:r>
              <a:rPr lang="en-GB" sz="3733"/>
              <a:t>National SEND Arrangements</a:t>
            </a:r>
          </a:p>
        </p:txBody>
      </p:sp>
    </p:spTree>
    <p:extLst>
      <p:ext uri="{BB962C8B-B14F-4D97-AF65-F5344CB8AC3E}">
        <p14:creationId xmlns:p14="http://schemas.microsoft.com/office/powerpoint/2010/main" val="23872779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879D5-1E52-89F1-C6F4-08515FC6905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0224301-C535-C385-30FB-70D99E21C3F8}"/>
              </a:ext>
            </a:extLst>
          </p:cNvPr>
          <p:cNvSpPr>
            <a:spLocks noGrp="1"/>
          </p:cNvSpPr>
          <p:nvPr>
            <p:ph type="title"/>
          </p:nvPr>
        </p:nvSpPr>
        <p:spPr>
          <a:xfrm>
            <a:off x="609600" y="121569"/>
            <a:ext cx="10972800" cy="864000"/>
          </a:xfrm>
        </p:spPr>
        <p:txBody>
          <a:bodyPr>
            <a:normAutofit fontScale="90000"/>
          </a:bodyPr>
          <a:lstStyle/>
          <a:p>
            <a:r>
              <a:rPr lang="en-GB"/>
              <a:t>Priority 3: EHCP Timeliness Comparator Data</a:t>
            </a:r>
          </a:p>
        </p:txBody>
      </p:sp>
      <p:pic>
        <p:nvPicPr>
          <p:cNvPr id="4" name="Picture 3">
            <a:extLst>
              <a:ext uri="{FF2B5EF4-FFF2-40B4-BE49-F238E27FC236}">
                <a16:creationId xmlns:a16="http://schemas.microsoft.com/office/drawing/2014/main" id="{79A57024-F8CF-A6D7-96BA-B7E5C393B376}"/>
              </a:ext>
            </a:extLst>
          </p:cNvPr>
          <p:cNvPicPr>
            <a:picLocks noChangeAspect="1"/>
          </p:cNvPicPr>
          <p:nvPr/>
        </p:nvPicPr>
        <p:blipFill>
          <a:blip r:embed="rId3"/>
          <a:stretch>
            <a:fillRect/>
          </a:stretch>
        </p:blipFill>
        <p:spPr>
          <a:xfrm>
            <a:off x="479376" y="973459"/>
            <a:ext cx="9984432" cy="5491438"/>
          </a:xfrm>
          <a:prstGeom prst="rect">
            <a:avLst/>
          </a:prstGeom>
        </p:spPr>
      </p:pic>
    </p:spTree>
    <p:extLst>
      <p:ext uri="{BB962C8B-B14F-4D97-AF65-F5344CB8AC3E}">
        <p14:creationId xmlns:p14="http://schemas.microsoft.com/office/powerpoint/2010/main" val="994453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32C7C9-518F-35C6-E58F-2CAA9FE233D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6DD159C-6766-A15E-F32B-8186FA00F3C1}"/>
              </a:ext>
            </a:extLst>
          </p:cNvPr>
          <p:cNvSpPr>
            <a:spLocks noGrp="1"/>
          </p:cNvSpPr>
          <p:nvPr>
            <p:ph type="title"/>
          </p:nvPr>
        </p:nvSpPr>
        <p:spPr>
          <a:xfrm>
            <a:off x="609600" y="121569"/>
            <a:ext cx="10972800" cy="864000"/>
          </a:xfrm>
        </p:spPr>
        <p:txBody>
          <a:bodyPr/>
          <a:lstStyle/>
          <a:p>
            <a:r>
              <a:rPr lang="en-GB"/>
              <a:t>Priority 3: EHCP Demand…….</a:t>
            </a:r>
          </a:p>
        </p:txBody>
      </p:sp>
      <p:pic>
        <p:nvPicPr>
          <p:cNvPr id="5" name="Picture 4">
            <a:extLst>
              <a:ext uri="{FF2B5EF4-FFF2-40B4-BE49-F238E27FC236}">
                <a16:creationId xmlns:a16="http://schemas.microsoft.com/office/drawing/2014/main" id="{62941A69-D3D0-9B02-3044-7E6B2FEFE2A4}"/>
              </a:ext>
            </a:extLst>
          </p:cNvPr>
          <p:cNvPicPr>
            <a:picLocks noChangeAspect="1"/>
          </p:cNvPicPr>
          <p:nvPr/>
        </p:nvPicPr>
        <p:blipFill>
          <a:blip r:embed="rId3"/>
          <a:stretch>
            <a:fillRect/>
          </a:stretch>
        </p:blipFill>
        <p:spPr>
          <a:xfrm>
            <a:off x="565966" y="1340768"/>
            <a:ext cx="11060068" cy="4820323"/>
          </a:xfrm>
          <a:prstGeom prst="rect">
            <a:avLst/>
          </a:prstGeom>
        </p:spPr>
      </p:pic>
    </p:spTree>
    <p:extLst>
      <p:ext uri="{BB962C8B-B14F-4D97-AF65-F5344CB8AC3E}">
        <p14:creationId xmlns:p14="http://schemas.microsoft.com/office/powerpoint/2010/main" val="20508098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E99A0-B610-E6BE-2139-84D160FE2BD7}"/>
              </a:ext>
            </a:extLst>
          </p:cNvPr>
          <p:cNvSpPr>
            <a:spLocks noGrp="1"/>
          </p:cNvSpPr>
          <p:nvPr>
            <p:ph type="title"/>
          </p:nvPr>
        </p:nvSpPr>
        <p:spPr>
          <a:xfrm>
            <a:off x="609600" y="188640"/>
            <a:ext cx="10972800" cy="793368"/>
          </a:xfrm>
        </p:spPr>
        <p:txBody>
          <a:bodyPr anchor="ctr">
            <a:normAutofit fontScale="90000"/>
          </a:bodyPr>
          <a:lstStyle/>
          <a:p>
            <a:pPr>
              <a:lnSpc>
                <a:spcPct val="90000"/>
              </a:lnSpc>
            </a:pPr>
            <a:r>
              <a:rPr lang="en-GB" sz="2800"/>
              <a:t>Priority 3: Statutory Timeliness – Tackling the Key Barrier</a:t>
            </a:r>
            <a:br>
              <a:rPr lang="en-GB" sz="2800"/>
            </a:br>
            <a:r>
              <a:rPr lang="en-GB" sz="2800"/>
              <a:t>Education Psychology Advices</a:t>
            </a:r>
          </a:p>
        </p:txBody>
      </p:sp>
      <p:sp>
        <p:nvSpPr>
          <p:cNvPr id="4" name="Text Placeholder 3">
            <a:extLst>
              <a:ext uri="{FF2B5EF4-FFF2-40B4-BE49-F238E27FC236}">
                <a16:creationId xmlns:a16="http://schemas.microsoft.com/office/drawing/2014/main" id="{97170FEF-222D-4B3E-DD28-BC3703E798DA}"/>
              </a:ext>
            </a:extLst>
          </p:cNvPr>
          <p:cNvSpPr>
            <a:spLocks noGrp="1"/>
          </p:cNvSpPr>
          <p:nvPr>
            <p:ph type="body" sz="quarter" idx="14"/>
          </p:nvPr>
        </p:nvSpPr>
        <p:spPr>
          <a:xfrm>
            <a:off x="617008" y="1236912"/>
            <a:ext cx="10957983" cy="432048"/>
          </a:xfrm>
        </p:spPr>
        <p:txBody>
          <a:bodyPr>
            <a:normAutofit/>
          </a:bodyPr>
          <a:lstStyle/>
          <a:p>
            <a:r>
              <a:rPr lang="en-GB"/>
              <a:t>What have we done and why?</a:t>
            </a:r>
          </a:p>
        </p:txBody>
      </p:sp>
      <p:graphicFrame>
        <p:nvGraphicFramePr>
          <p:cNvPr id="6" name="Text Placeholder 2">
            <a:extLst>
              <a:ext uri="{FF2B5EF4-FFF2-40B4-BE49-F238E27FC236}">
                <a16:creationId xmlns:a16="http://schemas.microsoft.com/office/drawing/2014/main" id="{5CCDFD8D-75D7-19E8-114F-4CE3AFB58FCF}"/>
              </a:ext>
            </a:extLst>
          </p:cNvPr>
          <p:cNvGraphicFramePr/>
          <p:nvPr/>
        </p:nvGraphicFramePr>
        <p:xfrm>
          <a:off x="609600" y="1555513"/>
          <a:ext cx="11103024" cy="4320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86C2627C-ABDA-40BD-028F-77EBC4BB3E7D}"/>
              </a:ext>
            </a:extLst>
          </p:cNvPr>
          <p:cNvPicPr>
            <a:picLocks noChangeAspect="1"/>
          </p:cNvPicPr>
          <p:nvPr/>
        </p:nvPicPr>
        <p:blipFill>
          <a:blip r:embed="rId8"/>
          <a:stretch>
            <a:fillRect/>
          </a:stretch>
        </p:blipFill>
        <p:spPr>
          <a:xfrm>
            <a:off x="8091450" y="5862915"/>
            <a:ext cx="4100550" cy="995085"/>
          </a:xfrm>
          <a:prstGeom prst="rect">
            <a:avLst/>
          </a:prstGeom>
        </p:spPr>
      </p:pic>
    </p:spTree>
    <p:extLst>
      <p:ext uri="{BB962C8B-B14F-4D97-AF65-F5344CB8AC3E}">
        <p14:creationId xmlns:p14="http://schemas.microsoft.com/office/powerpoint/2010/main" val="31205405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4120E-B8D1-7C17-2D7E-D90344727B86}"/>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6D81448-18E4-256B-6632-039A850C26FE}"/>
              </a:ext>
            </a:extLst>
          </p:cNvPr>
          <p:cNvSpPr>
            <a:spLocks noGrp="1"/>
          </p:cNvSpPr>
          <p:nvPr>
            <p:ph type="ctrTitle"/>
          </p:nvPr>
        </p:nvSpPr>
        <p:spPr>
          <a:xfrm>
            <a:off x="624000" y="1793527"/>
            <a:ext cx="10944000" cy="2259251"/>
          </a:xfrm>
        </p:spPr>
        <p:txBody>
          <a:bodyPr>
            <a:noAutofit/>
          </a:bodyPr>
          <a:lstStyle/>
          <a:p>
            <a:pPr algn="ctr"/>
            <a:r>
              <a:rPr lang="en-GB" sz="3733"/>
              <a:t>Designated Schools Grant</a:t>
            </a:r>
          </a:p>
        </p:txBody>
      </p:sp>
    </p:spTree>
    <p:extLst>
      <p:ext uri="{BB962C8B-B14F-4D97-AF65-F5344CB8AC3E}">
        <p14:creationId xmlns:p14="http://schemas.microsoft.com/office/powerpoint/2010/main" val="42624159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EE23B-D6E1-3F78-9FBA-3443A4391D43}"/>
              </a:ext>
            </a:extLst>
          </p:cNvPr>
          <p:cNvSpPr>
            <a:spLocks noGrp="1"/>
          </p:cNvSpPr>
          <p:nvPr>
            <p:ph type="ctrTitle"/>
          </p:nvPr>
        </p:nvSpPr>
        <p:spPr>
          <a:xfrm>
            <a:off x="633735" y="104315"/>
            <a:ext cx="10944000" cy="960000"/>
          </a:xfrm>
        </p:spPr>
        <p:txBody>
          <a:bodyPr>
            <a:normAutofit/>
          </a:bodyPr>
          <a:lstStyle/>
          <a:p>
            <a:r>
              <a:rPr lang="en-GB" sz="4267"/>
              <a:t>Dedicated Schools Grant 2025/26</a:t>
            </a:r>
          </a:p>
        </p:txBody>
      </p:sp>
      <p:pic>
        <p:nvPicPr>
          <p:cNvPr id="3" name="Picture 1">
            <a:extLst>
              <a:ext uri="{FF2B5EF4-FFF2-40B4-BE49-F238E27FC236}">
                <a16:creationId xmlns:a16="http://schemas.microsoft.com/office/drawing/2014/main" id="{3CDF35BA-DA06-E90B-8690-B5DE08D82E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104" y="1308758"/>
            <a:ext cx="9025352" cy="1971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4129165-6587-D095-402F-B82E3DF0091C}"/>
              </a:ext>
            </a:extLst>
          </p:cNvPr>
          <p:cNvPicPr>
            <a:picLocks noChangeAspect="1"/>
          </p:cNvPicPr>
          <p:nvPr/>
        </p:nvPicPr>
        <p:blipFill>
          <a:blip r:embed="rId4"/>
          <a:stretch>
            <a:fillRect/>
          </a:stretch>
        </p:blipFill>
        <p:spPr>
          <a:xfrm>
            <a:off x="369105" y="3486451"/>
            <a:ext cx="5556777" cy="2224743"/>
          </a:xfrm>
          <a:prstGeom prst="rect">
            <a:avLst/>
          </a:prstGeom>
        </p:spPr>
      </p:pic>
      <p:pic>
        <p:nvPicPr>
          <p:cNvPr id="7" name="Picture 6">
            <a:extLst>
              <a:ext uri="{FF2B5EF4-FFF2-40B4-BE49-F238E27FC236}">
                <a16:creationId xmlns:a16="http://schemas.microsoft.com/office/drawing/2014/main" id="{900F3278-A7FF-EEBF-820F-AB0B43F9FF7C}"/>
              </a:ext>
            </a:extLst>
          </p:cNvPr>
          <p:cNvPicPr>
            <a:picLocks noChangeAspect="1"/>
          </p:cNvPicPr>
          <p:nvPr/>
        </p:nvPicPr>
        <p:blipFill>
          <a:blip r:embed="rId5"/>
          <a:stretch>
            <a:fillRect/>
          </a:stretch>
        </p:blipFill>
        <p:spPr>
          <a:xfrm>
            <a:off x="5169787" y="3475229"/>
            <a:ext cx="5685629" cy="2149207"/>
          </a:xfrm>
          <a:prstGeom prst="rect">
            <a:avLst/>
          </a:prstGeom>
        </p:spPr>
      </p:pic>
      <p:sp>
        <p:nvSpPr>
          <p:cNvPr id="8" name="TextBox 7">
            <a:extLst>
              <a:ext uri="{FF2B5EF4-FFF2-40B4-BE49-F238E27FC236}">
                <a16:creationId xmlns:a16="http://schemas.microsoft.com/office/drawing/2014/main" id="{A7F3170C-B4DA-19D9-A14D-51CA31995C66}"/>
              </a:ext>
            </a:extLst>
          </p:cNvPr>
          <p:cNvSpPr txBox="1"/>
          <p:nvPr/>
        </p:nvSpPr>
        <p:spPr>
          <a:xfrm>
            <a:off x="9536979" y="1715773"/>
            <a:ext cx="2636875" cy="1077218"/>
          </a:xfrm>
          <a:prstGeom prst="rect">
            <a:avLst/>
          </a:prstGeom>
          <a:noFill/>
        </p:spPr>
        <p:txBody>
          <a:bodyPr wrap="square" rtlCol="0">
            <a:spAutoFit/>
          </a:bodyPr>
          <a:lstStyle/>
          <a:p>
            <a:r>
              <a:rPr lang="en-GB" sz="1600">
                <a:solidFill>
                  <a:schemeClr val="tx2"/>
                </a:solidFill>
                <a:latin typeface="Arial" panose="020B0604020202020204" pitchFamily="34" charset="0"/>
                <a:cs typeface="Arial" panose="020B0604020202020204" pitchFamily="34" charset="0"/>
              </a:rPr>
              <a:t>Governance and decision making:</a:t>
            </a:r>
          </a:p>
          <a:p>
            <a:pPr marL="228594" indent="-228594">
              <a:buFont typeface="Arial" panose="020B0604020202020204" pitchFamily="34" charset="0"/>
              <a:buChar char="•"/>
            </a:pPr>
            <a:r>
              <a:rPr lang="en-GB" sz="1600">
                <a:solidFill>
                  <a:schemeClr val="tx2"/>
                </a:solidFill>
                <a:latin typeface="Arial" panose="020B0604020202020204" pitchFamily="34" charset="0"/>
                <a:cs typeface="Arial" panose="020B0604020202020204" pitchFamily="34" charset="0"/>
              </a:rPr>
              <a:t>Cabinet </a:t>
            </a:r>
          </a:p>
          <a:p>
            <a:pPr marL="228594" indent="-228594">
              <a:buFont typeface="Arial" panose="020B0604020202020204" pitchFamily="34" charset="0"/>
              <a:buChar char="•"/>
            </a:pPr>
            <a:r>
              <a:rPr lang="en-GB" sz="1600">
                <a:solidFill>
                  <a:schemeClr val="tx2"/>
                </a:solidFill>
                <a:latin typeface="Arial" panose="020B0604020202020204" pitchFamily="34" charset="0"/>
                <a:cs typeface="Arial" panose="020B0604020202020204" pitchFamily="34" charset="0"/>
              </a:rPr>
              <a:t>Schools Forum</a:t>
            </a:r>
          </a:p>
        </p:txBody>
      </p:sp>
    </p:spTree>
    <p:extLst>
      <p:ext uri="{BB962C8B-B14F-4D97-AF65-F5344CB8AC3E}">
        <p14:creationId xmlns:p14="http://schemas.microsoft.com/office/powerpoint/2010/main" val="10830118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14A5D0C-E8C9-1F60-481C-2FBFE6439BD7}"/>
              </a:ext>
            </a:extLst>
          </p:cNvPr>
          <p:cNvGraphicFramePr>
            <a:graphicFrameLocks noGrp="1"/>
          </p:cNvGraphicFramePr>
          <p:nvPr>
            <p:ph idx="1"/>
          </p:nvPr>
        </p:nvGraphicFramePr>
        <p:xfrm>
          <a:off x="609600" y="1508397"/>
          <a:ext cx="10769600" cy="43515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7C66D77E-08C2-DCFF-6F80-5ACCAB622AB4}"/>
              </a:ext>
            </a:extLst>
          </p:cNvPr>
          <p:cNvSpPr>
            <a:spLocks noGrp="1"/>
          </p:cNvSpPr>
          <p:nvPr>
            <p:ph type="title"/>
          </p:nvPr>
        </p:nvSpPr>
        <p:spPr>
          <a:xfrm>
            <a:off x="609600" y="165135"/>
            <a:ext cx="10972800" cy="704372"/>
          </a:xfrm>
          <a:solidFill>
            <a:schemeClr val="accent5">
              <a:lumMod val="40000"/>
              <a:lumOff val="60000"/>
            </a:schemeClr>
          </a:solidFill>
        </p:spPr>
        <p:txBody>
          <a:bodyPr/>
          <a:lstStyle/>
          <a:p>
            <a:r>
              <a:rPr lang="en-GB"/>
              <a:t>SEND &amp; DSG risks</a:t>
            </a:r>
          </a:p>
        </p:txBody>
      </p:sp>
      <p:sp>
        <p:nvSpPr>
          <p:cNvPr id="5" name="TextBox 4">
            <a:extLst>
              <a:ext uri="{FF2B5EF4-FFF2-40B4-BE49-F238E27FC236}">
                <a16:creationId xmlns:a16="http://schemas.microsoft.com/office/drawing/2014/main" id="{7EA69E95-9094-A141-8C35-F72AF1011F76}"/>
              </a:ext>
            </a:extLst>
          </p:cNvPr>
          <p:cNvSpPr txBox="1"/>
          <p:nvPr/>
        </p:nvSpPr>
        <p:spPr>
          <a:xfrm>
            <a:off x="609600" y="950224"/>
            <a:ext cx="10972800" cy="523220"/>
          </a:xfrm>
          <a:prstGeom prst="rect">
            <a:avLst/>
          </a:prstGeom>
          <a:solidFill>
            <a:schemeClr val="accent5">
              <a:lumMod val="40000"/>
              <a:lumOff val="60000"/>
            </a:schemeClr>
          </a:solidFill>
        </p:spPr>
        <p:txBody>
          <a:bodyPr wrap="square" rtlCol="0">
            <a:spAutoFit/>
          </a:bodyPr>
          <a:lstStyle/>
          <a:p>
            <a:r>
              <a:rPr lang="en-GB" sz="1400">
                <a:latin typeface="Arial" panose="020B0604020202020204" pitchFamily="34" charset="0"/>
                <a:cs typeface="Arial" panose="020B0604020202020204" pitchFamily="34" charset="0"/>
              </a:rPr>
              <a:t>Delivery of targets for SEND &amp; DSG is not a simple matter of targets, action plan, delivery:  the graphic below sets out opposing forces.  The reality is that both sets of factors could work in either direction.</a:t>
            </a:r>
          </a:p>
        </p:txBody>
      </p:sp>
    </p:spTree>
    <p:extLst>
      <p:ext uri="{BB962C8B-B14F-4D97-AF65-F5344CB8AC3E}">
        <p14:creationId xmlns:p14="http://schemas.microsoft.com/office/powerpoint/2010/main" val="18928065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A0117-6ADA-FE80-D818-B9E6601A5C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226AAB-2157-2FD6-865B-D7DAD1666210}"/>
              </a:ext>
            </a:extLst>
          </p:cNvPr>
          <p:cNvSpPr>
            <a:spLocks noGrp="1"/>
          </p:cNvSpPr>
          <p:nvPr>
            <p:ph type="title"/>
          </p:nvPr>
        </p:nvSpPr>
        <p:spPr>
          <a:xfrm>
            <a:off x="164496" y="113828"/>
            <a:ext cx="10972800" cy="864000"/>
          </a:xfrm>
        </p:spPr>
        <p:txBody>
          <a:bodyPr anchor="ctr">
            <a:normAutofit/>
          </a:bodyPr>
          <a:lstStyle/>
          <a:p>
            <a:r>
              <a:rPr lang="en-GB"/>
              <a:t>5 Year DSG Plan</a:t>
            </a:r>
          </a:p>
        </p:txBody>
      </p:sp>
      <p:sp>
        <p:nvSpPr>
          <p:cNvPr id="6" name="Title 1">
            <a:extLst>
              <a:ext uri="{FF2B5EF4-FFF2-40B4-BE49-F238E27FC236}">
                <a16:creationId xmlns:a16="http://schemas.microsoft.com/office/drawing/2014/main" id="{4EB0B134-2829-630C-B178-8DF3DC85F937}"/>
              </a:ext>
            </a:extLst>
          </p:cNvPr>
          <p:cNvSpPr txBox="1">
            <a:spLocks/>
          </p:cNvSpPr>
          <p:nvPr/>
        </p:nvSpPr>
        <p:spPr>
          <a:xfrm>
            <a:off x="420800" y="2556485"/>
            <a:ext cx="10944000" cy="1791049"/>
          </a:xfrm>
          <a:prstGeom prst="rect">
            <a:avLst/>
          </a:prstGeom>
        </p:spPr>
        <p:txBody>
          <a:bodyPr vert="horz" lIns="121920" tIns="60960" rIns="121920" bIns="60960" rtlCol="0" anchor="ctr">
            <a:normAutofit/>
          </a:bodyPr>
          <a:lstStyle>
            <a:lvl1pPr algn="l" defTabSz="457200" rtl="0" eaLnBrk="1" latinLnBrk="0" hangingPunct="1">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endParaRPr lang="en-GB" sz="3200"/>
          </a:p>
        </p:txBody>
      </p:sp>
      <p:pic>
        <p:nvPicPr>
          <p:cNvPr id="3" name="Content Placeholder 2">
            <a:extLst>
              <a:ext uri="{FF2B5EF4-FFF2-40B4-BE49-F238E27FC236}">
                <a16:creationId xmlns:a16="http://schemas.microsoft.com/office/drawing/2014/main" id="{DE7A9A3B-805C-3D16-8D37-E2E2F8D6EE28}"/>
              </a:ext>
            </a:extLst>
          </p:cNvPr>
          <p:cNvPicPr>
            <a:picLocks noGrp="1" noChangeAspect="1"/>
          </p:cNvPicPr>
          <p:nvPr>
            <p:ph idx="1"/>
          </p:nvPr>
        </p:nvPicPr>
        <p:blipFill>
          <a:blip r:embed="rId3"/>
          <a:stretch>
            <a:fillRect/>
          </a:stretch>
        </p:blipFill>
        <p:spPr>
          <a:xfrm>
            <a:off x="164497" y="977828"/>
            <a:ext cx="8792593" cy="4424680"/>
          </a:xfrm>
          <a:prstGeom prst="rect">
            <a:avLst/>
          </a:prstGeom>
        </p:spPr>
      </p:pic>
      <p:sp>
        <p:nvSpPr>
          <p:cNvPr id="4" name="Rectangle: Rounded Corners 3">
            <a:extLst>
              <a:ext uri="{FF2B5EF4-FFF2-40B4-BE49-F238E27FC236}">
                <a16:creationId xmlns:a16="http://schemas.microsoft.com/office/drawing/2014/main" id="{B04437F9-867D-DE11-D1A8-A8D92C305310}"/>
              </a:ext>
            </a:extLst>
          </p:cNvPr>
          <p:cNvSpPr/>
          <p:nvPr/>
        </p:nvSpPr>
        <p:spPr>
          <a:xfrm>
            <a:off x="9009429" y="1549135"/>
            <a:ext cx="3018075" cy="3282067"/>
          </a:xfrm>
          <a:prstGeom prst="roundRect">
            <a:avLst/>
          </a:prstGeom>
          <a:solidFill>
            <a:schemeClr val="accent2">
              <a:lumMod val="20000"/>
              <a:lumOff val="80000"/>
            </a:schemeClr>
          </a:solidFill>
          <a:ln>
            <a:solidFill>
              <a:schemeClr val="bg1"/>
            </a:solidFill>
          </a:ln>
        </p:spPr>
        <p:style>
          <a:lnRef idx="2">
            <a:schemeClr val="accent1"/>
          </a:lnRef>
          <a:fillRef idx="1">
            <a:schemeClr val="lt1"/>
          </a:fillRef>
          <a:effectRef idx="0">
            <a:schemeClr val="accent1"/>
          </a:effectRef>
          <a:fontRef idx="minor">
            <a:schemeClr val="dk1"/>
          </a:fontRef>
        </p:style>
        <p:txBody>
          <a:bodyPr lIns="121920" tIns="60960" rIns="121920" bIns="60960" rtlCol="0" anchor="ctr"/>
          <a:lstStyle/>
          <a:p>
            <a:r>
              <a:rPr lang="en-GB" sz="1867">
                <a:solidFill>
                  <a:schemeClr val="tx2"/>
                </a:solidFill>
              </a:rPr>
              <a:t>Financial mitigations: </a:t>
            </a:r>
          </a:p>
          <a:p>
            <a:pPr marL="457189" indent="-457189">
              <a:buFont typeface="+mj-lt"/>
              <a:buAutoNum type="arabicPeriod"/>
            </a:pPr>
            <a:r>
              <a:rPr lang="en-GB" sz="1867">
                <a:solidFill>
                  <a:schemeClr val="tx2"/>
                </a:solidFill>
              </a:rPr>
              <a:t>Increased sufficiency of specialist places</a:t>
            </a:r>
            <a:endParaRPr lang="en-GB" sz="1867">
              <a:solidFill>
                <a:schemeClr val="tx2"/>
              </a:solidFill>
              <a:ea typeface="Calibri"/>
              <a:cs typeface="Calibri"/>
            </a:endParaRPr>
          </a:p>
          <a:p>
            <a:pPr marL="457189" indent="-457189">
              <a:buFont typeface="+mj-lt"/>
              <a:buAutoNum type="arabicPeriod"/>
            </a:pPr>
            <a:r>
              <a:rPr lang="en-GB" sz="1867">
                <a:solidFill>
                  <a:schemeClr val="tx2"/>
                </a:solidFill>
              </a:rPr>
              <a:t>Reduce the need for statutory support</a:t>
            </a:r>
          </a:p>
          <a:p>
            <a:pPr marL="457189" indent="-457189">
              <a:buFont typeface="+mj-lt"/>
              <a:buAutoNum type="arabicPeriod"/>
            </a:pPr>
            <a:r>
              <a:rPr lang="en-GB" sz="1867">
                <a:solidFill>
                  <a:schemeClr val="tx2"/>
                </a:solidFill>
                <a:ea typeface="Calibri"/>
                <a:cs typeface="Calibri"/>
              </a:rPr>
              <a:t>More children and young people with SEND attend mainstream school</a:t>
            </a:r>
          </a:p>
        </p:txBody>
      </p:sp>
    </p:spTree>
    <p:extLst>
      <p:ext uri="{BB962C8B-B14F-4D97-AF65-F5344CB8AC3E}">
        <p14:creationId xmlns:p14="http://schemas.microsoft.com/office/powerpoint/2010/main" val="38258697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ACD00-9C8F-C919-CCF8-3CF8DEBB6D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7A8440-FAA2-ADE6-C4B1-FFEA0FA29A17}"/>
              </a:ext>
            </a:extLst>
          </p:cNvPr>
          <p:cNvSpPr>
            <a:spLocks noGrp="1"/>
          </p:cNvSpPr>
          <p:nvPr>
            <p:ph type="ctrTitle"/>
          </p:nvPr>
        </p:nvSpPr>
        <p:spPr>
          <a:xfrm>
            <a:off x="551384" y="166616"/>
            <a:ext cx="9630955" cy="790352"/>
          </a:xfrm>
        </p:spPr>
        <p:txBody>
          <a:bodyPr>
            <a:noAutofit/>
          </a:bodyPr>
          <a:lstStyle/>
          <a:p>
            <a:pPr algn="l"/>
            <a:r>
              <a:rPr lang="en-GB" sz="3200">
                <a:latin typeface="+mn-lt"/>
              </a:rPr>
              <a:t>Priorities to tackle the DSG Deficit in summary:</a:t>
            </a:r>
          </a:p>
        </p:txBody>
      </p:sp>
      <p:pic>
        <p:nvPicPr>
          <p:cNvPr id="5" name="Graphic 4" descr="Schoolhouse outline">
            <a:extLst>
              <a:ext uri="{FF2B5EF4-FFF2-40B4-BE49-F238E27FC236}">
                <a16:creationId xmlns:a16="http://schemas.microsoft.com/office/drawing/2014/main" id="{C2B45E06-F7C5-B9B2-9178-057A0A2F1C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12074" y="2789008"/>
            <a:ext cx="914400" cy="914400"/>
          </a:xfrm>
          <a:prstGeom prst="rect">
            <a:avLst/>
          </a:prstGeom>
        </p:spPr>
      </p:pic>
      <p:sp>
        <p:nvSpPr>
          <p:cNvPr id="16" name="TextBox 15">
            <a:extLst>
              <a:ext uri="{FF2B5EF4-FFF2-40B4-BE49-F238E27FC236}">
                <a16:creationId xmlns:a16="http://schemas.microsoft.com/office/drawing/2014/main" id="{06622878-CF28-A813-7D42-305CB584246D}"/>
              </a:ext>
            </a:extLst>
          </p:cNvPr>
          <p:cNvSpPr txBox="1"/>
          <p:nvPr/>
        </p:nvSpPr>
        <p:spPr>
          <a:xfrm>
            <a:off x="7220090" y="1606525"/>
            <a:ext cx="4564542" cy="1569660"/>
          </a:xfrm>
          <a:prstGeom prst="rect">
            <a:avLst/>
          </a:prstGeom>
          <a:noFill/>
        </p:spPr>
        <p:txBody>
          <a:bodyPr wrap="square" rtlCol="0">
            <a:spAutoFit/>
          </a:bodyPr>
          <a:lstStyle/>
          <a:p>
            <a:r>
              <a:rPr lang="en-GB">
                <a:latin typeface="+mn-lt"/>
              </a:rPr>
              <a:t>Promoting and supporting mainstream school inclusion, including workforce development</a:t>
            </a:r>
          </a:p>
          <a:p>
            <a:endParaRPr lang="en-GB">
              <a:latin typeface="+mn-lt"/>
            </a:endParaRPr>
          </a:p>
        </p:txBody>
      </p:sp>
      <p:sp>
        <p:nvSpPr>
          <p:cNvPr id="17" name="TextBox 16">
            <a:extLst>
              <a:ext uri="{FF2B5EF4-FFF2-40B4-BE49-F238E27FC236}">
                <a16:creationId xmlns:a16="http://schemas.microsoft.com/office/drawing/2014/main" id="{023E3762-8623-84CA-1748-845C6E22363D}"/>
              </a:ext>
            </a:extLst>
          </p:cNvPr>
          <p:cNvSpPr txBox="1"/>
          <p:nvPr/>
        </p:nvSpPr>
        <p:spPr>
          <a:xfrm>
            <a:off x="7248128" y="3917401"/>
            <a:ext cx="4536504" cy="1200329"/>
          </a:xfrm>
          <a:prstGeom prst="rect">
            <a:avLst/>
          </a:prstGeom>
          <a:noFill/>
        </p:spPr>
        <p:txBody>
          <a:bodyPr wrap="square" rtlCol="0">
            <a:spAutoFit/>
          </a:bodyPr>
          <a:lstStyle/>
          <a:p>
            <a:r>
              <a:rPr lang="en-GB" b="1">
                <a:latin typeface="+mn-lt"/>
              </a:rPr>
              <a:t>Changes to the National Funding Formula &amp; national legislative framework for SEND</a:t>
            </a:r>
          </a:p>
        </p:txBody>
      </p:sp>
      <p:sp>
        <p:nvSpPr>
          <p:cNvPr id="21" name="Left Brace 20">
            <a:extLst>
              <a:ext uri="{FF2B5EF4-FFF2-40B4-BE49-F238E27FC236}">
                <a16:creationId xmlns:a16="http://schemas.microsoft.com/office/drawing/2014/main" id="{D567E1D1-5655-D7F0-895D-7B4AF1D8E8D9}"/>
              </a:ext>
            </a:extLst>
          </p:cNvPr>
          <p:cNvSpPr/>
          <p:nvPr/>
        </p:nvSpPr>
        <p:spPr>
          <a:xfrm>
            <a:off x="4658828" y="2198902"/>
            <a:ext cx="432048" cy="2323355"/>
          </a:xfrm>
          <a:prstGeom prst="lef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ln>
                <a:solidFill>
                  <a:sysClr val="windowText" lastClr="000000"/>
                </a:solidFill>
              </a:ln>
            </a:endParaRPr>
          </a:p>
        </p:txBody>
      </p:sp>
      <p:sp>
        <p:nvSpPr>
          <p:cNvPr id="22" name="TextBox 21">
            <a:extLst>
              <a:ext uri="{FF2B5EF4-FFF2-40B4-BE49-F238E27FC236}">
                <a16:creationId xmlns:a16="http://schemas.microsoft.com/office/drawing/2014/main" id="{8CA05F4F-D284-0CF9-82A2-94548070965A}"/>
              </a:ext>
            </a:extLst>
          </p:cNvPr>
          <p:cNvSpPr txBox="1"/>
          <p:nvPr/>
        </p:nvSpPr>
        <p:spPr>
          <a:xfrm>
            <a:off x="1568690" y="2456739"/>
            <a:ext cx="3294848" cy="1200329"/>
          </a:xfrm>
          <a:prstGeom prst="rect">
            <a:avLst/>
          </a:prstGeom>
          <a:noFill/>
        </p:spPr>
        <p:txBody>
          <a:bodyPr wrap="square" rtlCol="0">
            <a:spAutoFit/>
          </a:bodyPr>
          <a:lstStyle/>
          <a:p>
            <a:endParaRPr lang="en-GB">
              <a:latin typeface="+mj-lt"/>
            </a:endParaRPr>
          </a:p>
          <a:p>
            <a:endParaRPr lang="en-GB">
              <a:latin typeface="+mj-lt"/>
            </a:endParaRPr>
          </a:p>
          <a:p>
            <a:r>
              <a:rPr lang="en-GB">
                <a:latin typeface="+mj-lt"/>
              </a:rPr>
              <a:t>3 priorities</a:t>
            </a:r>
          </a:p>
        </p:txBody>
      </p:sp>
      <p:pic>
        <p:nvPicPr>
          <p:cNvPr id="3" name="Graphic 2" descr="Badge 1 outline">
            <a:extLst>
              <a:ext uri="{FF2B5EF4-FFF2-40B4-BE49-F238E27FC236}">
                <a16:creationId xmlns:a16="http://schemas.microsoft.com/office/drawing/2014/main" id="{2D45E0D6-40B1-4E1A-0930-13841BE4C49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66100" y="2070460"/>
            <a:ext cx="718548" cy="718548"/>
          </a:xfrm>
          <a:prstGeom prst="rect">
            <a:avLst/>
          </a:prstGeom>
        </p:spPr>
      </p:pic>
      <p:pic>
        <p:nvPicPr>
          <p:cNvPr id="6" name="Graphic 5" descr="Badge outline">
            <a:extLst>
              <a:ext uri="{FF2B5EF4-FFF2-40B4-BE49-F238E27FC236}">
                <a16:creationId xmlns:a16="http://schemas.microsoft.com/office/drawing/2014/main" id="{2DB62520-3E90-2689-A7CC-66511D94FFE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85564" y="2929904"/>
            <a:ext cx="718548" cy="718548"/>
          </a:xfrm>
          <a:prstGeom prst="rect">
            <a:avLst/>
          </a:prstGeom>
        </p:spPr>
      </p:pic>
      <p:pic>
        <p:nvPicPr>
          <p:cNvPr id="14" name="Graphic 13" descr="Badge 3 outline">
            <a:extLst>
              <a:ext uri="{FF2B5EF4-FFF2-40B4-BE49-F238E27FC236}">
                <a16:creationId xmlns:a16="http://schemas.microsoft.com/office/drawing/2014/main" id="{FA62BF35-3CFF-2E54-B0BB-BAED2C06E6D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400808" y="3903825"/>
            <a:ext cx="718548" cy="718548"/>
          </a:xfrm>
          <a:prstGeom prst="rect">
            <a:avLst/>
          </a:prstGeom>
        </p:spPr>
      </p:pic>
      <p:sp>
        <p:nvSpPr>
          <p:cNvPr id="4" name="TextBox 3">
            <a:extLst>
              <a:ext uri="{FF2B5EF4-FFF2-40B4-BE49-F238E27FC236}">
                <a16:creationId xmlns:a16="http://schemas.microsoft.com/office/drawing/2014/main" id="{C50616F8-9561-D06F-3F50-98059B1DAD47}"/>
              </a:ext>
            </a:extLst>
          </p:cNvPr>
          <p:cNvSpPr txBox="1"/>
          <p:nvPr/>
        </p:nvSpPr>
        <p:spPr>
          <a:xfrm>
            <a:off x="7235497" y="3061095"/>
            <a:ext cx="4942000" cy="461665"/>
          </a:xfrm>
          <a:prstGeom prst="rect">
            <a:avLst/>
          </a:prstGeom>
          <a:noFill/>
        </p:spPr>
        <p:txBody>
          <a:bodyPr wrap="square" rtlCol="0">
            <a:spAutoFit/>
          </a:bodyPr>
          <a:lstStyle/>
          <a:p>
            <a:r>
              <a:rPr lang="en-GB">
                <a:latin typeface="+mn-lt"/>
              </a:rPr>
              <a:t>Sufficiency of specialist placements</a:t>
            </a:r>
          </a:p>
        </p:txBody>
      </p:sp>
      <p:pic>
        <p:nvPicPr>
          <p:cNvPr id="11" name="Graphic 10" descr="Cheers outline">
            <a:extLst>
              <a:ext uri="{FF2B5EF4-FFF2-40B4-BE49-F238E27FC236}">
                <a16:creationId xmlns:a16="http://schemas.microsoft.com/office/drawing/2014/main" id="{E81D4238-7AAC-FDEE-326D-B57E2233C40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391999" y="1948359"/>
            <a:ext cx="834475" cy="834475"/>
          </a:xfrm>
          <a:prstGeom prst="rect">
            <a:avLst/>
          </a:prstGeom>
        </p:spPr>
      </p:pic>
      <p:pic>
        <p:nvPicPr>
          <p:cNvPr id="13" name="Graphic 12" descr="Coins outline">
            <a:extLst>
              <a:ext uri="{FF2B5EF4-FFF2-40B4-BE49-F238E27FC236}">
                <a16:creationId xmlns:a16="http://schemas.microsoft.com/office/drawing/2014/main" id="{2096CDD2-4D95-8B29-5A31-AA9BB43DCF8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399247" y="3927226"/>
            <a:ext cx="718548" cy="718548"/>
          </a:xfrm>
          <a:prstGeom prst="rect">
            <a:avLst/>
          </a:prstGeom>
        </p:spPr>
      </p:pic>
    </p:spTree>
    <p:extLst>
      <p:ext uri="{BB962C8B-B14F-4D97-AF65-F5344CB8AC3E}">
        <p14:creationId xmlns:p14="http://schemas.microsoft.com/office/powerpoint/2010/main" val="32810038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5179E0-206A-B896-35BE-1F77DB7793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C4F301-B1AA-DE26-7EBF-A8347496B78A}"/>
              </a:ext>
            </a:extLst>
          </p:cNvPr>
          <p:cNvSpPr>
            <a:spLocks noGrp="1"/>
          </p:cNvSpPr>
          <p:nvPr>
            <p:ph type="ctrTitle"/>
          </p:nvPr>
        </p:nvSpPr>
        <p:spPr>
          <a:xfrm>
            <a:off x="285896" y="84375"/>
            <a:ext cx="10944000" cy="719667"/>
          </a:xfrm>
        </p:spPr>
        <p:txBody>
          <a:bodyPr>
            <a:normAutofit/>
          </a:bodyPr>
          <a:lstStyle/>
          <a:p>
            <a:r>
              <a:rPr lang="en-GB"/>
              <a:t>Governance &amp; Oversight</a:t>
            </a:r>
          </a:p>
        </p:txBody>
      </p:sp>
      <p:graphicFrame>
        <p:nvGraphicFramePr>
          <p:cNvPr id="7" name="Diagram 6">
            <a:extLst>
              <a:ext uri="{FF2B5EF4-FFF2-40B4-BE49-F238E27FC236}">
                <a16:creationId xmlns:a16="http://schemas.microsoft.com/office/drawing/2014/main" id="{C3A7B273-CC8E-4799-4E03-FAA53798536C}"/>
              </a:ext>
            </a:extLst>
          </p:cNvPr>
          <p:cNvGraphicFramePr/>
          <p:nvPr>
            <p:extLst>
              <p:ext uri="{D42A27DB-BD31-4B8C-83A1-F6EECF244321}">
                <p14:modId xmlns:p14="http://schemas.microsoft.com/office/powerpoint/2010/main" val="124156036"/>
              </p:ext>
            </p:extLst>
          </p:nvPr>
        </p:nvGraphicFramePr>
        <p:xfrm>
          <a:off x="533299" y="724872"/>
          <a:ext cx="11301228" cy="48288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297712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33CC5-D0D9-A8E5-46A4-4DA0C3F694B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5873817-6EF3-810B-6725-B3CF55B605D6}"/>
              </a:ext>
            </a:extLst>
          </p:cNvPr>
          <p:cNvSpPr>
            <a:spLocks noGrp="1"/>
          </p:cNvSpPr>
          <p:nvPr>
            <p:ph type="ctrTitle"/>
          </p:nvPr>
        </p:nvSpPr>
        <p:spPr>
          <a:xfrm>
            <a:off x="624000" y="1793527"/>
            <a:ext cx="10944000" cy="2259251"/>
          </a:xfrm>
        </p:spPr>
        <p:txBody>
          <a:bodyPr>
            <a:noAutofit/>
          </a:bodyPr>
          <a:lstStyle/>
          <a:p>
            <a:pPr algn="ctr"/>
            <a:r>
              <a:rPr lang="en-GB" sz="3733"/>
              <a:t>Members Support</a:t>
            </a:r>
            <a:br>
              <a:rPr lang="en-GB" sz="3733"/>
            </a:br>
            <a:r>
              <a:rPr lang="en-GB" sz="3733"/>
              <a:t>Responding to SEND Issues Raised by Residents &amp; Settings</a:t>
            </a:r>
          </a:p>
        </p:txBody>
      </p:sp>
    </p:spTree>
    <p:extLst>
      <p:ext uri="{BB962C8B-B14F-4D97-AF65-F5344CB8AC3E}">
        <p14:creationId xmlns:p14="http://schemas.microsoft.com/office/powerpoint/2010/main" val="17007763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70787080-C5B2-498B-29A1-561A475361E3}"/>
              </a:ext>
            </a:extLst>
          </p:cNvPr>
          <p:cNvSpPr>
            <a:spLocks noGrp="1"/>
          </p:cNvSpPr>
          <p:nvPr>
            <p:ph sz="half" idx="2"/>
          </p:nvPr>
        </p:nvSpPr>
        <p:spPr>
          <a:xfrm>
            <a:off x="617011" y="1484784"/>
            <a:ext cx="5054352" cy="2664296"/>
          </a:xfrm>
        </p:spPr>
        <p:txBody>
          <a:bodyPr>
            <a:noAutofit/>
          </a:bodyPr>
          <a:lstStyle/>
          <a:p>
            <a:pPr>
              <a:buNone/>
            </a:pPr>
            <a:endParaRPr lang="en-GB" sz="1400"/>
          </a:p>
          <a:p>
            <a:pPr>
              <a:buNone/>
            </a:pPr>
            <a:r>
              <a:rPr lang="en-GB" sz="1400"/>
              <a:t>The </a:t>
            </a:r>
            <a:r>
              <a:rPr lang="en-GB" sz="1400" b="1">
                <a:effectLst/>
              </a:rPr>
              <a:t>Children and Families Act 2014</a:t>
            </a:r>
            <a:r>
              <a:rPr lang="en-GB" sz="1400"/>
              <a:t> -  aimed at providing greater support and protection for children and their families.</a:t>
            </a:r>
          </a:p>
          <a:p>
            <a:pPr>
              <a:lnSpc>
                <a:spcPts val="1200"/>
              </a:lnSpc>
            </a:pPr>
            <a:endParaRPr lang="en-GB" sz="1400" u="sng">
              <a:solidFill>
                <a:srgbClr val="00B0F0"/>
              </a:solidFill>
            </a:endParaRPr>
          </a:p>
          <a:p>
            <a:pPr marL="285750" indent="-285750">
              <a:lnSpc>
                <a:spcPts val="1200"/>
              </a:lnSpc>
              <a:buFont typeface="Arial" panose="020B0604020202020204" pitchFamily="34" charset="0"/>
              <a:buChar char="•"/>
            </a:pPr>
            <a:r>
              <a:rPr lang="en-GB" sz="1400"/>
              <a:t>Focused</a:t>
            </a:r>
            <a:r>
              <a:rPr lang="en-GB" sz="1400" strike="noStrike">
                <a:effectLst/>
              </a:rPr>
              <a:t> on </a:t>
            </a:r>
            <a:r>
              <a:rPr lang="en-GB" sz="1400" b="1" strike="noStrike">
                <a:effectLst/>
              </a:rPr>
              <a:t>adoption</a:t>
            </a:r>
            <a:r>
              <a:rPr lang="en-GB" sz="1400" strike="noStrike">
                <a:effectLst/>
              </a:rPr>
              <a:t>, </a:t>
            </a:r>
            <a:r>
              <a:rPr lang="en-GB" sz="1400" b="1" strike="noStrike">
                <a:effectLst/>
              </a:rPr>
              <a:t>special educational needs</a:t>
            </a:r>
            <a:r>
              <a:rPr lang="en-GB" sz="1400" strike="noStrike">
                <a:effectLst/>
              </a:rPr>
              <a:t>, and </a:t>
            </a:r>
            <a:r>
              <a:rPr lang="en-GB" sz="1400" b="1" strike="noStrike">
                <a:effectLst/>
              </a:rPr>
              <a:t>child welfare</a:t>
            </a:r>
            <a:r>
              <a:rPr lang="en-GB" sz="1400" strike="noStrike">
                <a:effectLst/>
              </a:rPr>
              <a:t>, consolidating various elements of previous laws into one  framework </a:t>
            </a:r>
          </a:p>
          <a:p>
            <a:pPr>
              <a:lnSpc>
                <a:spcPts val="1200"/>
              </a:lnSpc>
            </a:pPr>
            <a:endParaRPr lang="en-GB" sz="1400" strike="noStrike">
              <a:effectLst/>
            </a:endParaRPr>
          </a:p>
          <a:p>
            <a:pPr marL="285750" indent="-285750">
              <a:lnSpc>
                <a:spcPts val="1200"/>
              </a:lnSpc>
              <a:buFont typeface="Arial" panose="020B0604020202020204" pitchFamily="34" charset="0"/>
              <a:buChar char="•"/>
            </a:pPr>
            <a:r>
              <a:rPr lang="en-GB" sz="1400" strike="noStrike">
                <a:effectLst/>
              </a:rPr>
              <a:t>Key reforms included updates to adoption processes, enhanced rights for looked-after children, and improvements in family justice; </a:t>
            </a:r>
          </a:p>
          <a:p>
            <a:pPr>
              <a:lnSpc>
                <a:spcPts val="1200"/>
              </a:lnSpc>
            </a:pPr>
            <a:endParaRPr lang="en-GB" sz="1400" strike="noStrike">
              <a:effectLst/>
            </a:endParaRPr>
          </a:p>
          <a:p>
            <a:pPr marL="285750" indent="-285750">
              <a:lnSpc>
                <a:spcPts val="1200"/>
              </a:lnSpc>
              <a:buFont typeface="Arial" panose="020B0604020202020204" pitchFamily="34" charset="0"/>
              <a:buChar char="•"/>
            </a:pPr>
            <a:r>
              <a:rPr lang="en-GB" sz="1400" strike="noStrike">
                <a:effectLst/>
              </a:rPr>
              <a:t>The Act aimed to ensure that vulnerable children received the necessary support and protection under the law.</a:t>
            </a:r>
            <a:endParaRPr lang="en-GB" sz="1400" u="sng">
              <a:effectLst/>
              <a:hlinkClick r:id="rId3">
                <a:extLst>
                  <a:ext uri="{A12FA001-AC4F-418D-AE19-62706E023703}">
                    <ahyp:hlinkClr xmlns:ahyp="http://schemas.microsoft.com/office/drawing/2018/hyperlinkcolor" val="tx"/>
                  </a:ext>
                </a:extLst>
              </a:hlinkClick>
            </a:endParaRPr>
          </a:p>
          <a:p>
            <a:pPr>
              <a:lnSpc>
                <a:spcPts val="1200"/>
              </a:lnSpc>
            </a:pPr>
            <a:endParaRPr lang="en-GB" sz="1400" strike="noStrike">
              <a:effectLst/>
              <a:hlinkClick r:id="rId4">
                <a:extLst>
                  <a:ext uri="{A12FA001-AC4F-418D-AE19-62706E023703}">
                    <ahyp:hlinkClr xmlns:ahyp="http://schemas.microsoft.com/office/drawing/2018/hyperlinkcolor" val="tx"/>
                  </a:ext>
                </a:extLst>
              </a:hlinkClick>
            </a:endParaRPr>
          </a:p>
          <a:p>
            <a:pPr algn="l">
              <a:lnSpc>
                <a:spcPts val="1200"/>
              </a:lnSpc>
            </a:pPr>
            <a:endParaRPr lang="en-GB" sz="1400" b="0" i="0" strike="noStrike">
              <a:effectLst/>
              <a:hlinkClick r:id="rId5">
                <a:extLst>
                  <a:ext uri="{A12FA001-AC4F-418D-AE19-62706E023703}">
                    <ahyp:hlinkClr xmlns:ahyp="http://schemas.microsoft.com/office/drawing/2018/hyperlinkcolor" val="tx"/>
                  </a:ext>
                </a:extLst>
              </a:hlinkClick>
            </a:endParaRPr>
          </a:p>
          <a:p>
            <a:pPr algn="l">
              <a:lnSpc>
                <a:spcPts val="1200"/>
              </a:lnSpc>
            </a:pPr>
            <a:endParaRPr lang="en-GB" sz="1400" b="0" i="0" u="sng">
              <a:effectLst/>
              <a:hlinkClick r:id="rId5">
                <a:extLst>
                  <a:ext uri="{A12FA001-AC4F-418D-AE19-62706E023703}">
                    <ahyp:hlinkClr xmlns:ahyp="http://schemas.microsoft.com/office/drawing/2018/hyperlinkcolor" val="tx"/>
                  </a:ext>
                </a:extLst>
              </a:hlinkClick>
            </a:endParaRPr>
          </a:p>
          <a:p>
            <a:pPr>
              <a:buNone/>
            </a:pPr>
            <a:br>
              <a:rPr lang="en-GB" sz="1400" b="0" i="0" u="none" strike="noStrike">
                <a:effectLst/>
                <a:hlinkClick r:id="rId6"/>
              </a:rPr>
            </a:br>
            <a:endParaRPr lang="en-GB" sz="1400"/>
          </a:p>
        </p:txBody>
      </p:sp>
      <p:sp>
        <p:nvSpPr>
          <p:cNvPr id="2" name="Title 1">
            <a:extLst>
              <a:ext uri="{FF2B5EF4-FFF2-40B4-BE49-F238E27FC236}">
                <a16:creationId xmlns:a16="http://schemas.microsoft.com/office/drawing/2014/main" id="{C91FB5E6-8D2F-C83E-C91C-9774FDFEBCE6}"/>
              </a:ext>
            </a:extLst>
          </p:cNvPr>
          <p:cNvSpPr>
            <a:spLocks noGrp="1"/>
          </p:cNvSpPr>
          <p:nvPr>
            <p:ph type="title"/>
          </p:nvPr>
        </p:nvSpPr>
        <p:spPr>
          <a:xfrm>
            <a:off x="609600" y="116632"/>
            <a:ext cx="10972800" cy="669947"/>
          </a:xfrm>
        </p:spPr>
        <p:txBody>
          <a:bodyPr>
            <a:normAutofit fontScale="90000"/>
          </a:bodyPr>
          <a:lstStyle/>
          <a:p>
            <a:r>
              <a:rPr lang="en-GB"/>
              <a:t>National SEND Statutory Arrangements</a:t>
            </a:r>
            <a:endParaRPr lang="en-GB" sz="1600"/>
          </a:p>
        </p:txBody>
      </p:sp>
      <p:sp>
        <p:nvSpPr>
          <p:cNvPr id="5" name="Text Placeholder 4">
            <a:extLst>
              <a:ext uri="{FF2B5EF4-FFF2-40B4-BE49-F238E27FC236}">
                <a16:creationId xmlns:a16="http://schemas.microsoft.com/office/drawing/2014/main" id="{7B67747F-EFF6-BF02-C17A-E3292BB48E1E}"/>
              </a:ext>
            </a:extLst>
          </p:cNvPr>
          <p:cNvSpPr>
            <a:spLocks noGrp="1"/>
          </p:cNvSpPr>
          <p:nvPr>
            <p:ph type="body" sz="quarter" idx="14"/>
          </p:nvPr>
        </p:nvSpPr>
        <p:spPr>
          <a:xfrm>
            <a:off x="617011" y="1119839"/>
            <a:ext cx="5379508" cy="513866"/>
          </a:xfrm>
        </p:spPr>
        <p:txBody>
          <a:bodyPr/>
          <a:lstStyle/>
          <a:p>
            <a:r>
              <a:rPr lang="en-GB"/>
              <a:t>Children and Families Act 2014</a:t>
            </a:r>
          </a:p>
        </p:txBody>
      </p:sp>
      <p:sp>
        <p:nvSpPr>
          <p:cNvPr id="10" name="Text Placeholder 9">
            <a:extLst>
              <a:ext uri="{FF2B5EF4-FFF2-40B4-BE49-F238E27FC236}">
                <a16:creationId xmlns:a16="http://schemas.microsoft.com/office/drawing/2014/main" id="{EE9A7FA6-F845-A83A-C5CD-D42AC3E60803}"/>
              </a:ext>
            </a:extLst>
          </p:cNvPr>
          <p:cNvSpPr>
            <a:spLocks noGrp="1"/>
          </p:cNvSpPr>
          <p:nvPr>
            <p:ph type="body" sz="quarter" idx="15"/>
          </p:nvPr>
        </p:nvSpPr>
        <p:spPr>
          <a:xfrm>
            <a:off x="6181080" y="1119839"/>
            <a:ext cx="5379508" cy="513865"/>
          </a:xfrm>
        </p:spPr>
        <p:txBody>
          <a:bodyPr/>
          <a:lstStyle/>
          <a:p>
            <a:r>
              <a:rPr lang="en-GB"/>
              <a:t>SEND Code of Practice: 0 – 25 years</a:t>
            </a:r>
          </a:p>
        </p:txBody>
      </p:sp>
      <p:pic>
        <p:nvPicPr>
          <p:cNvPr id="12" name="Picture 11">
            <a:extLst>
              <a:ext uri="{FF2B5EF4-FFF2-40B4-BE49-F238E27FC236}">
                <a16:creationId xmlns:a16="http://schemas.microsoft.com/office/drawing/2014/main" id="{97C3A342-41AD-3872-12FE-B38882680385}"/>
              </a:ext>
            </a:extLst>
          </p:cNvPr>
          <p:cNvPicPr>
            <a:picLocks noChangeAspect="1"/>
          </p:cNvPicPr>
          <p:nvPr/>
        </p:nvPicPr>
        <p:blipFill>
          <a:blip r:embed="rId7"/>
          <a:stretch>
            <a:fillRect/>
          </a:stretch>
        </p:blipFill>
        <p:spPr>
          <a:xfrm>
            <a:off x="3080195" y="4365104"/>
            <a:ext cx="5832647" cy="1368152"/>
          </a:xfrm>
          <a:prstGeom prst="rect">
            <a:avLst/>
          </a:prstGeom>
        </p:spPr>
      </p:pic>
      <p:sp>
        <p:nvSpPr>
          <p:cNvPr id="14" name="TextBox 13">
            <a:extLst>
              <a:ext uri="{FF2B5EF4-FFF2-40B4-BE49-F238E27FC236}">
                <a16:creationId xmlns:a16="http://schemas.microsoft.com/office/drawing/2014/main" id="{9BE53156-8C6A-200F-9F74-0B4DBB7F1E97}"/>
              </a:ext>
            </a:extLst>
          </p:cNvPr>
          <p:cNvSpPr txBox="1"/>
          <p:nvPr/>
        </p:nvSpPr>
        <p:spPr>
          <a:xfrm>
            <a:off x="6312024" y="1484784"/>
            <a:ext cx="4680520" cy="31085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400" b="1">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400" b="1">
                <a:latin typeface="Arial" panose="020B0604020202020204" pitchFamily="34" charset="0"/>
                <a:cs typeface="Arial" panose="020B0604020202020204" pitchFamily="34" charset="0"/>
              </a:rPr>
              <a:t>S</a:t>
            </a:r>
            <a:r>
              <a:rPr kumimoji="0" lang="en-US" altLang="en-US" sz="1400" b="1" i="0" u="none" strike="noStrike" cap="none" normalizeH="0" baseline="0">
                <a:ln>
                  <a:noFill/>
                </a:ln>
                <a:effectLst/>
                <a:latin typeface="Arial" panose="020B0604020202020204" pitchFamily="34" charset="0"/>
                <a:cs typeface="Arial" panose="020B0604020202020204" pitchFamily="34" charset="0"/>
              </a:rPr>
              <a:t>tatutory Code </a:t>
            </a:r>
            <a:r>
              <a:rPr kumimoji="0" lang="en-US" altLang="en-US" sz="1400" b="0" i="0" u="none" strike="noStrike" cap="none" normalizeH="0" baseline="0">
                <a:ln>
                  <a:noFill/>
                </a:ln>
                <a:effectLst/>
                <a:latin typeface="Arial" panose="020B0604020202020204" pitchFamily="34" charset="0"/>
                <a:cs typeface="Arial" panose="020B0604020202020204" pitchFamily="34" charset="0"/>
              </a:rPr>
              <a:t>contains: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a:ln>
                <a:noFill/>
              </a:ln>
              <a:effectLst/>
              <a:latin typeface="Arial" panose="020B0604020202020204" pitchFamily="34" charset="0"/>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400" b="0" i="0" u="none" strike="noStrike" cap="none" normalizeH="0" baseline="0">
                <a:ln>
                  <a:noFill/>
                </a:ln>
                <a:effectLst/>
                <a:latin typeface="Arial" panose="020B0604020202020204" pitchFamily="34" charset="0"/>
                <a:cs typeface="Arial" panose="020B0604020202020204" pitchFamily="34" charset="0"/>
              </a:rPr>
              <a:t>details of legal requirements that we must follow without exception</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1400" b="0" i="0" u="none" strike="noStrike" cap="none" normalizeH="0" baseline="0">
              <a:ln>
                <a:noFill/>
              </a:ln>
              <a:effectLst/>
              <a:latin typeface="Arial" panose="020B0604020202020204" pitchFamily="34" charset="0"/>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400" b="0" i="0" u="none" strike="noStrike" cap="none" normalizeH="0" baseline="0">
                <a:ln>
                  <a:noFill/>
                </a:ln>
                <a:effectLst/>
                <a:latin typeface="Arial" panose="020B0604020202020204" pitchFamily="34" charset="0"/>
                <a:cs typeface="Arial" panose="020B0604020202020204" pitchFamily="34" charset="0"/>
              </a:rPr>
              <a:t>statutory guidance that we must follow by law unless there’s a good reason not to</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400" b="0" i="0" u="none" strike="noStrike" cap="none" normalizeH="0" baseline="0">
              <a:ln>
                <a:noFill/>
              </a:ln>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effectLst/>
                <a:latin typeface="Arial" panose="020B0604020202020204" pitchFamily="34" charset="0"/>
                <a:cs typeface="Arial" panose="020B0604020202020204" pitchFamily="34" charset="0"/>
              </a:rPr>
              <a:t>It explains the duties of local authorities, health bodies, schools and colleges to provide for those with special educational needs under part 3 of the Children and Families Act 2014.</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a:ln>
                <a:noFill/>
              </a:ln>
              <a:effectLst/>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3D00E50B-649B-D8AA-9B02-E83E0BBA4C99}"/>
              </a:ext>
            </a:extLst>
          </p:cNvPr>
          <p:cNvPicPr>
            <a:picLocks noChangeAspect="1"/>
          </p:cNvPicPr>
          <p:nvPr/>
        </p:nvPicPr>
        <p:blipFill>
          <a:blip r:embed="rId8"/>
          <a:stretch>
            <a:fillRect/>
          </a:stretch>
        </p:blipFill>
        <p:spPr>
          <a:xfrm>
            <a:off x="839416" y="4308448"/>
            <a:ext cx="1983697" cy="1407098"/>
          </a:xfrm>
          <a:prstGeom prst="rect">
            <a:avLst/>
          </a:prstGeom>
        </p:spPr>
      </p:pic>
      <p:pic>
        <p:nvPicPr>
          <p:cNvPr id="4" name="Picture 3">
            <a:extLst>
              <a:ext uri="{FF2B5EF4-FFF2-40B4-BE49-F238E27FC236}">
                <a16:creationId xmlns:a16="http://schemas.microsoft.com/office/drawing/2014/main" id="{DDED46FB-1066-779D-F7D8-E1C1BECFB176}"/>
              </a:ext>
            </a:extLst>
          </p:cNvPr>
          <p:cNvPicPr>
            <a:picLocks noChangeAspect="1"/>
          </p:cNvPicPr>
          <p:nvPr/>
        </p:nvPicPr>
        <p:blipFill>
          <a:blip r:embed="rId9"/>
          <a:stretch>
            <a:fillRect/>
          </a:stretch>
        </p:blipFill>
        <p:spPr>
          <a:xfrm>
            <a:off x="9228347" y="4244272"/>
            <a:ext cx="2021279" cy="1511663"/>
          </a:xfrm>
          <a:prstGeom prst="rect">
            <a:avLst/>
          </a:prstGeom>
        </p:spPr>
      </p:pic>
    </p:spTree>
    <p:extLst>
      <p:ext uri="{BB962C8B-B14F-4D97-AF65-F5344CB8AC3E}">
        <p14:creationId xmlns:p14="http://schemas.microsoft.com/office/powerpoint/2010/main" val="4627368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DB19FC-C169-B100-C5C6-53B8CD41C1E4}"/>
              </a:ext>
            </a:extLst>
          </p:cNvPr>
          <p:cNvSpPr>
            <a:spLocks noGrp="1"/>
          </p:cNvSpPr>
          <p:nvPr>
            <p:ph type="title"/>
          </p:nvPr>
        </p:nvSpPr>
        <p:spPr/>
        <p:txBody>
          <a:bodyPr>
            <a:normAutofit/>
          </a:bodyPr>
          <a:lstStyle/>
          <a:p>
            <a:r>
              <a:rPr lang="en-GB" sz="3200"/>
              <a:t>Member Reference Documents:</a:t>
            </a:r>
          </a:p>
        </p:txBody>
      </p:sp>
      <p:pic>
        <p:nvPicPr>
          <p:cNvPr id="9" name="Picture 8">
            <a:extLst>
              <a:ext uri="{FF2B5EF4-FFF2-40B4-BE49-F238E27FC236}">
                <a16:creationId xmlns:a16="http://schemas.microsoft.com/office/drawing/2014/main" id="{EB203567-9BC1-BE41-319A-29C20390814F}"/>
              </a:ext>
            </a:extLst>
          </p:cNvPr>
          <p:cNvPicPr>
            <a:picLocks noChangeAspect="1"/>
          </p:cNvPicPr>
          <p:nvPr/>
        </p:nvPicPr>
        <p:blipFill>
          <a:blip r:embed="rId3"/>
          <a:stretch>
            <a:fillRect/>
          </a:stretch>
        </p:blipFill>
        <p:spPr>
          <a:xfrm rot="545193">
            <a:off x="7280295" y="971339"/>
            <a:ext cx="3600399" cy="5253041"/>
          </a:xfrm>
          <a:prstGeom prst="rect">
            <a:avLst/>
          </a:prstGeom>
        </p:spPr>
      </p:pic>
      <p:pic>
        <p:nvPicPr>
          <p:cNvPr id="3" name="Picture 2">
            <a:extLst>
              <a:ext uri="{FF2B5EF4-FFF2-40B4-BE49-F238E27FC236}">
                <a16:creationId xmlns:a16="http://schemas.microsoft.com/office/drawing/2014/main" id="{BF0643AA-5F14-D538-2A3B-5AE32ABAD9CB}"/>
              </a:ext>
            </a:extLst>
          </p:cNvPr>
          <p:cNvPicPr>
            <a:picLocks noChangeAspect="1"/>
          </p:cNvPicPr>
          <p:nvPr/>
        </p:nvPicPr>
        <p:blipFill>
          <a:blip r:embed="rId4"/>
          <a:stretch>
            <a:fillRect/>
          </a:stretch>
        </p:blipFill>
        <p:spPr>
          <a:xfrm rot="20849968">
            <a:off x="743466" y="1568917"/>
            <a:ext cx="5793183" cy="3881813"/>
          </a:xfrm>
          <a:prstGeom prst="rect">
            <a:avLst/>
          </a:prstGeom>
        </p:spPr>
      </p:pic>
    </p:spTree>
    <p:extLst>
      <p:ext uri="{BB962C8B-B14F-4D97-AF65-F5344CB8AC3E}">
        <p14:creationId xmlns:p14="http://schemas.microsoft.com/office/powerpoint/2010/main" val="32329477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4EAB78D-9A7D-AFD9-7A9C-0D4CEF337DC8}"/>
              </a:ext>
            </a:extLst>
          </p:cNvPr>
          <p:cNvSpPr>
            <a:spLocks noGrp="1"/>
          </p:cNvSpPr>
          <p:nvPr>
            <p:ph idx="1"/>
          </p:nvPr>
        </p:nvSpPr>
        <p:spPr>
          <a:xfrm>
            <a:off x="263352" y="1089596"/>
            <a:ext cx="10369152" cy="4394200"/>
          </a:xfrm>
        </p:spPr>
        <p:txBody>
          <a:bodyPr>
            <a:normAutofit lnSpcReduction="10000"/>
          </a:bodyPr>
          <a:lstStyle/>
          <a:p>
            <a:r>
              <a:rPr lang="en-GB"/>
              <a:t>Kirsten Harrison Director of Education</a:t>
            </a:r>
          </a:p>
          <a:p>
            <a:r>
              <a:rPr lang="en-GB">
                <a:hlinkClick r:id="rId3"/>
              </a:rPr>
              <a:t>Kirsten.Harrison@gloucestershire.gov.uk</a:t>
            </a:r>
            <a:endParaRPr lang="en-GB"/>
          </a:p>
          <a:p>
            <a:endParaRPr lang="en-GB"/>
          </a:p>
          <a:p>
            <a:endParaRPr lang="en-GB"/>
          </a:p>
          <a:p>
            <a:endParaRPr lang="en-GB"/>
          </a:p>
          <a:p>
            <a:r>
              <a:rPr lang="en-GB"/>
              <a:t>Naomi Adams – Head of Service, Disabled Children</a:t>
            </a:r>
          </a:p>
          <a:p>
            <a:r>
              <a:rPr lang="en-GB"/>
              <a:t> and Designated Social Care Officer (DSCO)</a:t>
            </a:r>
          </a:p>
          <a:p>
            <a:r>
              <a:rPr lang="en-GB"/>
              <a:t> </a:t>
            </a:r>
            <a:r>
              <a:rPr lang="en-GB">
                <a:hlinkClick r:id="rId4"/>
              </a:rPr>
              <a:t>naomi.adams@gloucestershire.gov.uk</a:t>
            </a:r>
            <a:endParaRPr lang="en-GB"/>
          </a:p>
          <a:p>
            <a:endParaRPr lang="en-GB"/>
          </a:p>
          <a:p>
            <a:endParaRPr lang="en-GB"/>
          </a:p>
          <a:p>
            <a:endParaRPr lang="en-GB"/>
          </a:p>
          <a:p>
            <a:r>
              <a:rPr lang="en-GB"/>
              <a:t>Paul Shallcross – Director of Safeguarding and Care</a:t>
            </a:r>
          </a:p>
          <a:p>
            <a:r>
              <a:rPr lang="en-GB">
                <a:hlinkClick r:id="rId5"/>
              </a:rPr>
              <a:t>paul.shallcross@gloucestershire.gov.uk</a:t>
            </a:r>
            <a:endParaRPr lang="en-GB"/>
          </a:p>
          <a:p>
            <a:endParaRPr lang="en-GB"/>
          </a:p>
          <a:p>
            <a:endParaRPr lang="en-GB"/>
          </a:p>
        </p:txBody>
      </p:sp>
      <p:sp>
        <p:nvSpPr>
          <p:cNvPr id="5" name="Title 4">
            <a:extLst>
              <a:ext uri="{FF2B5EF4-FFF2-40B4-BE49-F238E27FC236}">
                <a16:creationId xmlns:a16="http://schemas.microsoft.com/office/drawing/2014/main" id="{BA79E69E-52C4-902A-E47C-D45F59E3345C}"/>
              </a:ext>
            </a:extLst>
          </p:cNvPr>
          <p:cNvSpPr>
            <a:spLocks noGrp="1"/>
          </p:cNvSpPr>
          <p:nvPr>
            <p:ph type="title"/>
          </p:nvPr>
        </p:nvSpPr>
        <p:spPr>
          <a:xfrm>
            <a:off x="609600" y="274639"/>
            <a:ext cx="10972800" cy="720000"/>
          </a:xfrm>
        </p:spPr>
        <p:txBody>
          <a:bodyPr anchor="ctr">
            <a:normAutofit/>
          </a:bodyPr>
          <a:lstStyle/>
          <a:p>
            <a:pPr>
              <a:lnSpc>
                <a:spcPct val="90000"/>
              </a:lnSpc>
            </a:pPr>
            <a:r>
              <a:rPr lang="en-GB" sz="2200"/>
              <a:t>Contacts to raise an Education, Disabled Service or Social Care concern raised by a resident or education setting:</a:t>
            </a:r>
          </a:p>
        </p:txBody>
      </p:sp>
      <p:pic>
        <p:nvPicPr>
          <p:cNvPr id="2050" name="Picture 2" descr="A person wearing glasses and a grey suit&#10;&#10;AI-generated content may be incorrect.">
            <a:extLst>
              <a:ext uri="{FF2B5EF4-FFF2-40B4-BE49-F238E27FC236}">
                <a16:creationId xmlns:a16="http://schemas.microsoft.com/office/drawing/2014/main" id="{9F6E9EA6-16B4-7198-3ACF-CC020F95A8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4692" r="-1" b="18628"/>
          <a:stretch/>
        </p:blipFill>
        <p:spPr bwMode="auto">
          <a:xfrm>
            <a:off x="6816080" y="908720"/>
            <a:ext cx="1635434" cy="1333004"/>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id="{428306FD-64DF-4B67-26B7-E02C160912E7}"/>
              </a:ext>
            </a:extLst>
          </p:cNvPr>
          <p:cNvPicPr>
            <a:picLocks noChangeAspect="1"/>
          </p:cNvPicPr>
          <p:nvPr/>
        </p:nvPicPr>
        <p:blipFill>
          <a:blip r:embed="rId7"/>
          <a:srcRect l="12520" r="32393" b="21563"/>
          <a:stretch/>
        </p:blipFill>
        <p:spPr>
          <a:xfrm>
            <a:off x="6816080" y="2359258"/>
            <a:ext cx="1584177" cy="1503501"/>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84B63C4D-1532-A12F-12BA-FD95C24FDAF2}"/>
              </a:ext>
            </a:extLst>
          </p:cNvPr>
          <p:cNvPicPr>
            <a:picLocks noChangeAspect="1"/>
          </p:cNvPicPr>
          <p:nvPr/>
        </p:nvPicPr>
        <p:blipFill>
          <a:blip r:embed="rId8"/>
          <a:srcRect b="17990"/>
          <a:stretch/>
        </p:blipFill>
        <p:spPr>
          <a:xfrm>
            <a:off x="6835691" y="4088198"/>
            <a:ext cx="1584177" cy="167675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7628898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29015-5418-B194-1153-AF442428BDA0}"/>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41FF526-46FD-9FA4-085C-611EAEE24E23}"/>
              </a:ext>
            </a:extLst>
          </p:cNvPr>
          <p:cNvSpPr>
            <a:spLocks noGrp="1"/>
          </p:cNvSpPr>
          <p:nvPr>
            <p:ph type="ctrTitle"/>
          </p:nvPr>
        </p:nvSpPr>
        <p:spPr>
          <a:xfrm>
            <a:off x="624000" y="1793527"/>
            <a:ext cx="10944000" cy="2259251"/>
          </a:xfrm>
        </p:spPr>
        <p:txBody>
          <a:bodyPr>
            <a:noAutofit/>
          </a:bodyPr>
          <a:lstStyle/>
          <a:p>
            <a:pPr algn="ctr"/>
            <a:r>
              <a:rPr lang="en-GB" sz="3733"/>
              <a:t>Local SEND Arrangements</a:t>
            </a:r>
          </a:p>
        </p:txBody>
      </p:sp>
    </p:spTree>
    <p:extLst>
      <p:ext uri="{BB962C8B-B14F-4D97-AF65-F5344CB8AC3E}">
        <p14:creationId xmlns:p14="http://schemas.microsoft.com/office/powerpoint/2010/main" val="22408197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610078AD-3ECF-A022-8DC7-8FBEB7AF76A9}"/>
              </a:ext>
            </a:extLst>
          </p:cNvPr>
          <p:cNvSpPr>
            <a:spLocks noGrp="1"/>
          </p:cNvSpPr>
          <p:nvPr>
            <p:ph sz="half" idx="1"/>
          </p:nvPr>
        </p:nvSpPr>
        <p:spPr>
          <a:xfrm>
            <a:off x="969296" y="1840674"/>
            <a:ext cx="3672408" cy="1732341"/>
          </a:xfrm>
        </p:spPr>
        <p:txBody>
          <a:bodyPr>
            <a:normAutofit fontScale="47500" lnSpcReduction="20000"/>
          </a:bodyPr>
          <a:lstStyle/>
          <a:p>
            <a:r>
              <a:rPr lang="en-GB" b="1"/>
              <a:t>GCC:</a:t>
            </a:r>
          </a:p>
          <a:p>
            <a:r>
              <a:rPr lang="en-GB"/>
              <a:t>GCC Education </a:t>
            </a:r>
          </a:p>
          <a:p>
            <a:r>
              <a:rPr lang="en-GB"/>
              <a:t>GCC Social Care &amp; Disabled Children’s Service</a:t>
            </a:r>
          </a:p>
          <a:p>
            <a:r>
              <a:rPr lang="en-GB"/>
              <a:t>GCC Public Health</a:t>
            </a:r>
          </a:p>
          <a:p>
            <a:r>
              <a:rPr lang="en-GB"/>
              <a:t>GCC Children’s Commissioning</a:t>
            </a:r>
          </a:p>
          <a:p>
            <a:r>
              <a:rPr lang="en-GB"/>
              <a:t>GCC Adult Social Care</a:t>
            </a:r>
          </a:p>
          <a:p>
            <a:r>
              <a:rPr lang="en-GB"/>
              <a:t>GCC Youth Justice</a:t>
            </a:r>
          </a:p>
          <a:p>
            <a:r>
              <a:rPr lang="en-GB"/>
              <a:t>GCC Strategic Lead for Inclusive Employment</a:t>
            </a:r>
          </a:p>
        </p:txBody>
      </p:sp>
      <p:sp>
        <p:nvSpPr>
          <p:cNvPr id="12" name="Content Placeholder 11">
            <a:extLst>
              <a:ext uri="{FF2B5EF4-FFF2-40B4-BE49-F238E27FC236}">
                <a16:creationId xmlns:a16="http://schemas.microsoft.com/office/drawing/2014/main" id="{679888D2-CF8C-8F41-56D3-440A0C183461}"/>
              </a:ext>
            </a:extLst>
          </p:cNvPr>
          <p:cNvSpPr>
            <a:spLocks noGrp="1"/>
          </p:cNvSpPr>
          <p:nvPr>
            <p:ph sz="half" idx="2"/>
          </p:nvPr>
        </p:nvSpPr>
        <p:spPr>
          <a:xfrm>
            <a:off x="6808676" y="1778667"/>
            <a:ext cx="4766320" cy="1512167"/>
          </a:xfrm>
        </p:spPr>
        <p:txBody>
          <a:bodyPr>
            <a:normAutofit/>
          </a:bodyPr>
          <a:lstStyle/>
          <a:p>
            <a:r>
              <a:rPr lang="en-GB" sz="1300" b="1"/>
              <a:t>Integrated Care Board</a:t>
            </a:r>
            <a:r>
              <a:rPr lang="en-GB" sz="1300"/>
              <a:t>:</a:t>
            </a:r>
          </a:p>
          <a:p>
            <a:r>
              <a:rPr lang="en-GB" sz="1300"/>
              <a:t>Children Young people and Maternity Services</a:t>
            </a:r>
          </a:p>
          <a:p>
            <a:r>
              <a:rPr lang="en-GB" sz="1300"/>
              <a:t>Adult Mental Health, Advocacy and Autism</a:t>
            </a:r>
          </a:p>
          <a:p>
            <a:r>
              <a:rPr lang="en-GB" sz="1300"/>
              <a:t>Learning and Physical Disabilities</a:t>
            </a:r>
          </a:p>
          <a:p>
            <a:r>
              <a:rPr lang="en-GB" sz="1300"/>
              <a:t>SEND Clinical Officer</a:t>
            </a:r>
          </a:p>
          <a:p>
            <a:r>
              <a:rPr lang="en-GB" sz="1300"/>
              <a:t>Continuing Health Care</a:t>
            </a:r>
          </a:p>
        </p:txBody>
      </p:sp>
      <p:sp>
        <p:nvSpPr>
          <p:cNvPr id="5" name="Title 4">
            <a:extLst>
              <a:ext uri="{FF2B5EF4-FFF2-40B4-BE49-F238E27FC236}">
                <a16:creationId xmlns:a16="http://schemas.microsoft.com/office/drawing/2014/main" id="{425C474B-741E-A664-B4CB-E90A3BE518A9}"/>
              </a:ext>
            </a:extLst>
          </p:cNvPr>
          <p:cNvSpPr>
            <a:spLocks noGrp="1"/>
          </p:cNvSpPr>
          <p:nvPr>
            <p:ph type="title"/>
          </p:nvPr>
        </p:nvSpPr>
        <p:spPr/>
        <p:txBody>
          <a:bodyPr>
            <a:normAutofit/>
          </a:bodyPr>
          <a:lstStyle/>
          <a:p>
            <a:pPr algn="ctr"/>
            <a:r>
              <a:rPr lang="en-GB" sz="2400"/>
              <a:t>SEND and Inclusion Local Area Partnership Board  </a:t>
            </a:r>
            <a:br>
              <a:rPr lang="en-GB" sz="2400"/>
            </a:br>
            <a:r>
              <a:rPr lang="en-GB" sz="2400"/>
              <a:t>SILAP</a:t>
            </a:r>
          </a:p>
        </p:txBody>
      </p:sp>
      <p:sp>
        <p:nvSpPr>
          <p:cNvPr id="7" name="Text Placeholder 6">
            <a:extLst>
              <a:ext uri="{FF2B5EF4-FFF2-40B4-BE49-F238E27FC236}">
                <a16:creationId xmlns:a16="http://schemas.microsoft.com/office/drawing/2014/main" id="{C0E5A621-CAC9-2747-899C-DA43F5F3216C}"/>
              </a:ext>
            </a:extLst>
          </p:cNvPr>
          <p:cNvSpPr>
            <a:spLocks noGrp="1"/>
          </p:cNvSpPr>
          <p:nvPr>
            <p:ph type="body" sz="quarter" idx="14"/>
          </p:nvPr>
        </p:nvSpPr>
        <p:spPr/>
        <p:txBody>
          <a:bodyPr/>
          <a:lstStyle/>
          <a:p>
            <a:pPr algn="ctr"/>
            <a:r>
              <a:rPr lang="en-GB"/>
              <a:t>Partnership Membership</a:t>
            </a:r>
          </a:p>
        </p:txBody>
      </p:sp>
      <p:sp>
        <p:nvSpPr>
          <p:cNvPr id="13" name="TextBox 12">
            <a:extLst>
              <a:ext uri="{FF2B5EF4-FFF2-40B4-BE49-F238E27FC236}">
                <a16:creationId xmlns:a16="http://schemas.microsoft.com/office/drawing/2014/main" id="{2A2E63FB-44B2-8ECE-292C-5667914AC214}"/>
              </a:ext>
            </a:extLst>
          </p:cNvPr>
          <p:cNvSpPr txBox="1"/>
          <p:nvPr/>
        </p:nvSpPr>
        <p:spPr>
          <a:xfrm>
            <a:off x="985481" y="3635022"/>
            <a:ext cx="3168352" cy="1292662"/>
          </a:xfrm>
          <a:prstGeom prst="rect">
            <a:avLst/>
          </a:prstGeom>
          <a:noFill/>
        </p:spPr>
        <p:txBody>
          <a:bodyPr wrap="square" rtlCol="0">
            <a:spAutoFit/>
          </a:bodyPr>
          <a:lstStyle/>
          <a:p>
            <a:r>
              <a:rPr lang="en-GB" sz="1300" b="1">
                <a:latin typeface="Arial" panose="020B0604020202020204" pitchFamily="34" charset="0"/>
                <a:cs typeface="Arial" panose="020B0604020202020204" pitchFamily="34" charset="0"/>
              </a:rPr>
              <a:t>Local Education System:</a:t>
            </a:r>
          </a:p>
          <a:p>
            <a:r>
              <a:rPr lang="en-GB" sz="1300">
                <a:latin typeface="Arial" panose="020B0604020202020204" pitchFamily="34" charset="0"/>
                <a:cs typeface="Arial" panose="020B0604020202020204" pitchFamily="34" charset="0"/>
              </a:rPr>
              <a:t>Primary Headteacher Association </a:t>
            </a:r>
          </a:p>
          <a:p>
            <a:r>
              <a:rPr lang="en-GB" sz="1300">
                <a:latin typeface="Arial" panose="020B0604020202020204" pitchFamily="34" charset="0"/>
                <a:cs typeface="Arial" panose="020B0604020202020204" pitchFamily="34" charset="0"/>
              </a:rPr>
              <a:t>Secondary Headteacher Association</a:t>
            </a:r>
          </a:p>
          <a:p>
            <a:r>
              <a:rPr lang="en-GB" sz="1300">
                <a:latin typeface="Arial" panose="020B0604020202020204" pitchFamily="34" charset="0"/>
                <a:cs typeface="Arial" panose="020B0604020202020204" pitchFamily="34" charset="0"/>
              </a:rPr>
              <a:t>Special School Association</a:t>
            </a:r>
          </a:p>
          <a:p>
            <a:r>
              <a:rPr lang="en-GB" sz="1300">
                <a:latin typeface="Arial" panose="020B0604020202020204" pitchFamily="34" charset="0"/>
                <a:cs typeface="Arial" panose="020B0604020202020204" pitchFamily="34" charset="0"/>
              </a:rPr>
              <a:t>FE Colleges Rep</a:t>
            </a:r>
          </a:p>
          <a:p>
            <a:r>
              <a:rPr lang="en-GB" sz="1300">
                <a:latin typeface="Arial" panose="020B0604020202020204" pitchFamily="34" charset="0"/>
                <a:cs typeface="Arial" panose="020B0604020202020204" pitchFamily="34" charset="0"/>
              </a:rPr>
              <a:t>Alternative Provision</a:t>
            </a:r>
          </a:p>
        </p:txBody>
      </p:sp>
      <p:sp>
        <p:nvSpPr>
          <p:cNvPr id="14" name="TextBox 13">
            <a:extLst>
              <a:ext uri="{FF2B5EF4-FFF2-40B4-BE49-F238E27FC236}">
                <a16:creationId xmlns:a16="http://schemas.microsoft.com/office/drawing/2014/main" id="{9F1E1898-EF3A-CAF4-B0E6-C03D156C0B1B}"/>
              </a:ext>
            </a:extLst>
          </p:cNvPr>
          <p:cNvSpPr txBox="1"/>
          <p:nvPr/>
        </p:nvSpPr>
        <p:spPr>
          <a:xfrm>
            <a:off x="6808676" y="3429000"/>
            <a:ext cx="4464496" cy="1292662"/>
          </a:xfrm>
          <a:prstGeom prst="rect">
            <a:avLst/>
          </a:prstGeom>
          <a:noFill/>
        </p:spPr>
        <p:txBody>
          <a:bodyPr wrap="square" rtlCol="0">
            <a:spAutoFit/>
          </a:bodyPr>
          <a:lstStyle/>
          <a:p>
            <a:r>
              <a:rPr lang="en-GB" sz="1300" b="1">
                <a:latin typeface="Arial" panose="020B0604020202020204" pitchFamily="34" charset="0"/>
                <a:cs typeface="Arial" panose="020B0604020202020204" pitchFamily="34" charset="0"/>
              </a:rPr>
              <a:t>Community:</a:t>
            </a:r>
          </a:p>
          <a:p>
            <a:r>
              <a:rPr lang="en-GB" sz="1300">
                <a:latin typeface="Arial" panose="020B0604020202020204" pitchFamily="34" charset="0"/>
                <a:cs typeface="Arial" panose="020B0604020202020204" pitchFamily="34" charset="0"/>
              </a:rPr>
              <a:t>SENDIASS</a:t>
            </a:r>
          </a:p>
          <a:p>
            <a:r>
              <a:rPr lang="en-GB" sz="1300">
                <a:latin typeface="Arial" panose="020B0604020202020204" pitchFamily="34" charset="0"/>
                <a:cs typeface="Arial" panose="020B0604020202020204" pitchFamily="34" charset="0"/>
              </a:rPr>
              <a:t>Gloucestershire Parent Carer Forum</a:t>
            </a:r>
          </a:p>
          <a:p>
            <a:r>
              <a:rPr lang="en-GB" sz="1300">
                <a:latin typeface="Arial" panose="020B0604020202020204" pitchFamily="34" charset="0"/>
                <a:cs typeface="Arial" panose="020B0604020202020204" pitchFamily="34" charset="0"/>
              </a:rPr>
              <a:t>Voluntary &amp; Community Sector Rep</a:t>
            </a:r>
          </a:p>
          <a:p>
            <a:r>
              <a:rPr lang="en-GB" sz="1300">
                <a:latin typeface="Arial" panose="020B0604020202020204" pitchFamily="34" charset="0"/>
                <a:cs typeface="Arial" panose="020B0604020202020204" pitchFamily="34" charset="0"/>
              </a:rPr>
              <a:t>Public Engagement Officers – Young people: </a:t>
            </a:r>
            <a:r>
              <a:rPr lang="en-GB" sz="1300" err="1">
                <a:latin typeface="Arial" panose="020B0604020202020204" pitchFamily="34" charset="0"/>
                <a:cs typeface="Arial" panose="020B0604020202020204" pitchFamily="34" charset="0"/>
              </a:rPr>
              <a:t>FutureMe</a:t>
            </a:r>
            <a:r>
              <a:rPr lang="en-GB" sz="1300">
                <a:latin typeface="Arial" panose="020B0604020202020204" pitchFamily="34" charset="0"/>
                <a:cs typeface="Arial" panose="020B0604020202020204" pitchFamily="34" charset="0"/>
              </a:rPr>
              <a:t>/Youth Voices</a:t>
            </a:r>
          </a:p>
        </p:txBody>
      </p:sp>
      <p:sp>
        <p:nvSpPr>
          <p:cNvPr id="15" name="TextBox 14">
            <a:extLst>
              <a:ext uri="{FF2B5EF4-FFF2-40B4-BE49-F238E27FC236}">
                <a16:creationId xmlns:a16="http://schemas.microsoft.com/office/drawing/2014/main" id="{55B7564B-7350-BC35-0737-666CC3FB5430}"/>
              </a:ext>
            </a:extLst>
          </p:cNvPr>
          <p:cNvSpPr txBox="1"/>
          <p:nvPr/>
        </p:nvSpPr>
        <p:spPr>
          <a:xfrm>
            <a:off x="3863752" y="4859828"/>
            <a:ext cx="3744416" cy="892552"/>
          </a:xfrm>
          <a:prstGeom prst="rect">
            <a:avLst/>
          </a:prstGeom>
          <a:noFill/>
        </p:spPr>
        <p:txBody>
          <a:bodyPr wrap="square" rtlCol="0">
            <a:spAutoFit/>
          </a:bodyPr>
          <a:lstStyle/>
          <a:p>
            <a:r>
              <a:rPr lang="en-GB" sz="1300" b="1">
                <a:latin typeface="Arial" panose="020B0604020202020204" pitchFamily="34" charset="0"/>
                <a:cs typeface="Arial" panose="020B0604020202020204" pitchFamily="34" charset="0"/>
              </a:rPr>
              <a:t>National Agencies:</a:t>
            </a:r>
          </a:p>
          <a:p>
            <a:r>
              <a:rPr lang="en-GB" sz="1300">
                <a:latin typeface="Arial" panose="020B0604020202020204" pitchFamily="34" charset="0"/>
                <a:cs typeface="Arial" panose="020B0604020202020204" pitchFamily="34" charset="0"/>
              </a:rPr>
              <a:t>DfE Gloucestershire SEND Advisor</a:t>
            </a:r>
          </a:p>
          <a:p>
            <a:r>
              <a:rPr lang="en-GB" sz="1300">
                <a:latin typeface="Arial" panose="020B0604020202020204" pitchFamily="34" charset="0"/>
                <a:cs typeface="Arial" panose="020B0604020202020204" pitchFamily="34" charset="0"/>
              </a:rPr>
              <a:t>DfE SEND Case Lead for Gloucestershire</a:t>
            </a:r>
          </a:p>
          <a:p>
            <a:r>
              <a:rPr lang="en-GB" sz="1300">
                <a:latin typeface="Arial" panose="020B0604020202020204" pitchFamily="34" charset="0"/>
                <a:cs typeface="Arial" panose="020B0604020202020204" pitchFamily="34" charset="0"/>
              </a:rPr>
              <a:t>NHSE Regional Representative</a:t>
            </a:r>
          </a:p>
        </p:txBody>
      </p:sp>
    </p:spTree>
    <p:extLst>
      <p:ext uri="{BB962C8B-B14F-4D97-AF65-F5344CB8AC3E}">
        <p14:creationId xmlns:p14="http://schemas.microsoft.com/office/powerpoint/2010/main" val="10412167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9F5DBB-3570-FEF9-1A74-1A19694A9ED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1FCB9BAC-B92C-161B-EC10-05D170C4D770}"/>
              </a:ext>
            </a:extLst>
          </p:cNvPr>
          <p:cNvSpPr>
            <a:spLocks noGrp="1"/>
          </p:cNvSpPr>
          <p:nvPr>
            <p:ph type="ctrTitle"/>
          </p:nvPr>
        </p:nvSpPr>
        <p:spPr>
          <a:xfrm>
            <a:off x="624000" y="1793527"/>
            <a:ext cx="10944000" cy="2259251"/>
          </a:xfrm>
        </p:spPr>
        <p:txBody>
          <a:bodyPr>
            <a:noAutofit/>
          </a:bodyPr>
          <a:lstStyle/>
          <a:p>
            <a:pPr algn="ctr"/>
            <a:r>
              <a:rPr lang="en-GB" sz="3733"/>
              <a:t>GCC Education</a:t>
            </a:r>
            <a:br>
              <a:rPr lang="en-GB" sz="3733"/>
            </a:br>
            <a:r>
              <a:rPr lang="en-GB" sz="3733"/>
              <a:t>SEND Service Structure</a:t>
            </a:r>
          </a:p>
        </p:txBody>
      </p:sp>
    </p:spTree>
    <p:extLst>
      <p:ext uri="{BB962C8B-B14F-4D97-AF65-F5344CB8AC3E}">
        <p14:creationId xmlns:p14="http://schemas.microsoft.com/office/powerpoint/2010/main" val="28930157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85374-02D2-50AA-097A-79994A3B04E6}"/>
              </a:ext>
            </a:extLst>
          </p:cNvPr>
          <p:cNvSpPr>
            <a:spLocks noGrp="1"/>
          </p:cNvSpPr>
          <p:nvPr>
            <p:ph type="title"/>
          </p:nvPr>
        </p:nvSpPr>
        <p:spPr/>
        <p:txBody>
          <a:bodyPr/>
          <a:lstStyle/>
          <a:p>
            <a:pPr algn="ctr"/>
            <a:r>
              <a:rPr lang="en-GB"/>
              <a:t>SEND Service Structure</a:t>
            </a:r>
          </a:p>
        </p:txBody>
      </p:sp>
      <p:graphicFrame>
        <p:nvGraphicFramePr>
          <p:cNvPr id="4" name="Content Placeholder 3">
            <a:extLst>
              <a:ext uri="{FF2B5EF4-FFF2-40B4-BE49-F238E27FC236}">
                <a16:creationId xmlns:a16="http://schemas.microsoft.com/office/drawing/2014/main" id="{D11DCA7F-F673-3BDC-E7B8-C26AC070E322}"/>
              </a:ext>
            </a:extLst>
          </p:cNvPr>
          <p:cNvGraphicFramePr>
            <a:graphicFrameLocks noGrp="1"/>
          </p:cNvGraphicFramePr>
          <p:nvPr>
            <p:ph idx="1"/>
            <p:extLst>
              <p:ext uri="{D42A27DB-BD31-4B8C-83A1-F6EECF244321}">
                <p14:modId xmlns:p14="http://schemas.microsoft.com/office/powerpoint/2010/main" val="593219290"/>
              </p:ext>
            </p:extLst>
          </p:nvPr>
        </p:nvGraphicFramePr>
        <p:xfrm>
          <a:off x="609600" y="980728"/>
          <a:ext cx="10972800" cy="51845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87105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F3604-D042-DD77-6201-9B12F698359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D226658-C6CA-E828-CFB3-6867AB9676F1}"/>
              </a:ext>
            </a:extLst>
          </p:cNvPr>
          <p:cNvSpPr>
            <a:spLocks noGrp="1"/>
          </p:cNvSpPr>
          <p:nvPr>
            <p:ph type="ctrTitle"/>
          </p:nvPr>
        </p:nvSpPr>
        <p:spPr>
          <a:xfrm>
            <a:off x="624000" y="1793527"/>
            <a:ext cx="10944000" cy="2259251"/>
          </a:xfrm>
        </p:spPr>
        <p:txBody>
          <a:bodyPr>
            <a:noAutofit/>
          </a:bodyPr>
          <a:lstStyle/>
          <a:p>
            <a:pPr algn="ctr"/>
            <a:r>
              <a:rPr lang="en-GB" sz="3733"/>
              <a:t>GCC Social Care &amp; Disabled Children’s Services</a:t>
            </a:r>
            <a:br>
              <a:rPr lang="en-GB" sz="3733"/>
            </a:br>
            <a:r>
              <a:rPr lang="en-GB" sz="3733"/>
              <a:t>Structures</a:t>
            </a:r>
          </a:p>
        </p:txBody>
      </p:sp>
    </p:spTree>
    <p:extLst>
      <p:ext uri="{BB962C8B-B14F-4D97-AF65-F5344CB8AC3E}">
        <p14:creationId xmlns:p14="http://schemas.microsoft.com/office/powerpoint/2010/main" val="3111677863"/>
      </p:ext>
    </p:extLst>
  </p:cSld>
  <p:clrMapOvr>
    <a:masterClrMapping/>
  </p:clrMapOvr>
</p:sld>
</file>

<file path=ppt/theme/theme1.xml><?xml version="1.0" encoding="utf-8"?>
<a:theme xmlns:a="http://schemas.openxmlformats.org/drawingml/2006/main" name="Theme2">
  <a:themeElements>
    <a:clrScheme name="GCC">
      <a:dk1>
        <a:srgbClr val="0A387A"/>
      </a:dk1>
      <a:lt1>
        <a:sysClr val="window" lastClr="FFFFFF"/>
      </a:lt1>
      <a:dk2>
        <a:srgbClr val="000000"/>
      </a:dk2>
      <a:lt2>
        <a:srgbClr val="EEECE1"/>
      </a:lt2>
      <a:accent1>
        <a:srgbClr val="4F81BD"/>
      </a:accent1>
      <a:accent2>
        <a:srgbClr val="C0504D"/>
      </a:accent2>
      <a:accent3>
        <a:srgbClr val="9BBB59"/>
      </a:accent3>
      <a:accent4>
        <a:srgbClr val="8064A2"/>
      </a:accent4>
      <a:accent5>
        <a:srgbClr val="4BACC6"/>
      </a:accent5>
      <a:accent6>
        <a:srgbClr val="F79646"/>
      </a:accent6>
      <a:hlink>
        <a:srgbClr val="00B0F0"/>
      </a:hlink>
      <a:folHlink>
        <a:srgbClr val="00B0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77259aa-992e-464e-8fc1-f527d5400718">
      <Terms xmlns="http://schemas.microsoft.com/office/infopath/2007/PartnerControls"/>
    </lcf76f155ced4ddcb4097134ff3c332f>
    <TaxCatchAll xmlns="ad9776f8-0a4c-4682-986a-20658cd80fe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EF2110EA13512428673D64F3F489AEF" ma:contentTypeVersion="12" ma:contentTypeDescription="Create a new document." ma:contentTypeScope="" ma:versionID="9f13f6cf9d8e2f6c7aa8125d1022d853">
  <xsd:schema xmlns:xsd="http://www.w3.org/2001/XMLSchema" xmlns:xs="http://www.w3.org/2001/XMLSchema" xmlns:p="http://schemas.microsoft.com/office/2006/metadata/properties" xmlns:ns2="177259aa-992e-464e-8fc1-f527d5400718" xmlns:ns3="ad9776f8-0a4c-4682-986a-20658cd80fe7" targetNamespace="http://schemas.microsoft.com/office/2006/metadata/properties" ma:root="true" ma:fieldsID="a7f72030b94a9c844f0c3eed17854ded" ns2:_="" ns3:_="">
    <xsd:import namespace="177259aa-992e-464e-8fc1-f527d5400718"/>
    <xsd:import namespace="ad9776f8-0a4c-4682-986a-20658cd80fe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7259aa-992e-464e-8fc1-f527d540071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dc966fa-4138-4b9c-b0e4-0cfe5a192035"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d9776f8-0a4c-4682-986a-20658cd80fe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b19a62d-d749-4adc-96ed-89c5a67b0962}" ma:internalName="TaxCatchAll" ma:showField="CatchAllData" ma:web="ad9776f8-0a4c-4682-986a-20658cd80f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DE6B5DA-98C3-4A4C-8D27-CFD14EA0705D}">
  <ds:schemaRefs>
    <ds:schemaRef ds:uri="http://schemas.microsoft.com/sharepoint/v3/contenttype/forms"/>
  </ds:schemaRefs>
</ds:datastoreItem>
</file>

<file path=customXml/itemProps2.xml><?xml version="1.0" encoding="utf-8"?>
<ds:datastoreItem xmlns:ds="http://schemas.openxmlformats.org/officeDocument/2006/customXml" ds:itemID="{D8661412-A1B1-43B1-8D96-42C462451FBF}">
  <ds:schemaRefs>
    <ds:schemaRef ds:uri="177259aa-992e-464e-8fc1-f527d5400718"/>
    <ds:schemaRef ds:uri="ad9776f8-0a4c-4682-986a-20658cd80fe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726FBFB-41A8-47ED-AE54-A159528518E5}">
  <ds:schemaRefs>
    <ds:schemaRef ds:uri="177259aa-992e-464e-8fc1-f527d5400718"/>
    <ds:schemaRef ds:uri="ad9776f8-0a4c-4682-986a-20658cd80fe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Theme2</Template>
  <TotalTime>0</TotalTime>
  <Words>2647</Words>
  <Application>Microsoft Office PowerPoint</Application>
  <PresentationFormat>Widescreen</PresentationFormat>
  <Paragraphs>359</Paragraphs>
  <Slides>41</Slides>
  <Notes>41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41</vt:i4>
      </vt:variant>
    </vt:vector>
  </HeadingPairs>
  <TitlesOfParts>
    <vt:vector size="51" baseType="lpstr">
      <vt:lpstr>Aptos</vt:lpstr>
      <vt:lpstr>Arial</vt:lpstr>
      <vt:lpstr>Calibri</vt:lpstr>
      <vt:lpstr>Century Gothic</vt:lpstr>
      <vt:lpstr>Corbel</vt:lpstr>
      <vt:lpstr>Helvetica</vt:lpstr>
      <vt:lpstr>Source Sans Pro</vt:lpstr>
      <vt:lpstr>Times New Roman</vt:lpstr>
      <vt:lpstr>Wingdings</vt:lpstr>
      <vt:lpstr>Theme2</vt:lpstr>
      <vt:lpstr>Gloucestershire  County Council</vt:lpstr>
      <vt:lpstr>Session Overview:</vt:lpstr>
      <vt:lpstr>National SEND Arrangements</vt:lpstr>
      <vt:lpstr>National SEND Statutory Arrangements</vt:lpstr>
      <vt:lpstr>Local SEND Arrangements</vt:lpstr>
      <vt:lpstr>SEND and Inclusion Local Area Partnership Board   SILAP</vt:lpstr>
      <vt:lpstr>GCC Education SEND Service Structure</vt:lpstr>
      <vt:lpstr>SEND Service Structure</vt:lpstr>
      <vt:lpstr>GCC Social Care &amp; Disabled Children’s Services Structures</vt:lpstr>
      <vt:lpstr>GCC Disabled Children’s Service</vt:lpstr>
      <vt:lpstr>Local SEND and Inclusion  Landscape</vt:lpstr>
      <vt:lpstr>Dedicated Schools Grant: Gloucestershire is poorly funded</vt:lpstr>
      <vt:lpstr>EHCP Demand…….</vt:lpstr>
      <vt:lpstr>PowerPoint Presentation</vt:lpstr>
      <vt:lpstr>PowerPoint Presentation</vt:lpstr>
      <vt:lpstr>Challenges in the Local SEND System</vt:lpstr>
      <vt:lpstr>Local Area SEND and Inclusion  Improvement Plan</vt:lpstr>
      <vt:lpstr>Local governance &amp; improvement workstreams</vt:lpstr>
      <vt:lpstr>Overarching Workstreams</vt:lpstr>
      <vt:lpstr>Working together – Improving Communication</vt:lpstr>
      <vt:lpstr>Engagement and Participation with Children and Young people </vt:lpstr>
      <vt:lpstr>GCC Disabled Children’s Service</vt:lpstr>
      <vt:lpstr>Disabled Children’s Service</vt:lpstr>
      <vt:lpstr>Disabled Children’s Service</vt:lpstr>
      <vt:lpstr>Designated Social Care Officer (DSCO)</vt:lpstr>
      <vt:lpstr>Priority Focus of the Local Area Partnership</vt:lpstr>
      <vt:lpstr>Priority 1: Specialist  Placements</vt:lpstr>
      <vt:lpstr>Priority 1: Sufficiency of Specialist Placements</vt:lpstr>
      <vt:lpstr>Priority 3: EHCP Timeliness</vt:lpstr>
      <vt:lpstr>Priority 3: EHCP Timeliness Comparator Data</vt:lpstr>
      <vt:lpstr>Priority 3: EHCP Demand…….</vt:lpstr>
      <vt:lpstr>Priority 3: Statutory Timeliness – Tackling the Key Barrier Education Psychology Advices</vt:lpstr>
      <vt:lpstr>Designated Schools Grant</vt:lpstr>
      <vt:lpstr>Dedicated Schools Grant 2025/26</vt:lpstr>
      <vt:lpstr>SEND &amp; DSG risks</vt:lpstr>
      <vt:lpstr>5 Year DSG Plan</vt:lpstr>
      <vt:lpstr>Priorities to tackle the DSG Deficit in summary:</vt:lpstr>
      <vt:lpstr>Governance &amp; Oversight</vt:lpstr>
      <vt:lpstr>Members Support Responding to SEND Issues Raised by Residents &amp; Settings</vt:lpstr>
      <vt:lpstr>Member Reference Documents:</vt:lpstr>
      <vt:lpstr>Contacts to raise an Education, Disabled Service or Social Care concern raised by a resident or education setting:</vt:lpstr>
    </vt:vector>
  </TitlesOfParts>
  <Company>Gloucestershire County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smanns</dc:creator>
  <cp:lastModifiedBy>POWICK, Laura</cp:lastModifiedBy>
  <cp:revision>1</cp:revision>
  <cp:lastPrinted>2025-04-17T05:48:08Z</cp:lastPrinted>
  <dcterms:created xsi:type="dcterms:W3CDTF">2010-02-11T11:47:48Z</dcterms:created>
  <dcterms:modified xsi:type="dcterms:W3CDTF">2025-06-26T12:19:56Z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0x010100BEF2110EA13512428673D64F3F489AEF</vt:lpwstr>
  </property>
  <property fmtid="{D5CDD505-2E9C-101B-9397-08002B2CF9AE}" pid="3" name="MediaServiceImageTags">
    <vt:lpwstr/>
  </property>
</Properties>
</file>