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FC60FC-933F-A22F-7FC2-A51A3FBA1B10}" v="443" dt="2024-10-29T13:36:52.8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5/10/relationships/revisionInfo" Target="revisionInfo.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45CBA-CDF5-47B7-8087-BA47173E1A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9DD0C12-5B0E-4C89-889E-B657451D45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48EC076-BF7B-4613-8AF8-5328748875F1}"/>
              </a:ext>
            </a:extLst>
          </p:cNvPr>
          <p:cNvSpPr>
            <a:spLocks noGrp="1"/>
          </p:cNvSpPr>
          <p:nvPr>
            <p:ph type="dt" sz="half" idx="10"/>
          </p:nvPr>
        </p:nvSpPr>
        <p:spPr/>
        <p:txBody>
          <a:bodyPr/>
          <a:lstStyle/>
          <a:p>
            <a:fld id="{C1D861ED-1ADF-4320-8CF1-003394B36D2F}" type="datetimeFigureOut">
              <a:rPr lang="en-GB" smtClean="0"/>
              <a:t>08/11/2024</a:t>
            </a:fld>
            <a:endParaRPr lang="en-GB"/>
          </a:p>
        </p:txBody>
      </p:sp>
      <p:sp>
        <p:nvSpPr>
          <p:cNvPr id="5" name="Footer Placeholder 4">
            <a:extLst>
              <a:ext uri="{FF2B5EF4-FFF2-40B4-BE49-F238E27FC236}">
                <a16:creationId xmlns:a16="http://schemas.microsoft.com/office/drawing/2014/main" id="{4539B627-EEDB-47D7-86AE-042DE607EA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3ECE8E0-2465-49D3-8798-2A80154E3B1C}"/>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950020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524C2-7769-45D7-88AE-E253119A438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3E71DEF-EB2C-4B80-B1B8-C5A7C0AC045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095580-79C2-4136-8844-204999AAA16C}"/>
              </a:ext>
            </a:extLst>
          </p:cNvPr>
          <p:cNvSpPr>
            <a:spLocks noGrp="1"/>
          </p:cNvSpPr>
          <p:nvPr>
            <p:ph type="dt" sz="half" idx="10"/>
          </p:nvPr>
        </p:nvSpPr>
        <p:spPr/>
        <p:txBody>
          <a:bodyPr/>
          <a:lstStyle/>
          <a:p>
            <a:fld id="{C1D861ED-1ADF-4320-8CF1-003394B36D2F}" type="datetimeFigureOut">
              <a:rPr lang="en-GB" smtClean="0"/>
              <a:t>08/11/2024</a:t>
            </a:fld>
            <a:endParaRPr lang="en-GB"/>
          </a:p>
        </p:txBody>
      </p:sp>
      <p:sp>
        <p:nvSpPr>
          <p:cNvPr id="5" name="Footer Placeholder 4">
            <a:extLst>
              <a:ext uri="{FF2B5EF4-FFF2-40B4-BE49-F238E27FC236}">
                <a16:creationId xmlns:a16="http://schemas.microsoft.com/office/drawing/2014/main" id="{103FD06A-6495-4206-81A2-3B34093D28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FFCA4C-FBA9-4946-88C6-88611094109C}"/>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4064013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AFB585-5AC4-43C9-8C66-29C4C3E5E72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ECBB458-9D7C-4217-AB3B-6477C028046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D6B10C-7843-454E-A500-076DB3EE94FA}"/>
              </a:ext>
            </a:extLst>
          </p:cNvPr>
          <p:cNvSpPr>
            <a:spLocks noGrp="1"/>
          </p:cNvSpPr>
          <p:nvPr>
            <p:ph type="dt" sz="half" idx="10"/>
          </p:nvPr>
        </p:nvSpPr>
        <p:spPr/>
        <p:txBody>
          <a:bodyPr/>
          <a:lstStyle/>
          <a:p>
            <a:fld id="{C1D861ED-1ADF-4320-8CF1-003394B36D2F}" type="datetimeFigureOut">
              <a:rPr lang="en-GB" smtClean="0"/>
              <a:t>08/11/2024</a:t>
            </a:fld>
            <a:endParaRPr lang="en-GB"/>
          </a:p>
        </p:txBody>
      </p:sp>
      <p:sp>
        <p:nvSpPr>
          <p:cNvPr id="5" name="Footer Placeholder 4">
            <a:extLst>
              <a:ext uri="{FF2B5EF4-FFF2-40B4-BE49-F238E27FC236}">
                <a16:creationId xmlns:a16="http://schemas.microsoft.com/office/drawing/2014/main" id="{13D11DEC-1A75-42F0-94E5-37D28A4717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EE1BC7-8F8F-4925-BCEA-BA76FF780D8F}"/>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1056338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219D6-9A5D-4CFB-BEA3-CA9AB5BAB7F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0162B87-1B46-4BF9-8DCA-AB7C056D741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BACF86-766F-4701-A5E6-890CE18C3567}"/>
              </a:ext>
            </a:extLst>
          </p:cNvPr>
          <p:cNvSpPr>
            <a:spLocks noGrp="1"/>
          </p:cNvSpPr>
          <p:nvPr>
            <p:ph type="dt" sz="half" idx="10"/>
          </p:nvPr>
        </p:nvSpPr>
        <p:spPr/>
        <p:txBody>
          <a:bodyPr/>
          <a:lstStyle/>
          <a:p>
            <a:fld id="{C1D861ED-1ADF-4320-8CF1-003394B36D2F}" type="datetimeFigureOut">
              <a:rPr lang="en-GB" smtClean="0"/>
              <a:t>08/11/2024</a:t>
            </a:fld>
            <a:endParaRPr lang="en-GB"/>
          </a:p>
        </p:txBody>
      </p:sp>
      <p:sp>
        <p:nvSpPr>
          <p:cNvPr id="5" name="Footer Placeholder 4">
            <a:extLst>
              <a:ext uri="{FF2B5EF4-FFF2-40B4-BE49-F238E27FC236}">
                <a16:creationId xmlns:a16="http://schemas.microsoft.com/office/drawing/2014/main" id="{67D09715-0BDA-415C-9743-C67FD87206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4F58BF5-BDCA-40C7-8651-438C12AE8369}"/>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1832570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1699C-57C2-49B6-A0BC-2D1DAA82E6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D400BE1-70DD-4C8B-913E-8B559029B0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DFC43A1-271C-4764-ADF6-94FFD4FFD622}"/>
              </a:ext>
            </a:extLst>
          </p:cNvPr>
          <p:cNvSpPr>
            <a:spLocks noGrp="1"/>
          </p:cNvSpPr>
          <p:nvPr>
            <p:ph type="dt" sz="half" idx="10"/>
          </p:nvPr>
        </p:nvSpPr>
        <p:spPr/>
        <p:txBody>
          <a:bodyPr/>
          <a:lstStyle/>
          <a:p>
            <a:fld id="{C1D861ED-1ADF-4320-8CF1-003394B36D2F}" type="datetimeFigureOut">
              <a:rPr lang="en-GB" smtClean="0"/>
              <a:t>08/11/2024</a:t>
            </a:fld>
            <a:endParaRPr lang="en-GB"/>
          </a:p>
        </p:txBody>
      </p:sp>
      <p:sp>
        <p:nvSpPr>
          <p:cNvPr id="5" name="Footer Placeholder 4">
            <a:extLst>
              <a:ext uri="{FF2B5EF4-FFF2-40B4-BE49-F238E27FC236}">
                <a16:creationId xmlns:a16="http://schemas.microsoft.com/office/drawing/2014/main" id="{71174479-CA21-4DEE-90FF-ADF8C9CDBB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261EFF-6BC7-44B8-8408-6F006ED4E458}"/>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140343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8C924-0D1D-4381-ADF4-C470805E4F3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25FF03-D475-4795-9A5C-0F93D9E3943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FA78C8D-6D0B-49A6-95F6-3A888AC0EED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B1961B4-1D08-4604-8420-246A62523830}"/>
              </a:ext>
            </a:extLst>
          </p:cNvPr>
          <p:cNvSpPr>
            <a:spLocks noGrp="1"/>
          </p:cNvSpPr>
          <p:nvPr>
            <p:ph type="dt" sz="half" idx="10"/>
          </p:nvPr>
        </p:nvSpPr>
        <p:spPr/>
        <p:txBody>
          <a:bodyPr/>
          <a:lstStyle/>
          <a:p>
            <a:fld id="{C1D861ED-1ADF-4320-8CF1-003394B36D2F}" type="datetimeFigureOut">
              <a:rPr lang="en-GB" smtClean="0"/>
              <a:t>08/11/2024</a:t>
            </a:fld>
            <a:endParaRPr lang="en-GB"/>
          </a:p>
        </p:txBody>
      </p:sp>
      <p:sp>
        <p:nvSpPr>
          <p:cNvPr id="6" name="Footer Placeholder 5">
            <a:extLst>
              <a:ext uri="{FF2B5EF4-FFF2-40B4-BE49-F238E27FC236}">
                <a16:creationId xmlns:a16="http://schemas.microsoft.com/office/drawing/2014/main" id="{49B24EDB-11FB-4775-B66F-074C930F91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10B61F-5E9E-4673-930F-43D620EF430F}"/>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412344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A233C-D633-42B3-A354-2AA3E851AF7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B407CD-B436-4696-B714-E3C99CC32F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69E8512-32DA-464E-A9AB-482807E916C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E20213A-F9F6-4150-9064-9B481E4B97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1EA42CD-8C3A-425B-87E8-D8B398DD747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3FA8380-47B1-4943-8E2E-077F872A09EE}"/>
              </a:ext>
            </a:extLst>
          </p:cNvPr>
          <p:cNvSpPr>
            <a:spLocks noGrp="1"/>
          </p:cNvSpPr>
          <p:nvPr>
            <p:ph type="dt" sz="half" idx="10"/>
          </p:nvPr>
        </p:nvSpPr>
        <p:spPr/>
        <p:txBody>
          <a:bodyPr/>
          <a:lstStyle/>
          <a:p>
            <a:fld id="{C1D861ED-1ADF-4320-8CF1-003394B36D2F}" type="datetimeFigureOut">
              <a:rPr lang="en-GB" smtClean="0"/>
              <a:t>08/11/2024</a:t>
            </a:fld>
            <a:endParaRPr lang="en-GB"/>
          </a:p>
        </p:txBody>
      </p:sp>
      <p:sp>
        <p:nvSpPr>
          <p:cNvPr id="8" name="Footer Placeholder 7">
            <a:extLst>
              <a:ext uri="{FF2B5EF4-FFF2-40B4-BE49-F238E27FC236}">
                <a16:creationId xmlns:a16="http://schemas.microsoft.com/office/drawing/2014/main" id="{62E15F26-EC04-4DC7-A772-448611F000D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6021D75-699C-45D0-89DB-A5D6252670F4}"/>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613576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608D9-9C46-410E-8184-0F886AF451A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666F777-4537-4B09-A8AC-F4AE614F9D3F}"/>
              </a:ext>
            </a:extLst>
          </p:cNvPr>
          <p:cNvSpPr>
            <a:spLocks noGrp="1"/>
          </p:cNvSpPr>
          <p:nvPr>
            <p:ph type="dt" sz="half" idx="10"/>
          </p:nvPr>
        </p:nvSpPr>
        <p:spPr/>
        <p:txBody>
          <a:bodyPr/>
          <a:lstStyle/>
          <a:p>
            <a:fld id="{C1D861ED-1ADF-4320-8CF1-003394B36D2F}" type="datetimeFigureOut">
              <a:rPr lang="en-GB" smtClean="0"/>
              <a:t>08/11/2024</a:t>
            </a:fld>
            <a:endParaRPr lang="en-GB"/>
          </a:p>
        </p:txBody>
      </p:sp>
      <p:sp>
        <p:nvSpPr>
          <p:cNvPr id="4" name="Footer Placeholder 3">
            <a:extLst>
              <a:ext uri="{FF2B5EF4-FFF2-40B4-BE49-F238E27FC236}">
                <a16:creationId xmlns:a16="http://schemas.microsoft.com/office/drawing/2014/main" id="{3DE99A7F-CAAB-4803-8885-4F73AD59786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A1A0126-126A-40F3-87E7-A15CC9EE4893}"/>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792742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A71B7D-1709-4FD5-9E78-2E95EE282491}"/>
              </a:ext>
            </a:extLst>
          </p:cNvPr>
          <p:cNvSpPr>
            <a:spLocks noGrp="1"/>
          </p:cNvSpPr>
          <p:nvPr>
            <p:ph type="dt" sz="half" idx="10"/>
          </p:nvPr>
        </p:nvSpPr>
        <p:spPr/>
        <p:txBody>
          <a:bodyPr/>
          <a:lstStyle/>
          <a:p>
            <a:fld id="{C1D861ED-1ADF-4320-8CF1-003394B36D2F}" type="datetimeFigureOut">
              <a:rPr lang="en-GB" smtClean="0"/>
              <a:t>08/11/2024</a:t>
            </a:fld>
            <a:endParaRPr lang="en-GB"/>
          </a:p>
        </p:txBody>
      </p:sp>
      <p:sp>
        <p:nvSpPr>
          <p:cNvPr id="3" name="Footer Placeholder 2">
            <a:extLst>
              <a:ext uri="{FF2B5EF4-FFF2-40B4-BE49-F238E27FC236}">
                <a16:creationId xmlns:a16="http://schemas.microsoft.com/office/drawing/2014/main" id="{2DD10157-477E-4989-9522-0A5B46F2CE5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197B9B2-6317-474B-910A-EABA9ACEB0A1}"/>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287515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45CAD-E658-44C4-BCBF-F5DA2A5C16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2A30873-FD89-4D22-856C-E9335A4B07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312E0AA-DE96-4B9E-A158-9A6BFEA48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76B3119-5C63-4A62-9AE3-5B92ADE8DC75}"/>
              </a:ext>
            </a:extLst>
          </p:cNvPr>
          <p:cNvSpPr>
            <a:spLocks noGrp="1"/>
          </p:cNvSpPr>
          <p:nvPr>
            <p:ph type="dt" sz="half" idx="10"/>
          </p:nvPr>
        </p:nvSpPr>
        <p:spPr/>
        <p:txBody>
          <a:bodyPr/>
          <a:lstStyle/>
          <a:p>
            <a:fld id="{C1D861ED-1ADF-4320-8CF1-003394B36D2F}" type="datetimeFigureOut">
              <a:rPr lang="en-GB" smtClean="0"/>
              <a:t>08/11/2024</a:t>
            </a:fld>
            <a:endParaRPr lang="en-GB"/>
          </a:p>
        </p:txBody>
      </p:sp>
      <p:sp>
        <p:nvSpPr>
          <p:cNvPr id="6" name="Footer Placeholder 5">
            <a:extLst>
              <a:ext uri="{FF2B5EF4-FFF2-40B4-BE49-F238E27FC236}">
                <a16:creationId xmlns:a16="http://schemas.microsoft.com/office/drawing/2014/main" id="{F6454C22-A133-4D20-BCA7-86AE72E85A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D290EC-9835-4617-AF3B-448820DF9D99}"/>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74446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95046-3B44-4308-B3CD-648AB59BCC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7F1F2D5-3807-4D41-B74A-3AAE92402F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A0CE8AA-8B60-46D0-9EC6-360545EDAB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E83B263-EF0A-4564-9A4D-8C486B647EFF}"/>
              </a:ext>
            </a:extLst>
          </p:cNvPr>
          <p:cNvSpPr>
            <a:spLocks noGrp="1"/>
          </p:cNvSpPr>
          <p:nvPr>
            <p:ph type="dt" sz="half" idx="10"/>
          </p:nvPr>
        </p:nvSpPr>
        <p:spPr/>
        <p:txBody>
          <a:bodyPr/>
          <a:lstStyle/>
          <a:p>
            <a:fld id="{C1D861ED-1ADF-4320-8CF1-003394B36D2F}" type="datetimeFigureOut">
              <a:rPr lang="en-GB" smtClean="0"/>
              <a:t>08/11/2024</a:t>
            </a:fld>
            <a:endParaRPr lang="en-GB"/>
          </a:p>
        </p:txBody>
      </p:sp>
      <p:sp>
        <p:nvSpPr>
          <p:cNvPr id="6" name="Footer Placeholder 5">
            <a:extLst>
              <a:ext uri="{FF2B5EF4-FFF2-40B4-BE49-F238E27FC236}">
                <a16:creationId xmlns:a16="http://schemas.microsoft.com/office/drawing/2014/main" id="{08131D2A-4540-4B3F-9966-62EC1CA26F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6D6ED6-3DD3-4F85-8B1D-5962549700B6}"/>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486262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15ACF2-C090-4BEC-8FD8-32BBDF2A30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D01AED-7CAE-4ABC-A899-3E9ADA2EDB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A900E2-C5BA-4B41-89AF-BF5791682D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D861ED-1ADF-4320-8CF1-003394B36D2F}" type="datetimeFigureOut">
              <a:rPr lang="en-GB" smtClean="0"/>
              <a:t>08/11/2024</a:t>
            </a:fld>
            <a:endParaRPr lang="en-GB"/>
          </a:p>
        </p:txBody>
      </p:sp>
      <p:sp>
        <p:nvSpPr>
          <p:cNvPr id="5" name="Footer Placeholder 4">
            <a:extLst>
              <a:ext uri="{FF2B5EF4-FFF2-40B4-BE49-F238E27FC236}">
                <a16:creationId xmlns:a16="http://schemas.microsoft.com/office/drawing/2014/main" id="{C65D03CA-4488-40DE-9675-4E9118EB1B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7148066-3F4F-475D-AC0C-ECE61E1AD9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D2DA70-3EC8-4287-9EC6-5337BBD17291}" type="slidenum">
              <a:rPr lang="en-GB" smtClean="0"/>
              <a:t>‹#›</a:t>
            </a:fld>
            <a:endParaRPr lang="en-GB"/>
          </a:p>
        </p:txBody>
      </p:sp>
    </p:spTree>
    <p:extLst>
      <p:ext uri="{BB962C8B-B14F-4D97-AF65-F5344CB8AC3E}">
        <p14:creationId xmlns:p14="http://schemas.microsoft.com/office/powerpoint/2010/main" val="1720693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loucestershire.gov.uk/media/1gwjesy2/gloucestershire-self-neglect-best-practice-guidance-august-2022-final.pdf" TargetMode="External"/><Relationship Id="rId2" Type="http://schemas.openxmlformats.org/officeDocument/2006/relationships/hyperlink" Target="https://meam.org.uk/" TargetMode="External"/><Relationship Id="rId1" Type="http://schemas.openxmlformats.org/officeDocument/2006/relationships/slideLayout" Target="../slideLayouts/slideLayout1.xml"/><Relationship Id="rId4" Type="http://schemas.openxmlformats.org/officeDocument/2006/relationships/hyperlink" Target="https://www.researchinpractice.org.uk/media/xqqlavsi/working_with_people_who_self-neglect_pt_web.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ABBB44F-65F3-4CBC-8429-08877AD1BE9C}"/>
              </a:ext>
            </a:extLst>
          </p:cNvPr>
          <p:cNvGrpSpPr/>
          <p:nvPr/>
        </p:nvGrpSpPr>
        <p:grpSpPr>
          <a:xfrm>
            <a:off x="323517" y="261578"/>
            <a:ext cx="11544966" cy="6073234"/>
            <a:chOff x="323517" y="261578"/>
            <a:chExt cx="11544966" cy="6073234"/>
          </a:xfrm>
        </p:grpSpPr>
        <p:sp>
          <p:nvSpPr>
            <p:cNvPr id="5" name="Down Arrow Callout 5">
              <a:extLst>
                <a:ext uri="{FF2B5EF4-FFF2-40B4-BE49-F238E27FC236}">
                  <a16:creationId xmlns:a16="http://schemas.microsoft.com/office/drawing/2014/main" id="{EBBE552A-B687-4B79-B0D9-FD4C9855AD3F}"/>
                </a:ext>
              </a:extLst>
            </p:cNvPr>
            <p:cNvSpPr/>
            <p:nvPr/>
          </p:nvSpPr>
          <p:spPr>
            <a:xfrm>
              <a:off x="348843" y="1042753"/>
              <a:ext cx="2806104" cy="1074821"/>
            </a:xfrm>
            <a:prstGeom prst="downArrowCallou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Pen picture of  cases</a:t>
              </a:r>
            </a:p>
          </p:txBody>
        </p:sp>
        <p:sp>
          <p:nvSpPr>
            <p:cNvPr id="6" name="Down Arrow Callout 6">
              <a:extLst>
                <a:ext uri="{FF2B5EF4-FFF2-40B4-BE49-F238E27FC236}">
                  <a16:creationId xmlns:a16="http://schemas.microsoft.com/office/drawing/2014/main" id="{BF9C0964-DE38-473A-88EC-C0FF6887FBB8}"/>
                </a:ext>
              </a:extLst>
            </p:cNvPr>
            <p:cNvSpPr/>
            <p:nvPr/>
          </p:nvSpPr>
          <p:spPr>
            <a:xfrm>
              <a:off x="3253355" y="1042752"/>
              <a:ext cx="2806104" cy="1074821"/>
            </a:xfrm>
            <a:prstGeom prst="downArrow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Areas of note and good practice</a:t>
              </a:r>
            </a:p>
          </p:txBody>
        </p:sp>
        <p:sp>
          <p:nvSpPr>
            <p:cNvPr id="7" name="Down Arrow Callout 7">
              <a:extLst>
                <a:ext uri="{FF2B5EF4-FFF2-40B4-BE49-F238E27FC236}">
                  <a16:creationId xmlns:a16="http://schemas.microsoft.com/office/drawing/2014/main" id="{E22D84BC-6201-491F-8386-9AE5B17E670C}"/>
                </a:ext>
              </a:extLst>
            </p:cNvPr>
            <p:cNvSpPr/>
            <p:nvPr/>
          </p:nvSpPr>
          <p:spPr>
            <a:xfrm>
              <a:off x="6157867" y="1042753"/>
              <a:ext cx="2806104" cy="1074821"/>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Learning points</a:t>
              </a:r>
            </a:p>
          </p:txBody>
        </p:sp>
        <p:sp>
          <p:nvSpPr>
            <p:cNvPr id="8" name="Down Arrow Callout 8">
              <a:extLst>
                <a:ext uri="{FF2B5EF4-FFF2-40B4-BE49-F238E27FC236}">
                  <a16:creationId xmlns:a16="http://schemas.microsoft.com/office/drawing/2014/main" id="{36D595A8-7C37-4669-AB60-2F972CB03BE3}"/>
                </a:ext>
              </a:extLst>
            </p:cNvPr>
            <p:cNvSpPr/>
            <p:nvPr/>
          </p:nvSpPr>
          <p:spPr>
            <a:xfrm>
              <a:off x="9062379" y="1042752"/>
              <a:ext cx="2806104" cy="1074821"/>
            </a:xfrm>
            <a:prstGeom prst="downArrowCallou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Checklist</a:t>
              </a:r>
            </a:p>
          </p:txBody>
        </p:sp>
        <p:sp>
          <p:nvSpPr>
            <p:cNvPr id="9" name="Rounded Rectangle 9">
              <a:extLst>
                <a:ext uri="{FF2B5EF4-FFF2-40B4-BE49-F238E27FC236}">
                  <a16:creationId xmlns:a16="http://schemas.microsoft.com/office/drawing/2014/main" id="{1E857EDE-E224-4DAE-867B-BAA777CF9D56}"/>
                </a:ext>
              </a:extLst>
            </p:cNvPr>
            <p:cNvSpPr/>
            <p:nvPr/>
          </p:nvSpPr>
          <p:spPr>
            <a:xfrm>
              <a:off x="323517" y="2133602"/>
              <a:ext cx="2806103" cy="4201210"/>
            </a:xfrm>
            <a:prstGeom prst="roundRect">
              <a:avLst>
                <a:gd name="adj" fmla="val 7520"/>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200" dirty="0">
                  <a:solidFill>
                    <a:schemeClr val="tx1"/>
                  </a:solidFill>
                </a:rPr>
                <a:t>75-year-old white male, lived alone. Self-discharged from hospital, concerns re state of property and no electricity (on oxygen). Distrustful of services and displayed aggressive behaviours towards professionals.</a:t>
              </a:r>
            </a:p>
            <a:p>
              <a:endParaRPr lang="en-GB" sz="1200" dirty="0">
                <a:solidFill>
                  <a:schemeClr val="tx1"/>
                </a:solidFill>
              </a:endParaRPr>
            </a:p>
            <a:p>
              <a:r>
                <a:rPr lang="en-GB" sz="1200" dirty="0">
                  <a:solidFill>
                    <a:schemeClr val="tx1"/>
                  </a:solidFill>
                </a:rPr>
                <a:t>60-year-old white woman. Property in poor state, human/animal faeces, fleas from pet. Refusing offers of help and support, alcohol misuse.</a:t>
              </a:r>
            </a:p>
            <a:p>
              <a:endParaRPr lang="en-GB" sz="1200" dirty="0">
                <a:solidFill>
                  <a:schemeClr val="tx1"/>
                </a:solidFill>
              </a:endParaRPr>
            </a:p>
            <a:p>
              <a:r>
                <a:rPr lang="en-GB" sz="1200" dirty="0">
                  <a:solidFill>
                    <a:schemeClr val="tx1"/>
                  </a:solidFill>
                </a:rPr>
                <a:t>69-year-old white man. Hoarded property, issues with harassment by local youths, resistant to offers of support. </a:t>
              </a:r>
            </a:p>
            <a:p>
              <a:endParaRPr lang="en-GB" sz="1200" dirty="0">
                <a:solidFill>
                  <a:schemeClr val="tx1"/>
                </a:solidFill>
              </a:endParaRPr>
            </a:p>
            <a:p>
              <a:pPr>
                <a:spcAft>
                  <a:spcPts val="0"/>
                </a:spcAft>
              </a:pPr>
              <a:endParaRPr lang="en-GB" sz="1200" dirty="0">
                <a:solidFill>
                  <a:schemeClr val="tx1"/>
                </a:solidFill>
                <a:latin typeface="Calibri" panose="020F0502020204030204" pitchFamily="34" charset="0"/>
                <a:ea typeface="Calibri" panose="020F0502020204030204" pitchFamily="34" charset="0"/>
              </a:endParaRPr>
            </a:p>
          </p:txBody>
        </p:sp>
        <p:sp>
          <p:nvSpPr>
            <p:cNvPr id="10" name="Rounded Rectangle 10">
              <a:extLst>
                <a:ext uri="{FF2B5EF4-FFF2-40B4-BE49-F238E27FC236}">
                  <a16:creationId xmlns:a16="http://schemas.microsoft.com/office/drawing/2014/main" id="{83B62DD4-C5D1-4BD5-A4ED-3F2988234AB5}"/>
                </a:ext>
              </a:extLst>
            </p:cNvPr>
            <p:cNvSpPr/>
            <p:nvPr/>
          </p:nvSpPr>
          <p:spPr>
            <a:xfrm>
              <a:off x="3253356" y="2133602"/>
              <a:ext cx="2806103" cy="4201210"/>
            </a:xfrm>
            <a:prstGeom prst="roundRect">
              <a:avLst>
                <a:gd name="adj" fmla="val 7520"/>
              </a:avLst>
            </a:prstGeom>
          </p:spPr>
          <p:style>
            <a:lnRef idx="1">
              <a:schemeClr val="accent6"/>
            </a:lnRef>
            <a:fillRef idx="2">
              <a:schemeClr val="accent6"/>
            </a:fillRef>
            <a:effectRef idx="1">
              <a:schemeClr val="accent6"/>
            </a:effectRef>
            <a:fontRef idx="minor">
              <a:schemeClr val="dk1"/>
            </a:fontRef>
          </p:style>
          <p:txBody>
            <a:bodyPr lIns="91440" tIns="45720" rIns="91440" bIns="45720" rtlCol="0" anchor="t"/>
            <a:lstStyle/>
            <a:p>
              <a:pPr>
                <a:spcAft>
                  <a:spcPts val="0"/>
                </a:spcAft>
              </a:pPr>
              <a:r>
                <a:rPr lang="en-GB" sz="1200" dirty="0">
                  <a:latin typeface="Calibri" panose="020F0502020204030204" pitchFamily="34" charset="0"/>
                  <a:ea typeface="Calibri" panose="020F0502020204030204" pitchFamily="34" charset="0"/>
                </a:rPr>
                <a:t>Compassionate persistence shown by ASC worker. Had capacity for decision making, support offered to get electricity back on, emergency services attended to his welfare when called to the property. Good communication with relevant agencies and a friend of the adult when the adult would not engage.</a:t>
              </a:r>
            </a:p>
            <a:p>
              <a:pPr>
                <a:spcAft>
                  <a:spcPts val="0"/>
                </a:spcAft>
              </a:pPr>
              <a:endParaRPr lang="en-GB" sz="1200" dirty="0">
                <a:latin typeface="Calibri" panose="020F0502020204030204" pitchFamily="34" charset="0"/>
                <a:ea typeface="Calibri" panose="020F0502020204030204" pitchFamily="34" charset="0"/>
              </a:endParaRPr>
            </a:p>
            <a:p>
              <a:pPr>
                <a:spcAft>
                  <a:spcPts val="0"/>
                </a:spcAft>
              </a:pPr>
              <a:r>
                <a:rPr lang="en-GB" sz="1200" dirty="0">
                  <a:latin typeface="Calibri" panose="020F0502020204030204" pitchFamily="34" charset="0"/>
                  <a:ea typeface="Calibri" panose="020F0502020204030204" pitchFamily="34" charset="0"/>
                </a:rPr>
                <a:t>Multi agency meetings held, ASC worker maintained regular contact despite difficulties and adult’s refusal to see her. MCA considered and longitudinal approach to assessment taken due to fluctuating capacity. </a:t>
              </a:r>
            </a:p>
            <a:p>
              <a:pPr>
                <a:spcAft>
                  <a:spcPts val="0"/>
                </a:spcAft>
              </a:pPr>
              <a:endParaRPr lang="en-GB" sz="1200" dirty="0">
                <a:latin typeface="Calibri" panose="020F0502020204030204" pitchFamily="34" charset="0"/>
                <a:ea typeface="Calibri" panose="020F0502020204030204" pitchFamily="34" charset="0"/>
              </a:endParaRPr>
            </a:p>
            <a:p>
              <a:r>
                <a:rPr lang="en-GB" sz="1200" dirty="0">
                  <a:latin typeface="Calibri"/>
                  <a:ea typeface="Calibri"/>
                  <a:cs typeface="Calibri"/>
                </a:rPr>
                <a:t>Multi agency meetings held and frequent liaison with the police/housing. Worker managed to </a:t>
              </a:r>
              <a:r>
                <a:rPr lang="en-GB" sz="1200">
                  <a:latin typeface="Calibri"/>
                  <a:ea typeface="Calibri"/>
                  <a:cs typeface="Calibri"/>
                </a:rPr>
                <a:t>build rapport with the adult through sustained efforts at maintaining contact.</a:t>
              </a:r>
              <a:endParaRPr lang="en-GB" sz="1200">
                <a:latin typeface="Calibri" panose="020F0502020204030204" pitchFamily="34" charset="0"/>
                <a:ea typeface="Calibri" panose="020F0502020204030204" pitchFamily="34" charset="0"/>
                <a:cs typeface="Calibri"/>
              </a:endParaRPr>
            </a:p>
          </p:txBody>
        </p:sp>
        <p:sp>
          <p:nvSpPr>
            <p:cNvPr id="11" name="Rounded Rectangle 11">
              <a:extLst>
                <a:ext uri="{FF2B5EF4-FFF2-40B4-BE49-F238E27FC236}">
                  <a16:creationId xmlns:a16="http://schemas.microsoft.com/office/drawing/2014/main" id="{7BF4F08C-3937-41A8-BE99-78D3B35A8552}"/>
                </a:ext>
              </a:extLst>
            </p:cNvPr>
            <p:cNvSpPr/>
            <p:nvPr/>
          </p:nvSpPr>
          <p:spPr>
            <a:xfrm>
              <a:off x="6157868" y="2133602"/>
              <a:ext cx="2806103" cy="4201210"/>
            </a:xfrm>
            <a:prstGeom prst="roundRect">
              <a:avLst>
                <a:gd name="adj" fmla="val 7520"/>
              </a:avLst>
            </a:prstGeom>
          </p:spPr>
          <p:style>
            <a:lnRef idx="1">
              <a:schemeClr val="accent4"/>
            </a:lnRef>
            <a:fillRef idx="2">
              <a:schemeClr val="accent4"/>
            </a:fillRef>
            <a:effectRef idx="1">
              <a:schemeClr val="accent4"/>
            </a:effectRef>
            <a:fontRef idx="minor">
              <a:schemeClr val="dk1"/>
            </a:fontRef>
          </p:style>
          <p:txBody>
            <a:bodyPr lIns="91440" tIns="45720" rIns="91440" bIns="45720" rtlCol="0" anchor="t"/>
            <a:lstStyle/>
            <a:p>
              <a:r>
                <a:rPr lang="en-GB" sz="1200" dirty="0">
                  <a:latin typeface="Calibri"/>
                  <a:ea typeface="Calibri"/>
                  <a:cs typeface="Calibri"/>
                </a:rPr>
                <a:t>Bereavement and loss is often a feature in self-neglect. An empathic, trauma-informed approach can help to encourage people to engage with the </a:t>
              </a:r>
              <a:r>
                <a:rPr lang="en-GB" sz="1200">
                  <a:latin typeface="Calibri"/>
                  <a:ea typeface="Calibri"/>
                  <a:cs typeface="Calibri"/>
                </a:rPr>
                <a:t>support available. </a:t>
              </a:r>
              <a:endParaRPr lang="en-US"/>
            </a:p>
            <a:p>
              <a:endParaRPr lang="en-GB" sz="1200" dirty="0">
                <a:latin typeface="Calibri" panose="020F0502020204030204" pitchFamily="34" charset="0"/>
                <a:ea typeface="Calibri" panose="020F0502020204030204" pitchFamily="34" charset="0"/>
              </a:endParaRPr>
            </a:p>
            <a:p>
              <a:r>
                <a:rPr lang="en-GB" sz="1200" dirty="0">
                  <a:latin typeface="Calibri"/>
                  <a:ea typeface="Calibri"/>
                  <a:cs typeface="Calibri"/>
                </a:rPr>
                <a:t>The willingness of all agencies to persevere with the individuals and work together to look for “creative solutions” was evident in all three cases. This demonstrates the effectiveness of professionals “thinking outside the box” and being professionally curious</a:t>
              </a:r>
            </a:p>
            <a:p>
              <a:endParaRPr lang="en-GB" sz="1200" dirty="0">
                <a:latin typeface="Calibri" panose="020F0502020204030204" pitchFamily="34" charset="0"/>
                <a:ea typeface="Calibri" panose="020F0502020204030204" pitchFamily="34" charset="0"/>
              </a:endParaRPr>
            </a:p>
            <a:p>
              <a:r>
                <a:rPr lang="en-GB" sz="1200" dirty="0">
                  <a:latin typeface="Calibri"/>
                  <a:ea typeface="Calibri"/>
                  <a:cs typeface="Calibri"/>
                </a:rPr>
                <a:t>Multi agency meetings offer the opportunity to come to jointly agreed actions in a timely way. The adult should always be included in any meetings about them in a way that maximises their involvement.  </a:t>
              </a:r>
              <a:endParaRPr lang="en-GB" sz="1200" dirty="0">
                <a:latin typeface="Calibri" panose="020F0502020204030204" pitchFamily="34" charset="0"/>
                <a:ea typeface="Calibri" panose="020F0502020204030204" pitchFamily="34" charset="0"/>
                <a:cs typeface="Calibri"/>
              </a:endParaRPr>
            </a:p>
            <a:p>
              <a:endParaRPr lang="en-GB" sz="1200" dirty="0">
                <a:latin typeface="Calibri" panose="020F0502020204030204" pitchFamily="34" charset="0"/>
                <a:ea typeface="Calibri" panose="020F0502020204030204" pitchFamily="34" charset="0"/>
              </a:endParaRPr>
            </a:p>
            <a:p>
              <a:endParaRPr lang="en-GB" sz="1200" dirty="0">
                <a:latin typeface="Calibri" panose="020F0502020204030204" pitchFamily="34" charset="0"/>
                <a:ea typeface="Calibri" panose="020F0502020204030204" pitchFamily="34" charset="0"/>
              </a:endParaRPr>
            </a:p>
            <a:p>
              <a:endParaRPr lang="en-GB" sz="1200" dirty="0"/>
            </a:p>
            <a:p>
              <a:endParaRPr lang="en-GB" sz="1200" dirty="0"/>
            </a:p>
            <a:p>
              <a:endParaRPr lang="en-GB" sz="1200" dirty="0"/>
            </a:p>
            <a:p>
              <a:endParaRPr lang="en-GB" sz="1400" dirty="0"/>
            </a:p>
            <a:p>
              <a:endParaRPr lang="en-GB" sz="1400" dirty="0"/>
            </a:p>
          </p:txBody>
        </p:sp>
        <p:sp>
          <p:nvSpPr>
            <p:cNvPr id="12" name="Rounded Rectangle 12">
              <a:extLst>
                <a:ext uri="{FF2B5EF4-FFF2-40B4-BE49-F238E27FC236}">
                  <a16:creationId xmlns:a16="http://schemas.microsoft.com/office/drawing/2014/main" id="{4D339CC9-66CB-4ED0-BB22-86AB40861723}"/>
                </a:ext>
              </a:extLst>
            </p:cNvPr>
            <p:cNvSpPr/>
            <p:nvPr/>
          </p:nvSpPr>
          <p:spPr>
            <a:xfrm>
              <a:off x="9062380" y="2133602"/>
              <a:ext cx="2806103" cy="4201210"/>
            </a:xfrm>
            <a:prstGeom prst="roundRect">
              <a:avLst>
                <a:gd name="adj" fmla="val 7520"/>
              </a:avLst>
            </a:prstGeom>
          </p:spPr>
          <p:style>
            <a:lnRef idx="1">
              <a:schemeClr val="accent2"/>
            </a:lnRef>
            <a:fillRef idx="2">
              <a:schemeClr val="accent2"/>
            </a:fillRef>
            <a:effectRef idx="1">
              <a:schemeClr val="accent2"/>
            </a:effectRef>
            <a:fontRef idx="minor">
              <a:schemeClr val="dk1"/>
            </a:fontRef>
          </p:style>
          <p:txBody>
            <a:bodyPr lIns="91440" tIns="45720" rIns="91440" bIns="45720" rtlCol="0" anchor="ctr"/>
            <a:lstStyle/>
            <a:p>
              <a:r>
                <a:rPr lang="en-GB" sz="1200" dirty="0">
                  <a:latin typeface="Calibri"/>
                  <a:ea typeface="Calibri"/>
                  <a:cs typeface="Calibri"/>
                </a:rPr>
                <a:t>Gloucestershire has recently joined the Making Every Adult Matter (MEAM) network. This is a useful resource for working with people who have experienced trauma and multiple disadvantage:</a:t>
              </a:r>
              <a:endParaRPr lang="en-US" sz="1200">
                <a:ea typeface="Calibri"/>
                <a:cs typeface="Calibri"/>
              </a:endParaRPr>
            </a:p>
            <a:p>
              <a:endParaRPr lang="en-GB" sz="1200" dirty="0">
                <a:latin typeface="Calibri"/>
                <a:ea typeface="Calibri"/>
                <a:cs typeface="Calibri"/>
              </a:endParaRPr>
            </a:p>
            <a:p>
              <a:r>
                <a:rPr lang="en-GB" sz="1200" dirty="0">
                  <a:ea typeface="+mn-lt"/>
                  <a:cs typeface="+mn-lt"/>
                  <a:hlinkClick r:id="rId2"/>
                </a:rPr>
                <a:t>Home - MEAM</a:t>
              </a:r>
              <a:endParaRPr lang="en-GB" sz="1200">
                <a:ea typeface="Calibri"/>
                <a:cs typeface="Calibri"/>
              </a:endParaRPr>
            </a:p>
            <a:p>
              <a:endParaRPr lang="en-GB" sz="1200" dirty="0">
                <a:latin typeface="Calibri" panose="020F0502020204030204" pitchFamily="34" charset="0"/>
                <a:ea typeface="Calibri" panose="020F0502020204030204" pitchFamily="34" charset="0"/>
                <a:cs typeface="Calibri"/>
              </a:endParaRPr>
            </a:p>
            <a:p>
              <a:r>
                <a:rPr lang="en-GB" sz="1200" dirty="0">
                  <a:latin typeface="Calibri"/>
                  <a:ea typeface="Calibri"/>
                  <a:cs typeface="Calibri"/>
                </a:rPr>
                <a:t>The GSAB Self-Neglect Best Practice Guidance is available on the GSAB website: </a:t>
              </a:r>
            </a:p>
            <a:p>
              <a:pPr lvl="0">
                <a:spcAft>
                  <a:spcPts val="0"/>
                </a:spcAft>
              </a:pPr>
              <a:endParaRPr lang="en-GB" sz="1200" dirty="0">
                <a:latin typeface="Calibri" panose="020F0502020204030204" pitchFamily="34" charset="0"/>
                <a:ea typeface="Calibri" panose="020F0502020204030204" pitchFamily="34" charset="0"/>
                <a:cs typeface="Calibri"/>
              </a:endParaRPr>
            </a:p>
            <a:p>
              <a:r>
                <a:rPr lang="en-GB" sz="1200" dirty="0">
                  <a:ea typeface="+mn-lt"/>
                  <a:cs typeface="+mn-lt"/>
                  <a:hlinkClick r:id="rId3"/>
                </a:rPr>
                <a:t>gloucestershire-self-neglect-best-practice-guidance-august-2022-final.pdf</a:t>
              </a:r>
              <a:endParaRPr lang="en-GB" sz="1200">
                <a:ea typeface="Calibri"/>
                <a:cs typeface="Calibri"/>
              </a:endParaRPr>
            </a:p>
            <a:p>
              <a:endParaRPr lang="en-GB" sz="1200" dirty="0">
                <a:latin typeface="Calibri" panose="020F0502020204030204" pitchFamily="34" charset="0"/>
                <a:ea typeface="Calibri" panose="020F0502020204030204" pitchFamily="34" charset="0"/>
                <a:cs typeface="Calibri" panose="020F0502020204030204" pitchFamily="34" charset="0"/>
              </a:endParaRPr>
            </a:p>
            <a:p>
              <a:r>
                <a:rPr lang="en-GB" sz="1200" dirty="0">
                  <a:ea typeface="Calibri"/>
                  <a:cs typeface="Calibri"/>
                </a:rPr>
                <a:t>Research in Practice have also published guidance on working with people who self-neglect:</a:t>
              </a:r>
            </a:p>
            <a:p>
              <a:pPr lvl="0">
                <a:spcAft>
                  <a:spcPts val="0"/>
                </a:spcAft>
              </a:pPr>
              <a:r>
                <a:rPr lang="en-GB" sz="1200" dirty="0">
                  <a:hlinkClick r:id="rId4"/>
                </a:rPr>
                <a:t>Research in Practice working with people who self-neglect</a:t>
              </a:r>
              <a:endParaRPr lang="en-GB" sz="1200">
                <a:ea typeface="Calibri"/>
                <a:cs typeface="Calibri"/>
              </a:endParaRPr>
            </a:p>
            <a:p>
              <a:endParaRPr lang="en-GB" sz="1100" dirty="0">
                <a:latin typeface="Calibri" panose="020F0502020204030204" pitchFamily="34" charset="0"/>
                <a:ea typeface="Calibri" panose="020F0502020204030204" pitchFamily="34" charset="0"/>
                <a:cs typeface="Calibri"/>
              </a:endParaRPr>
            </a:p>
            <a:p>
              <a:endParaRPr lang="en-GB" sz="1100" dirty="0">
                <a:latin typeface="Calibri" panose="020F0502020204030204" pitchFamily="34" charset="0"/>
                <a:ea typeface="Calibri" panose="020F0502020204030204" pitchFamily="34" charset="0"/>
                <a:cs typeface="Calibri"/>
              </a:endParaRPr>
            </a:p>
          </p:txBody>
        </p:sp>
        <p:sp>
          <p:nvSpPr>
            <p:cNvPr id="13" name="Rectangle 12">
              <a:extLst>
                <a:ext uri="{FF2B5EF4-FFF2-40B4-BE49-F238E27FC236}">
                  <a16:creationId xmlns:a16="http://schemas.microsoft.com/office/drawing/2014/main" id="{A6F9684C-2DFC-4D28-A903-46A3EA48422E}"/>
                </a:ext>
              </a:extLst>
            </p:cNvPr>
            <p:cNvSpPr/>
            <p:nvPr/>
          </p:nvSpPr>
          <p:spPr>
            <a:xfrm>
              <a:off x="348843" y="261578"/>
              <a:ext cx="11519640" cy="400110"/>
            </a:xfrm>
            <a:prstGeom prst="rect">
              <a:avLst/>
            </a:prstGeom>
            <a:noFill/>
          </p:spPr>
          <p:txBody>
            <a:bodyPr wrap="square" lIns="91440" tIns="45720" rIns="91440" bIns="45720" anchor="t">
              <a:spAutoFit/>
            </a:bodyPr>
            <a:lstStyle/>
            <a:p>
              <a:pPr algn="ctr"/>
              <a:r>
                <a:rPr lang="en-US" sz="2000" b="1" dirty="0">
                  <a:ln w="12700">
                    <a:solidFill>
                      <a:schemeClr val="tx2">
                        <a:lumMod val="75000"/>
                      </a:schemeClr>
                    </a:solidFill>
                    <a:prstDash val="solid"/>
                  </a:ln>
                  <a:solidFill>
                    <a:srgbClr val="7030A0"/>
                  </a:solidFill>
                </a:rPr>
                <a:t>GSAB Audit Group - LEARNING ON A PAGE – Self-Neglect</a:t>
              </a:r>
            </a:p>
          </p:txBody>
        </p:sp>
      </p:grpSp>
    </p:spTree>
    <p:extLst>
      <p:ext uri="{BB962C8B-B14F-4D97-AF65-F5344CB8AC3E}">
        <p14:creationId xmlns:p14="http://schemas.microsoft.com/office/powerpoint/2010/main" val="2962610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dlc_DocId xmlns="d21fcf3e-7a17-449a-872a-f744ea913a2e">62PP52PSRRZC-918016154-1106</_dlc_DocId>
    <_dlc_DocIdUrl xmlns="d21fcf3e-7a17-449a-872a-f744ea913a2e">
      <Url>https://gloucestershirecc.sharepoint.com/sites/MGSABAG/_layouts/15/DocIdRedir.aspx?ID=62PP52PSRRZC-918016154-1106</Url>
      <Description>62PP52PSRRZC-918016154-1106</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2D7E7987BC1044CB5F0328C82268015" ma:contentTypeVersion="6" ma:contentTypeDescription="Create a new document." ma:contentTypeScope="" ma:versionID="ccb6954f91ec17a72df3bfd2a156355b">
  <xsd:schema xmlns:xsd="http://www.w3.org/2001/XMLSchema" xmlns:xs="http://www.w3.org/2001/XMLSchema" xmlns:p="http://schemas.microsoft.com/office/2006/metadata/properties" xmlns:ns2="d21fcf3e-7a17-449a-872a-f744ea913a2e" xmlns:ns3="3cc861f0-856c-461c-8ae3-ce1e68938fdd" targetNamespace="http://schemas.microsoft.com/office/2006/metadata/properties" ma:root="true" ma:fieldsID="32ae461971a7a451c646254f97f1983d" ns2:_="" ns3:_="">
    <xsd:import namespace="d21fcf3e-7a17-449a-872a-f744ea913a2e"/>
    <xsd:import namespace="3cc861f0-856c-461c-8ae3-ce1e68938fd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MediaServiceObjectDetectorVersions"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1fcf3e-7a17-449a-872a-f744ea913a2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c861f0-856c-461c-8ae3-ce1e68938fd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079B2E06-1BEE-4DC6-B7A7-3BFC302BAECB}">
  <ds:schemaRefs>
    <ds:schemaRef ds:uri="http://schemas.microsoft.com/sharepoint/v3/contenttype/forms"/>
  </ds:schemaRefs>
</ds:datastoreItem>
</file>

<file path=customXml/itemProps2.xml><?xml version="1.0" encoding="utf-8"?>
<ds:datastoreItem xmlns:ds="http://schemas.openxmlformats.org/officeDocument/2006/customXml" ds:itemID="{02C16183-176B-40AE-AA2D-D47334A4D777}">
  <ds:schemaRefs>
    <ds:schemaRef ds:uri="http://purl.org/dc/terms/"/>
    <ds:schemaRef ds:uri="d21fcf3e-7a17-449a-872a-f744ea913a2e"/>
    <ds:schemaRef ds:uri="http://schemas.microsoft.com/office/2006/metadata/properties"/>
    <ds:schemaRef ds:uri="http://schemas.microsoft.com/office/infopath/2007/PartnerControls"/>
    <ds:schemaRef ds:uri="http://purl.org/dc/elements/1.1/"/>
    <ds:schemaRef ds:uri="http://purl.org/dc/dcmitype/"/>
    <ds:schemaRef ds:uri="http://schemas.microsoft.com/office/2006/documentManagement/types"/>
    <ds:schemaRef ds:uri="http://schemas.openxmlformats.org/package/2006/metadata/core-properties"/>
    <ds:schemaRef ds:uri="3cc861f0-856c-461c-8ae3-ce1e68938fdd"/>
    <ds:schemaRef ds:uri="http://www.w3.org/XML/1998/namespace"/>
  </ds:schemaRefs>
</ds:datastoreItem>
</file>

<file path=customXml/itemProps3.xml><?xml version="1.0" encoding="utf-8"?>
<ds:datastoreItem xmlns:ds="http://schemas.openxmlformats.org/officeDocument/2006/customXml" ds:itemID="{512E27B1-6654-4548-9F24-0F02B741835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1fcf3e-7a17-449a-872a-f744ea913a2e"/>
    <ds:schemaRef ds:uri="3cc861f0-856c-461c-8ae3-ce1e68938fd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115F0904-59CC-45B8-BF2F-CC2619A6850A}">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430</TotalTime>
  <Words>393</Words>
  <Application>Microsoft Office PowerPoint</Application>
  <PresentationFormat>Widescreen</PresentationFormat>
  <Paragraphs>35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Thummler Ann</dc:creator>
  <cp:lastModifiedBy>BELL, Carolyn</cp:lastModifiedBy>
  <cp:revision>89</cp:revision>
  <dcterms:created xsi:type="dcterms:W3CDTF">2023-06-19T13:51:14Z</dcterms:created>
  <dcterms:modified xsi:type="dcterms:W3CDTF">2024-11-08T15:18:33Z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0x010100F2D7E7987BC1044CB5F0328C82268015</vt:lpwstr>
  </property>
  <property fmtid="{D5CDD505-2E9C-101B-9397-08002B2CF9AE}" pid="3" name="Order">
    <vt:r8>12600</vt:r8>
  </property>
  <property fmtid="{D5CDD505-2E9C-101B-9397-08002B2CF9AE}" pid="4" name="_dlc_DocIdItemGuid">
    <vt:lpwstr>f4b70c82-451b-4db7-9c11-e8a76a01705e</vt:lpwstr>
  </property>
</Properties>
</file>